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485" r:id="rId2"/>
    <p:sldId id="486" r:id="rId3"/>
    <p:sldId id="433" r:id="rId4"/>
    <p:sldId id="445" r:id="rId5"/>
    <p:sldId id="447" r:id="rId6"/>
    <p:sldId id="488" r:id="rId7"/>
    <p:sldId id="435" r:id="rId8"/>
    <p:sldId id="457" r:id="rId9"/>
    <p:sldId id="458" r:id="rId10"/>
    <p:sldId id="459" r:id="rId11"/>
    <p:sldId id="460" r:id="rId12"/>
    <p:sldId id="448" r:id="rId13"/>
    <p:sldId id="461" r:id="rId14"/>
    <p:sldId id="462" r:id="rId15"/>
    <p:sldId id="463" r:id="rId16"/>
    <p:sldId id="464" r:id="rId17"/>
    <p:sldId id="465" r:id="rId18"/>
    <p:sldId id="466" r:id="rId19"/>
    <p:sldId id="451" r:id="rId20"/>
    <p:sldId id="489" r:id="rId21"/>
    <p:sldId id="467" r:id="rId22"/>
    <p:sldId id="468" r:id="rId23"/>
    <p:sldId id="469" r:id="rId24"/>
    <p:sldId id="470" r:id="rId25"/>
    <p:sldId id="456" r:id="rId26"/>
    <p:sldId id="472" r:id="rId27"/>
    <p:sldId id="471" r:id="rId28"/>
    <p:sldId id="490" r:id="rId29"/>
    <p:sldId id="491" r:id="rId30"/>
    <p:sldId id="492" r:id="rId31"/>
    <p:sldId id="493" r:id="rId32"/>
    <p:sldId id="494" r:id="rId33"/>
    <p:sldId id="487"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Open Sans ExtraBold" panose="020B0906030804020204" pitchFamily="34" charset="0"/>
      <p:bold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433"/>
            <p14:sldId id="445"/>
            <p14:sldId id="447"/>
            <p14:sldId id="488"/>
            <p14:sldId id="435"/>
            <p14:sldId id="457"/>
            <p14:sldId id="458"/>
            <p14:sldId id="459"/>
            <p14:sldId id="460"/>
            <p14:sldId id="448"/>
            <p14:sldId id="461"/>
            <p14:sldId id="462"/>
            <p14:sldId id="463"/>
            <p14:sldId id="464"/>
            <p14:sldId id="465"/>
            <p14:sldId id="466"/>
            <p14:sldId id="451"/>
            <p14:sldId id="489"/>
            <p14:sldId id="467"/>
            <p14:sldId id="468"/>
            <p14:sldId id="469"/>
            <p14:sldId id="470"/>
            <p14:sldId id="456"/>
            <p14:sldId id="472"/>
            <p14:sldId id="471"/>
            <p14:sldId id="490"/>
            <p14:sldId id="491"/>
            <p14:sldId id="492"/>
            <p14:sldId id="493"/>
            <p14:sldId id="494"/>
            <p14:sldId id="4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9600" autoAdjust="0"/>
  </p:normalViewPr>
  <p:slideViewPr>
    <p:cSldViewPr snapToGrid="0">
      <p:cViewPr varScale="1">
        <p:scale>
          <a:sx n="52" d="100"/>
          <a:sy n="52" d="100"/>
        </p:scale>
        <p:origin x="1776" y="72"/>
      </p:cViewPr>
      <p:guideLst/>
    </p:cSldViewPr>
  </p:slideViewPr>
  <p:notesTextViewPr>
    <p:cViewPr>
      <p:scale>
        <a:sx n="3" d="2"/>
        <a:sy n="3" d="2"/>
      </p:scale>
      <p:origin x="0" y="0"/>
    </p:cViewPr>
  </p:notesTextViewPr>
  <p:sorterViewPr>
    <p:cViewPr>
      <p:scale>
        <a:sx n="80" d="100"/>
        <a:sy n="80" d="100"/>
      </p:scale>
      <p:origin x="0" y="-3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2.3,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we’ve got this code.  How should we test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first impulse is to write a little </a:t>
            </a:r>
            <a:r>
              <a:rPr lang="en-US" dirty="0" err="1"/>
              <a:t>index.ts</a:t>
            </a:r>
            <a:r>
              <a:rPr lang="en-US" dirty="0"/>
              <a:t> file, run it, and see what it does.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&lt;explain a bit of the code&gt;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 watch animation&gt;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NNNOOO!!!  We don’t want to have to look at the results of a manual test if we can avoid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9735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automate this process whenever possible.  Here’s a little testing script (in our standard test runner, called “Jest”).  It does the same thing as our </a:t>
            </a:r>
            <a:r>
              <a:rPr lang="en-US" dirty="0" err="1"/>
              <a:t>index.ts</a:t>
            </a:r>
            <a:r>
              <a:rPr lang="en-US" dirty="0"/>
              <a:t> did, but we’ve replaced all those console.log statements with ‘expect’ statements, which will check to see if those expressions return the right values.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the same thing using the Push or Observer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952334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Producer gets the identity of its consumers through calls to </a:t>
            </a:r>
            <a:r>
              <a:rPr lang="en-US" dirty="0" err="1"/>
              <a:t>addConsumer</a:t>
            </a:r>
            <a:r>
              <a:rPr lang="en-US" dirty="0"/>
              <a:t>.</a:t>
            </a:r>
          </a:p>
          <a:p>
            <a:r>
              <a:rPr lang="en-US" dirty="0"/>
              <a:t>The Consumer has a method, called ‘notify’, that producer can use to notify it.</a:t>
            </a:r>
          </a:p>
          <a:p>
            <a:r>
              <a:rPr lang="en-US" dirty="0"/>
              <a:t>The producer notifies the consumers whenever the time is incremented.</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454306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implementation of </a:t>
            </a:r>
            <a:r>
              <a:rPr lang="en-US" dirty="0" err="1"/>
              <a:t>AbsObservedClock</a:t>
            </a:r>
            <a:r>
              <a:rPr lang="en-US" dirty="0"/>
              <a:t>.   It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019548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client.  When such a client is created, it is given the identity of an </a:t>
            </a:r>
            <a:r>
              <a:rPr lang="en-US" dirty="0" err="1"/>
              <a:t>ObservedClock</a:t>
            </a:r>
            <a:r>
              <a:rPr lang="en-US" dirty="0"/>
              <a:t>, and it tells that </a:t>
            </a:r>
            <a:r>
              <a:rPr lang="en-US" dirty="0" err="1"/>
              <a:t>ObservedClock</a:t>
            </a:r>
            <a:r>
              <a:rPr lang="en-US" dirty="0"/>
              <a:t> to add this client as an observer.</a:t>
            </a:r>
          </a:p>
          <a:p>
            <a:endParaRPr lang="en-US" dirty="0"/>
          </a:p>
          <a:p>
            <a:r>
              <a:rPr lang="en-US" dirty="0"/>
              <a:t>When this client’s notify method is called, it uses the argument of the notify method to set the client’s private clock.   Here we’ve initialized the private clock to 0 while we’re waiting for a ‘notify’ signal from the Clock.</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look at a different problem. Your task is to write some code that depends only an interface (say </a:t>
            </a:r>
            <a:r>
              <a:rPr lang="en-US" dirty="0" err="1"/>
              <a:t>AbsClock</a:t>
            </a:r>
            <a:r>
              <a:rPr lang="en-US" dirty="0"/>
              <a:t>), not on a class that implements it.  Maybe your instructor has made this part of the problem requirements. But your task requires you to create some new clocks.  You can’t say “new </a:t>
            </a:r>
            <a:r>
              <a:rPr lang="en-US" dirty="0" err="1"/>
              <a:t>AbsClock</a:t>
            </a:r>
            <a:r>
              <a:rPr lang="en-US" dirty="0"/>
              <a:t>”, because </a:t>
            </a:r>
            <a:r>
              <a:rPr lang="en-US" dirty="0" err="1"/>
              <a:t>AbsClock</a:t>
            </a:r>
            <a:r>
              <a:rPr lang="en-US" dirty="0"/>
              <a:t> isn’t a class.</a:t>
            </a:r>
          </a:p>
          <a:p>
            <a:endParaRPr lang="en-US" dirty="0"/>
          </a:p>
          <a:p>
            <a:r>
              <a:rPr lang="en-US" dirty="0"/>
              <a:t>How can we arrange things to solve this problem?</a:t>
            </a:r>
          </a:p>
          <a:p>
            <a:endParaRPr lang="en-US" dirty="0"/>
          </a:p>
          <a:p>
            <a:r>
              <a:rPr lang="en-US" dirty="0"/>
              <a:t>Answer: create a Factory whose job it is to create the objects, and import the factory into your code.  You call the factory when you need a new object.</a:t>
            </a:r>
          </a:p>
          <a:p>
            <a:endParaRPr lang="en-US" dirty="0"/>
          </a:p>
          <a:p>
            <a:r>
              <a:rPr lang="en-US" dirty="0"/>
              <a:t>Let’s look at an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06378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interface for a factory that makes clocks.   An </a:t>
            </a:r>
            <a:r>
              <a:rPr lang="en-US" dirty="0" err="1"/>
              <a:t>AbsClockFactory</a:t>
            </a:r>
            <a:r>
              <a:rPr lang="en-US" dirty="0"/>
              <a:t> is an object with three methods:</a:t>
            </a:r>
          </a:p>
          <a:p>
            <a:endParaRPr lang="en-US" dirty="0"/>
          </a:p>
          <a:p>
            <a:r>
              <a:rPr lang="en-US" dirty="0"/>
              <a:t>The most important method is instance(), which returns an object that satisfies the </a:t>
            </a:r>
            <a:r>
              <a:rPr lang="en-US" dirty="0" err="1"/>
              <a:t>AbsClock</a:t>
            </a:r>
            <a:r>
              <a:rPr lang="en-US" dirty="0"/>
              <a:t> interface.  We are not guaranteed anything about the class of the object; we only know that the object satisfies the </a:t>
            </a:r>
            <a:r>
              <a:rPr lang="en-US" dirty="0" err="1"/>
              <a:t>AbsClock</a:t>
            </a:r>
            <a:r>
              <a:rPr lang="en-US" dirty="0"/>
              <a:t> interface.</a:t>
            </a:r>
          </a:p>
          <a:p>
            <a:r>
              <a:rPr lang="en-US" dirty="0"/>
              <a:t>The factory also has two other methods:</a:t>
            </a:r>
          </a:p>
          <a:p>
            <a:r>
              <a:rPr lang="en-US" dirty="0"/>
              <a:t>-- </a:t>
            </a:r>
            <a:r>
              <a:rPr lang="en-US" dirty="0" err="1"/>
              <a:t>clockType</a:t>
            </a:r>
            <a:r>
              <a:rPr lang="en-US" dirty="0"/>
              <a:t>, which returns a string.  We have no guarantee that this string has anything to do with the class of the clock objects being returned.</a:t>
            </a:r>
          </a:p>
          <a:p>
            <a:r>
              <a:rPr lang="en-US" dirty="0"/>
              <a:t>-- </a:t>
            </a:r>
            <a:r>
              <a:rPr lang="en-US" dirty="0" err="1"/>
              <a:t>numCreated</a:t>
            </a:r>
            <a:r>
              <a:rPr lang="en-US" dirty="0"/>
              <a:t>, which returns the number of clocks that this factory has created.</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015770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couple of </a:t>
            </a:r>
            <a:r>
              <a:rPr lang="en-US" dirty="0" err="1"/>
              <a:t>ClockFactories</a:t>
            </a:r>
            <a:r>
              <a:rPr lang="en-US" dirty="0"/>
              <a:t>.  The first one always produces an object of class Clock1.  The second always produces an object of class Clock2.   Either way, calling instance() returns an object that satisfies the </a:t>
            </a:r>
            <a:r>
              <a:rPr lang="en-US" dirty="0" err="1"/>
              <a:t>AbsClock</a:t>
            </a:r>
            <a:r>
              <a:rPr lang="en-US" dirty="0"/>
              <a:t> interface.</a:t>
            </a:r>
          </a:p>
          <a:p>
            <a:endParaRPr lang="en-US" dirty="0"/>
          </a:p>
          <a:p>
            <a:r>
              <a:rPr lang="en-US" dirty="0"/>
              <a:t>You could even have a factory that alternates between returning Clock1 objects and Clock2 objects.  </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4140678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create a file (here </a:t>
            </a:r>
            <a:r>
              <a:rPr lang="en-US" dirty="0" err="1"/>
              <a:t>clockFactories.ts</a:t>
            </a:r>
            <a:r>
              <a:rPr lang="en-US" dirty="0"/>
              <a:t>) with a bunch of clock factories, and then you choose which of the factories to export.   Or maybe the instructor has created such a file– you get to see the factory, but not the class of the clocks it creates.</a:t>
            </a:r>
          </a:p>
          <a:p>
            <a:endParaRPr lang="en-US" dirty="0"/>
          </a:p>
          <a:p>
            <a:r>
              <a:rPr lang="en-US" dirty="0"/>
              <a:t> TypeScript has a neat way of doing this:  if you say “export default”, then you export a value from this file, but you don’t advertise its name.</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816912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import gives the name '</a:t>
            </a:r>
            <a:r>
              <a:rPr lang="en-US" dirty="0" err="1"/>
              <a:t>ClockFactory</a:t>
            </a:r>
            <a:r>
              <a:rPr lang="en-US" dirty="0"/>
              <a:t>' to whatever factory </a:t>
            </a:r>
            <a:r>
              <a:rPr lang="en-US" dirty="0" err="1"/>
              <a:t>ClockFactories.ts</a:t>
            </a:r>
            <a:r>
              <a:rPr lang="en-US" dirty="0"/>
              <a:t> chooses to export.</a:t>
            </a:r>
          </a:p>
          <a:p>
            <a:endParaRPr lang="en-US" dirty="0"/>
          </a:p>
          <a:p>
            <a:r>
              <a:rPr lang="en-US" dirty="0"/>
              <a:t>Note that you can only test the factory that </a:t>
            </a:r>
            <a:r>
              <a:rPr lang="en-US" dirty="0" err="1"/>
              <a:t>ClockFactories.ts</a:t>
            </a:r>
            <a:r>
              <a:rPr lang="en-US"/>
              <a:t> chooses </a:t>
            </a:r>
            <a:r>
              <a:rPr lang="en-US" dirty="0"/>
              <a:t>to export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537508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pattern: The Singleton Pattern.</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83863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behavior we expect to see.  We assume that instance() is a static method of </a:t>
            </a:r>
            <a:r>
              <a:rPr lang="en-US" dirty="0" err="1"/>
              <a:t>ClockFactory</a:t>
            </a:r>
            <a:r>
              <a:rPr lang="en-US" dirty="0"/>
              <a:t>. Are clock1 and clock2 the same clock?  More precisely, is the clock named clock1 the same clock as the clock named clock2?</a:t>
            </a:r>
          </a:p>
          <a:p>
            <a:endParaRPr lang="en-US" dirty="0"/>
          </a:p>
          <a:p>
            <a:r>
              <a:rPr lang="en-US" dirty="0"/>
              <a:t>If they are the same clock, then the effect of ticking the clock named clock1 should be visible on the clock named clock2, and vice versa. </a:t>
            </a:r>
          </a:p>
          <a:p>
            <a:endParaRPr lang="en-US" dirty="0"/>
          </a:p>
          <a:p>
            <a:r>
              <a:rPr lang="en-US" dirty="0"/>
              <a:t>Here we test this by ticking clock1 twice and checking  to see that both clock1 and clock2 show the time as 2; we reset clock1, and then check to see that both clock1 and clock2 have been reset to zero.</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11776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you do it.  You make a factory that lies:  it keeps a first-time-through switch, here called ‘</a:t>
            </a:r>
            <a:r>
              <a:rPr lang="en-US" dirty="0" err="1"/>
              <a:t>isInitialized</a:t>
            </a:r>
            <a:r>
              <a:rPr lang="en-US" dirty="0"/>
              <a:t>’, and after the first time it is called (with ‘instance’), it keeps returning the same clock over and over again.</a:t>
            </a:r>
          </a:p>
          <a:p>
            <a:endParaRPr lang="en-US" dirty="0"/>
          </a:p>
          <a:p>
            <a:r>
              <a:rPr lang="en-US" dirty="0"/>
              <a:t>How do you prevent the client from creating a new Factory?  Easy: you make the constructor of </a:t>
            </a:r>
            <a:r>
              <a:rPr lang="en-US" dirty="0" err="1"/>
              <a:t>SingletonClockFactory</a:t>
            </a:r>
            <a:r>
              <a:rPr lang="en-US" dirty="0"/>
              <a:t> private, so nobody can say “new </a:t>
            </a:r>
            <a:r>
              <a:rPr lang="en-US" dirty="0" err="1"/>
              <a:t>SingletonClockFactory</a:t>
            </a:r>
            <a:r>
              <a:rPr lang="en-US" dirty="0"/>
              <a:t>”.   Then you make instance() a static method, so the user of this code creates a clock by saying </a:t>
            </a:r>
            <a:r>
              <a:rPr lang="en-US" dirty="0" err="1"/>
              <a:t>SingletonClockFactory.instance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9440576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that this week's goal is to give you the vocabulary to talk</a:t>
            </a:r>
          </a:p>
          <a:p>
            <a:r>
              <a:rPr lang="en-US" dirty="0"/>
              <a:t>about your design.  So it's really about the language(s) of software</a:t>
            </a:r>
          </a:p>
          <a:p>
            <a:r>
              <a:rPr lang="en-US" dirty="0"/>
              <a:t>design.</a:t>
            </a:r>
          </a:p>
          <a:p>
            <a:endParaRPr lang="en-US" dirty="0"/>
          </a:p>
          <a:p>
            <a:r>
              <a:rPr lang="en-US" dirty="0"/>
              <a:t>Like in any language course, once you learn the words, the next thing</a:t>
            </a:r>
          </a:p>
          <a:p>
            <a:r>
              <a:rPr lang="en-US" dirty="0"/>
              <a:t>you do is to practice putting them into sentences.</a:t>
            </a:r>
          </a:p>
          <a:p>
            <a:endParaRPr lang="en-US" dirty="0"/>
          </a:p>
          <a:p>
            <a:r>
              <a:rPr lang="en-US" dirty="0"/>
              <a:t>So here's a piece of a design, expressed as a sentence (ok, three</a:t>
            </a:r>
          </a:p>
          <a:p>
            <a:r>
              <a:rPr lang="en-US" dirty="0"/>
              <a:t>sentences)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4769597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conversation in this new language.   Note that you had to have an agreement with Pat about the protocol for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55060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study 4 different interaction-scale designs:  the pull pattern (which is so simple it hardly counts as a pattern), the push or Observer Pattern, the Factory Pattern, and the Singleton Pattern.</a:t>
            </a:r>
          </a:p>
          <a:p>
            <a:endParaRPr lang="en-US" dirty="0"/>
          </a:p>
          <a:p>
            <a:r>
              <a:rPr lang="en-US" dirty="0"/>
              <a:t>All but the first of these are “Official Design Patterns” that you will see in Design Patterns Books, and they have standard names.  That’s important, because if you need to tell your teammate about what you’ve done in a certain part of your program, you can say “for such-and-such, we use the Observer Pattern”, and then your teammate will know what you mean, because they know what the phrase “Observer Pattern” means.   This is what we mean when we talk about using a shared vocabulary.</a:t>
            </a:r>
          </a:p>
          <a:p>
            <a:endParaRPr lang="en-US" dirty="0"/>
          </a:p>
          <a:p>
            <a:r>
              <a:rPr lang="en-US" dirty="0"/>
              <a:t>Unlike the architectural scale, we may use many different Interaction-scale designs for different portions of our program.</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924315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22222463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now have a rich vocabulary that you can use to discuss your design.</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693301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a lot of ground in this lesson.  &lt;read slide&gt;</a:t>
            </a:r>
          </a:p>
          <a:p>
            <a:r>
              <a:rPr lang="en-US" dirty="0"/>
              <a:t>Next, on to the Object Scale.</a:t>
            </a:r>
          </a:p>
          <a:p>
            <a:endParaRPr lang="en-US" dirty="0"/>
          </a:p>
          <a:p>
            <a:r>
              <a:rPr lang="en-US" dirty="0"/>
              <a:t>[[POSSIBLE ACTIVITY: Break </a:t>
            </a:r>
            <a:r>
              <a:rPr lang="en-US"/>
              <a:t>into pairs, </a:t>
            </a:r>
            <a:r>
              <a:rPr lang="en-US" dirty="0"/>
              <a:t>and describe the interactions</a:t>
            </a:r>
          </a:p>
          <a:p>
            <a:r>
              <a:rPr lang="en-US" dirty="0"/>
              <a:t>in some program you have built, at this level of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57032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often in our program, we need to get a piece of data from one part of the program to another.</a:t>
            </a:r>
          </a:p>
          <a:p>
            <a:r>
              <a:rPr lang="en-US" dirty="0"/>
              <a:t>Indeed, this is so common that we hardly even notice it.  But it’s still worth looking at.</a:t>
            </a:r>
          </a:p>
          <a:p>
            <a:endParaRPr lang="en-US" dirty="0"/>
          </a:p>
          <a:p>
            <a:r>
              <a:rPr lang="en-US" dirty="0"/>
              <a:t>Here we have one class, the Producer, that has piece of data, and we have another class, the Consumer, that needs that data in order to do its work.  (Of course, it’s not the class that has the data; it’s an object of that class.  But we’ll slide over that, as we often do when talking about object-oriented programs).</a:t>
            </a:r>
          </a:p>
          <a:p>
            <a:endParaRPr lang="en-US" dirty="0"/>
          </a:p>
          <a:p>
            <a:r>
              <a:rPr lang="en-US" dirty="0"/>
              <a:t>How can we get this data from the producer to the consumer?</a:t>
            </a:r>
          </a:p>
          <a:p>
            <a:endParaRPr lang="en-US" dirty="0"/>
          </a:p>
          <a:p>
            <a:r>
              <a:rPr lang="en-US" dirty="0"/>
              <a:t>There are two basic</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57858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solution is to have the consumer ask the producer for the data.   For this to work, the consumer needs to know the identity of the producer, and the producer has to provide a method that the consumer can call to ask for the data. </a:t>
            </a:r>
          </a:p>
          <a:p>
            <a:endParaRPr lang="en-US" dirty="0"/>
          </a:p>
          <a:p>
            <a:r>
              <a:rPr lang="en-US" dirty="0"/>
              <a:t>Here’s some skeleton code for that.  Notice that the Consumer takes a Producer as parameter to its constructor, and the producer has a method </a:t>
            </a:r>
            <a:r>
              <a:rPr lang="en-US" dirty="0" err="1"/>
              <a:t>getData</a:t>
            </a:r>
            <a:r>
              <a:rPr lang="en-US" dirty="0"/>
              <a:t> that will provide the data whenever someone calls it. </a:t>
            </a:r>
          </a:p>
          <a:p>
            <a:endParaRPr lang="en-US" dirty="0"/>
          </a:p>
          <a:p>
            <a:r>
              <a:rPr lang="en-US" dirty="0"/>
              <a:t>When the consumer needs the data, it calls its Producer’s </a:t>
            </a:r>
            <a:r>
              <a:rPr lang="en-US" dirty="0" err="1"/>
              <a:t>getData</a:t>
            </a:r>
            <a:r>
              <a:rPr lang="en-US" dirty="0"/>
              <a:t> method.  </a:t>
            </a:r>
          </a:p>
          <a:p>
            <a:endParaRPr lang="en-US" dirty="0"/>
          </a:p>
          <a:p>
            <a:r>
              <a:rPr lang="en-US" dirty="0"/>
              <a:t>We can think of the consumer “pulling” the data from the producer.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584045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Alternatively, we could arrange things so that the producer *pushes* the data to the consumer.  (Remember what we said in the preceding lesson about demand-pull vs data-push.)</a:t>
            </a:r>
          </a:p>
          <a:p>
            <a:endParaRPr lang="en-US" dirty="0"/>
          </a:p>
          <a:p>
            <a:r>
              <a:rPr lang="en-US" dirty="0"/>
              <a:t>In this organization, the producer knows the identity of the consumer, and the consumer has a method that the producer can use to notify it about changes to the data.  </a:t>
            </a:r>
          </a:p>
          <a:p>
            <a:endParaRPr lang="en-US" dirty="0"/>
          </a:p>
          <a:p>
            <a:r>
              <a:rPr lang="en-US" dirty="0"/>
              <a:t>Here’s some skeleton code that realizes that behavior.  The producer takes a consumer as part of its constructor, and the consumer has a ‘notify’ method on which it can accept notifications about the data.  ‘notify’ is a common name for this method; if you run across this name in a codebase, that will tell you a little bit about what is going on.</a:t>
            </a:r>
          </a:p>
          <a:p>
            <a:endParaRPr lang="en-US" dirty="0"/>
          </a:p>
          <a:p>
            <a:r>
              <a:rPr lang="en-US" dirty="0"/>
              <a:t>Usually, there will be more than one consumer to notify; we’ll talk about that in a minute.</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79032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We’ll see in a few minutes how this works in a little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both of these designs in a concrete example.   Here is the interface for a simple clock using the Pull design.</a:t>
            </a:r>
          </a:p>
          <a:p>
            <a:endParaRPr lang="en-US" dirty="0"/>
          </a:p>
          <a:p>
            <a:r>
              <a:rPr lang="en-US" dirty="0"/>
              <a:t> It has three methods: reset, tick, and </a:t>
            </a:r>
            <a:r>
              <a:rPr lang="en-US" dirty="0" err="1"/>
              <a:t>getTime</a:t>
            </a:r>
            <a:r>
              <a:rPr lang="en-US" dirty="0"/>
              <a:t>.  Note that the interface includes a description of what each method is supposed to do– remember Object-Oriented Principle #1: Make Your Interfaces Meaningful.</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 we have an implementation of </a:t>
            </a:r>
            <a:r>
              <a:rPr lang="en-US" dirty="0" err="1"/>
              <a:t>AbsClock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theclock:AbsClock</a:t>
            </a:r>
            <a:r>
              <a:rPr lang="en-US" dirty="0"/>
              <a:t>”, because this client depends only on the fact that ‘</a:t>
            </a:r>
            <a:r>
              <a:rPr lang="en-US" dirty="0" err="1"/>
              <a:t>theclock</a:t>
            </a:r>
            <a:r>
              <a:rPr lang="en-US" dirty="0"/>
              <a:t>’ obeys the specification of </a:t>
            </a:r>
            <a:r>
              <a:rPr lang="en-US" dirty="0" err="1"/>
              <a:t>AbsClock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AbsClock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1/26/2022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1/26/2022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1/26/2022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1/26/2022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1/26/2022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1/26/2022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1/26/2022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1/26/2022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1/26/2022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1/26/2022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1/26/2022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1/26/2022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a:t>
            </a:r>
            <a:r>
              <a:rPr lang="en-US" altLang="en-US" dirty="0">
                <a:sym typeface="Helvetica Neue" charset="0"/>
              </a:rPr>
              <a:t>2.3 The Interaction Scale</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010E-5FD3-4663-81B6-042A4FC1ECD5}"/>
              </a:ext>
            </a:extLst>
          </p:cNvPr>
          <p:cNvSpPr>
            <a:spLocks noGrp="1"/>
          </p:cNvSpPr>
          <p:nvPr>
            <p:ph type="title"/>
          </p:nvPr>
        </p:nvSpPr>
        <p:spPr/>
        <p:txBody>
          <a:bodyPr/>
          <a:lstStyle/>
          <a:p>
            <a:r>
              <a:rPr lang="en-US" dirty="0"/>
              <a:t>Let's test this: first try</a:t>
            </a:r>
          </a:p>
        </p:txBody>
      </p:sp>
      <p:sp>
        <p:nvSpPr>
          <p:cNvPr id="4" name="Slide Number Placeholder 3">
            <a:extLst>
              <a:ext uri="{FF2B5EF4-FFF2-40B4-BE49-F238E27FC236}">
                <a16:creationId xmlns:a16="http://schemas.microsoft.com/office/drawing/2014/main" id="{DA02CC9B-DDD3-4503-9A30-CEDAEA07E09E}"/>
              </a:ext>
            </a:extLst>
          </p:cNvPr>
          <p:cNvSpPr>
            <a:spLocks noGrp="1"/>
          </p:cNvSpPr>
          <p:nvPr>
            <p:ph type="sldNum" sz="quarter" idx="12"/>
          </p:nvPr>
        </p:nvSpPr>
        <p:spPr/>
        <p:txBody>
          <a:bodyPr/>
          <a:lstStyle/>
          <a:p>
            <a:fld id="{20F37917-FD3A-4669-9018-DA04BCDD3D75}" type="slidenum">
              <a:rPr lang="en-US" smtClean="0"/>
              <a:t>10</a:t>
            </a:fld>
            <a:endParaRPr lang="en-US" dirty="0"/>
          </a:p>
        </p:txBody>
      </p:sp>
      <p:sp>
        <p:nvSpPr>
          <p:cNvPr id="6" name="TextBox 5">
            <a:extLst>
              <a:ext uri="{FF2B5EF4-FFF2-40B4-BE49-F238E27FC236}">
                <a16:creationId xmlns:a16="http://schemas.microsoft.com/office/drawing/2014/main" id="{C2A5DB93-5BC7-46B2-8E49-3B0EDAD61FBD}"/>
              </a:ext>
            </a:extLst>
          </p:cNvPr>
          <p:cNvSpPr txBox="1"/>
          <p:nvPr/>
        </p:nvSpPr>
        <p:spPr>
          <a:xfrm>
            <a:off x="828832" y="1808470"/>
            <a:ext cx="7789264"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create a clock and test it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now test the client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(0)</a:t>
            </a:r>
            <a:endParaRPr lang="en-US" b="0" dirty="0">
              <a:solidFill>
                <a:srgbClr val="000000"/>
              </a:solidFill>
              <a:effectLst/>
              <a:latin typeface="Consolas" panose="020B0609020204030204" pitchFamily="49" charset="0"/>
            </a:endParaRP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should print (2)</a:t>
            </a:r>
            <a:endParaRPr lang="en-US" b="0" dirty="0">
              <a:solidFill>
                <a:srgbClr val="00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F8BD72CA-97EC-4767-A0A4-8B81FD5BA25E}"/>
              </a:ext>
            </a:extLst>
          </p:cNvPr>
          <p:cNvSpPr txBox="1"/>
          <p:nvPr/>
        </p:nvSpPr>
        <p:spPr>
          <a:xfrm>
            <a:off x="8519160" y="54221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index.ts</a:t>
            </a:r>
            <a:endParaRPr lang="en-US" dirty="0">
              <a:solidFill>
                <a:schemeClr val="tx1"/>
              </a:solidFill>
            </a:endParaRPr>
          </a:p>
        </p:txBody>
      </p:sp>
      <p:sp>
        <p:nvSpPr>
          <p:cNvPr id="8" name="TextBox 7">
            <a:extLst>
              <a:ext uri="{FF2B5EF4-FFF2-40B4-BE49-F238E27FC236}">
                <a16:creationId xmlns:a16="http://schemas.microsoft.com/office/drawing/2014/main" id="{78B382B3-4E6F-409B-A831-018025BEA61D}"/>
              </a:ext>
            </a:extLst>
          </p:cNvPr>
          <p:cNvSpPr txBox="1"/>
          <p:nvPr/>
        </p:nvSpPr>
        <p:spPr>
          <a:xfrm>
            <a:off x="1807416" y="2001966"/>
            <a:ext cx="7579179" cy="3696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5600" dirty="0">
                <a:solidFill>
                  <a:srgbClr val="92D050"/>
                </a:solidFill>
                <a:latin typeface="Open Sans ExtraBold" panose="020B0906030804020204" pitchFamily="34" charset="0"/>
                <a:ea typeface="Open Sans ExtraBold" panose="020B0906030804020204" pitchFamily="34" charset="0"/>
                <a:cs typeface="Open Sans ExtraBold" panose="020B0906030804020204" pitchFamily="34" charset="0"/>
              </a:rPr>
              <a:t>NO!!</a:t>
            </a:r>
          </a:p>
        </p:txBody>
      </p:sp>
    </p:spTree>
    <p:extLst>
      <p:ext uri="{BB962C8B-B14F-4D97-AF65-F5344CB8AC3E}">
        <p14:creationId xmlns:p14="http://schemas.microsoft.com/office/powerpoint/2010/main" val="301433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Use automated tests instead</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765371" y="1631794"/>
            <a:ext cx="9708004" cy="55707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SimpleClock</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simpleClockUsingPull</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SimpleClock</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795E26"/>
                </a:solidFill>
                <a:effectLst/>
                <a:latin typeface="Consolas" panose="020B0609020204030204" pitchFamily="49" charset="0"/>
              </a:rPr>
              <a:t>test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"test of </a:t>
            </a:r>
            <a:r>
              <a:rPr lang="en-US" sz="1600" b="0" dirty="0" err="1">
                <a:solidFill>
                  <a:srgbClr val="A31515"/>
                </a:solidFill>
                <a:effectLst/>
                <a:latin typeface="Consolas" panose="020B0609020204030204" pitchFamily="49" charset="0"/>
              </a:rPr>
              <a:t>ClockClient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SimpleClock</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ClockClient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clock1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expect</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client1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getTimeFromClock</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toBe</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6175C8DB-FF27-493F-9D79-8F4CDEADD4CC}"/>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SimpleClockWithPull.spec.ts</a:t>
            </a:r>
            <a:endParaRPr lang="en-US" dirty="0">
              <a:solidFill>
                <a:schemeClr val="tx1"/>
              </a:solidFill>
            </a:endParaRPr>
          </a:p>
        </p:txBody>
      </p:sp>
    </p:spTree>
    <p:extLst>
      <p:ext uri="{BB962C8B-B14F-4D97-AF65-F5344CB8AC3E}">
        <p14:creationId xmlns:p14="http://schemas.microsoft.com/office/powerpoint/2010/main" val="147192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291192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Example: </a:t>
            </a:r>
            <a:r>
              <a:rPr lang="en-US" sz="3600" dirty="0" err="1"/>
              <a:t>ClockUsingPush</a:t>
            </a:r>
            <a:endParaRPr lang="en-US" sz="3600" dirty="0"/>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5" name="TextBox 4">
            <a:extLst>
              <a:ext uri="{FF2B5EF4-FFF2-40B4-BE49-F238E27FC236}">
                <a16:creationId xmlns:a16="http://schemas.microsoft.com/office/drawing/2014/main" id="{F77EC0F5-6B09-477B-B007-F41FE9DE0EDA}"/>
              </a:ext>
            </a:extLst>
          </p:cNvPr>
          <p:cNvSpPr txBox="1"/>
          <p:nvPr/>
        </p:nvSpPr>
        <p:spPr>
          <a:xfrm>
            <a:off x="905030" y="1634488"/>
            <a:ext cx="1102714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resets the time to 0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8000"/>
                </a:solidFill>
                <a:effectLst/>
                <a:highlight>
                  <a:srgbClr val="00FFFF"/>
                </a:highlight>
                <a:latin typeface="Consolas" panose="020B0609020204030204" pitchFamily="49" charset="0"/>
              </a:rPr>
              <a:t>and</a:t>
            </a:r>
          </a:p>
          <a:p>
            <a:r>
              <a:rPr lang="en-US" sz="2400" dirty="0">
                <a:solidFill>
                  <a:srgbClr val="008000"/>
                </a:solidFill>
                <a:latin typeface="Consolas" panose="020B0609020204030204" pitchFamily="49" charset="0"/>
              </a:rPr>
              <a:t>                                      </a:t>
            </a:r>
            <a:r>
              <a:rPr lang="en-US" sz="2400" dirty="0">
                <a:solidFill>
                  <a:srgbClr val="008000"/>
                </a:solidFill>
                <a:highlight>
                  <a:srgbClr val="00FFFF"/>
                </a:highlight>
                <a:latin typeface="Consolas" panose="020B0609020204030204" pitchFamily="49" charset="0"/>
              </a:rPr>
              <a:t>//</a:t>
            </a:r>
            <a:r>
              <a:rPr lang="en-US" sz="2400" b="0" dirty="0">
                <a:solidFill>
                  <a:srgbClr val="008000"/>
                </a:solidFill>
                <a:effectLst/>
                <a:highlight>
                  <a:srgbClr val="00FFFF"/>
                </a:highlight>
                <a:latin typeface="Consolas" panose="020B0609020204030204" pitchFamily="49" charset="0"/>
              </a:rPr>
              <a:t> notifies the consumers</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addConsumer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AbsConsumer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 </a:t>
            </a:r>
            <a:r>
              <a:rPr lang="en-US" sz="2400" b="0" dirty="0">
                <a:solidFill>
                  <a:srgbClr val="008000"/>
                </a:solidFill>
                <a:effectLst/>
                <a:highlight>
                  <a:srgbClr val="FFFF00"/>
                </a:highlight>
                <a:latin typeface="Consolas" panose="020B0609020204030204" pitchFamily="49" charset="0"/>
              </a:rPr>
              <a:t>// adds another consumer</a:t>
            </a:r>
          </a:p>
          <a:p>
            <a:r>
              <a:rPr lang="en-US" sz="2400" dirty="0">
                <a:solidFill>
                  <a:srgbClr val="008000"/>
                </a:solidFill>
                <a:latin typeface="Consolas" panose="020B0609020204030204" pitchFamily="49" charset="0"/>
              </a:rPr>
              <a:t>                                      </a:t>
            </a:r>
            <a:r>
              <a:rPr lang="en-US" sz="2400" dirty="0">
                <a:solidFill>
                  <a:srgbClr val="008000"/>
                </a:solidFill>
                <a:highlight>
                  <a:srgbClr val="FFFF00"/>
                </a:highlight>
                <a:latin typeface="Consolas" panose="020B0609020204030204" pitchFamily="49" charset="0"/>
              </a:rPr>
              <a:t>//</a:t>
            </a:r>
            <a:r>
              <a:rPr lang="en-US" sz="2400" b="0" dirty="0">
                <a:solidFill>
                  <a:srgbClr val="008000"/>
                </a:solidFill>
                <a:effectLst/>
                <a:highlight>
                  <a:srgbClr val="FFFF00"/>
                </a:highlight>
                <a:latin typeface="Consolas" panose="020B0609020204030204" pitchFamily="49" charset="0"/>
              </a:rPr>
              <a:t> to be notified</a:t>
            </a:r>
            <a:endParaRPr lang="en-US" sz="2400" b="0" dirty="0">
              <a:solidFill>
                <a:srgbClr val="000000"/>
              </a:solidFill>
              <a:effectLst/>
              <a:highlight>
                <a:srgbClr val="FFFF00"/>
              </a:highlight>
              <a:latin typeface="Consolas" panose="020B0609020204030204" pitchFamily="49" charset="0"/>
            </a:endParaRP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4A86ECB-3B1A-487B-9D78-68C1FB3C8902}"/>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clockUsingPush.ts</a:t>
            </a:r>
            <a:endParaRPr lang="en-US" dirty="0">
              <a:solidFill>
                <a:schemeClr val="tx1"/>
              </a:solidFill>
            </a:endParaRPr>
          </a:p>
        </p:txBody>
      </p:sp>
      <p:sp>
        <p:nvSpPr>
          <p:cNvPr id="7" name="TextBox 6">
            <a:extLst>
              <a:ext uri="{FF2B5EF4-FFF2-40B4-BE49-F238E27FC236}">
                <a16:creationId xmlns:a16="http://schemas.microsoft.com/office/drawing/2014/main" id="{799A0658-D2C2-41DF-B974-742BAD7AE6F7}"/>
              </a:ext>
            </a:extLst>
          </p:cNvPr>
          <p:cNvSpPr txBox="1"/>
          <p:nvPr/>
        </p:nvSpPr>
        <p:spPr>
          <a:xfrm>
            <a:off x="838200" y="4152584"/>
            <a:ext cx="11027140"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8000"/>
                </a:solidFill>
                <a:effectLst/>
                <a:latin typeface="Consolas" panose="020B0609020204030204" pitchFamily="49" charset="0"/>
              </a:rPr>
              <a:t>    // accepts notification that the current time is 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5277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6879-BF76-4903-8093-AECC94634811}"/>
              </a:ext>
            </a:extLst>
          </p:cNvPr>
          <p:cNvSpPr>
            <a:spLocks noGrp="1"/>
          </p:cNvSpPr>
          <p:nvPr>
            <p:ph type="title"/>
          </p:nvPr>
        </p:nvSpPr>
        <p:spPr/>
        <p:txBody>
          <a:bodyPr>
            <a:normAutofit/>
          </a:bodyPr>
          <a:lstStyle/>
          <a:p>
            <a:r>
              <a:rPr lang="en-US" sz="3600" dirty="0"/>
              <a:t>The Clock</a:t>
            </a:r>
          </a:p>
        </p:txBody>
      </p:sp>
      <p:sp>
        <p:nvSpPr>
          <p:cNvPr id="3" name="Slide Number Placeholder 2">
            <a:extLst>
              <a:ext uri="{FF2B5EF4-FFF2-40B4-BE49-F238E27FC236}">
                <a16:creationId xmlns:a16="http://schemas.microsoft.com/office/drawing/2014/main" id="{C2306BDF-B2F6-491B-88B2-74A418A83EFB}"/>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0C4910CF-8536-48F9-A6EA-86C0ACF4CF0A}"/>
              </a:ext>
            </a:extLst>
          </p:cNvPr>
          <p:cNvSpPr txBox="1"/>
          <p:nvPr/>
        </p:nvSpPr>
        <p:spPr>
          <a:xfrm>
            <a:off x="897534" y="1460599"/>
            <a:ext cx="11057122" cy="544764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FF"/>
                </a:solidFill>
                <a:effectLst/>
                <a:highlight>
                  <a:srgbClr val="FFFF00"/>
                </a:highlight>
                <a:latin typeface="Consolas" panose="020B0609020204030204" pitchFamily="49" charset="0"/>
              </a:rPr>
              <a:t>    private</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1080"/>
                </a:solidFill>
                <a:effectLst/>
                <a:highlight>
                  <a:srgbClr val="FFFF00"/>
                </a:highlight>
                <a:latin typeface="Consolas" panose="020B0609020204030204" pitchFamily="49" charset="0"/>
              </a:rPr>
              <a:t>observers</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267F99"/>
                </a:solidFill>
                <a:effectLst/>
                <a:highlight>
                  <a:srgbClr val="FFFF00"/>
                </a:highlight>
                <a:latin typeface="Consolas" panose="020B0609020204030204" pitchFamily="49" charset="0"/>
              </a:rPr>
              <a:t>AbsClockConsumer</a:t>
            </a:r>
            <a:r>
              <a:rPr lang="en-US" sz="2400" b="0" dirty="0">
                <a:solidFill>
                  <a:srgbClr val="000000"/>
                </a:solidFill>
                <a:effectLst/>
                <a:highlight>
                  <a:srgbClr val="FFFF00"/>
                </a:highlight>
                <a:latin typeface="Consolas" panose="020B0609020204030204" pitchFamily="49" charset="0"/>
              </a:rPr>
              <a:t>[] = []</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public </a:t>
            </a:r>
            <a:r>
              <a:rPr lang="en-US" sz="2400" b="0" dirty="0" err="1">
                <a:solidFill>
                  <a:srgbClr val="795E26"/>
                </a:solidFill>
                <a:effectLst/>
                <a:highlight>
                  <a:srgbClr val="FFFF00"/>
                </a:highlight>
                <a:latin typeface="Consolas" panose="020B0609020204030204" pitchFamily="49" charset="0"/>
              </a:rPr>
              <a:t>addObserver</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267F99"/>
                </a:solidFill>
                <a:effectLst/>
                <a:highlight>
                  <a:srgbClr val="FFFF00"/>
                </a:highlight>
                <a:latin typeface="Consolas" panose="020B0609020204030204" pitchFamily="49" charset="0"/>
              </a:rPr>
              <a:t>AbsConsumer</a:t>
            </a:r>
            <a:r>
              <a:rPr lang="en-US" sz="2400" b="0" dirty="0">
                <a:solidFill>
                  <a:srgbClr val="000000"/>
                </a:solidFill>
                <a:effectLst/>
                <a:highlight>
                  <a:srgbClr val="FFFF00"/>
                </a:highlight>
                <a:latin typeface="Consolas" panose="020B0609020204030204" pitchFamily="49" charset="0"/>
              </a:rPr>
              <a:t>){</a:t>
            </a:r>
          </a:p>
          <a:p>
            <a:r>
              <a:rPr lang="en-US" sz="2400" dirty="0">
                <a:solidFill>
                  <a:srgbClr val="000000"/>
                </a:solidFill>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push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private</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p>
          <a:p>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observers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forEach</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obs</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FF"/>
                </a:solidFill>
                <a:effectLst/>
                <a:highlight>
                  <a:srgbClr val="FFFF00"/>
                </a:highlight>
                <a:latin typeface="Consolas" panose="020B0609020204030204" pitchFamily="49" charset="0"/>
              </a:rPr>
              <a:t>=&gt;</a:t>
            </a:r>
            <a:r>
              <a:rPr lang="en-US" sz="2400" b="0" dirty="0">
                <a:solidFill>
                  <a:srgbClr val="000000"/>
                </a:solidFill>
                <a:effectLst/>
                <a:highlight>
                  <a:srgbClr val="FFFF00"/>
                </a:highlight>
                <a:latin typeface="Consolas" panose="020B0609020204030204" pitchFamily="49" charset="0"/>
              </a:rPr>
              <a:t> </a:t>
            </a:r>
            <a:r>
              <a:rPr lang="en-US" sz="2400" b="0" dirty="0" err="1">
                <a:solidFill>
                  <a:srgbClr val="001080"/>
                </a:solidFill>
                <a:effectLst/>
                <a:highlight>
                  <a:srgbClr val="FFFF00"/>
                </a:highlight>
                <a:latin typeface="Consolas" panose="020B0609020204030204" pitchFamily="49" charset="0"/>
              </a:rPr>
              <a:t>obs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t>
            </a:r>
            <a:r>
              <a:rPr lang="en-US" sz="2400" b="0" dirty="0">
                <a:solidFill>
                  <a:srgbClr val="000000"/>
                </a:solidFill>
                <a:effectLst/>
                <a:highlight>
                  <a:srgbClr val="FFFF00"/>
                </a:highlight>
                <a:latin typeface="Consolas" panose="020B0609020204030204" pitchFamily="49" charset="0"/>
              </a:rPr>
              <a:t>(</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001080"/>
                </a:solidFill>
                <a:effectLst/>
                <a:highlight>
                  <a:srgbClr val="FFFF00"/>
                </a:highlight>
                <a:latin typeface="Consolas" panose="020B0609020204030204" pitchFamily="49" charset="0"/>
              </a:rPr>
              <a:t>time</a:t>
            </a:r>
            <a:r>
              <a:rPr lang="en-US" sz="2400" b="0" dirty="0">
                <a:solidFill>
                  <a:srgbClr val="000000"/>
                </a:solidFill>
                <a:effectLst/>
                <a:highlight>
                  <a:srgbClr val="FFFF00"/>
                </a:highlight>
                <a:latin typeface="Consolas" panose="020B0609020204030204" pitchFamily="49" charset="0"/>
              </a:rPr>
              <a:t>))</a:t>
            </a:r>
          </a:p>
          <a:p>
            <a:r>
              <a:rPr lang="en-US" sz="2400" b="0" dirty="0">
                <a:solidFill>
                  <a:srgbClr val="000000"/>
                </a:solidFill>
                <a:effectLst/>
                <a:highlight>
                  <a:srgbClr val="FFFF00"/>
                </a:highlight>
                <a:latin typeface="Consolas" panose="020B0609020204030204" pitchFamily="49" charset="0"/>
              </a:rPr>
              <a:t>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highlight>
                  <a:srgbClr val="FFFF00"/>
                </a:highlight>
                <a:latin typeface="Consolas" panose="020B0609020204030204" pitchFamily="49" charset="0"/>
              </a:rPr>
              <a:t>this</a:t>
            </a:r>
            <a:r>
              <a:rPr lang="en-US" sz="2400" b="0" dirty="0" err="1">
                <a:solidFill>
                  <a:srgbClr val="000000"/>
                </a:solidFill>
                <a:effectLst/>
                <a:highlight>
                  <a:srgbClr val="FFFF00"/>
                </a:highlight>
                <a:latin typeface="Consolas" panose="020B0609020204030204" pitchFamily="49" charset="0"/>
              </a:rPr>
              <a:t>.</a:t>
            </a:r>
            <a:r>
              <a:rPr lang="en-US" sz="2400" b="0" dirty="0" err="1">
                <a:solidFill>
                  <a:srgbClr val="795E26"/>
                </a:solidFill>
                <a:effectLst/>
                <a:highlight>
                  <a:srgbClr val="FFFF00"/>
                </a:highlight>
                <a:latin typeface="Consolas" panose="020B0609020204030204" pitchFamily="49" charset="0"/>
              </a:rPr>
              <a:t>notifyAll</a:t>
            </a:r>
            <a:r>
              <a:rPr lang="en-US" sz="2400" b="0" dirty="0">
                <a:solidFill>
                  <a:srgbClr val="000000"/>
                </a:solidFill>
                <a:effectLst/>
                <a:highlight>
                  <a:srgbClr val="FFFF00"/>
                </a:highlight>
                <a:latin typeface="Consolas" panose="020B0609020204030204" pitchFamily="49" charset="0"/>
              </a:rPr>
              <a:t>() </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08273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390876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ObservedClockClient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AbsClockConsumer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AbsObservedClock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addObserver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is this the best way to initialize</a:t>
            </a:r>
          </a:p>
          <a:p>
            <a:r>
              <a:rPr lang="en-US" sz="2000" dirty="0">
                <a:solidFill>
                  <a:srgbClr val="008000"/>
                </a:solidFill>
                <a:latin typeface="Consolas" panose="020B0609020204030204" pitchFamily="49" charset="0"/>
              </a:rPr>
              <a:t>                          //</a:t>
            </a:r>
            <a:r>
              <a:rPr lang="en-US" sz="2000" b="0" dirty="0">
                <a:solidFill>
                  <a:srgbClr val="008000"/>
                </a:solidFill>
                <a:effectLst/>
                <a:latin typeface="Consolas" panose="020B0609020204030204" pitchFamily="49" charset="0"/>
              </a:rPr>
              <a:t> the time?</a:t>
            </a:r>
            <a:endParaRPr lang="en-US" sz="20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43216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ObservedClockClient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9701DF95-3E5D-4C53-AB83-7D26FFACF45E}"/>
              </a:ext>
            </a:extLst>
          </p:cNvPr>
          <p:cNvSpPr txBox="1"/>
          <p:nvPr/>
        </p:nvSpPr>
        <p:spPr>
          <a:xfrm>
            <a:off x="8519160" y="3686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clockUsingPush.spec.ts</a:t>
            </a:r>
            <a:endParaRPr lang="en-US"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gets to decide what to do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199" y="1443841"/>
            <a:ext cx="965563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AbsClockConsumer</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AbsObservedClock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addObserver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  // twice the last time we received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p>
          <a:p>
            <a:r>
              <a:rPr lang="en-US" sz="2000" b="0" dirty="0">
                <a:solidFill>
                  <a:srgbClr val="0000FF"/>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.twice</a:t>
            </a:r>
            <a:r>
              <a:rPr lang="en-US" sz="2000" b="0" dirty="0" err="1">
                <a:solidFill>
                  <a:srgbClr val="001080"/>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6990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ObservedClock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getTime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4357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lstStyle/>
          <a:p>
            <a:r>
              <a:rPr lang="en-US" dirty="0"/>
              <a:t>How does the producer get an initial value?</a:t>
            </a:r>
          </a:p>
          <a:p>
            <a:r>
              <a:rPr lang="en-US" dirty="0"/>
              <a:t>How does the consumer get an initial value from the producer?</a:t>
            </a:r>
          </a:p>
          <a:p>
            <a:pPr lvl="1"/>
            <a:r>
              <a:rPr lang="en-US" dirty="0"/>
              <a:t>maybe it gets it when it subscribes?</a:t>
            </a:r>
          </a:p>
          <a:p>
            <a:pPr lvl="1"/>
            <a:r>
              <a:rPr lang="en-US" dirty="0"/>
              <a:t>maybe it should pull it from the producer?</a:t>
            </a:r>
          </a:p>
          <a:p>
            <a:r>
              <a:rPr lang="en-US" dirty="0"/>
              <a:t>Should there be an unsubscribe method?</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409275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2EB-B53C-4A54-A7A7-BEE41460BD7B}"/>
              </a:ext>
            </a:extLst>
          </p:cNvPr>
          <p:cNvSpPr>
            <a:spLocks noGrp="1"/>
          </p:cNvSpPr>
          <p:nvPr>
            <p:ph type="title"/>
          </p:nvPr>
        </p:nvSpPr>
        <p:spPr/>
        <p:txBody>
          <a:bodyPr/>
          <a:lstStyle/>
          <a:p>
            <a:r>
              <a:rPr lang="en-US" dirty="0"/>
              <a:t>Pattern 3: The Factory Pattern</a:t>
            </a:r>
          </a:p>
        </p:txBody>
      </p:sp>
      <p:sp>
        <p:nvSpPr>
          <p:cNvPr id="3" name="Content Placeholder 2">
            <a:extLst>
              <a:ext uri="{FF2B5EF4-FFF2-40B4-BE49-F238E27FC236}">
                <a16:creationId xmlns:a16="http://schemas.microsoft.com/office/drawing/2014/main" id="{D055DF4A-BB0A-4FF5-900A-D66ADFAD459B}"/>
              </a:ext>
            </a:extLst>
          </p:cNvPr>
          <p:cNvSpPr>
            <a:spLocks noGrp="1"/>
          </p:cNvSpPr>
          <p:nvPr>
            <p:ph idx="1"/>
          </p:nvPr>
        </p:nvSpPr>
        <p:spPr>
          <a:xfrm>
            <a:off x="838200" y="1500159"/>
            <a:ext cx="7887346" cy="5221315"/>
          </a:xfrm>
        </p:spPr>
        <p:txBody>
          <a:bodyPr>
            <a:normAutofit fontScale="92500" lnSpcReduction="20000"/>
          </a:bodyPr>
          <a:lstStyle/>
          <a:p>
            <a:r>
              <a:rPr lang="en-US" dirty="0"/>
              <a:t>The situation:</a:t>
            </a:r>
          </a:p>
          <a:p>
            <a:pPr lvl="1"/>
            <a:r>
              <a:rPr lang="en-US" dirty="0"/>
              <a:t>Your task is to write some code that depends only an interface, not on a class that implements it.</a:t>
            </a:r>
          </a:p>
          <a:p>
            <a:pPr lvl="1"/>
            <a:r>
              <a:rPr lang="en-US" dirty="0"/>
              <a:t>But your task requires you to create some objects that satisfy the interface.</a:t>
            </a:r>
          </a:p>
          <a:p>
            <a:pPr lvl="1"/>
            <a:r>
              <a:rPr lang="en-US" dirty="0"/>
              <a:t>What to do?  You can’t call ‘new’, because that would require you to know the class name.	</a:t>
            </a:r>
          </a:p>
          <a:p>
            <a:r>
              <a:rPr lang="en-US" dirty="0"/>
              <a:t>How to organize this?</a:t>
            </a:r>
          </a:p>
          <a:p>
            <a:pPr lvl="1"/>
            <a:r>
              <a:rPr lang="en-US" dirty="0"/>
              <a:t>Create a Factory whose job it is to create the objects.</a:t>
            </a:r>
          </a:p>
          <a:p>
            <a:pPr lvl="1"/>
            <a:r>
              <a:rPr lang="en-US" dirty="0"/>
              <a:t>Call the factory when you need a new object.</a:t>
            </a:r>
          </a:p>
          <a:p>
            <a:pPr lvl="1"/>
            <a:r>
              <a:rPr lang="en-US" dirty="0"/>
              <a:t>Your code will depend only on the interface, because that’s all you have to work with.</a:t>
            </a:r>
          </a:p>
          <a:p>
            <a:r>
              <a:rPr lang="en-US" dirty="0"/>
              <a:t>Often our assignments will be structured in this way.</a:t>
            </a:r>
          </a:p>
          <a:p>
            <a:r>
              <a:rPr lang="en-US" dirty="0"/>
              <a:t>This is a little confusing; let's look at an example</a:t>
            </a:r>
          </a:p>
          <a:p>
            <a:pPr lvl="1"/>
            <a:endParaRPr lang="en-US" dirty="0"/>
          </a:p>
          <a:p>
            <a:pPr marL="457200" lvl="1" indent="0">
              <a:buNone/>
            </a:pP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8AF52C0A-F15F-48C9-A5E0-264FC299B3AA}"/>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76879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B035412-467F-4B39-B752-5ACB083FA756}"/>
              </a:ext>
            </a:extLst>
          </p:cNvPr>
          <p:cNvGrpSpPr/>
          <p:nvPr/>
        </p:nvGrpSpPr>
        <p:grpSpPr>
          <a:xfrm>
            <a:off x="3673883" y="4674157"/>
            <a:ext cx="2422117" cy="581025"/>
            <a:chOff x="3078570" y="4933237"/>
            <a:chExt cx="2422117" cy="581025"/>
          </a:xfrm>
        </p:grpSpPr>
        <p:sp>
          <p:nvSpPr>
            <p:cNvPr id="9" name="Rectangle: Rounded Corners 8">
              <a:extLst>
                <a:ext uri="{FF2B5EF4-FFF2-40B4-BE49-F238E27FC236}">
                  <a16:creationId xmlns:a16="http://schemas.microsoft.com/office/drawing/2014/main" id="{0BF569E8-9E6F-4B81-8B04-69C7F30ECD98}"/>
                </a:ext>
              </a:extLst>
            </p:cNvPr>
            <p:cNvSpPr/>
            <p:nvPr/>
          </p:nvSpPr>
          <p:spPr>
            <a:xfrm>
              <a:off x="3078570" y="5069518"/>
              <a:ext cx="1264830" cy="312107"/>
            </a:xfrm>
            <a:prstGeom prst="roundRect">
              <a:avLst>
                <a:gd name="adj" fmla="val 4566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2" name="Arrow: Left 11">
              <a:extLst>
                <a:ext uri="{FF2B5EF4-FFF2-40B4-BE49-F238E27FC236}">
                  <a16:creationId xmlns:a16="http://schemas.microsoft.com/office/drawing/2014/main" id="{629F90AF-759E-4DB5-8CFF-6FC980016A75}"/>
                </a:ext>
              </a:extLst>
            </p:cNvPr>
            <p:cNvSpPr/>
            <p:nvPr/>
          </p:nvSpPr>
          <p:spPr>
            <a:xfrm>
              <a:off x="4481512" y="4933237"/>
              <a:ext cx="1019175" cy="5810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2" name="Title 1">
            <a:extLst>
              <a:ext uri="{FF2B5EF4-FFF2-40B4-BE49-F238E27FC236}">
                <a16:creationId xmlns:a16="http://schemas.microsoft.com/office/drawing/2014/main" id="{35273F1B-FAC0-4BF2-8757-5003D01F5097}"/>
              </a:ext>
            </a:extLst>
          </p:cNvPr>
          <p:cNvSpPr>
            <a:spLocks noGrp="1"/>
          </p:cNvSpPr>
          <p:nvPr>
            <p:ph type="title"/>
          </p:nvPr>
        </p:nvSpPr>
        <p:spPr/>
        <p:txBody>
          <a:bodyPr/>
          <a:lstStyle/>
          <a:p>
            <a:r>
              <a:rPr lang="en-US" dirty="0"/>
              <a:t>The Interfaces</a:t>
            </a:r>
          </a:p>
        </p:txBody>
      </p:sp>
      <p:sp>
        <p:nvSpPr>
          <p:cNvPr id="4" name="Slide Number Placeholder 3">
            <a:extLst>
              <a:ext uri="{FF2B5EF4-FFF2-40B4-BE49-F238E27FC236}">
                <a16:creationId xmlns:a16="http://schemas.microsoft.com/office/drawing/2014/main" id="{896B7488-6C36-4FDF-9B6E-CF50DBFBA450}"/>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11" name="TextBox 10">
            <a:extLst>
              <a:ext uri="{FF2B5EF4-FFF2-40B4-BE49-F238E27FC236}">
                <a16:creationId xmlns:a16="http://schemas.microsoft.com/office/drawing/2014/main" id="{CB1DC38A-936B-4B28-AF4E-9DDDCF8D741F}"/>
              </a:ext>
            </a:extLst>
          </p:cNvPr>
          <p:cNvSpPr txBox="1"/>
          <p:nvPr/>
        </p:nvSpPr>
        <p:spPr>
          <a:xfrm>
            <a:off x="1328142" y="1483995"/>
            <a:ext cx="8875038" cy="489364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600" b="0" dirty="0">
                <a:solidFill>
                  <a:srgbClr val="008000"/>
                </a:solidFill>
                <a:effectLst/>
                <a:latin typeface="Consolas" panose="020B0609020204030204" pitchFamily="49" charset="0"/>
              </a:rPr>
              <a:t>// from </a:t>
            </a:r>
            <a:r>
              <a:rPr lang="en-US" sz="1600" b="0" dirty="0" err="1">
                <a:solidFill>
                  <a:srgbClr val="008000"/>
                </a:solidFill>
                <a:effectLst/>
                <a:latin typeface="Consolas" panose="020B0609020204030204" pitchFamily="49" charset="0"/>
              </a:rPr>
              <a:t>AbsCloc</a:t>
            </a:r>
            <a:r>
              <a:rPr lang="en-US" sz="1600" dirty="0" err="1">
                <a:solidFill>
                  <a:srgbClr val="008000"/>
                </a:solidFill>
                <a:latin typeface="Consolas" panose="020B0609020204030204" pitchFamily="49" charset="0"/>
              </a:rPr>
              <a:t>k.ts</a:t>
            </a:r>
            <a:r>
              <a:rPr lang="en-US" sz="1600" dirty="0">
                <a:solidFill>
                  <a:srgbClr val="008000"/>
                </a:solidFill>
                <a:latin typeface="Consolas" panose="020B0609020204030204" pitchFamily="49" charset="0"/>
              </a:rPr>
              <a:t>,</a:t>
            </a:r>
            <a:r>
              <a:rPr lang="en-US" sz="1600" b="0" dirty="0">
                <a:solidFill>
                  <a:srgbClr val="008000"/>
                </a:solidFill>
                <a:effectLst/>
                <a:latin typeface="Consolas" panose="020B0609020204030204" pitchFamily="49" charset="0"/>
              </a:rPr>
              <a:t> as before...</a:t>
            </a:r>
            <a:endParaRPr lang="en-US" sz="1600" b="0" dirty="0">
              <a:solidFill>
                <a:srgbClr val="AF00DB"/>
              </a:solidFill>
              <a:effectLst/>
              <a:latin typeface="Consolas" panose="020B0609020204030204" pitchFamily="49" charset="0"/>
            </a:endParaRPr>
          </a:p>
          <a:p>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AbsClock</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reset</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tick</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void</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getTime</a:t>
            </a:r>
            <a:r>
              <a:rPr lang="en-US" sz="1600" b="0" dirty="0">
                <a:solidFill>
                  <a:srgbClr val="000000"/>
                </a:solidFill>
                <a:effectLst/>
                <a:latin typeface="Consolas" panose="020B0609020204030204" pitchFamily="49" charset="0"/>
              </a:rPr>
              <a:t>():</a:t>
            </a:r>
            <a:r>
              <a:rPr lang="en-US" sz="1600" b="0" dirty="0">
                <a:solidFill>
                  <a:srgbClr val="267F99"/>
                </a:solidFill>
                <a:effectLst/>
                <a:latin typeface="Consolas" panose="020B0609020204030204" pitchFamily="49" charset="0"/>
              </a:rPr>
              <a:t>number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AbsClockFactory</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an object satisfying the </a:t>
            </a:r>
            <a:r>
              <a:rPr lang="en-US" sz="2000" b="0" dirty="0" err="1">
                <a:solidFill>
                  <a:srgbClr val="008000"/>
                </a:solidFill>
                <a:effectLst/>
                <a:latin typeface="Consolas" panose="020B0609020204030204" pitchFamily="49" charset="0"/>
              </a:rPr>
              <a:t>AbsClock</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instance</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AbsClock</a:t>
            </a:r>
            <a:r>
              <a:rPr lang="en-US" sz="2000" b="0" dirty="0">
                <a:solidFill>
                  <a:srgbClr val="000000"/>
                </a:solidFill>
                <a:effectLst/>
                <a:latin typeface="Consolas" panose="020B0609020204030204" pitchFamily="49" charset="0"/>
              </a:rPr>
              <a:t> </a:t>
            </a:r>
          </a:p>
          <a:p>
            <a:r>
              <a:rPr lang="en-US" sz="2000" b="0" dirty="0">
                <a:solidFill>
                  <a:srgbClr val="008000"/>
                </a:solidFill>
                <a:effectLst/>
                <a:latin typeface="Consolas" panose="020B0609020204030204" pitchFamily="49" charset="0"/>
              </a:rPr>
              <a:t>    // returns a string specifying which clock</a:t>
            </a:r>
          </a:p>
          <a:p>
            <a:r>
              <a:rPr lang="en-US" sz="2000" dirty="0">
                <a:solidFill>
                  <a:srgbClr val="008000"/>
                </a:solidFill>
                <a:latin typeface="Consolas" panose="020B0609020204030204" pitchFamily="49" charset="0"/>
              </a:rPr>
              <a:t>    // this factory makes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clockType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string</a:t>
            </a:r>
          </a:p>
          <a:p>
            <a:r>
              <a:rPr lang="en-US" sz="2000" dirty="0">
                <a:solidFill>
                  <a:srgbClr val="008000"/>
                </a:solidFill>
                <a:latin typeface="Consolas" panose="020B0609020204030204" pitchFamily="49" charset="0"/>
              </a:rPr>
              <a:t>    // returns the number of clocks created by this factory</a:t>
            </a: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numCreated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54DB0BB-C5E1-4B11-B144-C252653B52A9}"/>
              </a:ext>
            </a:extLst>
          </p:cNvPr>
          <p:cNvSpPr txBox="1"/>
          <p:nvPr/>
        </p:nvSpPr>
        <p:spPr>
          <a:xfrm>
            <a:off x="8610600" y="253568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563288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DFFD-5516-42B2-8B9A-8BD3DD1ECFE8}"/>
              </a:ext>
            </a:extLst>
          </p:cNvPr>
          <p:cNvSpPr>
            <a:spLocks noGrp="1"/>
          </p:cNvSpPr>
          <p:nvPr>
            <p:ph type="title"/>
          </p:nvPr>
        </p:nvSpPr>
        <p:spPr/>
        <p:txBody>
          <a:bodyPr/>
          <a:lstStyle/>
          <a:p>
            <a:r>
              <a:rPr lang="en-US"/>
              <a:t>Some Factories...</a:t>
            </a:r>
          </a:p>
        </p:txBody>
      </p:sp>
      <p:sp>
        <p:nvSpPr>
          <p:cNvPr id="4" name="Slide Number Placeholder 3">
            <a:extLst>
              <a:ext uri="{FF2B5EF4-FFF2-40B4-BE49-F238E27FC236}">
                <a16:creationId xmlns:a16="http://schemas.microsoft.com/office/drawing/2014/main" id="{BF209E2C-D9C4-417F-86E9-89E6EE790FC4}"/>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6" name="TextBox 5">
            <a:extLst>
              <a:ext uri="{FF2B5EF4-FFF2-40B4-BE49-F238E27FC236}">
                <a16:creationId xmlns:a16="http://schemas.microsoft.com/office/drawing/2014/main" id="{0A3AA0C2-1A5A-4AC2-BEFC-1E5621804846}"/>
              </a:ext>
            </a:extLst>
          </p:cNvPr>
          <p:cNvSpPr txBox="1"/>
          <p:nvPr/>
        </p:nvSpPr>
        <p:spPr>
          <a:xfrm>
            <a:off x="952500" y="1464154"/>
            <a:ext cx="8717280"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Clocks</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ClockFactory1</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“Larry"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ClockFactory2</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clockType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“Curly"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1080"/>
                </a:solidFill>
                <a:effectLst/>
                <a:highlight>
                  <a:srgbClr val="FFFF00"/>
                </a:highlight>
                <a:latin typeface="Consolas" panose="020B0609020204030204" pitchFamily="49" charset="0"/>
              </a:rPr>
              <a:t>Clocks</a:t>
            </a:r>
            <a:r>
              <a:rPr lang="en-US" b="0" dirty="0">
                <a:solidFill>
                  <a:srgbClr val="000000"/>
                </a:solidFill>
                <a:effectLst/>
                <a:highlight>
                  <a:srgbClr val="FFFF00"/>
                </a:highlight>
                <a:latin typeface="Consolas" panose="020B0609020204030204" pitchFamily="49" charset="0"/>
              </a:rPr>
              <a:t>.</a:t>
            </a:r>
            <a:r>
              <a:rPr lang="en-US" b="0" dirty="0">
                <a:solidFill>
                  <a:srgbClr val="267F99"/>
                </a:solidFill>
                <a:effectLst/>
                <a:highlight>
                  <a:srgbClr val="FFFF00"/>
                </a:highlight>
                <a:latin typeface="Consolas" panose="020B0609020204030204" pitchFamily="49" charset="0"/>
              </a:rPr>
              <a:t>Clock2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numcreated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714AB954-A685-4450-961B-3A913BB744E0}"/>
              </a:ext>
            </a:extLst>
          </p:cNvPr>
          <p:cNvSpPr txBox="1"/>
          <p:nvPr/>
        </p:nvSpPr>
        <p:spPr>
          <a:xfrm>
            <a:off x="8519160" y="511175"/>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Tree>
    <p:extLst>
      <p:ext uri="{BB962C8B-B14F-4D97-AF65-F5344CB8AC3E}">
        <p14:creationId xmlns:p14="http://schemas.microsoft.com/office/powerpoint/2010/main" val="198443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8B09-9506-44E0-8372-B88AD167E5F0}"/>
              </a:ext>
            </a:extLst>
          </p:cNvPr>
          <p:cNvSpPr>
            <a:spLocks noGrp="1"/>
          </p:cNvSpPr>
          <p:nvPr>
            <p:ph type="title"/>
          </p:nvPr>
        </p:nvSpPr>
        <p:spPr/>
        <p:txBody>
          <a:bodyPr/>
          <a:lstStyle/>
          <a:p>
            <a:r>
              <a:rPr lang="en-US" dirty="0"/>
              <a:t>Choose which factory to export</a:t>
            </a:r>
          </a:p>
        </p:txBody>
      </p:sp>
      <p:sp>
        <p:nvSpPr>
          <p:cNvPr id="4" name="Slide Number Placeholder 3">
            <a:extLst>
              <a:ext uri="{FF2B5EF4-FFF2-40B4-BE49-F238E27FC236}">
                <a16:creationId xmlns:a16="http://schemas.microsoft.com/office/drawing/2014/main" id="{997041B1-D5DE-4E51-B4B4-66903320C557}"/>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7FDD41D3-6D9C-414E-8CEE-DB8936F91822}"/>
              </a:ext>
            </a:extLst>
          </p:cNvPr>
          <p:cNvSpPr txBox="1"/>
          <p:nvPr/>
        </p:nvSpPr>
        <p:spPr>
          <a:xfrm>
            <a:off x="897728" y="1873657"/>
            <a:ext cx="7430931"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8000"/>
                </a:solidFill>
                <a:effectLst/>
                <a:latin typeface="Consolas" panose="020B0609020204030204" pitchFamily="49" charset="0"/>
              </a:rPr>
              <a:t>// choose which of the factories to export, // but don't tell anybody which one it is.</a:t>
            </a:r>
          </a:p>
          <a:p>
            <a:endParaRPr lang="en-US" sz="2400" b="0" dirty="0">
              <a:solidFill>
                <a:srgbClr val="000000"/>
              </a:solidFill>
              <a:effectLst/>
              <a:latin typeface="Consolas" panose="020B0609020204030204" pitchFamily="49" charset="0"/>
            </a:endParaRPr>
          </a:p>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ClockFactory1</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ClockFactory2</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export default ClockFactory3</a:t>
            </a:r>
            <a:endParaRPr lang="en-US" sz="24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B5614F-770F-4FF0-B6A3-3EF53217283C}"/>
              </a:ext>
            </a:extLst>
          </p:cNvPr>
          <p:cNvSpPr txBox="1"/>
          <p:nvPr/>
        </p:nvSpPr>
        <p:spPr>
          <a:xfrm>
            <a:off x="8610600" y="38004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err="1">
                <a:solidFill>
                  <a:schemeClr val="tx1"/>
                </a:solidFill>
              </a:rPr>
              <a:t>clockFactories.ts</a:t>
            </a:r>
            <a:endParaRPr lang="en-US" dirty="0">
              <a:solidFill>
                <a:schemeClr val="tx1"/>
              </a:solidFill>
            </a:endParaRPr>
          </a:p>
        </p:txBody>
      </p:sp>
      <p:sp>
        <p:nvSpPr>
          <p:cNvPr id="8" name="TextBox 7">
            <a:extLst>
              <a:ext uri="{FF2B5EF4-FFF2-40B4-BE49-F238E27FC236}">
                <a16:creationId xmlns:a16="http://schemas.microsoft.com/office/drawing/2014/main" id="{5DDE27D3-477F-422E-9F70-A78B9CB52221}"/>
              </a:ext>
            </a:extLst>
          </p:cNvPr>
          <p:cNvSpPr txBox="1"/>
          <p:nvPr/>
        </p:nvSpPr>
        <p:spPr>
          <a:xfrm>
            <a:off x="5494018" y="4711820"/>
            <a:ext cx="3763269"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TypeScript has a neat way of doing this.</a:t>
            </a:r>
          </a:p>
        </p:txBody>
      </p:sp>
    </p:spTree>
    <p:extLst>
      <p:ext uri="{BB962C8B-B14F-4D97-AF65-F5344CB8AC3E}">
        <p14:creationId xmlns:p14="http://schemas.microsoft.com/office/powerpoint/2010/main" val="798215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ABFD-1CFD-422F-83D1-495AB1FA5F4E}"/>
              </a:ext>
            </a:extLst>
          </p:cNvPr>
          <p:cNvSpPr>
            <a:spLocks noGrp="1"/>
          </p:cNvSpPr>
          <p:nvPr>
            <p:ph type="title"/>
          </p:nvPr>
        </p:nvSpPr>
        <p:spPr/>
        <p:txBody>
          <a:bodyPr/>
          <a:lstStyle/>
          <a:p>
            <a:r>
              <a:rPr lang="en-US" dirty="0"/>
              <a:t>Test to see that the clock factory produces a working clock</a:t>
            </a:r>
          </a:p>
        </p:txBody>
      </p:sp>
      <p:sp>
        <p:nvSpPr>
          <p:cNvPr id="4" name="Slide Number Placeholder 3">
            <a:extLst>
              <a:ext uri="{FF2B5EF4-FFF2-40B4-BE49-F238E27FC236}">
                <a16:creationId xmlns:a16="http://schemas.microsoft.com/office/drawing/2014/main" id="{DC58DDD6-DEF6-437F-B0AA-B86030AC1253}"/>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69E3A973-9F99-433A-9724-545BBACD0B69}"/>
              </a:ext>
            </a:extLst>
          </p:cNvPr>
          <p:cNvSpPr txBox="1"/>
          <p:nvPr/>
        </p:nvSpPr>
        <p:spPr>
          <a:xfrm>
            <a:off x="838200" y="1631794"/>
            <a:ext cx="1069848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import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ClockFactory</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from</a:t>
            </a: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clockFactories</a:t>
            </a:r>
            <a:r>
              <a:rPr lang="en-US" sz="2400" b="0" dirty="0">
                <a:solidFill>
                  <a:srgbClr val="A31515"/>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br>
              <a:rPr lang="en-US" sz="2400" b="0" dirty="0">
                <a:solidFill>
                  <a:srgbClr val="000000"/>
                </a:solidFill>
                <a:effectLst/>
                <a:latin typeface="Consolas" panose="020B0609020204030204" pitchFamily="49" charset="0"/>
              </a:rPr>
            </a:br>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"test of the Clock produced by the </a:t>
            </a:r>
            <a:r>
              <a:rPr lang="en-US" sz="2400" b="0" dirty="0" err="1">
                <a:solidFill>
                  <a:srgbClr val="A31515"/>
                </a:solidFill>
                <a:effectLst/>
                <a:latin typeface="Consolas" panose="020B0609020204030204" pitchFamily="49" charset="0"/>
              </a:rPr>
              <a:t>ClockFactory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new</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ClockFactory</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 = </a:t>
            </a:r>
            <a:r>
              <a:rPr lang="en-US" sz="2400" b="0" dirty="0">
                <a:solidFill>
                  <a:srgbClr val="0070C1"/>
                </a:solidFill>
                <a:effectLst/>
                <a:latin typeface="Consolas" panose="020B0609020204030204" pitchFamily="49" charset="0"/>
              </a:rPr>
              <a:t>factory1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instance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clock1</a:t>
            </a:r>
            <a:r>
              <a:rPr lang="en-US" sz="2400" b="0" dirty="0">
                <a:solidFill>
                  <a:srgbClr val="000000"/>
                </a:solidFill>
                <a:effectLst/>
                <a:latin typeface="Consolas" panose="020B0609020204030204" pitchFamily="49" charset="0"/>
              </a:rPr>
              <a:t>.</a:t>
            </a:r>
            <a:r>
              <a:rPr lang="en-US" sz="2400" b="0" dirty="0">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toBe</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5415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E63C2-291F-4BCD-8481-B88CD1E437D8}"/>
              </a:ext>
            </a:extLst>
          </p:cNvPr>
          <p:cNvSpPr>
            <a:spLocks noGrp="1"/>
          </p:cNvSpPr>
          <p:nvPr>
            <p:ph type="title"/>
          </p:nvPr>
        </p:nvSpPr>
        <p:spPr/>
        <p:txBody>
          <a:bodyPr/>
          <a:lstStyle/>
          <a:p>
            <a:r>
              <a:rPr lang="en-US" dirty="0"/>
              <a:t>Pattern #4: The Singleton Pattern</a:t>
            </a:r>
          </a:p>
        </p:txBody>
      </p:sp>
      <p:sp>
        <p:nvSpPr>
          <p:cNvPr id="3" name="Content Placeholder 2">
            <a:extLst>
              <a:ext uri="{FF2B5EF4-FFF2-40B4-BE49-F238E27FC236}">
                <a16:creationId xmlns:a16="http://schemas.microsoft.com/office/drawing/2014/main" id="{874CA140-84F5-4AD7-B8BC-646247EE7684}"/>
              </a:ext>
            </a:extLst>
          </p:cNvPr>
          <p:cNvSpPr>
            <a:spLocks noGrp="1"/>
          </p:cNvSpPr>
          <p:nvPr>
            <p:ph idx="1"/>
          </p:nvPr>
        </p:nvSpPr>
        <p:spPr/>
        <p:txBody>
          <a:bodyPr/>
          <a:lstStyle/>
          <a:p>
            <a:r>
              <a:rPr lang="en-US" dirty="0"/>
              <a:t>Maybe you only want one clock in your system.</a:t>
            </a:r>
          </a:p>
          <a:p>
            <a:r>
              <a:rPr lang="en-US" dirty="0"/>
              <a:t>The factory needn't return a fresh clock every time.</a:t>
            </a:r>
          </a:p>
          <a:p>
            <a:r>
              <a:rPr lang="en-US" dirty="0"/>
              <a:t>Just have it return the same clock over and over again.</a:t>
            </a:r>
          </a:p>
        </p:txBody>
      </p:sp>
      <p:sp>
        <p:nvSpPr>
          <p:cNvPr id="4" name="Slide Number Placeholder 3">
            <a:extLst>
              <a:ext uri="{FF2B5EF4-FFF2-40B4-BE49-F238E27FC236}">
                <a16:creationId xmlns:a16="http://schemas.microsoft.com/office/drawing/2014/main" id="{C8233305-C092-409F-B45A-522B05B8014A}"/>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568162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E3CA-0AF9-44A5-AE3D-3E6F93AA4B3F}"/>
              </a:ext>
            </a:extLst>
          </p:cNvPr>
          <p:cNvSpPr>
            <a:spLocks noGrp="1"/>
          </p:cNvSpPr>
          <p:nvPr>
            <p:ph type="title"/>
          </p:nvPr>
        </p:nvSpPr>
        <p:spPr/>
        <p:txBody>
          <a:bodyPr/>
          <a:lstStyle/>
          <a:p>
            <a:r>
              <a:rPr lang="en-US" dirty="0"/>
              <a:t>Here’s the behavior we expect</a:t>
            </a:r>
          </a:p>
        </p:txBody>
      </p:sp>
      <p:sp>
        <p:nvSpPr>
          <p:cNvPr id="4" name="Slide Number Placeholder 3">
            <a:extLst>
              <a:ext uri="{FF2B5EF4-FFF2-40B4-BE49-F238E27FC236}">
                <a16:creationId xmlns:a16="http://schemas.microsoft.com/office/drawing/2014/main" id="{43B522ED-CD51-4D46-9492-8DAA54C4C893}"/>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6" name="TextBox 5">
            <a:extLst>
              <a:ext uri="{FF2B5EF4-FFF2-40B4-BE49-F238E27FC236}">
                <a16:creationId xmlns:a16="http://schemas.microsoft.com/office/drawing/2014/main" id="{5407603D-8BF7-45ED-95E8-55B7B850B5D1}"/>
              </a:ext>
            </a:extLst>
          </p:cNvPr>
          <p:cNvSpPr txBox="1"/>
          <p:nvPr/>
        </p:nvSpPr>
        <p:spPr>
          <a:xfrm>
            <a:off x="838200" y="1473106"/>
            <a:ext cx="9955774"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singletonClockFactory</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"actions on clock1 should be visible on clock2"</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clock2</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ClockFactory</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2</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clock1</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expect</a:t>
            </a:r>
            <a:r>
              <a:rPr lang="en-US" b="0" dirty="0">
                <a:solidFill>
                  <a:srgbClr val="000000"/>
                </a:solidFill>
                <a:effectLst/>
                <a:highlight>
                  <a:srgbClr val="FFFF00"/>
                </a:highlight>
                <a:latin typeface="Consolas" panose="020B0609020204030204" pitchFamily="49" charset="0"/>
              </a:rPr>
              <a:t>(</a:t>
            </a:r>
            <a:r>
              <a:rPr lang="en-US" b="0" dirty="0">
                <a:solidFill>
                  <a:srgbClr val="0070C1"/>
                </a:solidFill>
                <a:effectLst/>
                <a:highlight>
                  <a:srgbClr val="FFFF00"/>
                </a:highlight>
                <a:latin typeface="Consolas" panose="020B0609020204030204" pitchFamily="49" charset="0"/>
              </a:rPr>
              <a:t>clock2</a:t>
            </a:r>
            <a:r>
              <a:rPr lang="en-US" b="0" dirty="0">
                <a:solidFill>
                  <a:srgbClr val="000000"/>
                </a:solidFill>
                <a:effectLst/>
                <a:highlight>
                  <a:srgbClr val="FFFF00"/>
                </a:highlight>
                <a:latin typeface="Consolas" panose="020B0609020204030204" pitchFamily="49" charset="0"/>
              </a:rPr>
              <a:t>.</a:t>
            </a:r>
            <a:r>
              <a:rPr lang="en-US" b="0" dirty="0">
                <a:solidFill>
                  <a:srgbClr val="795E26"/>
                </a:solidFill>
                <a:effectLst/>
                <a:highlight>
                  <a:srgbClr val="FFFF00"/>
                </a:highlight>
                <a:latin typeface="Consolas" panose="020B0609020204030204" pitchFamily="49" charset="0"/>
              </a:rPr>
              <a:t>getTime</a:t>
            </a:r>
            <a:r>
              <a:rPr lang="en-US" b="0" dirty="0">
                <a:solidFill>
                  <a:srgbClr val="000000"/>
                </a:solidFill>
                <a:effectLst/>
                <a:highlight>
                  <a:srgbClr val="FFFF00"/>
                </a:highlight>
                <a:latin typeface="Consolas" panose="020B0609020204030204" pitchFamily="49" charset="0"/>
              </a:rPr>
              <a:t>()).</a:t>
            </a:r>
            <a:r>
              <a:rPr lang="en-US" b="0" dirty="0" err="1">
                <a:solidFill>
                  <a:srgbClr val="795E26"/>
                </a:solidFill>
                <a:effectLst/>
                <a:highlight>
                  <a:srgbClr val="FFFF00"/>
                </a:highlight>
                <a:latin typeface="Consolas" panose="020B0609020204030204" pitchFamily="49" charset="0"/>
              </a:rPr>
              <a:t>toBe</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375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2658BD7-C743-4498-B8E6-00AE5BBA1194}"/>
              </a:ext>
            </a:extLst>
          </p:cNvPr>
          <p:cNvSpPr>
            <a:spLocks noGrp="1"/>
          </p:cNvSpPr>
          <p:nvPr>
            <p:ph type="title"/>
          </p:nvPr>
        </p:nvSpPr>
        <p:spPr/>
        <p:txBody>
          <a:bodyPr/>
          <a:lstStyle/>
          <a:p>
            <a:r>
              <a:rPr lang="en-US" dirty="0"/>
              <a:t>Solution: Have a factory that always returns the same clock</a:t>
            </a:r>
          </a:p>
        </p:txBody>
      </p:sp>
      <p:sp>
        <p:nvSpPr>
          <p:cNvPr id="4" name="Slide Number Placeholder 3">
            <a:extLst>
              <a:ext uri="{FF2B5EF4-FFF2-40B4-BE49-F238E27FC236}">
                <a16:creationId xmlns:a16="http://schemas.microsoft.com/office/drawing/2014/main" id="{9FFA5EA6-CF4D-4035-A399-4CBDD7823351}"/>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11" name="TextBox 10">
            <a:extLst>
              <a:ext uri="{FF2B5EF4-FFF2-40B4-BE49-F238E27FC236}">
                <a16:creationId xmlns:a16="http://schemas.microsoft.com/office/drawing/2014/main" id="{3AE0C4CD-B87C-49F4-BE8F-078BF439F00E}"/>
              </a:ext>
            </a:extLst>
          </p:cNvPr>
          <p:cNvSpPr txBox="1"/>
          <p:nvPr/>
        </p:nvSpPr>
        <p:spPr>
          <a:xfrm>
            <a:off x="785108" y="1490969"/>
            <a:ext cx="10202681"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p>
          <a:p>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use whichever clock factory is exported from </a:t>
            </a:r>
            <a:r>
              <a:rPr lang="en-US" b="0" dirty="0" err="1">
                <a:solidFill>
                  <a:srgbClr val="008000"/>
                </a:solidFill>
                <a:effectLst/>
                <a:latin typeface="Consolas" panose="020B0609020204030204" pitchFamily="49" charset="0"/>
              </a:rPr>
              <a:t>clockFactories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clockFactories</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highlight>
                  <a:srgbClr val="FFFF00"/>
                </a:highligh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boolean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AbsClock</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 :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108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ClockFactory</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88234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C0D0-0D5D-4D8C-9D3A-06E2CE84B911}"/>
              </a:ext>
            </a:extLst>
          </p:cNvPr>
          <p:cNvSpPr>
            <a:spLocks noGrp="1"/>
          </p:cNvSpPr>
          <p:nvPr>
            <p:ph type="title"/>
          </p:nvPr>
        </p:nvSpPr>
        <p:spPr/>
        <p:txBody>
          <a:bodyPr/>
          <a:lstStyle/>
          <a:p>
            <a:r>
              <a:rPr lang="en-US" dirty="0"/>
              <a:t>Describing your design using these vocabulary words</a:t>
            </a:r>
          </a:p>
        </p:txBody>
      </p:sp>
      <p:sp>
        <p:nvSpPr>
          <p:cNvPr id="5" name="Content Placeholder 4">
            <a:extLst>
              <a:ext uri="{FF2B5EF4-FFF2-40B4-BE49-F238E27FC236}">
                <a16:creationId xmlns:a16="http://schemas.microsoft.com/office/drawing/2014/main" id="{82AB9F76-899B-4F36-B260-B26D4C555F60}"/>
              </a:ext>
            </a:extLst>
          </p:cNvPr>
          <p:cNvSpPr>
            <a:spLocks noGrp="1"/>
          </p:cNvSpPr>
          <p:nvPr>
            <p:ph idx="1"/>
          </p:nvPr>
        </p:nvSpPr>
        <p:spPr>
          <a:xfrm>
            <a:off x="838199" y="1500160"/>
            <a:ext cx="9705975" cy="4351338"/>
          </a:xfrm>
        </p:spPr>
        <p:txBody>
          <a:bodyPr>
            <a:normAutofit lnSpcReduction="10000"/>
          </a:bodyPr>
          <a:lstStyle/>
          <a:p>
            <a:pPr marL="0" indent="0">
              <a:buNone/>
            </a:pPr>
            <a:r>
              <a:rPr lang="en-US" sz="3600" dirty="0"/>
              <a:t>When I create an object that needs a clock, I get a copy of the master clock from the clock factory, and then I have the new object register itself with the clock.  </a:t>
            </a:r>
          </a:p>
          <a:p>
            <a:pPr marL="0" indent="0">
              <a:buNone/>
            </a:pPr>
            <a:r>
              <a:rPr lang="en-US" sz="3600" dirty="0"/>
              <a:t>The master clock updates my object whenever the master clock changes.  </a:t>
            </a:r>
          </a:p>
          <a:p>
            <a:pPr marL="0" indent="0">
              <a:buNone/>
            </a:pPr>
            <a:r>
              <a:rPr lang="en-US" sz="3600" dirty="0"/>
              <a:t>The master clock also sends my object an update message when it registers, so my object will always have the latest time.</a:t>
            </a:r>
          </a:p>
          <a:p>
            <a:pPr marL="0" indent="0">
              <a:buNone/>
            </a:pPr>
            <a:endParaRPr lang="en-US" dirty="0"/>
          </a:p>
        </p:txBody>
      </p:sp>
      <p:sp>
        <p:nvSpPr>
          <p:cNvPr id="4" name="Slide Number Placeholder 3">
            <a:extLst>
              <a:ext uri="{FF2B5EF4-FFF2-40B4-BE49-F238E27FC236}">
                <a16:creationId xmlns:a16="http://schemas.microsoft.com/office/drawing/2014/main" id="{82893DF6-F040-4CC4-BAA5-75D4631AE021}"/>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403352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1577975"/>
            <a:ext cx="4686300" cy="5143500"/>
          </a:xfrm>
          <a:prstGeom prst="wedgeRoundRectCallout">
            <a:avLst>
              <a:gd name="adj1" fmla="val -53780"/>
              <a:gd name="adj2" fmla="val 3523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I have a lot of objects, and they each check the time very often.  If they were constantly sending messages to the master clock, that would be a big load for it.  I sat down with Pat, who is building the master clock, and we agreed on this design.</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885825"/>
          </a:xfrm>
          <a:prstGeom prst="wedgeRoundRectCallout">
            <a:avLst>
              <a:gd name="adj1" fmla="val 56544"/>
              <a:gd name="adj2" fmla="val 26976"/>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Why did you choose this design?</a:t>
            </a:r>
          </a:p>
        </p:txBody>
      </p:sp>
    </p:spTree>
    <p:extLst>
      <p:ext uri="{BB962C8B-B14F-4D97-AF65-F5344CB8AC3E}">
        <p14:creationId xmlns:p14="http://schemas.microsoft.com/office/powerpoint/2010/main" val="200465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DE1F-A5B0-4803-BA30-E20C4B673C81}"/>
              </a:ext>
            </a:extLst>
          </p:cNvPr>
          <p:cNvSpPr>
            <a:spLocks noGrp="1"/>
          </p:cNvSpPr>
          <p:nvPr>
            <p:ph type="title"/>
          </p:nvPr>
        </p:nvSpPr>
        <p:spPr/>
        <p:txBody>
          <a:bodyPr/>
          <a:lstStyle/>
          <a:p>
            <a:r>
              <a:rPr lang="en-US" dirty="0"/>
              <a:t>The Interaction Scale: Examples</a:t>
            </a:r>
          </a:p>
        </p:txBody>
      </p:sp>
      <p:sp>
        <p:nvSpPr>
          <p:cNvPr id="3" name="Content Placeholder 2">
            <a:extLst>
              <a:ext uri="{FF2B5EF4-FFF2-40B4-BE49-F238E27FC236}">
                <a16:creationId xmlns:a16="http://schemas.microsoft.com/office/drawing/2014/main" id="{B961C685-5760-44FE-A6EF-DD57E096CA0C}"/>
              </a:ext>
            </a:extLst>
          </p:cNvPr>
          <p:cNvSpPr>
            <a:spLocks noGrp="1"/>
          </p:cNvSpPr>
          <p:nvPr>
            <p:ph idx="1"/>
          </p:nvPr>
        </p:nvSpPr>
        <p:spPr/>
        <p:txBody>
          <a:bodyPr>
            <a:normAutofit/>
          </a:bodyPr>
          <a:lstStyle/>
          <a:p>
            <a:pPr marL="457200" indent="-457200">
              <a:buFont typeface="+mj-lt"/>
              <a:buAutoNum type="arabicPeriod"/>
            </a:pPr>
            <a:r>
              <a:rPr lang="en-US" dirty="0"/>
              <a:t>The Pull pattern</a:t>
            </a:r>
          </a:p>
          <a:p>
            <a:pPr marL="457200" indent="-457200">
              <a:buFont typeface="+mj-lt"/>
              <a:buAutoNum type="arabicPeriod"/>
            </a:pPr>
            <a:r>
              <a:rPr lang="en-US" dirty="0"/>
              <a:t>The Push pattern (*The Observer Pattern)</a:t>
            </a:r>
          </a:p>
          <a:p>
            <a:pPr marL="514350" indent="-514350">
              <a:buFont typeface="+mj-lt"/>
              <a:buAutoNum type="arabicPeriod"/>
            </a:pPr>
            <a:r>
              <a:rPr lang="en-US" dirty="0"/>
              <a:t>*The Factory Pattern</a:t>
            </a:r>
          </a:p>
          <a:p>
            <a:pPr marL="457200" indent="-457200">
              <a:buFont typeface="+mj-lt"/>
              <a:buAutoNum type="arabicPeriod"/>
            </a:pPr>
            <a:r>
              <a:rPr lang="en-US" dirty="0"/>
              <a:t>*The Singleton Pattern (the lying factory)</a:t>
            </a:r>
          </a:p>
          <a:p>
            <a:pPr lvl="1"/>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36FF6DB-9DED-4C5C-8709-90EBCE24EF12}"/>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5" name="TextBox 4">
            <a:extLst>
              <a:ext uri="{FF2B5EF4-FFF2-40B4-BE49-F238E27FC236}">
                <a16:creationId xmlns:a16="http://schemas.microsoft.com/office/drawing/2014/main" id="{A88B8998-39FA-44B9-A04D-98A718F69172}"/>
              </a:ext>
            </a:extLst>
          </p:cNvPr>
          <p:cNvSpPr txBox="1"/>
          <p:nvPr/>
        </p:nvSpPr>
        <p:spPr>
          <a:xfrm>
            <a:off x="4839037" y="4916824"/>
            <a:ext cx="2937409" cy="882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*These are “official Design Patterns” that you will see in Design Patterns Books</a:t>
            </a:r>
          </a:p>
        </p:txBody>
      </p:sp>
    </p:spTree>
    <p:extLst>
      <p:ext uri="{BB962C8B-B14F-4D97-AF65-F5344CB8AC3E}">
        <p14:creationId xmlns:p14="http://schemas.microsoft.com/office/powerpoint/2010/main" val="4189392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3410E1-E6C4-4D22-A7F9-8EF1CE45AA03}"/>
              </a:ext>
            </a:extLst>
          </p:cNvPr>
          <p:cNvSpPr>
            <a:spLocks noGrp="1"/>
          </p:cNvSpPr>
          <p:nvPr>
            <p:ph type="title"/>
          </p:nvPr>
        </p:nvSpPr>
        <p:spPr/>
        <p:txBody>
          <a:bodyPr/>
          <a:lstStyle/>
          <a:p>
            <a:r>
              <a:rPr lang="en-US" dirty="0"/>
              <a:t>Discussing your design (2) </a:t>
            </a:r>
          </a:p>
        </p:txBody>
      </p:sp>
      <p:sp>
        <p:nvSpPr>
          <p:cNvPr id="4" name="Slide Number Placeholder 3">
            <a:extLst>
              <a:ext uri="{FF2B5EF4-FFF2-40B4-BE49-F238E27FC236}">
                <a16:creationId xmlns:a16="http://schemas.microsoft.com/office/drawing/2014/main" id="{8B1878C1-F603-4F39-B859-D8D906202A4A}"/>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Speech Bubble: Rectangle with Corners Rounded 5">
            <a:extLst>
              <a:ext uri="{FF2B5EF4-FFF2-40B4-BE49-F238E27FC236}">
                <a16:creationId xmlns:a16="http://schemas.microsoft.com/office/drawing/2014/main" id="{706C334E-0405-4E43-98B3-F783B6DA076D}"/>
              </a:ext>
            </a:extLst>
          </p:cNvPr>
          <p:cNvSpPr/>
          <p:nvPr/>
        </p:nvSpPr>
        <p:spPr>
          <a:xfrm>
            <a:off x="6267450" y="2916820"/>
            <a:ext cx="4686300" cy="2037145"/>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Pat told me that the master clock is a singleton, so they will all be getting the same time.</a:t>
            </a:r>
          </a:p>
        </p:txBody>
      </p:sp>
      <p:sp>
        <p:nvSpPr>
          <p:cNvPr id="7" name="Speech Bubble: Rectangle with Corners Rounded 6">
            <a:extLst>
              <a:ext uri="{FF2B5EF4-FFF2-40B4-BE49-F238E27FC236}">
                <a16:creationId xmlns:a16="http://schemas.microsoft.com/office/drawing/2014/main" id="{3A633D3C-66D6-4484-9FDF-0FF6FB4DD6D6}"/>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How do you know that all of your objects will get the right</a:t>
            </a:r>
          </a:p>
          <a:p>
            <a:pPr algn="l"/>
            <a:r>
              <a:rPr lang="en-US" sz="2800" dirty="0">
                <a:solidFill>
                  <a:schemeClr val="tx1"/>
                </a:solidFill>
              </a:rPr>
              <a:t>time?</a:t>
            </a:r>
          </a:p>
        </p:txBody>
      </p:sp>
    </p:spTree>
    <p:extLst>
      <p:ext uri="{BB962C8B-B14F-4D97-AF65-F5344CB8AC3E}">
        <p14:creationId xmlns:p14="http://schemas.microsoft.com/office/powerpoint/2010/main" val="648572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(3)</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That's something that happens in the module that exports the clock factory.  Pat is building that module.  They say it's not hard, but they  will show me how to do it in a couple of weeks.</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Who is responsible for keeping the master clock up to date?</a:t>
            </a:r>
          </a:p>
        </p:txBody>
      </p:sp>
    </p:spTree>
    <p:extLst>
      <p:ext uri="{BB962C8B-B14F-4D97-AF65-F5344CB8AC3E}">
        <p14:creationId xmlns:p14="http://schemas.microsoft.com/office/powerpoint/2010/main" val="934883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2FDD-4B0E-445C-8E75-9A6EE277E4B0}"/>
              </a:ext>
            </a:extLst>
          </p:cNvPr>
          <p:cNvSpPr>
            <a:spLocks noGrp="1"/>
          </p:cNvSpPr>
          <p:nvPr>
            <p:ph type="title"/>
          </p:nvPr>
        </p:nvSpPr>
        <p:spPr/>
        <p:txBody>
          <a:bodyPr/>
          <a:lstStyle/>
          <a:p>
            <a:r>
              <a:rPr lang="en-US" dirty="0"/>
              <a:t>The Discussion (4)</a:t>
            </a:r>
          </a:p>
        </p:txBody>
      </p:sp>
      <p:sp>
        <p:nvSpPr>
          <p:cNvPr id="3" name="Slide Number Placeholder 2">
            <a:extLst>
              <a:ext uri="{FF2B5EF4-FFF2-40B4-BE49-F238E27FC236}">
                <a16:creationId xmlns:a16="http://schemas.microsoft.com/office/drawing/2014/main" id="{029AE47E-356D-470E-8017-523179E02D5A}"/>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4" name="Speech Bubble: Rectangle with Corners Rounded 3">
            <a:extLst>
              <a:ext uri="{FF2B5EF4-FFF2-40B4-BE49-F238E27FC236}">
                <a16:creationId xmlns:a16="http://schemas.microsoft.com/office/drawing/2014/main" id="{B5381B48-6537-4C84-A437-E6CC32F22F54}"/>
              </a:ext>
            </a:extLst>
          </p:cNvPr>
          <p:cNvSpPr/>
          <p:nvPr/>
        </p:nvSpPr>
        <p:spPr>
          <a:xfrm>
            <a:off x="6267450" y="2305272"/>
            <a:ext cx="4686300" cy="3262152"/>
          </a:xfrm>
          <a:prstGeom prst="wedgeRoundRectCallout">
            <a:avLst>
              <a:gd name="adj1" fmla="val -56991"/>
              <a:gd name="adj2" fmla="val 4041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The clock factory exports a class with an interface that only allows me to register.  The interface doesn’t provide me with a method for ticking the clock.</a:t>
            </a:r>
          </a:p>
        </p:txBody>
      </p:sp>
      <p:sp>
        <p:nvSpPr>
          <p:cNvPr id="5" name="Speech Bubble: Rectangle with Corners Rounded 4">
            <a:extLst>
              <a:ext uri="{FF2B5EF4-FFF2-40B4-BE49-F238E27FC236}">
                <a16:creationId xmlns:a16="http://schemas.microsoft.com/office/drawing/2014/main" id="{D48C6AC9-B316-49B7-9B29-B84342D7D993}"/>
              </a:ext>
            </a:extLst>
          </p:cNvPr>
          <p:cNvSpPr/>
          <p:nvPr/>
        </p:nvSpPr>
        <p:spPr>
          <a:xfrm>
            <a:off x="965522" y="1577975"/>
            <a:ext cx="4686300" cy="1454592"/>
          </a:xfrm>
          <a:prstGeom prst="wedgeRoundRectCallout">
            <a:avLst>
              <a:gd name="adj1" fmla="val 57285"/>
              <a:gd name="adj2" fmla="val 34111"/>
              <a:gd name="adj3" fmla="val 16667"/>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What's to prevent you from ticking the master clock</a:t>
            </a:r>
          </a:p>
          <a:p>
            <a:pPr algn="l"/>
            <a:r>
              <a:rPr lang="en-US" sz="2800" dirty="0">
                <a:solidFill>
                  <a:schemeClr val="tx1"/>
                </a:solidFill>
              </a:rPr>
              <a:t>yourself?</a:t>
            </a:r>
          </a:p>
        </p:txBody>
      </p:sp>
    </p:spTree>
    <p:extLst>
      <p:ext uri="{BB962C8B-B14F-4D97-AF65-F5344CB8AC3E}">
        <p14:creationId xmlns:p14="http://schemas.microsoft.com/office/powerpoint/2010/main" val="218641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this point, you should be able to</a:t>
            </a:r>
          </a:p>
          <a:p>
            <a:pPr lvl="1"/>
            <a:r>
              <a:rPr lang="en-US" dirty="0"/>
              <a:t>Give 4 examples of interaction patterns and describe their distinguishing characteristics</a:t>
            </a:r>
          </a:p>
          <a:p>
            <a:pPr lvl="1"/>
            <a:r>
              <a:rPr lang="en-US" dirty="0"/>
              <a:t>Draw a picture or give an example to illustrate each one</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398818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Information Transfer: Push vs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a:t>
            </a:r>
            <a:r>
              <a:rPr lang="en-US" b="0" dirty="0">
                <a:solidFill>
                  <a:srgbClr val="267F99"/>
                </a:solidFill>
                <a:effectLst/>
                <a:latin typeface="Consolas" panose="020B0609020204030204" pitchFamily="49" charset="0"/>
              </a:rPr>
              <a:t>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can we get a piece of data from the producer to the consumer?</a:t>
            </a:r>
          </a:p>
        </p:txBody>
      </p:sp>
    </p:spTree>
    <p:extLst>
      <p:ext uri="{BB962C8B-B14F-4D97-AF65-F5344CB8AC3E}">
        <p14:creationId xmlns:p14="http://schemas.microsoft.com/office/powerpoint/2010/main" val="61462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1: consumer asks producer ("pull")</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096000"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src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src</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292017" y="1665287"/>
            <a:ext cx="3094366"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consumer knows about the producer</a:t>
            </a:r>
          </a:p>
          <a:p>
            <a:r>
              <a:rPr lang="en-US" dirty="0"/>
              <a:t>The producer has a method that the consumer can call</a:t>
            </a:r>
          </a:p>
          <a:p>
            <a:r>
              <a:rPr lang="en-US" dirty="0"/>
              <a:t>The consumer asks the producer for the data</a:t>
            </a:r>
          </a:p>
        </p:txBody>
      </p:sp>
    </p:spTree>
    <p:extLst>
      <p:ext uri="{BB962C8B-B14F-4D97-AF65-F5344CB8AC3E}">
        <p14:creationId xmlns:p14="http://schemas.microsoft.com/office/powerpoint/2010/main" val="800228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B06C-6C50-4733-A873-0B9C4F6503DA}"/>
              </a:ext>
            </a:extLst>
          </p:cNvPr>
          <p:cNvSpPr>
            <a:spLocks noGrp="1"/>
          </p:cNvSpPr>
          <p:nvPr>
            <p:ph type="title"/>
          </p:nvPr>
        </p:nvSpPr>
        <p:spPr/>
        <p:txBody>
          <a:bodyPr>
            <a:normAutofit/>
          </a:bodyPr>
          <a:lstStyle/>
          <a:p>
            <a:r>
              <a:rPr lang="en-US" sz="3600" dirty="0"/>
              <a:t>Pattern 2: producer tells consumer ("push")</a:t>
            </a:r>
          </a:p>
        </p:txBody>
      </p:sp>
      <p:sp>
        <p:nvSpPr>
          <p:cNvPr id="4" name="Slide Number Placeholder 3">
            <a:extLst>
              <a:ext uri="{FF2B5EF4-FFF2-40B4-BE49-F238E27FC236}">
                <a16:creationId xmlns:a16="http://schemas.microsoft.com/office/drawing/2014/main" id="{32C06DA0-5C59-4EB4-95CB-B4B9BAABFB29}"/>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11" name="TextBox 10">
            <a:extLst>
              <a:ext uri="{FF2B5EF4-FFF2-40B4-BE49-F238E27FC236}">
                <a16:creationId xmlns:a16="http://schemas.microsoft.com/office/drawing/2014/main" id="{499C7BCB-BC9D-4BD1-B8B1-463CDCFDE915}"/>
              </a:ext>
            </a:extLst>
          </p:cNvPr>
          <p:cNvSpPr txBox="1"/>
          <p:nvPr/>
        </p:nvSpPr>
        <p:spPr>
          <a:xfrm>
            <a:off x="929640" y="1788081"/>
            <a:ext cx="675894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Producer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target</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updateData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input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..something that changes </a:t>
            </a:r>
            <a:r>
              <a:rPr lang="en-US" b="0" dirty="0" err="1">
                <a:solidFill>
                  <a:srgbClr val="008000"/>
                </a:solidFill>
                <a:effectLst/>
                <a:latin typeface="Consolas" panose="020B0609020204030204" pitchFamily="49" charset="0"/>
              </a:rPr>
              <a:t>theData</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notify the consumer about the change: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.target.</a:t>
            </a:r>
            <a:r>
              <a:rPr lang="en-US" b="0" dirty="0" err="1">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dirty="0">
                <a:solidFill>
                  <a:srgbClr val="267F99"/>
                </a:solidFill>
                <a:latin typeface="Consolas" panose="020B0609020204030204" pitchFamily="49" charset="0"/>
              </a:rPr>
              <a:t>Consumer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doSomeWork</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doSomething</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neededData</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12" name="Content Placeholder 2">
            <a:extLst>
              <a:ext uri="{FF2B5EF4-FFF2-40B4-BE49-F238E27FC236}">
                <a16:creationId xmlns:a16="http://schemas.microsoft.com/office/drawing/2014/main" id="{C4A3972E-C840-4DF2-AA07-77F98751133B}"/>
              </a:ext>
            </a:extLst>
          </p:cNvPr>
          <p:cNvSpPr txBox="1">
            <a:spLocks/>
          </p:cNvSpPr>
          <p:nvPr/>
        </p:nvSpPr>
        <p:spPr>
          <a:xfrm>
            <a:off x="7834183" y="1665287"/>
            <a:ext cx="3276923" cy="435133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Producer knows the identity of the consumer</a:t>
            </a:r>
          </a:p>
          <a:p>
            <a:r>
              <a:rPr lang="en-US" dirty="0"/>
              <a:t>The Consumer has a method that producer can use to notify it.</a:t>
            </a:r>
          </a:p>
          <a:p>
            <a:r>
              <a:rPr lang="en-US" dirty="0"/>
              <a:t>Producer notifies the consumer whenever the data is updated</a:t>
            </a:r>
          </a:p>
          <a:p>
            <a:r>
              <a:rPr lang="en-US" dirty="0"/>
              <a:t>Probably there will be more than one consumer</a:t>
            </a:r>
          </a:p>
        </p:txBody>
      </p:sp>
    </p:spTree>
    <p:extLst>
      <p:ext uri="{BB962C8B-B14F-4D97-AF65-F5344CB8AC3E}">
        <p14:creationId xmlns:p14="http://schemas.microsoft.com/office/powerpoint/2010/main" val="8440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Also called "listener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wants to be notified when the subject changes, it registers with ("subscribes to") with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161467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A Clock: </a:t>
            </a:r>
            <a:r>
              <a:rPr lang="en-US" dirty="0" err="1"/>
              <a:t>AbsClock.ts</a:t>
            </a:r>
            <a:endParaRPr lang="en-US" dirty="0"/>
          </a:p>
        </p:txBody>
      </p:sp>
      <p:sp>
        <p:nvSpPr>
          <p:cNvPr id="6" name="Content Placeholder 5">
            <a:extLst>
              <a:ext uri="{FF2B5EF4-FFF2-40B4-BE49-F238E27FC236}">
                <a16:creationId xmlns:a16="http://schemas.microsoft.com/office/drawing/2014/main" id="{AF94FFD6-95F2-419A-8CFD-FB66794A4BA0}"/>
              </a:ext>
            </a:extLst>
          </p:cNvPr>
          <p:cNvSpPr>
            <a:spLocks noGrp="1"/>
          </p:cNvSpPr>
          <p:nvPr>
            <p:ph idx="1"/>
          </p:nvPr>
        </p:nvSpPr>
        <p:spPr/>
        <p:txBody>
          <a:bodyPr/>
          <a:lstStyle/>
          <a:p>
            <a:r>
              <a:rPr lang="en-US" dirty="0"/>
              <a:t>The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8EA2192A-AD62-4EFB-9689-FF1EAF81C86C}"/>
              </a:ext>
            </a:extLst>
          </p:cNvPr>
          <p:cNvSpPr txBox="1"/>
          <p:nvPr/>
        </p:nvSpPr>
        <p:spPr>
          <a:xfrm>
            <a:off x="964992" y="1731923"/>
            <a:ext cx="6097248" cy="4154984"/>
          </a:xfrm>
          <a:prstGeom prst="rect">
            <a:avLst/>
          </a:prstGeom>
          <a:no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AbsClock</a:t>
            </a:r>
            <a:r>
              <a:rPr lang="en-US" sz="2400" b="0" dirty="0">
                <a:solidFill>
                  <a:srgbClr val="000000"/>
                </a:solidFill>
                <a:effectLst/>
                <a:latin typeface="Consolas" panose="020B0609020204030204" pitchFamily="49" charset="0"/>
              </a:rPr>
              <a:t> {</a:t>
            </a: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AbsClock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AbsClock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getTime</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8DBB5C8-71A8-4040-840C-6B42DA072E84}"/>
              </a:ext>
            </a:extLst>
          </p:cNvPr>
          <p:cNvSpPr txBox="1"/>
          <p:nvPr/>
        </p:nvSpPr>
        <p:spPr>
          <a:xfrm>
            <a:off x="7292714" y="2831436"/>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Producer</a:t>
            </a:r>
          </a:p>
        </p:txBody>
      </p:sp>
      <p:sp>
        <p:nvSpPr>
          <p:cNvPr id="8" name="TextBox 7">
            <a:extLst>
              <a:ext uri="{FF2B5EF4-FFF2-40B4-BE49-F238E27FC236}">
                <a16:creationId xmlns:a16="http://schemas.microsoft.com/office/drawing/2014/main" id="{9C9F3FE7-3D06-467F-9E42-2B570A18A275}"/>
              </a:ext>
            </a:extLst>
          </p:cNvPr>
          <p:cNvSpPr txBox="1"/>
          <p:nvPr/>
        </p:nvSpPr>
        <p:spPr>
          <a:xfrm>
            <a:off x="7292714" y="4503420"/>
            <a:ext cx="2834640" cy="60198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dirty="0">
                <a:solidFill>
                  <a:schemeClr val="tx1"/>
                </a:solidFill>
              </a:rPr>
              <a:t>The Consumer</a:t>
            </a:r>
          </a:p>
        </p:txBody>
      </p:sp>
    </p:spTree>
    <p:extLst>
      <p:ext uri="{BB962C8B-B14F-4D97-AF65-F5344CB8AC3E}">
        <p14:creationId xmlns:p14="http://schemas.microsoft.com/office/powerpoint/2010/main" val="1529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10694</TotalTime>
  <Words>4990</Words>
  <Application>Microsoft Office PowerPoint</Application>
  <PresentationFormat>Widescreen</PresentationFormat>
  <Paragraphs>564</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Verdana</vt:lpstr>
      <vt:lpstr>Open Sans ExtraBold</vt:lpstr>
      <vt:lpstr>Arial</vt:lpstr>
      <vt:lpstr>Consolas</vt:lpstr>
      <vt:lpstr>Office Theme</vt:lpstr>
      <vt:lpstr>CS 4350: Fundamentals of Software Engineering Lesson 2.3 The Interaction Scale</vt:lpstr>
      <vt:lpstr>Learning Goals for this Lesson</vt:lpstr>
      <vt:lpstr>The Interaction Scale: Examples</vt:lpstr>
      <vt:lpstr>Information Transfer: Push vs Pull</vt:lpstr>
      <vt:lpstr>Pattern 1: consumer asks producer ("pull")</vt:lpstr>
      <vt:lpstr>Pattern 2: producer tells consumer ("push")</vt:lpstr>
      <vt:lpstr>This is called the Observer Pattern</vt:lpstr>
      <vt:lpstr>Example: A Clock: AbsClock.ts</vt:lpstr>
      <vt:lpstr>SimpleClockUsingPull.ts</vt:lpstr>
      <vt:lpstr>Let's test this: first try</vt:lpstr>
      <vt:lpstr>Use automated tests instead</vt:lpstr>
      <vt:lpstr>Pattern 2: producer tells consumer ("push")</vt:lpstr>
      <vt:lpstr>Example: ClockUsingPush</vt:lpstr>
      <vt:lpstr>The Clock</vt:lpstr>
      <vt:lpstr>A Client </vt:lpstr>
      <vt:lpstr>Tests</vt:lpstr>
      <vt:lpstr>The observer gets to decide what to do with the notification</vt:lpstr>
      <vt:lpstr>Better test this, too</vt:lpstr>
      <vt:lpstr>Details and Variations</vt:lpstr>
      <vt:lpstr>Pattern 3: The Factory Pattern</vt:lpstr>
      <vt:lpstr>The Interfaces</vt:lpstr>
      <vt:lpstr>Some Factories...</vt:lpstr>
      <vt:lpstr>Choose which factory to export</vt:lpstr>
      <vt:lpstr>Test to see that the clock factory produces a working clock</vt:lpstr>
      <vt:lpstr>Pattern #4: The Singleton Pattern</vt:lpstr>
      <vt:lpstr>Here’s the behavior we expect</vt:lpstr>
      <vt:lpstr>Solution: Have a factory that always returns the same clock</vt:lpstr>
      <vt:lpstr>Describing your design using these vocabulary words</vt:lpstr>
      <vt:lpstr>Discussing your design </vt:lpstr>
      <vt:lpstr>Discussing your design (2) </vt:lpstr>
      <vt:lpstr>The Discussion (3)</vt:lpstr>
      <vt:lpstr>The Discussion (4)</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150</cp:revision>
  <dcterms:created xsi:type="dcterms:W3CDTF">2021-01-07T15:19:22Z</dcterms:created>
  <dcterms:modified xsi:type="dcterms:W3CDTF">2022-01-27T02:54:45Z</dcterms:modified>
</cp:coreProperties>
</file>