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9" r:id="rId2"/>
    <p:sldId id="355" r:id="rId3"/>
    <p:sldId id="302" r:id="rId4"/>
    <p:sldId id="351" r:id="rId5"/>
    <p:sldId id="353" r:id="rId6"/>
    <p:sldId id="357" r:id="rId7"/>
    <p:sldId id="360" r:id="rId8"/>
    <p:sldId id="361" r:id="rId9"/>
    <p:sldId id="362" r:id="rId10"/>
    <p:sldId id="363" r:id="rId11"/>
    <p:sldId id="358" r:id="rId12"/>
    <p:sldId id="364" r:id="rId13"/>
    <p:sldId id="365" r:id="rId14"/>
    <p:sldId id="366" r:id="rId15"/>
    <p:sldId id="377" r:id="rId16"/>
    <p:sldId id="367" r:id="rId17"/>
    <p:sldId id="368" r:id="rId18"/>
    <p:sldId id="370" r:id="rId19"/>
    <p:sldId id="371" r:id="rId20"/>
    <p:sldId id="369" r:id="rId21"/>
    <p:sldId id="274" r:id="rId22"/>
    <p:sldId id="372" r:id="rId23"/>
    <p:sldId id="373" r:id="rId24"/>
    <p:sldId id="374" r:id="rId25"/>
    <p:sldId id="375" r:id="rId26"/>
    <p:sldId id="376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49728" autoAdjust="0"/>
  </p:normalViewPr>
  <p:slideViewPr>
    <p:cSldViewPr snapToGrid="0">
      <p:cViewPr varScale="1">
        <p:scale>
          <a:sx n="60" d="100"/>
          <a:sy n="60" d="100"/>
        </p:scale>
        <p:origin x="3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“Design Your Data By What It Means”.  What does that mean?  It means that when you design your data, you need to do three things: &lt;read bullets&gt;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define a type Shirt, which will be the data type that represent shirts.  Inside that data type, there will be a field called color, and we need to record the fact that this field represents the color of the shirt.</a:t>
            </a:r>
          </a:p>
          <a:p>
            <a:r>
              <a:rPr lang="en-US" dirty="0"/>
              <a:t>We need to define a type Color, which will be the data type for representing colors.</a:t>
            </a:r>
          </a:p>
          <a:p>
            <a:endParaRPr lang="en-US" dirty="0"/>
          </a:p>
          <a:p>
            <a:r>
              <a:rPr lang="en-US" dirty="0"/>
              <a:t>And when we need to represent my shirt, we’ll define a variable </a:t>
            </a:r>
            <a:r>
              <a:rPr lang="en-US" dirty="0" err="1"/>
              <a:t>myShirt</a:t>
            </a:r>
            <a:r>
              <a:rPr lang="en-US" dirty="0"/>
              <a:t>, and we need to record the fact that this variable contains a representation of my shirt.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big picture. On the left, we have a fact about the real world: my shirt is red. </a:t>
            </a:r>
          </a:p>
          <a:p>
            <a:r>
              <a:rPr lang="en-US" dirty="0"/>
              <a:t>On the right, we see how that real-world fact is represented in our code.</a:t>
            </a:r>
          </a:p>
          <a:p>
            <a:endParaRPr lang="en-US" dirty="0"/>
          </a:p>
          <a:p>
            <a:r>
              <a:rPr lang="en-US" dirty="0"/>
              <a:t>We *represent* a real-world fact in code</a:t>
            </a:r>
          </a:p>
          <a:p>
            <a:r>
              <a:rPr lang="en-US" dirty="0"/>
              <a:t>We *interpret* the code as a real-world fact.</a:t>
            </a:r>
          </a:p>
          <a:p>
            <a:endParaRPr lang="en-US" dirty="0"/>
          </a:p>
          <a:p>
            <a:r>
              <a:rPr lang="en-US" dirty="0"/>
              <a:t>How do we know these are connected? We have to *write it down*.  </a:t>
            </a:r>
          </a:p>
          <a:p>
            <a:r>
              <a:rPr lang="en-US" dirty="0"/>
              <a:t>Otherwise the next person who looks at this code won’t know what we meant.</a:t>
            </a:r>
          </a:p>
          <a:p>
            <a:endParaRPr lang="en-US" dirty="0"/>
          </a:p>
          <a:p>
            <a:r>
              <a:rPr lang="en-US" dirty="0"/>
              <a:t>In our Typescript system, we do that in the comments.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6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example.</a:t>
            </a:r>
          </a:p>
          <a:p>
            <a:r>
              <a:rPr lang="en-US" dirty="0"/>
              <a:t>&lt;read slide, and click 3 times to view the whole animation&gt;</a:t>
            </a:r>
          </a:p>
          <a:p>
            <a:r>
              <a:rPr lang="en-US" dirty="0"/>
              <a:t>Note that this UML diagram gives us some information about this:  it says that each wheel object is “had” by exactly one car object. </a:t>
            </a:r>
          </a:p>
          <a:p>
            <a:r>
              <a:rPr lang="en-US" dirty="0"/>
              <a:t>But this is pretty well-hidden.  It would have been helpful if the person who wrote this UML documented exactly what they meant.  In UML this could be done with a “remark”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The fancy name for this is "The Single Responsibility Principle".  You can use this if you want to impress your coop interviewer.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  <a:p>
            <a:endParaRPr lang="en-US" dirty="0"/>
          </a:p>
          <a:p>
            <a:r>
              <a:rPr lang="en-US" dirty="0"/>
              <a:t>And of course you should use a good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2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actual example, from a couple of semesters ago, in Jest, which is our preferred testing language.</a:t>
            </a:r>
          </a:p>
          <a:p>
            <a:endParaRPr lang="en-US" dirty="0"/>
          </a:p>
          <a:p>
            <a:r>
              <a:rPr lang="en-US" dirty="0"/>
              <a:t>Think of how much typing this saves!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1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that 1.06 come from?</a:t>
            </a:r>
          </a:p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it!&lt;click&gt;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you search for “100”, you’ll miss the “99” :-(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But don’t forget Principle #1: use GOOD names!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This is also an example of Principle #2: Make your data mean something.</a:t>
            </a:r>
          </a:p>
        </p:txBody>
      </p:sp>
    </p:spTree>
    <p:extLst>
      <p:ext uri="{BB962C8B-B14F-4D97-AF65-F5344CB8AC3E}">
        <p14:creationId xmlns:p14="http://schemas.microsoft.com/office/powerpoint/2010/main" val="321471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&lt;You can skip this example if you are worried about time&gt;</a:t>
            </a:r>
          </a:p>
          <a:p>
            <a:r>
              <a:rPr lang="en-US" dirty="0"/>
              <a:t>Here’s another example:</a:t>
            </a:r>
          </a:p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possible piece of code. 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Here we’ve hard-coded the information about the tax brackets.</a:t>
            </a:r>
          </a:p>
          <a:p>
            <a:r>
              <a:rPr lang="en-US" dirty="0">
                <a:solidFill>
                  <a:schemeClr val="tx1"/>
                </a:solidFill>
              </a:rPr>
              <a:t>But those might certainly change.  What might change?</a:t>
            </a:r>
          </a:p>
          <a:p>
            <a:r>
              <a:rPr lang="en-US" dirty="0"/>
              <a:t>The boundaries of the tax brackets might change </a:t>
            </a:r>
          </a:p>
          <a:p>
            <a:r>
              <a:rPr lang="en-US" dirty="0"/>
              <a:t>The number of brackets might change.   </a:t>
            </a:r>
          </a:p>
          <a:p>
            <a:endParaRPr lang="en-US" dirty="0"/>
          </a:p>
          <a:p>
            <a:r>
              <a:rPr lang="en-US" dirty="0"/>
              <a:t>This tells us that the notion of a “tax bracket” is an important concept.</a:t>
            </a:r>
          </a:p>
          <a:p>
            <a:endParaRPr lang="en-US" dirty="0"/>
          </a:p>
          <a:p>
            <a:r>
              <a:rPr lang="en-US" dirty="0"/>
              <a:t>But this concept is not explicit in the code we’re looking at– it’s hard-wired into the code.</a:t>
            </a:r>
          </a:p>
          <a:p>
            <a:endParaRPr lang="en-US" dirty="0"/>
          </a:p>
          <a:p>
            <a:r>
              <a:rPr lang="en-US" dirty="0"/>
              <a:t>So probably we should have a representation of “a tax bracket” as a piece of data.</a:t>
            </a:r>
          </a:p>
          <a:p>
            <a:endParaRPr lang="en-US" dirty="0"/>
          </a:p>
          <a:p>
            <a:r>
              <a:rPr lang="en-US" dirty="0"/>
              <a:t>And once we realize that “tax bracket” is an important concept, we can  also see that this piece of code violates One Function/One Job:</a:t>
            </a:r>
          </a:p>
          <a:p>
            <a:r>
              <a:rPr lang="en-US" dirty="0"/>
              <a:t>It finds the appropriate bracket AND calculates the appropriate tax.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possible representation of a tax bracket.   Note the comment on the first two lines, which tells us what a value of type </a:t>
            </a:r>
            <a:r>
              <a:rPr lang="en-US" dirty="0" err="1"/>
              <a:t>TaxBracket</a:t>
            </a:r>
            <a:r>
              <a:rPr lang="en-US" dirty="0"/>
              <a:t> means in the real world.</a:t>
            </a:r>
          </a:p>
          <a:p>
            <a:endParaRPr lang="en-US" dirty="0"/>
          </a:p>
          <a:p>
            <a:r>
              <a:rPr lang="en-US" dirty="0"/>
              <a:t>Among other things, we now have a single point of control if we ever need to change the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our rewritten code.  And we are back to one function/one job.</a:t>
            </a:r>
          </a:p>
          <a:p>
            <a:endParaRPr lang="en-US" dirty="0"/>
          </a:p>
          <a:p>
            <a:r>
              <a:rPr lang="en-US" dirty="0"/>
              <a:t>Professor Wand says: “True story: My first draft of this code was quite different and had several bugs.  I eventually located the bugs by rewriting the code with one function/one job.   When I did that, it was easy to see which part was broken.”</a:t>
            </a:r>
          </a:p>
          <a:p>
            <a:endParaRPr lang="en-US" dirty="0"/>
          </a:p>
          <a:p>
            <a:r>
              <a:rPr lang="en-US" dirty="0"/>
              <a:t>&lt;if anybody asks about the definition of income2bracket, tell them it’s easy– challenge them to do it, and then ask the question: what assumptions does your function make about the order of the brackets in ‘brackets’?&gt;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Here are five general-purpose principles that apply to just about all programming tasks.  We’ve phrased this in terms of programming practices: things that you can do to make your </a:t>
            </a:r>
            <a:r>
              <a:rPr lang="en-US" sz="1200">
                <a:solidFill>
                  <a:schemeClr val="tx1"/>
                </a:solidFill>
              </a:rPr>
              <a:t>code better.</a:t>
            </a: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 suggest that you make a sticky note with this list and keep it on your laptop screen or somewhere in your workspace so that you will be constantly reminded of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variables mean?</a:t>
            </a:r>
          </a:p>
          <a:p>
            <a:r>
              <a:rPr lang="en-US" dirty="0"/>
              <a:t>Better names would give the reader a clue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This is a little better.  But does </a:t>
            </a:r>
            <a:r>
              <a:rPr lang="en-US" dirty="0">
                <a:solidFill>
                  <a:schemeClr val="tx1"/>
                </a:solidFill>
              </a:rPr>
              <a:t>'temp' mean 'temporary', or 'temperature', or something else?</a:t>
            </a:r>
          </a:p>
          <a:p>
            <a:r>
              <a:rPr lang="en-US" dirty="0">
                <a:solidFill>
                  <a:schemeClr val="tx1"/>
                </a:solidFill>
              </a:rPr>
              <a:t>&lt;click&gt;</a:t>
            </a:r>
          </a:p>
          <a:p>
            <a:r>
              <a:rPr lang="en-US" dirty="0">
                <a:solidFill>
                  <a:schemeClr val="tx1"/>
                </a:solidFill>
              </a:rPr>
              <a:t>Better names for the data types would be even better.  We’ll say more about this in a minute, when we get to Principle 2: Design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Ahh, now we know!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In the real world, your workplace should have coding standards for things like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particular convention is part of Prof. Wand's personal coding practice. .  You’ll see similar conventions in the names we chose for the functions in Homework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When you work on your team project, you may want to decide about the coding conventions you will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General Program Design Principles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14539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3821166"/>
            <a:ext cx="507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Make Your Data Mean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what part </a:t>
            </a:r>
            <a:r>
              <a:rPr lang="en-US" sz="2800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Document how to </a:t>
            </a:r>
            <a:r>
              <a:rPr lang="en-US" sz="2800" dirty="0">
                <a:solidFill>
                  <a:srgbClr val="FF0000"/>
                </a:solidFill>
              </a:rPr>
              <a:t>interpret</a:t>
            </a:r>
            <a:r>
              <a:rPr lang="en-US" sz="2800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We need to decide:</a:t>
            </a:r>
          </a:p>
          <a:p>
            <a:pPr lvl="1"/>
            <a:r>
              <a:rPr lang="en-US" dirty="0"/>
              <a:t>how to represent shirts (including their color)</a:t>
            </a:r>
          </a:p>
          <a:p>
            <a:pPr lvl="1"/>
            <a:r>
              <a:rPr lang="en-US" dirty="0"/>
              <a:t>how to represent colors</a:t>
            </a:r>
          </a:p>
          <a:p>
            <a:pPr lvl="1"/>
            <a:r>
              <a:rPr lang="en-US" dirty="0"/>
              <a:t>how to represent </a:t>
            </a:r>
            <a:r>
              <a:rPr lang="en-US" b="1" dirty="0"/>
              <a:t>my</a:t>
            </a:r>
            <a:r>
              <a:rPr lang="en-US" dirty="0"/>
              <a:t> shirt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need to write something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563858" y="24871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FBC32-87FF-4C01-A17B-254E0704E9BF}"/>
              </a:ext>
            </a:extLst>
          </p:cNvPr>
          <p:cNvSpPr/>
          <p:nvPr/>
        </p:nvSpPr>
        <p:spPr>
          <a:xfrm>
            <a:off x="7363880" y="2018412"/>
            <a:ext cx="5077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myShirt.color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94F-DD6B-4DB4-8395-2AB67EF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does an object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2E71-886D-4746-8575-B7ED1728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an object of class Car represent?</a:t>
            </a:r>
          </a:p>
          <a:p>
            <a:pPr lvl="1"/>
            <a:r>
              <a:rPr lang="en-US" dirty="0"/>
              <a:t>a model of car (e.g. Dodge, Ford, Toyota)?</a:t>
            </a:r>
          </a:p>
          <a:p>
            <a:pPr lvl="1"/>
            <a:r>
              <a:rPr lang="en-US" dirty="0"/>
              <a:t>a particular car (my 2019 Toyota, VIN = 456789)?</a:t>
            </a:r>
          </a:p>
          <a:p>
            <a:r>
              <a:rPr lang="en-US" dirty="0"/>
              <a:t>What does an object of class Wheel represent?</a:t>
            </a:r>
          </a:p>
          <a:p>
            <a:pPr lvl="1"/>
            <a:r>
              <a:rPr lang="en-US" dirty="0"/>
              <a:t>a model of tire? (Goodyear GoodGrips14)</a:t>
            </a:r>
          </a:p>
          <a:p>
            <a:pPr lvl="1"/>
            <a:r>
              <a:rPr lang="en-US" dirty="0"/>
              <a:t>a particular tire? (Goodyear GoodGrips14 SN = 345678)</a:t>
            </a:r>
          </a:p>
          <a:p>
            <a:r>
              <a:rPr lang="en-US" dirty="0"/>
              <a:t>What does "has" represent?</a:t>
            </a:r>
          </a:p>
          <a:p>
            <a:pPr lvl="1"/>
            <a:r>
              <a:rPr lang="en-US" dirty="0"/>
              <a:t>depends on what Car and Wheel represent</a:t>
            </a:r>
          </a:p>
          <a:p>
            <a:pPr lvl="1"/>
            <a:r>
              <a:rPr lang="en-US" dirty="0"/>
              <a:t>this may affect the navigability of the association</a:t>
            </a:r>
          </a:p>
          <a:p>
            <a:pPr lvl="2"/>
            <a:r>
              <a:rPr lang="en-US" dirty="0"/>
              <a:t>(can you get from a car object to the associated wheels? Can you get from a wheel to the car that it’s on?)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89A4-4047-455A-9749-7BB4BF0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page15.pdf">
            <a:extLst>
              <a:ext uri="{FF2B5EF4-FFF2-40B4-BE49-F238E27FC236}">
                <a16:creationId xmlns:a16="http://schemas.microsoft.com/office/drawing/2014/main" id="{20627096-C1DB-4FB3-8B93-96052B08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41" y="4100071"/>
            <a:ext cx="4886400" cy="175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5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9546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expect(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"thing“</a:t>
            </a:r>
          </a:p>
          <a:p>
            <a:r>
              <a:rPr lang="en-US" dirty="0"/>
              <a:t>Let’s look at a couple of examples.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21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37371" y="256969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143609" y="513850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ARRAYSIZE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a[ARRAYSIZE];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ARRAYSIZE-1;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645985" y="3806314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6E667-0EE3-4B3D-A863-AB19C84CE5F3}"/>
              </a:ext>
            </a:extLst>
          </p:cNvPr>
          <p:cNvGrpSpPr/>
          <p:nvPr/>
        </p:nvGrpSpPr>
        <p:grpSpPr>
          <a:xfrm>
            <a:off x="1237371" y="2593562"/>
            <a:ext cx="3506019" cy="800324"/>
            <a:chOff x="1219512" y="5054615"/>
            <a:chExt cx="3506019" cy="800324"/>
          </a:xfrm>
        </p:grpSpPr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06094E96-18BB-433B-8550-072F71EB5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512" y="5054615"/>
              <a:ext cx="3506019" cy="800324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4A712786-5D7A-49AB-95A8-A5B6C697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371" y="5126052"/>
              <a:ext cx="3368725" cy="702097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obstacle: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91411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Make Your Data Mean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what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functions/methods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7" y="1845153"/>
            <a:ext cx="5708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checkLine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6118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LineIsTooLong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47248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2984</Words>
  <Application>Microsoft Macintosh PowerPoint</Application>
  <PresentationFormat>Widescreen</PresentationFormat>
  <Paragraphs>368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4530: Fundamentals of Software Engineering Lesson 1.2 General Program Design Principles</vt:lpstr>
      <vt:lpstr>Outline of this lesson</vt:lpstr>
      <vt:lpstr>Learning Objectives for this Lesson</vt:lpstr>
      <vt:lpstr>The Challenge: Controlling Complexity</vt:lpstr>
      <vt:lpstr>The biggest obstacle: coupling</vt:lpstr>
      <vt:lpstr>Five general-purpose principles</vt:lpstr>
      <vt:lpstr>Principle 1. Use Good Names</vt:lpstr>
      <vt:lpstr>Good Names for Variables and Types</vt:lpstr>
      <vt:lpstr>Good Names for Functions and Methods</vt:lpstr>
      <vt:lpstr>Good Names for Functions and Methods</vt:lpstr>
      <vt:lpstr>Principle 2. Make Your Data Mean Something</vt:lpstr>
      <vt:lpstr>Example 1:</vt:lpstr>
      <vt:lpstr>Example 1 (cont'd)</vt:lpstr>
      <vt:lpstr>The Big Picture</vt:lpstr>
      <vt:lpstr>Example 2: What does an object represent?</vt:lpstr>
      <vt:lpstr>Principle 3: One Method/One Job</vt:lpstr>
      <vt:lpstr>Principle 4: Don't Repeat Yourself</vt:lpstr>
      <vt:lpstr>A real example</vt:lpstr>
      <vt:lpstr>Principle 5: Don't Hardcode Things That Are Likely To Change</vt:lpstr>
      <vt:lpstr>Replace magic numbers with good names</vt:lpstr>
      <vt:lpstr>But use good names!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Bell, Jonathan</cp:lastModifiedBy>
  <cp:revision>64</cp:revision>
  <dcterms:created xsi:type="dcterms:W3CDTF">2021-01-07T15:19:22Z</dcterms:created>
  <dcterms:modified xsi:type="dcterms:W3CDTF">2022-01-14T01:54:24Z</dcterms:modified>
</cp:coreProperties>
</file>