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16" r:id="rId2"/>
    <p:sldId id="355" r:id="rId3"/>
    <p:sldId id="302" r:id="rId4"/>
    <p:sldId id="351" r:id="rId5"/>
    <p:sldId id="357" r:id="rId6"/>
    <p:sldId id="378" r:id="rId7"/>
    <p:sldId id="406" r:id="rId8"/>
    <p:sldId id="379" r:id="rId9"/>
    <p:sldId id="381" r:id="rId10"/>
    <p:sldId id="380" r:id="rId11"/>
    <p:sldId id="405" r:id="rId12"/>
    <p:sldId id="377" r:id="rId13"/>
    <p:sldId id="407" r:id="rId14"/>
    <p:sldId id="389" r:id="rId15"/>
    <p:sldId id="417" r:id="rId16"/>
    <p:sldId id="382" r:id="rId17"/>
    <p:sldId id="384" r:id="rId18"/>
    <p:sldId id="385" r:id="rId19"/>
    <p:sldId id="386" r:id="rId20"/>
    <p:sldId id="387" r:id="rId21"/>
    <p:sldId id="388" r:id="rId22"/>
    <p:sldId id="390" r:id="rId23"/>
    <p:sldId id="418" r:id="rId24"/>
    <p:sldId id="419" r:id="rId25"/>
    <p:sldId id="420" r:id="rId26"/>
    <p:sldId id="421" r:id="rId27"/>
    <p:sldId id="398" r:id="rId28"/>
    <p:sldId id="423" r:id="rId29"/>
    <p:sldId id="422" r:id="rId30"/>
    <p:sldId id="424" r:id="rId31"/>
    <p:sldId id="425" r:id="rId32"/>
    <p:sldId id="427" r:id="rId33"/>
    <p:sldId id="402" r:id="rId34"/>
    <p:sldId id="411" r:id="rId35"/>
    <p:sldId id="412" r:id="rId36"/>
    <p:sldId id="413" r:id="rId37"/>
    <p:sldId id="414" r:id="rId38"/>
    <p:sldId id="415" r:id="rId39"/>
    <p:sldId id="426" r:id="rId40"/>
    <p:sldId id="404" r:id="rId41"/>
    <p:sldId id="409" r:id="rId42"/>
    <p:sldId id="376"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29" autoAdjust="0"/>
  </p:normalViewPr>
  <p:slideViewPr>
    <p:cSldViewPr snapToGrid="0">
      <p:cViewPr varScale="1">
        <p:scale>
          <a:sx n="45" d="100"/>
          <a:sy n="45" d="100"/>
        </p:scale>
        <p:origin x="1496" y="48"/>
      </p:cViewPr>
      <p:guideLst/>
    </p:cSldViewPr>
  </p:slideViewPr>
  <p:outlineViewPr>
    <p:cViewPr>
      <p:scale>
        <a:sx n="33" d="100"/>
        <a:sy n="33" d="100"/>
      </p:scale>
      <p:origin x="0" y="-10708"/>
    </p:cViewPr>
  </p:outlineViewPr>
  <p:notesTextViewPr>
    <p:cViewPr>
      <p:scale>
        <a:sx n="1" d="1"/>
        <a:sy n="1" d="1"/>
      </p:scale>
      <p:origin x="0" y="0"/>
    </p:cViewPr>
  </p:notesTextViewPr>
  <p:sorterViewPr>
    <p:cViewPr>
      <p:scale>
        <a:sx n="80" d="100"/>
        <a:sy n="80" d="100"/>
      </p:scale>
      <p:origin x="0" y="-48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before, the great challenge is to make software systems comprehensible by humans, so they can maintain and improve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6558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The monitor doesn't care what kind of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it's hooked up too.  It only cares that it’s hooked up to a correct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i.e.,  that sending the sensor a </a:t>
            </a:r>
            <a:r>
              <a:rPr lang="en-US" b="0" dirty="0" err="1">
                <a:solidFill>
                  <a:schemeClr val="tx1"/>
                </a:solidFill>
                <a:latin typeface="Ink Free" panose="03080402000500000000" pitchFamily="66" charset="0"/>
              </a:rPr>
              <a:t>getTemperature</a:t>
            </a:r>
            <a:r>
              <a:rPr lang="en-US" b="0" dirty="0">
                <a:solidFill>
                  <a:schemeClr val="tx1"/>
                </a:solidFill>
                <a:latin typeface="Ink Free" panose="03080402000500000000" pitchFamily="66" charset="0"/>
              </a:rPr>
              <a:t> message will return with the temperature at the sensor's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Similarly, it doesn't care what kind of alarm it's hooked up to– only that sending the alarm a </a:t>
            </a:r>
            <a:r>
              <a:rPr lang="en-US" b="0" dirty="0" err="1">
                <a:solidFill>
                  <a:schemeClr val="tx1"/>
                </a:solidFill>
                <a:latin typeface="Ink Free" panose="03080402000500000000" pitchFamily="66" charset="0"/>
              </a:rPr>
              <a:t>soundAlarm</a:t>
            </a:r>
            <a:r>
              <a:rPr lang="en-US" b="0" dirty="0">
                <a:solidFill>
                  <a:schemeClr val="tx1"/>
                </a:solidFill>
                <a:latin typeface="Ink Free" panose="03080402000500000000" pitchFamily="66" charset="0"/>
              </a:rPr>
              <a:t> message will cause an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921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 new vocabulary word:  this Principle is called </a:t>
            </a:r>
            <a:r>
              <a:rPr lang="en-US" b="1" dirty="0">
                <a:solidFill>
                  <a:srgbClr val="FF0000"/>
                </a:solidFill>
                <a:latin typeface="Ink Free" panose="03080402000500000000" pitchFamily="66" charset="0"/>
              </a:rPr>
              <a:t>Dependency Inversion</a:t>
            </a:r>
            <a:r>
              <a:rPr lang="en-US" b="0" dirty="0">
                <a:solidFill>
                  <a:schemeClr val="tx1"/>
                </a:solidFill>
                <a:latin typeface="Ink Free" panose="03080402000500000000" pitchFamily="66" charset="0"/>
              </a:rPr>
              <a:t>.</a:t>
            </a:r>
          </a:p>
          <a:p>
            <a:r>
              <a:rPr lang="en-US" b="0" dirty="0">
                <a:solidFill>
                  <a:schemeClr val="tx1"/>
                </a:solidFill>
                <a:latin typeface="Ink Free" panose="03080402000500000000" pitchFamily="66" charset="0"/>
              </a:rPr>
              <a:t>This is a fancy word you can use to impress your coop interviewer.</a:t>
            </a:r>
          </a:p>
          <a:p>
            <a:endParaRPr lang="en-US" b="0"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250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another vocabulary word for you:</a:t>
            </a:r>
          </a:p>
          <a:p>
            <a:endParaRPr lang="en-US" b="0" dirty="0">
              <a:solidFill>
                <a:schemeClr val="tx1"/>
              </a:solidFill>
              <a:latin typeface="Ink Free" panose="03080402000500000000" pitchFamily="66" charset="0"/>
            </a:endParaRPr>
          </a:p>
          <a:p>
            <a:r>
              <a:rPr lang="en-US" b="0"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0" dirty="0">
                <a:solidFill>
                  <a:schemeClr val="tx1"/>
                </a:solidFill>
                <a:latin typeface="Ink Free" panose="03080402000500000000" pitchFamily="66" charset="0"/>
              </a:rPr>
              <a:t>.  That's another vocabulary word you should know for your coop interview.</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2393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yet another vocabulary word for you: “Delegation” means asking somebody else to do some work for you.   Here, the monitor delegates the task of sounding the alarm to the ‘alarm’ object, and the task of finding the temperature to the sensor object.</a:t>
            </a:r>
          </a:p>
          <a:p>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043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Another vocabulary word for you: this idea is called ‘encapsulation’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1048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We have an interface called Interface1, which keeps a counter.   We have two requirement </a:t>
            </a:r>
            <a:r>
              <a:rPr lang="en-US" dirty="0" err="1"/>
              <a:t>sthat</a:t>
            </a:r>
            <a:r>
              <a:rPr lang="en-US" dirty="0"/>
              <a:t> are unchecked by the compiler.</a:t>
            </a:r>
          </a:p>
          <a:p>
            <a:r>
              <a:rPr lang="en-US" dirty="0"/>
              <a:t>First, that the counter is always even, and second, that </a:t>
            </a:r>
            <a:r>
              <a:rPr lang="en-US" dirty="0" err="1"/>
              <a:t>bumpcounter</a:t>
            </a:r>
            <a:r>
              <a:rPr lang="en-US" dirty="0"/>
              <a:t> always increases the value of the counter.   There’s no requirement that the amount the counter increases has anything to do with the value of n.</a:t>
            </a:r>
          </a:p>
          <a:p>
            <a:endParaRPr lang="en-US" dirty="0"/>
          </a:p>
          <a:p>
            <a:r>
              <a:rPr lang="en-US" dirty="0"/>
              <a:t>And here’s a class, Class1, that implements Interface1.  The counter starts at 0.  Every time </a:t>
            </a:r>
            <a:r>
              <a:rPr lang="en-US" dirty="0" err="1"/>
              <a:t>bumpCounter</a:t>
            </a:r>
            <a:r>
              <a:rPr lang="en-US" dirty="0"/>
              <a:t> is called, the counter is incremented by 2.  So the value of the counter is always even, and therefore </a:t>
            </a:r>
            <a:r>
              <a:rPr lang="en-US" dirty="0" err="1"/>
              <a:t>getCounter</a:t>
            </a:r>
            <a:r>
              <a:rPr lang="en-US" dirty="0"/>
              <a:t> always returns an even number.   So this is a correct implementation of Interface1– nothing can cause </a:t>
            </a:r>
            <a:r>
              <a:rPr lang="en-US" dirty="0" err="1"/>
              <a:t>getCounter</a:t>
            </a:r>
            <a:r>
              <a:rPr lang="en-US" dirty="0"/>
              <a:t> to return an odd number.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605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class called Class2, which is just like Class1, except that the variable counter is public.   What might happen? </a:t>
            </a:r>
          </a:p>
          <a:p>
            <a:r>
              <a:rPr lang="en-US" dirty="0"/>
              <a:t>&lt;click&gt;</a:t>
            </a:r>
          </a:p>
          <a:p>
            <a:r>
              <a:rPr lang="en-US" dirty="0"/>
              <a:t>Oh no!  We’ve reached inside Class2 and caused </a:t>
            </a:r>
            <a:r>
              <a:rPr lang="en-US" dirty="0" err="1"/>
              <a:t>getCounter</a:t>
            </a:r>
            <a:r>
              <a:rPr lang="en-US" dirty="0"/>
              <a:t> to return an odd number.   So Class2 is not really a correct implementation of Interface1, even though the compiler accepts it as such, because its invariant might be violated.</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534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happens if we change the name  ‘counter’ to ‘c’?</a:t>
            </a:r>
          </a:p>
          <a:p>
            <a:r>
              <a:rPr lang="en-US" dirty="0"/>
              <a:t>&lt;click&gt;</a:t>
            </a:r>
          </a:p>
          <a:p>
            <a:r>
              <a:rPr lang="en-US" dirty="0"/>
              <a:t>Now the compiler reports an error, because the object ‘o’ does not have a field called ‘counter’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When we wrote 'public counter’  on the preceding slide we were announcing that any object of class Class2 would have a ‘counter’ field along with methods </a:t>
            </a:r>
            <a:r>
              <a:rPr lang="en-US" b="0" dirty="0" err="1">
                <a:solidFill>
                  <a:schemeClr val="tx1"/>
                </a:solidFill>
                <a:latin typeface="Ink Free" panose="03080402000500000000" pitchFamily="66" charset="0"/>
              </a:rPr>
              <a:t>getCounter</a:t>
            </a:r>
            <a:r>
              <a:rPr lang="en-US" b="0" dirty="0">
                <a:solidFill>
                  <a:schemeClr val="tx1"/>
                </a:solidFill>
                <a:latin typeface="Ink Free" panose="03080402000500000000" pitchFamily="66" charset="0"/>
              </a:rPr>
              <a:t> and </a:t>
            </a:r>
            <a:r>
              <a:rPr lang="en-US" b="0" dirty="0" err="1">
                <a:solidFill>
                  <a:schemeClr val="tx1"/>
                </a:solidFill>
                <a:latin typeface="Ink Free" panose="03080402000500000000" pitchFamily="66" charset="0"/>
              </a:rPr>
              <a:t>bumpCounter</a:t>
            </a:r>
            <a:r>
              <a:rPr lang="en-US" b="0" dirty="0">
                <a:solidFill>
                  <a:schemeClr val="tx1"/>
                </a:solidFill>
                <a:latin typeface="Ink Free" panose="03080402000500000000" pitchFamily="66" charset="0"/>
              </a:rPr>
              <a:t>.   So if we change Class2 by using a name other than ‘counter’, we broke all the code that depended on Class2 having a field named ‘counter’.  In particular, this piece of code depended on the name ‘counter’, so it became broken.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9999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fourth principle: Favor Dynamic Dispatch Over Conditionals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3277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tiny shape-manipulation system.  In this system, we have exactly two kinds of shapes: squares and circles, and the only operation we have is finding the area of a shape.</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5771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five principles for object-oriented programming</a:t>
            </a:r>
          </a:p>
          <a:p>
            <a:r>
              <a:rPr lang="en-US" dirty="0"/>
              <a:t>&lt;read slide&gt;</a:t>
            </a:r>
          </a:p>
          <a:p>
            <a:r>
              <a:rPr lang="en-US" dirty="0"/>
              <a:t>Like the General Principles in the preceding lesson, </a:t>
            </a:r>
            <a:r>
              <a:rPr lang="en-US" sz="1200" dirty="0">
                <a:solidFill>
                  <a:schemeClr val="tx1"/>
                </a:solidFill>
              </a:rPr>
              <a:t>we’ve phrased these in terms of programming practices: things that you can do to make your code better, rather than vague properties that your code should have.</a:t>
            </a:r>
          </a:p>
          <a:p>
            <a:endParaRPr lang="en-US" sz="1200" dirty="0">
              <a:solidFill>
                <a:schemeClr val="tx1"/>
              </a:solidFill>
            </a:endParaRPr>
          </a:p>
          <a:p>
            <a:r>
              <a:rPr lang="en-US" sz="1200" dirty="0">
                <a:solidFill>
                  <a:schemeClr val="tx1"/>
                </a:solidFill>
              </a:rPr>
              <a:t>This is another thing that is worth making into a sticky note.  If anybody wants to turn these into T-shirts, let us know.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707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naïve representation.  Each kind of shape is represented by a class.  To compute the area of a shape, we use a conditional that determines which kind of shape we’ve got, and computes the appropriate thing.   Notice that the Typescript compiler is smart enough to recognize the use of ‘</a:t>
            </a:r>
            <a:r>
              <a:rPr lang="en-US" dirty="0" err="1"/>
              <a:t>instanceOf</a:t>
            </a:r>
            <a:r>
              <a:rPr lang="en-US" dirty="0"/>
              <a:t>’, so we don’t need to downcast the variable ‘s’.  In other compilers or other languages, we might have to introduce a downcast before </a:t>
            </a:r>
            <a:r>
              <a:rPr lang="en-US" dirty="0" err="1"/>
              <a:t>s.side</a:t>
            </a:r>
            <a:r>
              <a:rPr lang="en-US" dirty="0"/>
              <a:t> or </a:t>
            </a:r>
            <a:r>
              <a:rPr lang="en-US" dirty="0" err="1"/>
              <a:t>s.radius</a:t>
            </a:r>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50698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a new kind of shape to the system &lt;read slide&gt;.  It’s easy enough to define the </a:t>
            </a:r>
            <a:r>
              <a:rPr lang="en-US" dirty="0" err="1"/>
              <a:t>ShapeArray</a:t>
            </a:r>
            <a:r>
              <a:rPr lang="en-US" dirty="0"/>
              <a:t> class.</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01895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add this new class to our system, we need to make changes elsewhere in our code.  We need to add it as a possibility in our definition of the Shape type, and, more annoyingly, we need to go into our carefully-constructed conditional and add the new possibility, being careful not to screw up the logic of the conditional.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95615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idea is to create Shape as an *interface*, and make Square and Circle classes that implement Shape.  Then we can equip each of the Square and Circle classes with an area method that computes the right thing.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515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This is what we did with </a:t>
            </a:r>
            <a:r>
              <a:rPr lang="en-US" dirty="0" err="1"/>
              <a:t>TemperatureSensor</a:t>
            </a:r>
            <a:r>
              <a:rPr lang="en-US" dirty="0"/>
              <a:t>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0829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763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88999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system works exactly like the old one.  We could even use the same test file to test them both.</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30506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2050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vocabulary word for your coop interview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194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what happened to old-fashioned inheritance?  If we use interfaces throughout, is there a role for superclass-subclass inheritance?</a:t>
            </a:r>
          </a:p>
          <a:p>
            <a:endParaRPr lang="en-US" dirty="0"/>
          </a:p>
          <a:p>
            <a:r>
              <a:rPr lang="en-US" dirty="0"/>
              <a:t>The answer is yes:  Interfaces are for classes that share an interface– that is, they advertise the same  capabilities to the world.</a:t>
            </a:r>
          </a:p>
          <a:p>
            <a:endParaRPr lang="en-US" dirty="0"/>
          </a:p>
          <a:p>
            <a:r>
              <a:rPr lang="en-US" dirty="0"/>
              <a:t>Inheritance is about something else:  it is about enabling classes to share </a:t>
            </a:r>
            <a:r>
              <a:rPr lang="en-US" b="1" dirty="0"/>
              <a:t>implementation.  </a:t>
            </a:r>
            <a:r>
              <a:rPr lang="en-US" b="0" dirty="0"/>
              <a:t>We can think of it as enabling ‘Don’t Repeat Yourself’ across classes. </a:t>
            </a:r>
          </a:p>
          <a:p>
            <a:endParaRPr lang="en-US" b="0" dirty="0"/>
          </a:p>
          <a:p>
            <a:r>
              <a:rPr lang="en-US" b="0" dirty="0"/>
              <a:t>Let’s look at an example.</a:t>
            </a:r>
            <a:endParaRPr lang="en-US" b="1"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089409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are a perfect of case of sharing an interface.  All clocks should offer these three methods.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545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several implementations of </a:t>
            </a:r>
            <a:r>
              <a:rPr lang="en-US" dirty="0" err="1"/>
              <a:t>AbsClock</a:t>
            </a:r>
            <a:r>
              <a:rPr lang="en-US" dirty="0"/>
              <a:t>.  They were all very different; the only thing they had in common was that they offered the same method names and the same external behavior.</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455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here are some clock factories.  We start, as usual, by writing down the interface </a:t>
            </a:r>
            <a:r>
              <a:rPr lang="en-US" dirty="0" err="1"/>
              <a:t>AbsClockFactory</a:t>
            </a:r>
            <a:r>
              <a:rPr lang="en-US" dirty="0"/>
              <a:t>.  The interface says that a clock factory has 3 methods:  instance(), which returns a clock, </a:t>
            </a:r>
            <a:r>
              <a:rPr lang="en-US" dirty="0" err="1"/>
              <a:t>clockType</a:t>
            </a:r>
            <a:r>
              <a:rPr lang="en-US" dirty="0"/>
              <a:t>(), which returns a string (note that there’s no requirement that the string have anything to do with the kind of clock the factory is creating), and </a:t>
            </a:r>
            <a:r>
              <a:rPr lang="en-US" dirty="0" err="1"/>
              <a:t>numCreated</a:t>
            </a:r>
            <a:r>
              <a:rPr lang="en-US" dirty="0"/>
              <a:t>(), which returns the number of clocks that this factory has created since it was built.</a:t>
            </a:r>
          </a:p>
          <a:p>
            <a:endParaRPr lang="en-US" dirty="0"/>
          </a:p>
          <a:p>
            <a:r>
              <a:rPr lang="en-US" dirty="0"/>
              <a:t>Now  here are 3 clock factories.  They all offer the same interface, but they also have code in common.  They all keep track of </a:t>
            </a:r>
            <a:r>
              <a:rPr lang="en-US" dirty="0" err="1"/>
              <a:t>numCreated</a:t>
            </a:r>
            <a:r>
              <a:rPr lang="en-US" dirty="0"/>
              <a:t>, and they all do this in exactly the same way.  Here we’ve marked the common code in yellow.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749538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factor out the common portions of the code into a superclass.  The parts that differ will be marked as ‘abstract’, meaning that we expect the subclass to supply values for these parts.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1542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subclass needs to declare that it extends the superclass, and supply values for each of the parts that the superclass left abstract.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27452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five principles.  Yay!  Take a deep breath; give yourself a round of applause for staying awake this far.  We’re almost done.</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803891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did these principles come from?  As it turns out, these principles are Professor Wand’s synthesis of lots of sets of principles out there. Another list you should know about is SOLID &lt;read rest of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07887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open up a book on object-oriented programming, you are likely to see words like these, which are very popular in the Object-Oriented Community.  Unfortunately, if you dive into them, you’ll see that they are pretty vague (what, for example, is the difference between encapsulation and modularity?).  More to the point, they are a list of properties that your code should have, but they don’t give much guidance about how to attain them.   We’ve formulated our principles as practices you can employ to write good code in the first place.</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518393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again, are the learning objectives for this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Whew!  That was a big chunk of stuff. Sorry about that, but we want to get you started on the right foot.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You can find lots of more information in the recommended textbooks and on the internet.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544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Typescript, an interface describes objects, not classes.   So when we say “</a:t>
            </a:r>
            <a:r>
              <a:rPr lang="en-US" dirty="0" err="1"/>
              <a:t>CartesianPoint</a:t>
            </a:r>
            <a:r>
              <a:rPr lang="en-US" dirty="0"/>
              <a:t> implements </a:t>
            </a:r>
            <a:r>
              <a:rPr lang="en-US" dirty="0" err="1"/>
              <a:t>AbsPoint</a:t>
            </a:r>
            <a:r>
              <a:rPr lang="en-US" dirty="0"/>
              <a:t>”, we mean that any object of class </a:t>
            </a:r>
            <a:r>
              <a:rPr lang="en-US" dirty="0" err="1"/>
              <a:t>CartesianPoint</a:t>
            </a:r>
            <a:r>
              <a:rPr lang="en-US" dirty="0"/>
              <a:t> will satisfy the interface </a:t>
            </a:r>
            <a:r>
              <a:rPr lang="en-US" dirty="0" err="1"/>
              <a:t>AbsPoint</a:t>
            </a:r>
            <a:r>
              <a:rPr lang="en-US" dirty="0"/>
              <a:t>.  That is, it will have methods </a:t>
            </a:r>
            <a:r>
              <a:rPr lang="en-US" dirty="0" err="1"/>
              <a:t>getx</a:t>
            </a:r>
            <a:r>
              <a:rPr lang="en-US" dirty="0"/>
              <a:t> and </a:t>
            </a:r>
            <a:r>
              <a:rPr lang="en-US" dirty="0" err="1"/>
              <a:t>gety</a:t>
            </a:r>
            <a:r>
              <a:rPr lang="en-US" dirty="0"/>
              <a:t> that return the x and y coordinates of the point.</a:t>
            </a:r>
          </a:p>
          <a:p>
            <a:endParaRPr lang="en-US" dirty="0"/>
          </a:p>
          <a:p>
            <a:r>
              <a:rPr lang="en-US" dirty="0" err="1"/>
              <a:t>PolarPoint</a:t>
            </a:r>
            <a:r>
              <a:rPr lang="en-US" dirty="0"/>
              <a:t> also implements </a:t>
            </a:r>
            <a:r>
              <a:rPr lang="en-US" dirty="0" err="1"/>
              <a:t>AbsPoint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we’ve used the name </a:t>
            </a:r>
            <a:r>
              <a:rPr lang="en-US" dirty="0" err="1"/>
              <a:t>AbsPoint</a:t>
            </a:r>
            <a:r>
              <a:rPr lang="en-US" dirty="0"/>
              <a:t> to indicate an abstract point. This is Professor Wand’s naming convention.  You don’t have to use it.  As with other naming conventions, you should use whatever naming convention is in use in your workplace or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4814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71468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 for temperature monitors.  Given a temperature sensor and an alarm, it advertises a </a:t>
            </a:r>
            <a:r>
              <a:rPr lang="en-US" dirty="0" err="1"/>
              <a:t>checkSensor</a:t>
            </a:r>
            <a:r>
              <a:rPr lang="en-US" dirty="0"/>
              <a:t> method.</a:t>
            </a:r>
          </a:p>
          <a:p>
            <a:endParaRPr lang="en-US" dirty="0"/>
          </a:p>
          <a:p>
            <a:r>
              <a:rPr lang="en-US" dirty="0"/>
              <a:t>When the </a:t>
            </a:r>
            <a:r>
              <a:rPr lang="en-US" dirty="0" err="1"/>
              <a:t>checkSensor</a:t>
            </a:r>
            <a:r>
              <a:rPr lang="en-US" dirty="0"/>
              <a:t> method is called, it asks the sensor for the current temperature.  If the temperature is out of range, too low or too high, it politely asks the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7110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7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1379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270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br>
              <a:rPr lang="en-US" dirty="0"/>
            </a:br>
            <a:r>
              <a:rPr lang="en-US" i="1" dirty="0">
                <a:solidFill>
                  <a:srgbClr val="FF0000"/>
                </a:solidFill>
              </a:rPr>
              <a:t>Dependency Inversion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10" name="Picture 9" descr="Diagram&#10;&#10;Description automatically generated">
            <a:extLst>
              <a:ext uri="{FF2B5EF4-FFF2-40B4-BE49-F238E27FC236}">
                <a16:creationId xmlns:a16="http://schemas.microsoft.com/office/drawing/2014/main" id="{421AB7BF-429C-4540-A821-48EB34338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212254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a:t>Another vocabulary word: </a:t>
            </a:r>
            <a:r>
              <a:rPr lang="en-US" i="1">
                <a:solidFill>
                  <a:srgbClr val="FF0000"/>
                </a:solidFill>
              </a:rPr>
              <a:t>Composition</a:t>
            </a:r>
            <a:endParaRPr lang="en-US" i="1" dirty="0">
              <a:solidFill>
                <a:srgbClr val="FF0000"/>
              </a:solidFill>
            </a:endParaRP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8" name="Picture 7" descr="Diagram&#10;&#10;Description automatically generated">
            <a:extLst>
              <a:ext uri="{FF2B5EF4-FFF2-40B4-BE49-F238E27FC236}">
                <a16:creationId xmlns:a16="http://schemas.microsoft.com/office/drawing/2014/main" id="{46F29FE3-24F8-4B70-8178-C2BBF6A1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30142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Yet another vocabulary word: </a:t>
            </a:r>
            <a:r>
              <a:rPr lang="en-US" i="1" dirty="0">
                <a:solidFill>
                  <a:srgbClr val="FF0000"/>
                </a:solidFill>
              </a:rPr>
              <a:t>Delegation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5" name="Picture 4" descr="Diagram&#10;&#10;Description automatically generated">
            <a:extLst>
              <a:ext uri="{FF2B5EF4-FFF2-40B4-BE49-F238E27FC236}">
                <a16:creationId xmlns:a16="http://schemas.microsoft.com/office/drawing/2014/main" id="{8B3087C9-5211-4E2F-9CF2-EE6B9D18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112" y="0"/>
            <a:ext cx="1865376" cy="1865376"/>
          </a:xfrm>
          <a:prstGeom prst="rect">
            <a:avLst/>
          </a:prstGeom>
        </p:spPr>
      </p:pic>
    </p:spTree>
    <p:extLst>
      <p:ext uri="{BB962C8B-B14F-4D97-AF65-F5344CB8AC3E}">
        <p14:creationId xmlns:p14="http://schemas.microsoft.com/office/powerpoint/2010/main" val="39571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which would be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3367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3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B789B2-2839-4854-90C7-DDE9CFCDAA09}"/>
              </a:ext>
            </a:extLst>
          </p:cNvPr>
          <p:cNvSpPr txBox="1"/>
          <p:nvPr/>
        </p:nvSpPr>
        <p:spPr>
          <a:xfrm>
            <a:off x="1092589" y="4786689"/>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174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00"/>
                </a:solidFill>
                <a:highlight>
                  <a:srgbClr val="00FF00"/>
                </a:highlight>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2F567D2-7E79-4F28-8958-A71DFEB3BCE7}"/>
              </a:ext>
            </a:extLst>
          </p:cNvPr>
          <p:cNvSpPr txBox="1"/>
          <p:nvPr/>
        </p:nvSpPr>
        <p:spPr>
          <a:xfrm>
            <a:off x="1052945" y="4904916"/>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compiler error!</a:t>
            </a:r>
            <a:endParaRPr lang="en-US" dirty="0">
              <a:solidFill>
                <a:srgbClr val="000000"/>
              </a:solidFill>
              <a:highlight>
                <a:srgbClr val="FFFF00"/>
              </a:highlight>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32244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We’d like to arrange things so that you can extend your system by adding code, rather than changing it.</a:t>
            </a:r>
          </a:p>
          <a:p>
            <a:r>
              <a:rPr lang="en-US" dirty="0"/>
              <a:t>We already saw this in the </a:t>
            </a:r>
            <a:r>
              <a:rPr lang="en-US" dirty="0" err="1"/>
              <a:t>TemperatureSensor</a:t>
            </a:r>
            <a:r>
              <a:rPr lang="en-US" dirty="0"/>
              <a:t>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85903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a:bodyPr>
          <a:lstStyle/>
          <a:p>
            <a:r>
              <a:rPr lang="en-US" dirty="0"/>
              <a:t>We want to represent two kinds of shapes: squares and circles</a:t>
            </a:r>
          </a:p>
          <a:p>
            <a:r>
              <a:rPr lang="en-US" dirty="0"/>
              <a:t>All we have to do is compute the area of a shape.</a:t>
            </a:r>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22</a:t>
            </a:fld>
            <a:endParaRPr lang="en-US"/>
          </a:p>
        </p:txBody>
      </p:sp>
    </p:spTree>
    <p:extLst>
      <p:ext uri="{BB962C8B-B14F-4D97-AF65-F5344CB8AC3E}">
        <p14:creationId xmlns:p14="http://schemas.microsoft.com/office/powerpoint/2010/main" val="17062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2649D-1B86-4E7E-A213-407C9376C80D}"/>
              </a:ext>
            </a:extLst>
          </p:cNvPr>
          <p:cNvSpPr>
            <a:spLocks noGrp="1"/>
          </p:cNvSpPr>
          <p:nvPr>
            <p:ph type="title"/>
          </p:nvPr>
        </p:nvSpPr>
        <p:spPr/>
        <p:txBody>
          <a:bodyPr/>
          <a:lstStyle/>
          <a:p>
            <a:r>
              <a:rPr lang="en-US" dirty="0"/>
              <a:t>Naïve representation</a:t>
            </a:r>
          </a:p>
        </p:txBody>
      </p:sp>
      <p:sp>
        <p:nvSpPr>
          <p:cNvPr id="4" name="Slide Number Placeholder 3">
            <a:extLst>
              <a:ext uri="{FF2B5EF4-FFF2-40B4-BE49-F238E27FC236}">
                <a16:creationId xmlns:a16="http://schemas.microsoft.com/office/drawing/2014/main" id="{03B53EBE-DD45-407D-AD50-60798863FE6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8" name="TextBox 7">
            <a:extLst>
              <a:ext uri="{FF2B5EF4-FFF2-40B4-BE49-F238E27FC236}">
                <a16:creationId xmlns:a16="http://schemas.microsoft.com/office/drawing/2014/main" id="{5D9F5849-A588-4619-867A-61A022A21AF8}"/>
              </a:ext>
            </a:extLst>
          </p:cNvPr>
          <p:cNvSpPr txBox="1"/>
          <p:nvPr/>
        </p:nvSpPr>
        <p:spPr>
          <a:xfrm>
            <a:off x="707572" y="1717036"/>
            <a:ext cx="8308768"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Circle</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else</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489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7BCB-4D1E-4B2C-9DAC-FE079581007C}"/>
              </a:ext>
            </a:extLst>
          </p:cNvPr>
          <p:cNvSpPr>
            <a:spLocks noGrp="1"/>
          </p:cNvSpPr>
          <p:nvPr>
            <p:ph type="title"/>
          </p:nvPr>
        </p:nvSpPr>
        <p:spPr/>
        <p:txBody>
          <a:bodyPr/>
          <a:lstStyle/>
          <a:p>
            <a:r>
              <a:rPr lang="en-US" dirty="0"/>
              <a:t>Let’s add a new kind of shape to the system</a:t>
            </a:r>
          </a:p>
        </p:txBody>
      </p:sp>
      <p:sp>
        <p:nvSpPr>
          <p:cNvPr id="4" name="Slide Number Placeholder 3">
            <a:extLst>
              <a:ext uri="{FF2B5EF4-FFF2-40B4-BE49-F238E27FC236}">
                <a16:creationId xmlns:a16="http://schemas.microsoft.com/office/drawing/2014/main" id="{DBDACBFC-E701-4EAF-BA3E-96F0A225CDB4}"/>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4237CD7D-E165-4C51-985E-603FA7B0B9F9}"/>
              </a:ext>
            </a:extLst>
          </p:cNvPr>
          <p:cNvSpPr txBox="1"/>
          <p:nvPr/>
        </p:nvSpPr>
        <p:spPr>
          <a:xfrm>
            <a:off x="838199" y="2551837"/>
            <a:ext cx="10146476"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 without overlaps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24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457-EB85-430A-BD58-6DD5C1C185AF}"/>
              </a:ext>
            </a:extLst>
          </p:cNvPr>
          <p:cNvSpPr>
            <a:spLocks noGrp="1"/>
          </p:cNvSpPr>
          <p:nvPr>
            <p:ph type="title"/>
          </p:nvPr>
        </p:nvSpPr>
        <p:spPr/>
        <p:txBody>
          <a:bodyPr/>
          <a:lstStyle/>
          <a:p>
            <a:r>
              <a:rPr lang="en-US" dirty="0"/>
              <a:t>We need to modify our existing code to incorporate this</a:t>
            </a:r>
          </a:p>
        </p:txBody>
      </p:sp>
      <p:sp>
        <p:nvSpPr>
          <p:cNvPr id="4" name="Slide Number Placeholder 3">
            <a:extLst>
              <a:ext uri="{FF2B5EF4-FFF2-40B4-BE49-F238E27FC236}">
                <a16:creationId xmlns:a16="http://schemas.microsoft.com/office/drawing/2014/main" id="{59C6E31B-C300-416A-863E-D49C9894A20C}"/>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EAA29911-410E-4F74-843C-A9C243EFC02B}"/>
              </a:ext>
            </a:extLst>
          </p:cNvPr>
          <p:cNvSpPr txBox="1"/>
          <p:nvPr/>
        </p:nvSpPr>
        <p:spPr>
          <a:xfrm>
            <a:off x="838200" y="1502688"/>
            <a:ext cx="921822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highlight>
                  <a:srgbClr val="FFFF00"/>
                </a:highligh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 }</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represents </a:t>
            </a:r>
            <a:r>
              <a:rPr lang="en-US" b="0" dirty="0" err="1">
                <a:solidFill>
                  <a:srgbClr val="008000"/>
                </a:solidFill>
                <a:effectLst/>
                <a:latin typeface="Consolas" panose="020B0609020204030204" pitchFamily="49" charset="0"/>
              </a:rPr>
              <a:t>ncopies</a:t>
            </a:r>
            <a:r>
              <a:rPr lang="en-US" b="0" dirty="0">
                <a:solidFill>
                  <a:srgbClr val="008000"/>
                </a:solidFill>
                <a:effectLst/>
                <a:latin typeface="Consolas" panose="020B0609020204030204" pitchFamily="49" charset="0"/>
              </a:rPr>
              <a:t> of base shape, arranged in a row</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ncopies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highlight>
                  <a:srgbClr val="FFFF00"/>
                </a:highlight>
                <a:latin typeface="Consolas" panose="020B0609020204030204" pitchFamily="49" charset="0"/>
              </a:rPr>
              <a:t>else</a:t>
            </a:r>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if</a:t>
            </a:r>
            <a:r>
              <a:rPr lang="en-US" b="0" dirty="0">
                <a:solidFill>
                  <a:srgbClr val="000000"/>
                </a:solidFill>
                <a:effectLst/>
                <a:highlight>
                  <a:srgbClr val="FFFF00"/>
                </a:highligh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s</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instanceof</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ncopies</a:t>
            </a:r>
            <a:r>
              <a:rPr lang="en-US" b="0" dirty="0">
                <a:solidFill>
                  <a:srgbClr val="000000"/>
                </a:solidFill>
                <a:effectLst/>
                <a:highlight>
                  <a:srgbClr val="FFFF00"/>
                </a:highlight>
                <a:latin typeface="Consolas" panose="020B0609020204030204" pitchFamily="49" charset="0"/>
              </a:rPr>
              <a:t> * </a:t>
            </a:r>
            <a:r>
              <a:rPr lang="en-US" b="0" dirty="0">
                <a:solidFill>
                  <a:srgbClr val="795E26"/>
                </a:solidFill>
                <a:effectLst/>
                <a:highlight>
                  <a:srgbClr val="FFFF00"/>
                </a:highlight>
                <a:latin typeface="Consolas" panose="020B0609020204030204" pitchFamily="49" charset="0"/>
              </a:rPr>
              <a:t>area</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base</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36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39C-4314-406E-81F0-A34615A6E51E}"/>
              </a:ext>
            </a:extLst>
          </p:cNvPr>
          <p:cNvSpPr>
            <a:spLocks noGrp="1"/>
          </p:cNvSpPr>
          <p:nvPr>
            <p:ph type="title"/>
          </p:nvPr>
        </p:nvSpPr>
        <p:spPr/>
        <p:txBody>
          <a:bodyPr/>
          <a:lstStyle/>
          <a:p>
            <a:r>
              <a:rPr lang="en-US" dirty="0"/>
              <a:t>A better idea: use an interface!</a:t>
            </a:r>
          </a:p>
        </p:txBody>
      </p:sp>
      <p:sp>
        <p:nvSpPr>
          <p:cNvPr id="4" name="Slide Number Placeholder 3">
            <a:extLst>
              <a:ext uri="{FF2B5EF4-FFF2-40B4-BE49-F238E27FC236}">
                <a16:creationId xmlns:a16="http://schemas.microsoft.com/office/drawing/2014/main" id="{7142226D-365B-47BC-AE74-71A0FAC65D6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7" name="TextBox 6">
            <a:extLst>
              <a:ext uri="{FF2B5EF4-FFF2-40B4-BE49-F238E27FC236}">
                <a16:creationId xmlns:a16="http://schemas.microsoft.com/office/drawing/2014/main" id="{ABC9B498-EE25-4472-A743-AB1F47141AED}"/>
              </a:ext>
            </a:extLst>
          </p:cNvPr>
          <p:cNvSpPr txBox="1"/>
          <p:nvPr/>
        </p:nvSpPr>
        <p:spPr>
          <a:xfrm>
            <a:off x="896740" y="1631794"/>
            <a:ext cx="10111686"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 </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 </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75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Classic OO says: package the operations with the class.</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94252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9F3-969C-4845-AA26-F95EA7DAC15F}"/>
              </a:ext>
            </a:extLst>
          </p:cNvPr>
          <p:cNvSpPr>
            <a:spLocks noGrp="1"/>
          </p:cNvSpPr>
          <p:nvPr>
            <p:ph type="title"/>
          </p:nvPr>
        </p:nvSpPr>
        <p:spPr/>
        <p:txBody>
          <a:bodyPr/>
          <a:lstStyle/>
          <a:p>
            <a:r>
              <a:rPr lang="en-US" dirty="0"/>
              <a:t>To add a new shape, </a:t>
            </a:r>
            <a:br>
              <a:rPr lang="en-US" dirty="0"/>
            </a:br>
            <a:r>
              <a:rPr lang="en-US" dirty="0"/>
              <a:t>you just add code</a:t>
            </a:r>
          </a:p>
        </p:txBody>
      </p:sp>
      <p:sp>
        <p:nvSpPr>
          <p:cNvPr id="4" name="Slide Number Placeholder 3">
            <a:extLst>
              <a:ext uri="{FF2B5EF4-FFF2-40B4-BE49-F238E27FC236}">
                <a16:creationId xmlns:a16="http://schemas.microsoft.com/office/drawing/2014/main" id="{C454D9D4-3FD3-43ED-9ED1-99D06C2D47F0}"/>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6">
            <a:extLst>
              <a:ext uri="{FF2B5EF4-FFF2-40B4-BE49-F238E27FC236}">
                <a16:creationId xmlns:a16="http://schemas.microsoft.com/office/drawing/2014/main" id="{712E4B8E-175E-4069-9B8E-D0ADB1DB0429}"/>
              </a:ext>
            </a:extLst>
          </p:cNvPr>
          <p:cNvSpPr>
            <a:spLocks noGrp="1"/>
          </p:cNvSpPr>
          <p:nvPr>
            <p:ph idx="1"/>
          </p:nvPr>
        </p:nvSpPr>
        <p:spPr>
          <a:xfrm>
            <a:off x="5055615" y="1503934"/>
            <a:ext cx="5266255" cy="4351338"/>
          </a:xfrm>
        </p:spPr>
        <p:txBody>
          <a:bodyPr/>
          <a:lstStyle/>
          <a:p>
            <a:endParaRPr lang="en-US" dirty="0"/>
          </a:p>
          <a:p>
            <a:endParaRPr lang="en-US" dirty="0"/>
          </a:p>
          <a:p>
            <a:endParaRPr lang="en-US" dirty="0"/>
          </a:p>
          <a:p>
            <a:endParaRPr lang="en-US" dirty="0"/>
          </a:p>
          <a:p>
            <a:endParaRPr lang="en-US" dirty="0"/>
          </a:p>
          <a:p>
            <a:r>
              <a:rPr lang="en-US" dirty="0"/>
              <a:t>No need to modify existing code!</a:t>
            </a:r>
          </a:p>
        </p:txBody>
      </p:sp>
      <p:sp>
        <p:nvSpPr>
          <p:cNvPr id="6" name="TextBox 5">
            <a:extLst>
              <a:ext uri="{FF2B5EF4-FFF2-40B4-BE49-F238E27FC236}">
                <a16:creationId xmlns:a16="http://schemas.microsoft.com/office/drawing/2014/main" id="{C281B89A-31C5-4284-B1C4-A819CD7DE451}"/>
              </a:ext>
            </a:extLst>
          </p:cNvPr>
          <p:cNvSpPr txBox="1"/>
          <p:nvPr/>
        </p:nvSpPr>
        <p:spPr>
          <a:xfrm>
            <a:off x="838200" y="1797784"/>
            <a:ext cx="9089572"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implements</a:t>
            </a:r>
            <a:r>
              <a:rPr lang="en-US" sz="2000" b="0">
                <a:solidFill>
                  <a:srgbClr val="000000"/>
                </a:solidFill>
                <a:effectLst/>
                <a:latin typeface="Consolas" panose="020B0609020204030204" pitchFamily="49" charset="0"/>
              </a:rPr>
              <a:t> </a:t>
            </a:r>
            <a:r>
              <a:rPr lang="en-US" sz="2000" b="0">
                <a:solidFill>
                  <a:srgbClr val="267F99"/>
                </a:solidFill>
                <a:effectLst/>
                <a:latin typeface="Consolas" panose="020B0609020204030204" pitchFamily="49" charset="0"/>
              </a:rPr>
              <a:t>Shape </a:t>
            </a:r>
            <a:r>
              <a:rPr lang="en-US" sz="2000" b="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base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58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047-F575-4CF9-8078-670441796510}"/>
              </a:ext>
            </a:extLst>
          </p:cNvPr>
          <p:cNvSpPr>
            <a:spLocks noGrp="1"/>
          </p:cNvSpPr>
          <p:nvPr>
            <p:ph type="title"/>
          </p:nvPr>
        </p:nvSpPr>
        <p:spPr/>
        <p:txBody>
          <a:bodyPr/>
          <a:lstStyle/>
          <a:p>
            <a:r>
              <a:rPr lang="en-US" dirty="0"/>
              <a:t>Now </a:t>
            </a:r>
            <a:r>
              <a:rPr lang="en-US" dirty="0" err="1"/>
              <a:t>s.area</a:t>
            </a:r>
            <a:r>
              <a:rPr lang="en-US" dirty="0"/>
              <a:t>() works on any shape</a:t>
            </a:r>
          </a:p>
        </p:txBody>
      </p:sp>
      <p:sp>
        <p:nvSpPr>
          <p:cNvPr id="7" name="Content Placeholder 6">
            <a:extLst>
              <a:ext uri="{FF2B5EF4-FFF2-40B4-BE49-F238E27FC236}">
                <a16:creationId xmlns:a16="http://schemas.microsoft.com/office/drawing/2014/main" id="{E0FD9E71-CF7A-410C-A187-39A4AB4CC7AB}"/>
              </a:ext>
            </a:extLst>
          </p:cNvPr>
          <p:cNvSpPr>
            <a:spLocks noGrp="1"/>
          </p:cNvSpPr>
          <p:nvPr>
            <p:ph idx="1"/>
          </p:nvPr>
        </p:nvSpPr>
        <p:spPr/>
        <p:txBody>
          <a:bodyPr/>
          <a:lstStyle/>
          <a:p>
            <a:r>
              <a:rPr lang="en-US" dirty="0"/>
              <a:t>The old code exported </a:t>
            </a:r>
            <a:r>
              <a:rPr lang="en-US" b="1" dirty="0"/>
              <a:t>area</a:t>
            </a:r>
            <a:r>
              <a:rPr lang="en-US" dirty="0"/>
              <a:t> as a function, so if we wanted, we could say</a:t>
            </a:r>
          </a:p>
        </p:txBody>
      </p:sp>
      <p:sp>
        <p:nvSpPr>
          <p:cNvPr id="4" name="Slide Number Placeholder 3">
            <a:extLst>
              <a:ext uri="{FF2B5EF4-FFF2-40B4-BE49-F238E27FC236}">
                <a16:creationId xmlns:a16="http://schemas.microsoft.com/office/drawing/2014/main" id="{BA0DFB99-50FB-484D-9DE1-FFDC02DFFA3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888A5E7E-12B8-49CA-8AA0-6D8F40BE2875}"/>
              </a:ext>
            </a:extLst>
          </p:cNvPr>
          <p:cNvSpPr txBox="1"/>
          <p:nvPr/>
        </p:nvSpPr>
        <p:spPr>
          <a:xfrm>
            <a:off x="838200" y="2752499"/>
            <a:ext cx="6097978"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00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E6AB6-520F-4DF3-8A61-AB3CDDC63C34}"/>
              </a:ext>
            </a:extLst>
          </p:cNvPr>
          <p:cNvSpPr txBox="1"/>
          <p:nvPr/>
        </p:nvSpPr>
        <p:spPr>
          <a:xfrm>
            <a:off x="1101437" y="1809691"/>
            <a:ext cx="10252363"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import {Square, Circle, </a:t>
            </a:r>
            <a:r>
              <a:rPr lang="en-US" b="0" dirty="0" err="1">
                <a:solidFill>
                  <a:srgbClr val="008000"/>
                </a:solidFill>
                <a:effectLst/>
                <a:latin typeface="Consolas" panose="020B0609020204030204" pitchFamily="49" charset="0"/>
              </a:rPr>
              <a:t>ShapeArray</a:t>
            </a:r>
            <a:r>
              <a:rPr lang="en-US" b="0" dirty="0">
                <a:solidFill>
                  <a:srgbClr val="008000"/>
                </a:solidFill>
                <a:effectLst/>
                <a:latin typeface="Consolas" panose="020B0609020204030204" pitchFamily="49" charset="0"/>
              </a:rPr>
              <a:t>, area} from './area1'</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'./area2'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of area"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circle"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ShapeArray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endParaRPr lang="en-US" dirty="0">
              <a:solidFill>
                <a:srgbClr val="008000"/>
              </a:solidFill>
              <a:latin typeface="Consolas" panose="020B0609020204030204" pitchFamily="49" charset="0"/>
            </a:endParaRPr>
          </a:p>
        </p:txBody>
      </p:sp>
      <p:sp>
        <p:nvSpPr>
          <p:cNvPr id="2" name="Title 1">
            <a:extLst>
              <a:ext uri="{FF2B5EF4-FFF2-40B4-BE49-F238E27FC236}">
                <a16:creationId xmlns:a16="http://schemas.microsoft.com/office/drawing/2014/main" id="{A54ABB81-139E-4708-BE21-E70A86C1BF55}"/>
              </a:ext>
            </a:extLst>
          </p:cNvPr>
          <p:cNvSpPr>
            <a:spLocks noGrp="1"/>
          </p:cNvSpPr>
          <p:nvPr>
            <p:ph type="title"/>
          </p:nvPr>
        </p:nvSpPr>
        <p:spPr/>
        <p:txBody>
          <a:bodyPr/>
          <a:lstStyle/>
          <a:p>
            <a:r>
              <a:rPr lang="en-US" dirty="0"/>
              <a:t>The new version works exactly like the old version</a:t>
            </a:r>
          </a:p>
        </p:txBody>
      </p:sp>
      <p:sp>
        <p:nvSpPr>
          <p:cNvPr id="3" name="Content Placeholder 2">
            <a:extLst>
              <a:ext uri="{FF2B5EF4-FFF2-40B4-BE49-F238E27FC236}">
                <a16:creationId xmlns:a16="http://schemas.microsoft.com/office/drawing/2014/main" id="{86895540-6F10-4E5F-8C19-668A69958552}"/>
              </a:ext>
            </a:extLst>
          </p:cNvPr>
          <p:cNvSpPr>
            <a:spLocks noGrp="1"/>
          </p:cNvSpPr>
          <p:nvPr>
            <p:ph idx="1"/>
          </p:nvPr>
        </p:nvSpPr>
        <p:spPr/>
        <p:txBody>
          <a:bodyPr/>
          <a:lstStyle/>
          <a:p>
            <a:endParaRPr lang="en-US" dirty="0"/>
          </a:p>
          <a:p>
            <a:endParaRPr lang="en-US" dirty="0"/>
          </a:p>
          <a:p>
            <a:endParaRPr lang="en-US" dirty="0"/>
          </a:p>
          <a:p>
            <a:r>
              <a:rPr lang="en-US" dirty="0"/>
              <a:t>We can use the same tests for either one.</a:t>
            </a:r>
          </a:p>
        </p:txBody>
      </p:sp>
      <p:sp>
        <p:nvSpPr>
          <p:cNvPr id="4" name="Slide Number Placeholder 3">
            <a:extLst>
              <a:ext uri="{FF2B5EF4-FFF2-40B4-BE49-F238E27FC236}">
                <a16:creationId xmlns:a16="http://schemas.microsoft.com/office/drawing/2014/main" id="{7DDCF522-90AD-48C5-9DB2-48829999EBDD}"/>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86987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8958-09F0-4BFE-BAAC-86A3FF87A656}"/>
              </a:ext>
            </a:extLst>
          </p:cNvPr>
          <p:cNvSpPr>
            <a:spLocks noGrp="1"/>
          </p:cNvSpPr>
          <p:nvPr>
            <p:ph type="title"/>
          </p:nvPr>
        </p:nvSpPr>
        <p:spPr/>
        <p:txBody>
          <a:bodyPr/>
          <a:lstStyle/>
          <a:p>
            <a:r>
              <a:rPr lang="en-US" dirty="0"/>
              <a:t>Adding new shapes is easy. What about adding new operations?</a:t>
            </a:r>
          </a:p>
        </p:txBody>
      </p:sp>
      <p:sp>
        <p:nvSpPr>
          <p:cNvPr id="3" name="Content Placeholder 2">
            <a:extLst>
              <a:ext uri="{FF2B5EF4-FFF2-40B4-BE49-F238E27FC236}">
                <a16:creationId xmlns:a16="http://schemas.microsoft.com/office/drawing/2014/main" id="{7E755277-0D89-409D-976A-C880140048BF}"/>
              </a:ext>
            </a:extLst>
          </p:cNvPr>
          <p:cNvSpPr>
            <a:spLocks noGrp="1"/>
          </p:cNvSpPr>
          <p:nvPr>
            <p:ph idx="1"/>
          </p:nvPr>
        </p:nvSpPr>
        <p:spPr/>
        <p:txBody>
          <a:bodyPr>
            <a:normAutofit lnSpcReduction="10000"/>
          </a:bodyPr>
          <a:lstStyle/>
          <a:p>
            <a:r>
              <a:rPr lang="en-US" dirty="0"/>
              <a:t>Here we knew the operation(s) in advance</a:t>
            </a:r>
          </a:p>
          <a:p>
            <a:r>
              <a:rPr lang="en-US" dirty="0"/>
              <a:t>What if we wanted to add new operations to an existing code base</a:t>
            </a:r>
          </a:p>
          <a:p>
            <a:r>
              <a:rPr lang="en-US" dirty="0"/>
              <a:t>Need to add a new operation to the interface (easy– all in one place)</a:t>
            </a:r>
          </a:p>
          <a:p>
            <a:r>
              <a:rPr lang="en-US" dirty="0"/>
              <a:t>Need to implement the new operation in each class that implements the interface (might be harder– might be scattered across code base.)</a:t>
            </a:r>
          </a:p>
          <a:p>
            <a:r>
              <a:rPr lang="en-US" dirty="0"/>
              <a:t>There’s a solution to this, called the Visitor Pattern</a:t>
            </a:r>
          </a:p>
          <a:p>
            <a:pPr lvl="1"/>
            <a:r>
              <a:rPr lang="en-US" dirty="0"/>
              <a:t>But that’s beyond the scope of this lesson.</a:t>
            </a:r>
          </a:p>
          <a:p>
            <a:endParaRPr lang="en-US" dirty="0"/>
          </a:p>
          <a:p>
            <a:endParaRPr lang="en-US" dirty="0"/>
          </a:p>
        </p:txBody>
      </p:sp>
      <p:sp>
        <p:nvSpPr>
          <p:cNvPr id="4" name="Slide Number Placeholder 3">
            <a:extLst>
              <a:ext uri="{FF2B5EF4-FFF2-40B4-BE49-F238E27FC236}">
                <a16:creationId xmlns:a16="http://schemas.microsoft.com/office/drawing/2014/main" id="{37584FC2-CB97-4D30-99BA-5280D465ADB7}"/>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11072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27F-7CD6-4906-8423-2BA4A36C8C52}"/>
              </a:ext>
            </a:extLst>
          </p:cNvPr>
          <p:cNvSpPr>
            <a:spLocks noGrp="1"/>
          </p:cNvSpPr>
          <p:nvPr>
            <p:ph type="title"/>
          </p:nvPr>
        </p:nvSpPr>
        <p:spPr/>
        <p:txBody>
          <a:bodyPr/>
          <a:lstStyle/>
          <a:p>
            <a:r>
              <a:rPr lang="en-US" sz="3600" dirty="0"/>
              <a:t>Another vocabulary word...</a:t>
            </a:r>
            <a:endParaRPr lang="en-US" dirty="0"/>
          </a:p>
        </p:txBody>
      </p:sp>
      <p:sp>
        <p:nvSpPr>
          <p:cNvPr id="3" name="Content Placeholder 2">
            <a:extLst>
              <a:ext uri="{FF2B5EF4-FFF2-40B4-BE49-F238E27FC236}">
                <a16:creationId xmlns:a16="http://schemas.microsoft.com/office/drawing/2014/main" id="{89644481-2144-4098-88EB-391E3D4DF3F1}"/>
              </a:ext>
            </a:extLst>
          </p:cNvPr>
          <p:cNvSpPr>
            <a:spLocks noGrp="1"/>
          </p:cNvSpPr>
          <p:nvPr>
            <p:ph idx="1"/>
          </p:nvPr>
        </p:nvSpPr>
        <p:spPr/>
        <p:txBody>
          <a:bodyPr/>
          <a:lstStyle/>
          <a:p>
            <a:r>
              <a:rPr lang="en-US" sz="2800" dirty="0"/>
              <a:t>The idea that you can extend your system by adding code, rather than changing it, is called </a:t>
            </a:r>
            <a:r>
              <a:rPr lang="en-US" sz="2800" dirty="0">
                <a:solidFill>
                  <a:srgbClr val="FF0000"/>
                </a:solidFill>
              </a:rPr>
              <a:t>the open-closed principle</a:t>
            </a:r>
            <a:r>
              <a:rPr lang="en-US" sz="2800" dirty="0"/>
              <a:t>.</a:t>
            </a:r>
          </a:p>
          <a:p>
            <a:r>
              <a:rPr lang="en-US" sz="2800" dirty="0"/>
              <a:t>The system is "open" for extension but "closed" for modification.</a:t>
            </a:r>
          </a:p>
          <a:p>
            <a:r>
              <a:rPr lang="en-US" sz="2800" dirty="0"/>
              <a:t>This is another vocabulary word for your coop interview.</a:t>
            </a:r>
          </a:p>
          <a:p>
            <a:endParaRPr lang="en-US" dirty="0"/>
          </a:p>
        </p:txBody>
      </p:sp>
      <p:sp>
        <p:nvSpPr>
          <p:cNvPr id="4" name="Slide Number Placeholder 3">
            <a:extLst>
              <a:ext uri="{FF2B5EF4-FFF2-40B4-BE49-F238E27FC236}">
                <a16:creationId xmlns:a16="http://schemas.microsoft.com/office/drawing/2014/main" id="{14AF28E9-1EEB-4C64-9FFD-B50D0C784649}"/>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E9D413AF-04C0-474D-BF76-E20BEFC8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72078"/>
            <a:ext cx="3167551" cy="3167551"/>
          </a:xfrm>
          <a:prstGeom prst="rect">
            <a:avLst/>
          </a:prstGeom>
        </p:spPr>
      </p:pic>
    </p:spTree>
    <p:extLst>
      <p:ext uri="{BB962C8B-B14F-4D97-AF65-F5344CB8AC3E}">
        <p14:creationId xmlns:p14="http://schemas.microsoft.com/office/powerpoint/2010/main" val="51779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261106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7F7C-3489-4718-95C1-52F35DB8EF83}"/>
              </a:ext>
            </a:extLst>
          </p:cNvPr>
          <p:cNvSpPr>
            <a:spLocks noGrp="1"/>
          </p:cNvSpPr>
          <p:nvPr>
            <p:ph type="title"/>
          </p:nvPr>
        </p:nvSpPr>
        <p:spPr/>
        <p:txBody>
          <a:bodyPr/>
          <a:lstStyle/>
          <a:p>
            <a:r>
              <a:rPr lang="en-US" dirty="0"/>
              <a:t>Example: Clocks</a:t>
            </a:r>
          </a:p>
        </p:txBody>
      </p:sp>
      <p:sp>
        <p:nvSpPr>
          <p:cNvPr id="6" name="Content Placeholder 5">
            <a:extLst>
              <a:ext uri="{FF2B5EF4-FFF2-40B4-BE49-F238E27FC236}">
                <a16:creationId xmlns:a16="http://schemas.microsoft.com/office/drawing/2014/main" id="{B089B102-AB1C-4DF1-95AC-5CA3C2AAE8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13DE31-0832-4349-852F-297268CC17E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C1419A78-F752-4B71-B4BC-1E126B773E86}"/>
              </a:ext>
            </a:extLst>
          </p:cNvPr>
          <p:cNvSpPr txBox="1"/>
          <p:nvPr/>
        </p:nvSpPr>
        <p:spPr>
          <a:xfrm>
            <a:off x="1000565" y="1781968"/>
            <a:ext cx="6094826"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1190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492-9514-4279-B746-D835B6A78487}"/>
              </a:ext>
            </a:extLst>
          </p:cNvPr>
          <p:cNvSpPr>
            <a:spLocks noGrp="1"/>
          </p:cNvSpPr>
          <p:nvPr>
            <p:ph type="title"/>
          </p:nvPr>
        </p:nvSpPr>
        <p:spPr/>
        <p:txBody>
          <a:bodyPr/>
          <a:lstStyle/>
          <a:p>
            <a:r>
              <a:rPr lang="en-US" dirty="0"/>
              <a:t>Some implementations of </a:t>
            </a:r>
            <a:r>
              <a:rPr lang="en-US" dirty="0" err="1"/>
              <a:t>AbsClock</a:t>
            </a:r>
            <a:endParaRPr lang="en-US" dirty="0"/>
          </a:p>
        </p:txBody>
      </p:sp>
      <p:sp>
        <p:nvSpPr>
          <p:cNvPr id="4" name="Slide Number Placeholder 3">
            <a:extLst>
              <a:ext uri="{FF2B5EF4-FFF2-40B4-BE49-F238E27FC236}">
                <a16:creationId xmlns:a16="http://schemas.microsoft.com/office/drawing/2014/main" id="{717EDBD0-CE78-4A32-9034-A2F23E6C9B2D}"/>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8AF7EC7A-0C84-448D-ABBC-77774F2CCA5A}"/>
              </a:ext>
            </a:extLst>
          </p:cNvPr>
          <p:cNvSpPr txBox="1"/>
          <p:nvPr/>
        </p:nvSpPr>
        <p:spPr>
          <a:xfrm>
            <a:off x="414998" y="1624716"/>
            <a:ext cx="10121704"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counts down from 0</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6751330-8566-41E8-B06E-7CFB120ABAE5}"/>
              </a:ext>
            </a:extLst>
          </p:cNvPr>
          <p:cNvSpPr txBox="1"/>
          <p:nvPr/>
        </p:nvSpPr>
        <p:spPr>
          <a:xfrm>
            <a:off x="6393767" y="2132547"/>
            <a:ext cx="6682154"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counts up from 42</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Clock3</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36652A28-5358-48E7-A39C-F6F69866E61E}"/>
              </a:ext>
            </a:extLst>
          </p:cNvPr>
          <p:cNvSpPr txBox="1"/>
          <p:nvPr/>
        </p:nvSpPr>
        <p:spPr>
          <a:xfrm>
            <a:off x="7906043" y="4972929"/>
            <a:ext cx="344775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Implementations all different!</a:t>
            </a:r>
          </a:p>
        </p:txBody>
      </p:sp>
    </p:spTree>
    <p:extLst>
      <p:ext uri="{BB962C8B-B14F-4D97-AF65-F5344CB8AC3E}">
        <p14:creationId xmlns:p14="http://schemas.microsoft.com/office/powerpoint/2010/main" val="97848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4-EEA1-4A4D-9203-D723ADCB4F28}"/>
              </a:ext>
            </a:extLst>
          </p:cNvPr>
          <p:cNvSpPr>
            <a:spLocks noGrp="1"/>
          </p:cNvSpPr>
          <p:nvPr>
            <p:ph type="title"/>
          </p:nvPr>
        </p:nvSpPr>
        <p:spPr/>
        <p:txBody>
          <a:bodyPr>
            <a:normAutofit fontScale="90000"/>
          </a:bodyPr>
          <a:lstStyle/>
          <a:p>
            <a:r>
              <a:rPr lang="en-US" dirty="0"/>
              <a:t>Use inheritance only when there is shared implementation. Example:</a:t>
            </a:r>
            <a:br>
              <a:rPr lang="en-US" dirty="0"/>
            </a:br>
            <a:r>
              <a:rPr lang="en-US" dirty="0"/>
              <a:t>Three Implementations of </a:t>
            </a:r>
            <a:r>
              <a:rPr lang="en-US" dirty="0" err="1"/>
              <a:t>AbsClockFactory</a:t>
            </a:r>
            <a:endParaRPr lang="en-US" dirty="0">
              <a:solidFill>
                <a:srgbClr val="FF0000"/>
              </a:solidFill>
            </a:endParaRPr>
          </a:p>
        </p:txBody>
      </p:sp>
      <p:sp>
        <p:nvSpPr>
          <p:cNvPr id="4" name="Slide Number Placeholder 3">
            <a:extLst>
              <a:ext uri="{FF2B5EF4-FFF2-40B4-BE49-F238E27FC236}">
                <a16:creationId xmlns:a16="http://schemas.microsoft.com/office/drawing/2014/main" id="{AFC64FEA-23EA-478B-813F-6E3ACFB41C3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8" name="TextBox 7">
            <a:extLst>
              <a:ext uri="{FF2B5EF4-FFF2-40B4-BE49-F238E27FC236}">
                <a16:creationId xmlns:a16="http://schemas.microsoft.com/office/drawing/2014/main" id="{FC4EB7CD-E94C-4ED0-8424-5BDAA3F4CD9F}"/>
              </a:ext>
            </a:extLst>
          </p:cNvPr>
          <p:cNvSpPr txBox="1"/>
          <p:nvPr/>
        </p:nvSpPr>
        <p:spPr>
          <a:xfrm>
            <a:off x="494128" y="1682641"/>
            <a:ext cx="3909059" cy="14773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 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endParaRPr lang="en-US" b="0" dirty="0">
              <a:solidFill>
                <a:srgbClr val="267F99"/>
              </a:solidFill>
              <a:effectLst/>
              <a:latin typeface="Consolas" panose="020B0609020204030204" pitchFamily="49" charset="0"/>
            </a:endParaRPr>
          </a:p>
          <a:p>
            <a:r>
              <a:rPr lang="en-US" dirty="0">
                <a:solidFill>
                  <a:srgbClr val="267F99"/>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1D51B6-D419-48E9-9120-DA31E896561E}"/>
              </a:ext>
            </a:extLst>
          </p:cNvPr>
          <p:cNvSpPr txBox="1"/>
          <p:nvPr/>
        </p:nvSpPr>
        <p:spPr>
          <a:xfrm>
            <a:off x="6096000" y="1508652"/>
            <a:ext cx="609482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ClockFactory2</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"Clock2"</a:t>
            </a:r>
            <a:endParaRPr lang="en-US" sz="1600" b="0" dirty="0">
              <a:solidFill>
                <a:srgbClr val="000000"/>
              </a:solidFill>
              <a:effectLst/>
              <a:latin typeface="Consolas" panose="020B0609020204030204" pitchFamily="49" charset="0"/>
            </a:endParaRP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ClockFactory3</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Clock3</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2B4A50-500E-4C6D-B5CE-E40CB4A92C5B}"/>
              </a:ext>
            </a:extLst>
          </p:cNvPr>
          <p:cNvSpPr txBox="1"/>
          <p:nvPr/>
        </p:nvSpPr>
        <p:spPr>
          <a:xfrm>
            <a:off x="430823" y="3534399"/>
            <a:ext cx="6005146"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AbsClock</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endParaRPr lang="en-US" b="0" dirty="0">
              <a:solidFill>
                <a:srgbClr val="001080"/>
              </a:solidFill>
              <a:effectLst/>
              <a:highlight>
                <a:srgbClr val="FFFF00"/>
              </a:highlight>
              <a:latin typeface="Consolas" panose="020B0609020204030204" pitchFamily="49" charset="0"/>
            </a:endParaRPr>
          </a:p>
          <a:p>
            <a:r>
              <a:rPr lang="en-US" dirty="0">
                <a:solidFill>
                  <a:srgbClr val="00108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36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D7C-4AE8-4820-BC84-27EF406CFE18}"/>
              </a:ext>
            </a:extLst>
          </p:cNvPr>
          <p:cNvSpPr>
            <a:spLocks noGrp="1"/>
          </p:cNvSpPr>
          <p:nvPr>
            <p:ph type="title"/>
          </p:nvPr>
        </p:nvSpPr>
        <p:spPr/>
        <p:txBody>
          <a:bodyPr/>
          <a:lstStyle/>
          <a:p>
            <a:r>
              <a:rPr lang="en-US" dirty="0"/>
              <a:t>Factor Out Common Portions of Implementation Into a Superclass</a:t>
            </a:r>
          </a:p>
        </p:txBody>
      </p:sp>
      <p:sp>
        <p:nvSpPr>
          <p:cNvPr id="4" name="Slide Number Placeholder 3">
            <a:extLst>
              <a:ext uri="{FF2B5EF4-FFF2-40B4-BE49-F238E27FC236}">
                <a16:creationId xmlns:a16="http://schemas.microsoft.com/office/drawing/2014/main" id="{3C102B9B-1E84-45C5-B287-DF49923C75D5}"/>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D2D16457-5A3C-4C67-B4C5-FCED8DAFD3E4}"/>
              </a:ext>
            </a:extLst>
          </p:cNvPr>
          <p:cNvSpPr txBox="1"/>
          <p:nvPr/>
        </p:nvSpPr>
        <p:spPr>
          <a:xfrm>
            <a:off x="898315" y="1720840"/>
            <a:ext cx="9380802"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ClockFactorySuperClass</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endParaRPr lang="en-US" sz="2000" b="0" dirty="0">
              <a:solidFill>
                <a:srgbClr val="000000"/>
              </a:solidFill>
              <a:effectLst/>
              <a:latin typeface="Consolas" panose="020B0609020204030204" pitchFamily="49" charset="0"/>
            </a:endParaRP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protected</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 </a:t>
            </a:r>
            <a:r>
              <a:rPr lang="en-US" sz="2000" b="0" dirty="0">
                <a:solidFill>
                  <a:srgbClr val="098658"/>
                </a:solidFill>
                <a:effectLst/>
                <a:highlight>
                  <a:srgbClr val="FFFF00"/>
                </a:highlight>
                <a:latin typeface="Consolas" panose="020B0609020204030204" pitchFamily="49" charset="0"/>
              </a:rPr>
              <a:t>0</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a:solidFill>
                  <a:srgbClr val="795E26"/>
                </a:solidFill>
                <a:effectLst/>
                <a:highlight>
                  <a:srgbClr val="FFFF00"/>
                </a:highlight>
                <a:latin typeface="Consolas" panose="020B0609020204030204" pitchFamily="49" charset="0"/>
              </a:rPr>
              <a:t>instance</a:t>
            </a:r>
            <a:r>
              <a:rPr lang="en-US" sz="2000" b="0" dirty="0">
                <a:solidFill>
                  <a:srgbClr val="000000"/>
                </a:solidFill>
                <a:effectLst/>
                <a:highlight>
                  <a:srgbClr val="FFFF00"/>
                </a:highlight>
                <a:latin typeface="Consolas" panose="020B0609020204030204" pitchFamily="49" charset="0"/>
              </a:rPr>
              <a:t>() : </a:t>
            </a:r>
            <a:r>
              <a:rPr lang="en-US" sz="2000" b="0" dirty="0" err="1">
                <a:solidFill>
                  <a:srgbClr val="267F99"/>
                </a:solidFill>
                <a:effectLst/>
                <a:highlight>
                  <a:srgbClr val="FFFF00"/>
                </a:highlight>
                <a:latin typeface="Consolas" panose="020B0609020204030204" pitchFamily="49" charset="0"/>
              </a:rPr>
              <a:t>AbsClock</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795E26"/>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highlight>
                  <a:srgbClr val="FFFF00"/>
                </a:highlight>
                <a:latin typeface="Consolas" panose="020B0609020204030204" pitchFamily="49" charset="0"/>
              </a:rPr>
              <a:t>return</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3" name="Arrow: Left 2">
            <a:extLst>
              <a:ext uri="{FF2B5EF4-FFF2-40B4-BE49-F238E27FC236}">
                <a16:creationId xmlns:a16="http://schemas.microsoft.com/office/drawing/2014/main" id="{E3D17029-E85D-4173-8923-BB90CE373BA3}"/>
              </a:ext>
            </a:extLst>
          </p:cNvPr>
          <p:cNvSpPr/>
          <p:nvPr/>
        </p:nvSpPr>
        <p:spPr>
          <a:xfrm>
            <a:off x="7666181" y="2143450"/>
            <a:ext cx="3461249" cy="1325563"/>
          </a:xfrm>
          <a:prstGeom prst="lef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Put the parts that differ into this method</a:t>
            </a:r>
          </a:p>
        </p:txBody>
      </p:sp>
    </p:spTree>
    <p:extLst>
      <p:ext uri="{BB962C8B-B14F-4D97-AF65-F5344CB8AC3E}">
        <p14:creationId xmlns:p14="http://schemas.microsoft.com/office/powerpoint/2010/main" val="376481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5AF-C6D8-4F37-A6F6-C9C183C607B3}"/>
              </a:ext>
            </a:extLst>
          </p:cNvPr>
          <p:cNvSpPr>
            <a:spLocks noGrp="1"/>
          </p:cNvSpPr>
          <p:nvPr>
            <p:ph type="title"/>
          </p:nvPr>
        </p:nvSpPr>
        <p:spPr/>
        <p:txBody>
          <a:bodyPr/>
          <a:lstStyle/>
          <a:p>
            <a:r>
              <a:rPr lang="en-US" dirty="0"/>
              <a:t>Subclasses implement only the parts that vary</a:t>
            </a:r>
          </a:p>
        </p:txBody>
      </p:sp>
      <p:sp>
        <p:nvSpPr>
          <p:cNvPr id="4" name="Slide Number Placeholder 3">
            <a:extLst>
              <a:ext uri="{FF2B5EF4-FFF2-40B4-BE49-F238E27FC236}">
                <a16:creationId xmlns:a16="http://schemas.microsoft.com/office/drawing/2014/main" id="{48EAE74F-C9D5-4B92-9E4B-070B68A7657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9B6AC09F-7C06-4159-B8C3-89D1DE2BA859}"/>
              </a:ext>
            </a:extLst>
          </p:cNvPr>
          <p:cNvSpPr txBox="1"/>
          <p:nvPr/>
        </p:nvSpPr>
        <p:spPr>
          <a:xfrm>
            <a:off x="895056" y="1647822"/>
            <a:ext cx="8614703"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ClockFactory1AsSubclass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ClockFactory2AsSubclass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898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83AEF-0964-4BE0-AF27-30B69FCC703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That completes our five principles</a:t>
            </a:r>
          </a:p>
        </p:txBody>
      </p:sp>
      <p:sp>
        <p:nvSpPr>
          <p:cNvPr id="20" name="Freeform: Shape 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DCA5991B-D830-4800-A821-AC22C0C1F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4" name="Slide Number Placeholder 3">
            <a:extLst>
              <a:ext uri="{FF2B5EF4-FFF2-40B4-BE49-F238E27FC236}">
                <a16:creationId xmlns:a16="http://schemas.microsoft.com/office/drawing/2014/main" id="{EED49ACC-A4E1-460F-A341-C7ED8200215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0F37917-FD3A-4669-9018-DA04BCDD3D75}"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19336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305009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Another set of principles</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a:bodyPr>
          <a:lstStyle/>
          <a:p>
            <a:r>
              <a:rPr lang="en-US" dirty="0"/>
              <a:t>Abstraction</a:t>
            </a:r>
          </a:p>
          <a:p>
            <a:r>
              <a:rPr lang="en-US" dirty="0"/>
              <a:t>Encapsulation</a:t>
            </a:r>
          </a:p>
          <a:p>
            <a:r>
              <a:rPr lang="en-US" dirty="0"/>
              <a:t>Modularity</a:t>
            </a:r>
          </a:p>
          <a:p>
            <a:r>
              <a:rPr lang="en-US" dirty="0"/>
              <a:t>Hierarchy</a:t>
            </a:r>
          </a:p>
          <a:p>
            <a:endParaRPr lang="en-US" dirty="0"/>
          </a:p>
          <a:p>
            <a:r>
              <a:rPr lang="en-US" dirty="0"/>
              <a:t>These are properties that good code should have; we’re more interested in what you need to do in order to write good code in the first place.</a:t>
            </a:r>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59445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Tree>
    <p:extLst>
      <p:ext uri="{BB962C8B-B14F-4D97-AF65-F5344CB8AC3E}">
        <p14:creationId xmlns:p14="http://schemas.microsoft.com/office/powerpoint/2010/main" val="26439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else,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607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1" y="2023939"/>
            <a:ext cx="10183839"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Model101Thermometer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AmazonCheapThermometerModel2034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VikingRefrigeratorThermometerModel178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8273040" y="5464430"/>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5311</Words>
  <Application>Microsoft Office PowerPoint</Application>
  <PresentationFormat>Widescreen</PresentationFormat>
  <Paragraphs>620</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Consolas</vt:lpstr>
      <vt:lpstr>Verdana</vt:lpstr>
      <vt:lpstr>Calibri Light</vt:lpstr>
      <vt:lpstr>Arial</vt:lpstr>
      <vt:lpstr>Calibri</vt:lpstr>
      <vt:lpstr>Ink Free</vt:lpstr>
      <vt:lpstr>Office Theme</vt:lpstr>
      <vt:lpstr>CS 4530: Fundamentals of Software Engineering Lesson 1.3 Object-Oriented Design Principles</vt:lpstr>
      <vt:lpstr>Outline of this lesson</vt:lpstr>
      <vt:lpstr>Learning Objectives for this Lesson</vt:lpstr>
      <vt:lpstr>The Challenge: Controlling Complexity</vt:lpstr>
      <vt:lpstr>Five Principles for OO Programming</vt:lpstr>
      <vt:lpstr>Principle 1: Make Your Interfaces Meaningful</vt:lpstr>
      <vt:lpstr>Review: TypeScript interfaces</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Dependency Inversion</vt:lpstr>
      <vt:lpstr>Another vocabulary word: Composition</vt:lpstr>
      <vt:lpstr>Yet another vocabulary word: Delegation</vt:lpstr>
      <vt:lpstr>Principle 3: Keep Things as Private as You Can</vt:lpstr>
      <vt:lpstr>Example (1)</vt:lpstr>
      <vt:lpstr>Example (2)</vt:lpstr>
      <vt:lpstr>Example (3)</vt:lpstr>
      <vt:lpstr>Principle 4: Favor Dynamic Dispatch Over Conditionals</vt:lpstr>
      <vt:lpstr>A Tiny Shape-Manipulation System</vt:lpstr>
      <vt:lpstr>Naïve representation</vt:lpstr>
      <vt:lpstr>Let’s add a new kind of shape to the system</vt:lpstr>
      <vt:lpstr>We need to modify our existing code to incorporate this</vt:lpstr>
      <vt:lpstr>A better idea: use an interface!</vt:lpstr>
      <vt:lpstr>This is "classic" object-oriented design</vt:lpstr>
      <vt:lpstr>To add a new shape,  you just add code</vt:lpstr>
      <vt:lpstr>Now s.area() works on any shape</vt:lpstr>
      <vt:lpstr>The new version works exactly like the old version</vt:lpstr>
      <vt:lpstr>Adding new shapes is easy. What about adding new operations?</vt:lpstr>
      <vt:lpstr>Another vocabulary word...</vt:lpstr>
      <vt:lpstr>Principle 5: Favor Interfaces Over Subclassing</vt:lpstr>
      <vt:lpstr>Example: Clocks</vt:lpstr>
      <vt:lpstr>Some implementations of AbsClock</vt:lpstr>
      <vt:lpstr>Use inheritance only when there is shared implementation. Example: Three Implementations of AbsClockFactory</vt:lpstr>
      <vt:lpstr>Factor Out Common Portions of Implementation Into a Superclass</vt:lpstr>
      <vt:lpstr>Subclasses implement only the parts that vary</vt:lpstr>
      <vt:lpstr>That completes our five principles</vt:lpstr>
      <vt:lpstr>Whose principles are these?</vt:lpstr>
      <vt:lpstr>Another set of principles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98</cp:revision>
  <dcterms:created xsi:type="dcterms:W3CDTF">2021-01-07T15:19:22Z</dcterms:created>
  <dcterms:modified xsi:type="dcterms:W3CDTF">2022-02-14T19:16:50Z</dcterms:modified>
</cp:coreProperties>
</file>