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sldIdLst>
    <p:sldId id="485" r:id="rId2"/>
    <p:sldId id="486" r:id="rId3"/>
    <p:sldId id="433" r:id="rId4"/>
    <p:sldId id="445" r:id="rId5"/>
    <p:sldId id="447" r:id="rId6"/>
    <p:sldId id="488" r:id="rId7"/>
    <p:sldId id="435" r:id="rId8"/>
    <p:sldId id="457" r:id="rId9"/>
    <p:sldId id="458" r:id="rId10"/>
    <p:sldId id="459" r:id="rId11"/>
    <p:sldId id="460" r:id="rId12"/>
    <p:sldId id="448" r:id="rId13"/>
    <p:sldId id="461" r:id="rId14"/>
    <p:sldId id="462" r:id="rId15"/>
    <p:sldId id="463" r:id="rId16"/>
    <p:sldId id="464" r:id="rId17"/>
    <p:sldId id="465" r:id="rId18"/>
    <p:sldId id="466" r:id="rId19"/>
    <p:sldId id="451" r:id="rId20"/>
    <p:sldId id="489" r:id="rId21"/>
    <p:sldId id="467" r:id="rId22"/>
    <p:sldId id="468" r:id="rId23"/>
    <p:sldId id="469" r:id="rId24"/>
    <p:sldId id="470" r:id="rId25"/>
    <p:sldId id="456" r:id="rId26"/>
    <p:sldId id="472" r:id="rId27"/>
    <p:sldId id="471" r:id="rId28"/>
    <p:sldId id="490" r:id="rId29"/>
    <p:sldId id="491" r:id="rId30"/>
    <p:sldId id="492" r:id="rId31"/>
    <p:sldId id="493" r:id="rId32"/>
    <p:sldId id="494" r:id="rId33"/>
    <p:sldId id="487" r:id="rId34"/>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
      <p:font typeface="Open Sans ExtraBold" panose="020B0906030804020204" pitchFamily="34" charset="0"/>
      <p:bold r:id="rId44"/>
      <p:boldItalic r:id="rId45"/>
    </p:embeddedFont>
    <p:embeddedFont>
      <p:font typeface="Verdana" panose="020B0604030504040204" pitchFamily="34" charset="0"/>
      <p:regular r:id="rId46"/>
      <p:bold r:id="rId47"/>
      <p:italic r:id="rId48"/>
      <p:bold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433"/>
            <p14:sldId id="445"/>
            <p14:sldId id="447"/>
            <p14:sldId id="488"/>
            <p14:sldId id="435"/>
            <p14:sldId id="457"/>
            <p14:sldId id="458"/>
            <p14:sldId id="459"/>
            <p14:sldId id="460"/>
            <p14:sldId id="448"/>
            <p14:sldId id="461"/>
            <p14:sldId id="462"/>
            <p14:sldId id="463"/>
            <p14:sldId id="464"/>
            <p14:sldId id="465"/>
            <p14:sldId id="466"/>
            <p14:sldId id="451"/>
            <p14:sldId id="489"/>
            <p14:sldId id="467"/>
            <p14:sldId id="468"/>
            <p14:sldId id="469"/>
            <p14:sldId id="470"/>
            <p14:sldId id="456"/>
            <p14:sldId id="472"/>
            <p14:sldId id="471"/>
            <p14:sldId id="490"/>
            <p14:sldId id="491"/>
            <p14:sldId id="492"/>
            <p14:sldId id="493"/>
            <p14:sldId id="494"/>
            <p14:sldId id="4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69600" autoAdjust="0"/>
  </p:normalViewPr>
  <p:slideViewPr>
    <p:cSldViewPr snapToGrid="0">
      <p:cViewPr varScale="1">
        <p:scale>
          <a:sx n="47" d="100"/>
          <a:sy n="47" d="100"/>
        </p:scale>
        <p:origin x="1416" y="64"/>
      </p:cViewPr>
      <p:guideLst/>
    </p:cSldViewPr>
  </p:slideViewPr>
  <p:notesTextViewPr>
    <p:cViewPr>
      <p:scale>
        <a:sx n="3" d="2"/>
        <a:sy n="3" d="2"/>
      </p:scale>
      <p:origin x="0" y="0"/>
    </p:cViewPr>
  </p:notesTextViewPr>
  <p:sorterViewPr>
    <p:cViewPr>
      <p:scale>
        <a:sx n="80" d="100"/>
        <a:sy n="80" d="100"/>
      </p:scale>
      <p:origin x="0" y="-39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2.3,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we’ve got this code.  How should we test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first impulse is to write a little </a:t>
            </a:r>
            <a:r>
              <a:rPr lang="en-US" dirty="0" err="1"/>
              <a:t>index.ts</a:t>
            </a:r>
            <a:r>
              <a:rPr lang="en-US" dirty="0"/>
              <a:t> file, run it, and see what it does.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&lt;explain a bit of the code&gt;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 watch animation&gt;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NNNOOO!!!  We don’t want to have to look at the results of a manual test if we can avoid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97350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automate this process whenever possible.  Here’s a little testing script (in our standard test runner, called “Jest”).  It does the same thing as our </a:t>
            </a:r>
            <a:r>
              <a:rPr lang="en-US" dirty="0" err="1"/>
              <a:t>index.ts</a:t>
            </a:r>
            <a:r>
              <a:rPr lang="en-US" dirty="0"/>
              <a:t> did, but we’ve replaced all those console.log statements with ‘expect’ statements, which will check to see if those expressions return the right values.</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the same thing using the Push or Observer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952334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Producer gets the identity of its consumers through calls to </a:t>
            </a:r>
            <a:r>
              <a:rPr lang="en-US" dirty="0" err="1"/>
              <a:t>addConsumer</a:t>
            </a:r>
            <a:r>
              <a:rPr lang="en-US" dirty="0"/>
              <a:t>.</a:t>
            </a:r>
          </a:p>
          <a:p>
            <a:r>
              <a:rPr lang="en-US" dirty="0"/>
              <a:t>The Consumer has a method, called ‘notify’, that producer can use to notify it.</a:t>
            </a:r>
          </a:p>
          <a:p>
            <a:r>
              <a:rPr lang="en-US" dirty="0"/>
              <a:t>The producer notifies the consumers whenever the time is incremented.</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454306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implementation of </a:t>
            </a:r>
            <a:r>
              <a:rPr lang="en-US" dirty="0" err="1"/>
              <a:t>AbsObservedClock</a:t>
            </a:r>
            <a:r>
              <a:rPr lang="en-US" dirty="0"/>
              <a:t>.   It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019548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client.  When such a client is created, it is given the identity of an </a:t>
            </a:r>
            <a:r>
              <a:rPr lang="en-US" dirty="0" err="1"/>
              <a:t>ObservedClock</a:t>
            </a:r>
            <a:r>
              <a:rPr lang="en-US" dirty="0"/>
              <a:t>, and it tells that </a:t>
            </a:r>
            <a:r>
              <a:rPr lang="en-US" dirty="0" err="1"/>
              <a:t>ObservedClock</a:t>
            </a:r>
            <a:r>
              <a:rPr lang="en-US" dirty="0"/>
              <a:t> to add this client as an observer.</a:t>
            </a:r>
          </a:p>
          <a:p>
            <a:endParaRPr lang="en-US" dirty="0"/>
          </a:p>
          <a:p>
            <a:r>
              <a:rPr lang="en-US" dirty="0"/>
              <a:t>When this client’s notify method is called, it uses the argument of the notify method to set the client’s private clock.   Here we’ve initialized the private clock to 0 while we’re waiting for a ‘notify’ signal from the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look at a different problem. Your task is to write some code that depends only an interface (say </a:t>
            </a:r>
            <a:r>
              <a:rPr lang="en-US" dirty="0" err="1"/>
              <a:t>AbsClock</a:t>
            </a:r>
            <a:r>
              <a:rPr lang="en-US" dirty="0"/>
              <a:t>), not on a class that implements it.  Maybe your instructor has made this part of the problem requirements. But your task requires you to create some new clocks.  You can’t say “new </a:t>
            </a:r>
            <a:r>
              <a:rPr lang="en-US" dirty="0" err="1"/>
              <a:t>AbsClock</a:t>
            </a:r>
            <a:r>
              <a:rPr lang="en-US" dirty="0"/>
              <a:t>”, because </a:t>
            </a:r>
            <a:r>
              <a:rPr lang="en-US" dirty="0" err="1"/>
              <a:t>AbsClock</a:t>
            </a:r>
            <a:r>
              <a:rPr lang="en-US" dirty="0"/>
              <a:t> isn’t a class.</a:t>
            </a:r>
          </a:p>
          <a:p>
            <a:endParaRPr lang="en-US" dirty="0"/>
          </a:p>
          <a:p>
            <a:r>
              <a:rPr lang="en-US" dirty="0"/>
              <a:t>How can we arrange things to solve this problem?</a:t>
            </a:r>
          </a:p>
          <a:p>
            <a:endParaRPr lang="en-US" dirty="0"/>
          </a:p>
          <a:p>
            <a:r>
              <a:rPr lang="en-US" dirty="0"/>
              <a:t>Answer: create a Factory whose job it is to create the objects, and import the factory into your code.  You call the factory when you need a new object.</a:t>
            </a:r>
          </a:p>
          <a:p>
            <a:endParaRPr lang="en-US" dirty="0"/>
          </a:p>
          <a:p>
            <a:r>
              <a:rPr lang="en-US" dirty="0"/>
              <a:t>Let’s look at an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063786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interface for a factory that makes clocks.   An </a:t>
            </a:r>
            <a:r>
              <a:rPr lang="en-US" dirty="0" err="1"/>
              <a:t>AbsClockFactory</a:t>
            </a:r>
            <a:r>
              <a:rPr lang="en-US" dirty="0"/>
              <a:t> is an object with three methods:</a:t>
            </a:r>
          </a:p>
          <a:p>
            <a:endParaRPr lang="en-US" dirty="0"/>
          </a:p>
          <a:p>
            <a:r>
              <a:rPr lang="en-US" dirty="0"/>
              <a:t>The most important method is instance(), which returns an object that satisfies the </a:t>
            </a:r>
            <a:r>
              <a:rPr lang="en-US" dirty="0" err="1"/>
              <a:t>AbsClock</a:t>
            </a:r>
            <a:r>
              <a:rPr lang="en-US" dirty="0"/>
              <a:t> interface.  We are not guaranteed anything about the class of the object; we only know that the object satisfies the </a:t>
            </a:r>
            <a:r>
              <a:rPr lang="en-US" dirty="0" err="1"/>
              <a:t>AbsClock</a:t>
            </a:r>
            <a:r>
              <a:rPr lang="en-US" dirty="0"/>
              <a:t> interface.</a:t>
            </a:r>
          </a:p>
          <a:p>
            <a:r>
              <a:rPr lang="en-US" dirty="0"/>
              <a:t>The factory also has two other methods:</a:t>
            </a:r>
          </a:p>
          <a:p>
            <a:r>
              <a:rPr lang="en-US" dirty="0"/>
              <a:t>-- </a:t>
            </a:r>
            <a:r>
              <a:rPr lang="en-US" dirty="0" err="1"/>
              <a:t>clockType</a:t>
            </a:r>
            <a:r>
              <a:rPr lang="en-US" dirty="0"/>
              <a:t>, which returns a string.  We have no guarantee that this string has anything to do with the class of the clock objects being returned.</a:t>
            </a:r>
          </a:p>
          <a:p>
            <a:r>
              <a:rPr lang="en-US" dirty="0"/>
              <a:t>-- </a:t>
            </a:r>
            <a:r>
              <a:rPr lang="en-US" dirty="0" err="1"/>
              <a:t>numCreated</a:t>
            </a:r>
            <a:r>
              <a:rPr lang="en-US" dirty="0"/>
              <a:t>, which returns the number of clocks that this factory has created.</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015770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couple of </a:t>
            </a:r>
            <a:r>
              <a:rPr lang="en-US" dirty="0" err="1"/>
              <a:t>ClockFactories</a:t>
            </a:r>
            <a:r>
              <a:rPr lang="en-US" dirty="0"/>
              <a:t>.  The first one always produces an object of class Clock1.  The second always produces an object of class Clock2.   Either way, calling instance() returns an object that satisfies the </a:t>
            </a:r>
            <a:r>
              <a:rPr lang="en-US" dirty="0" err="1"/>
              <a:t>AbsClock</a:t>
            </a:r>
            <a:r>
              <a:rPr lang="en-US" dirty="0"/>
              <a:t> interface.</a:t>
            </a:r>
          </a:p>
          <a:p>
            <a:endParaRPr lang="en-US" dirty="0"/>
          </a:p>
          <a:p>
            <a:r>
              <a:rPr lang="en-US" dirty="0"/>
              <a:t>You could even have a factory that alternates between returning Clock1 objects and Clock2 objects.  </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4140678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create a file (here </a:t>
            </a:r>
            <a:r>
              <a:rPr lang="en-US" dirty="0" err="1"/>
              <a:t>clockFactories.ts</a:t>
            </a:r>
            <a:r>
              <a:rPr lang="en-US" dirty="0"/>
              <a:t>) with a bunch of clock factories, and then you choose which of the factories to export.   Or maybe the instructor has created such a file– you get to see the factory, but not the class of the clocks it creates.</a:t>
            </a:r>
          </a:p>
          <a:p>
            <a:endParaRPr lang="en-US" dirty="0"/>
          </a:p>
          <a:p>
            <a:r>
              <a:rPr lang="en-US" dirty="0"/>
              <a:t> TypeScript has a neat way of doing this:  if you say “export default”, then you export a value from this file, but you don’t advertise its name.</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816912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 gives the name '</a:t>
            </a:r>
            <a:r>
              <a:rPr lang="en-US" dirty="0" err="1"/>
              <a:t>ClockFactory</a:t>
            </a:r>
            <a:r>
              <a:rPr lang="en-US" dirty="0"/>
              <a:t>' to whatever factory </a:t>
            </a:r>
            <a:r>
              <a:rPr lang="en-US" dirty="0" err="1"/>
              <a:t>ClockFactories.ts</a:t>
            </a:r>
            <a:r>
              <a:rPr lang="en-US" dirty="0"/>
              <a:t> chooses to export.</a:t>
            </a:r>
          </a:p>
          <a:p>
            <a:endParaRPr lang="en-US" dirty="0"/>
          </a:p>
          <a:p>
            <a:r>
              <a:rPr lang="en-US" dirty="0"/>
              <a:t>Note that you can only test the factory that </a:t>
            </a:r>
            <a:r>
              <a:rPr lang="en-US" dirty="0" err="1"/>
              <a:t>ClockFactories.ts</a:t>
            </a:r>
            <a:r>
              <a:rPr lang="en-US"/>
              <a:t> chooses </a:t>
            </a:r>
            <a:r>
              <a:rPr lang="en-US" dirty="0"/>
              <a:t>to export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537508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behavior we expect to see.  We assume that instance() is a static method of </a:t>
            </a:r>
            <a:r>
              <a:rPr lang="en-US" dirty="0" err="1"/>
              <a:t>ClockFactory</a:t>
            </a:r>
            <a:r>
              <a:rPr lang="en-US" dirty="0"/>
              <a:t>.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you do it.  You make a factory that lies:  it keeps a first-time-through switch, here called ‘</a:t>
            </a:r>
            <a:r>
              <a:rPr lang="en-US" dirty="0" err="1"/>
              <a:t>isInitialized</a:t>
            </a:r>
            <a:r>
              <a:rPr lang="en-US" dirty="0"/>
              <a:t>’, and after the first time it is called (with ‘instance’), it keeps returning the same clock over and over again.</a:t>
            </a:r>
          </a:p>
          <a:p>
            <a:endParaRPr lang="en-US" dirty="0"/>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4 different interaction-scale designs:  the pull pattern (which is so simple it hardly counts as a pattern), the push or Observer Pattern, the Factory Pattern, and the Singleton Pattern.</a:t>
            </a:r>
          </a:p>
          <a:p>
            <a:endParaRPr lang="en-US" dirty="0"/>
          </a:p>
          <a:p>
            <a:r>
              <a:rPr lang="en-US" dirty="0"/>
              <a:t>All but the first of these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dirty="0"/>
              <a:t>Unlike the architectural scale, we 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a lot of ground in this lesson.  &lt;read slide&gt;</a:t>
            </a:r>
          </a:p>
          <a:p>
            <a:r>
              <a:rPr lang="en-US" dirty="0"/>
              <a:t>Next, on to the Object Scale.</a:t>
            </a:r>
          </a:p>
          <a:p>
            <a:endParaRPr lang="en-US" dirty="0"/>
          </a:p>
          <a:p>
            <a:r>
              <a:rPr lang="en-US" dirty="0"/>
              <a:t>[[POSSIBLE ACTIVITY: Break </a:t>
            </a:r>
            <a:r>
              <a:rPr lang="en-US"/>
              <a:t>into pairs, </a:t>
            </a:r>
            <a:r>
              <a:rPr lang="en-US" dirty="0"/>
              <a:t>and describe the interactions</a:t>
            </a:r>
          </a:p>
          <a:p>
            <a:r>
              <a:rPr lang="en-US" dirty="0"/>
              <a:t>in some program you have built, at this level of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2570327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For this to work, the consumer needs to know the identity of the producer, and the producer has to provide a method that the consumer can call to ask for the data. </a:t>
            </a:r>
          </a:p>
          <a:p>
            <a:endParaRPr lang="en-US" dirty="0"/>
          </a:p>
          <a:p>
            <a:r>
              <a:rPr lang="en-US" dirty="0"/>
              <a:t>Here’s some skeleton code for that.  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(Remember what we said in the preceding lesson about demand-pull vs data-push.)</a:t>
            </a:r>
          </a:p>
          <a:p>
            <a:endParaRPr lang="en-US" dirty="0"/>
          </a:p>
          <a:p>
            <a:r>
              <a:rPr lang="en-US" dirty="0"/>
              <a:t>In this organization, the producer knows the identity of the consumer,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879032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We’ll see in a few minutes how this works in a little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both of these designs in a concrete example.   Here is the interface for a simple clock using the Pull design.</a:t>
            </a:r>
          </a:p>
          <a:p>
            <a:endParaRPr lang="en-US" dirty="0"/>
          </a:p>
          <a:p>
            <a:r>
              <a:rPr lang="en-US" dirty="0"/>
              <a:t> It has three methods: reset, tick, and </a:t>
            </a:r>
            <a:r>
              <a:rPr lang="en-US" dirty="0" err="1"/>
              <a:t>getTime</a:t>
            </a:r>
            <a:r>
              <a:rPr lang="en-US" dirty="0"/>
              <a:t>.  Note that the interface includes a description of what each method is supposed to do– remember Object-Oriented Principle #1: Make Your Interfaces Meaningful.</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615821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 we have an implementation of </a:t>
            </a:r>
            <a:r>
              <a:rPr lang="en-US" dirty="0" err="1"/>
              <a:t>AbsClock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theclock:AbsClock</a:t>
            </a:r>
            <a:r>
              <a:rPr lang="en-US" dirty="0"/>
              <a:t>”, because this client depends only on the fact that ‘</a:t>
            </a:r>
            <a:r>
              <a:rPr lang="en-US" dirty="0" err="1"/>
              <a:t>theclock</a:t>
            </a:r>
            <a:r>
              <a:rPr lang="en-US" dirty="0"/>
              <a:t>’ obeys the specification of </a:t>
            </a:r>
            <a:r>
              <a:rPr lang="en-US" dirty="0" err="1"/>
              <a:t>AbsClock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AbsClock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12470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2/14/2022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2/14/2022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2/14/2022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2/14/2022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2/14/2022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2/14/2022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2/14/2022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2/14/2022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2/14/2022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2/14/2022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2/14/2022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a:sym typeface="Helvetica Neue" charset="0"/>
              </a:rPr>
              <a:t>CS 4530</a:t>
            </a:r>
            <a:r>
              <a:rPr lang="en-US" altLang="en-US" sz="3200" dirty="0">
                <a:sym typeface="Helvetica Neue" charset="0"/>
              </a:rPr>
              <a:t>: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2.3 The Interaction Scale</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010E-5FD3-4663-81B6-042A4FC1ECD5}"/>
              </a:ext>
            </a:extLst>
          </p:cNvPr>
          <p:cNvSpPr>
            <a:spLocks noGrp="1"/>
          </p:cNvSpPr>
          <p:nvPr>
            <p:ph type="title"/>
          </p:nvPr>
        </p:nvSpPr>
        <p:spPr/>
        <p:txBody>
          <a:bodyPr/>
          <a:lstStyle/>
          <a:p>
            <a:r>
              <a:rPr lang="en-US" dirty="0"/>
              <a:t>Let's test this: first try</a:t>
            </a:r>
          </a:p>
        </p:txBody>
      </p:sp>
      <p:sp>
        <p:nvSpPr>
          <p:cNvPr id="4" name="Slide Number Placeholder 3">
            <a:extLst>
              <a:ext uri="{FF2B5EF4-FFF2-40B4-BE49-F238E27FC236}">
                <a16:creationId xmlns:a16="http://schemas.microsoft.com/office/drawing/2014/main" id="{DA02CC9B-DDD3-4503-9A30-CEDAEA07E09E}"/>
              </a:ext>
            </a:extLst>
          </p:cNvPr>
          <p:cNvSpPr>
            <a:spLocks noGrp="1"/>
          </p:cNvSpPr>
          <p:nvPr>
            <p:ph type="sldNum" sz="quarter" idx="12"/>
          </p:nvPr>
        </p:nvSpPr>
        <p:spPr/>
        <p:txBody>
          <a:bodyPr/>
          <a:lstStyle/>
          <a:p>
            <a:fld id="{20F37917-FD3A-4669-9018-DA04BCDD3D75}" type="slidenum">
              <a:rPr lang="en-US" smtClean="0"/>
              <a:t>10</a:t>
            </a:fld>
            <a:endParaRPr lang="en-US" dirty="0"/>
          </a:p>
        </p:txBody>
      </p:sp>
      <p:sp>
        <p:nvSpPr>
          <p:cNvPr id="6" name="TextBox 5">
            <a:extLst>
              <a:ext uri="{FF2B5EF4-FFF2-40B4-BE49-F238E27FC236}">
                <a16:creationId xmlns:a16="http://schemas.microsoft.com/office/drawing/2014/main" id="{C2A5DB93-5BC7-46B2-8E49-3B0EDAD61FBD}"/>
              </a:ext>
            </a:extLst>
          </p:cNvPr>
          <p:cNvSpPr txBox="1"/>
          <p:nvPr/>
        </p:nvSpPr>
        <p:spPr>
          <a:xfrm>
            <a:off x="828832" y="1808470"/>
            <a:ext cx="7789264"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create a clock and test it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now test the client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8BD72CA-97EC-4767-A0A4-8B81FD5BA25E}"/>
              </a:ext>
            </a:extLst>
          </p:cNvPr>
          <p:cNvSpPr txBox="1"/>
          <p:nvPr/>
        </p:nvSpPr>
        <p:spPr>
          <a:xfrm>
            <a:off x="8519160" y="54221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index.ts</a:t>
            </a:r>
            <a:endParaRPr lang="en-US" dirty="0">
              <a:solidFill>
                <a:schemeClr val="tx1"/>
              </a:solidFill>
            </a:endParaRPr>
          </a:p>
        </p:txBody>
      </p:sp>
      <p:sp>
        <p:nvSpPr>
          <p:cNvPr id="8" name="TextBox 7">
            <a:extLst>
              <a:ext uri="{FF2B5EF4-FFF2-40B4-BE49-F238E27FC236}">
                <a16:creationId xmlns:a16="http://schemas.microsoft.com/office/drawing/2014/main" id="{78B382B3-4E6F-409B-A831-018025BEA61D}"/>
              </a:ext>
            </a:extLst>
          </p:cNvPr>
          <p:cNvSpPr txBox="1"/>
          <p:nvPr/>
        </p:nvSpPr>
        <p:spPr>
          <a:xfrm>
            <a:off x="1807416" y="2001966"/>
            <a:ext cx="7579179" cy="3696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5600" dirty="0">
                <a:solidFill>
                  <a:srgbClr val="92D050"/>
                </a:solidFill>
                <a:latin typeface="Open Sans ExtraBold" panose="020B0906030804020204" pitchFamily="34" charset="0"/>
                <a:ea typeface="Open Sans ExtraBold" panose="020B0906030804020204" pitchFamily="34" charset="0"/>
                <a:cs typeface="Open Sans ExtraBold" panose="020B0906030804020204" pitchFamily="34" charset="0"/>
              </a:rPr>
              <a:t>NO!!</a:t>
            </a:r>
          </a:p>
        </p:txBody>
      </p:sp>
    </p:spTree>
    <p:extLst>
      <p:ext uri="{BB962C8B-B14F-4D97-AF65-F5344CB8AC3E}">
        <p14:creationId xmlns:p14="http://schemas.microsoft.com/office/powerpoint/2010/main" val="301433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Use automated tests instead</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765371" y="1631794"/>
            <a:ext cx="9708004" cy="55707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SimpleClock</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simpleClockUsingPull</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SimpleClock</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ClockClient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6175C8DB-FF27-493F-9D79-8F4CDEADD4CC}"/>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SimpleClockWithPull.spec.ts</a:t>
            </a:r>
            <a:endParaRPr lang="en-US" dirty="0">
              <a:solidFill>
                <a:schemeClr val="tx1"/>
              </a:solidFill>
            </a:endParaRPr>
          </a:p>
        </p:txBody>
      </p:sp>
    </p:spTree>
    <p:extLst>
      <p:ext uri="{BB962C8B-B14F-4D97-AF65-F5344CB8AC3E}">
        <p14:creationId xmlns:p14="http://schemas.microsoft.com/office/powerpoint/2010/main" val="147192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2911925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Example: </a:t>
            </a:r>
            <a:r>
              <a:rPr lang="en-US" sz="3600" dirty="0" err="1"/>
              <a:t>ClockUsingPush</a:t>
            </a:r>
            <a:endParaRPr lang="en-US" sz="3600" dirty="0"/>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5" name="TextBox 4">
            <a:extLst>
              <a:ext uri="{FF2B5EF4-FFF2-40B4-BE49-F238E27FC236}">
                <a16:creationId xmlns:a16="http://schemas.microsoft.com/office/drawing/2014/main" id="{F77EC0F5-6B09-477B-B007-F41FE9DE0EDA}"/>
              </a:ext>
            </a:extLst>
          </p:cNvPr>
          <p:cNvSpPr txBox="1"/>
          <p:nvPr/>
        </p:nvSpPr>
        <p:spPr>
          <a:xfrm>
            <a:off x="905030" y="1634488"/>
            <a:ext cx="1102714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AbsObservedClock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resets the time to 0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8000"/>
                </a:solidFill>
                <a:effectLst/>
                <a:highlight>
                  <a:srgbClr val="00FFFF"/>
                </a:highlight>
                <a:latin typeface="Consolas" panose="020B0609020204030204" pitchFamily="49" charset="0"/>
              </a:rPr>
              <a:t>and</a:t>
            </a:r>
          </a:p>
          <a:p>
            <a:r>
              <a:rPr lang="en-US" sz="2400" dirty="0">
                <a:solidFill>
                  <a:srgbClr val="008000"/>
                </a:solidFill>
                <a:latin typeface="Consolas" panose="020B0609020204030204" pitchFamily="49" charset="0"/>
              </a:rPr>
              <a:t>                                      </a:t>
            </a:r>
            <a:r>
              <a:rPr lang="en-US" sz="2400" dirty="0">
                <a:solidFill>
                  <a:srgbClr val="008000"/>
                </a:solidFill>
                <a:highlight>
                  <a:srgbClr val="00FFFF"/>
                </a:highlight>
                <a:latin typeface="Consolas" panose="020B0609020204030204" pitchFamily="49" charset="0"/>
              </a:rPr>
              <a:t>//</a:t>
            </a:r>
            <a:r>
              <a:rPr lang="en-US" sz="2400" b="0" dirty="0">
                <a:solidFill>
                  <a:srgbClr val="008000"/>
                </a:solidFill>
                <a:effectLst/>
                <a:highlight>
                  <a:srgbClr val="00FFFF"/>
                </a:highlight>
                <a:latin typeface="Consolas" panose="020B0609020204030204" pitchFamily="49" charset="0"/>
              </a:rPr>
              <a:t> notifies the consumers</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addConsumer</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AbsConsumer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 </a:t>
            </a:r>
            <a:r>
              <a:rPr lang="en-US" sz="2400" b="0" dirty="0">
                <a:solidFill>
                  <a:srgbClr val="008000"/>
                </a:solidFill>
                <a:effectLst/>
                <a:highlight>
                  <a:srgbClr val="FFFF00"/>
                </a:highlight>
                <a:latin typeface="Consolas" panose="020B0609020204030204" pitchFamily="49" charset="0"/>
              </a:rPr>
              <a:t>// adds another consumer</a:t>
            </a:r>
          </a:p>
          <a:p>
            <a:r>
              <a:rPr lang="en-US" sz="2400" dirty="0">
                <a:solidFill>
                  <a:srgbClr val="008000"/>
                </a:solidFill>
                <a:latin typeface="Consolas" panose="020B0609020204030204" pitchFamily="49" charset="0"/>
              </a:rPr>
              <a:t>                                      </a:t>
            </a:r>
            <a:r>
              <a:rPr lang="en-US" sz="2400" dirty="0">
                <a:solidFill>
                  <a:srgbClr val="008000"/>
                </a:solidFill>
                <a:highlight>
                  <a:srgbClr val="FFFF00"/>
                </a:highlight>
                <a:latin typeface="Consolas" panose="020B0609020204030204" pitchFamily="49" charset="0"/>
              </a:rPr>
              <a:t>//</a:t>
            </a:r>
            <a:r>
              <a:rPr lang="en-US" sz="2400" b="0" dirty="0">
                <a:solidFill>
                  <a:srgbClr val="008000"/>
                </a:solidFill>
                <a:effectLst/>
                <a:highlight>
                  <a:srgbClr val="FFFF00"/>
                </a:highlight>
                <a:latin typeface="Consolas" panose="020B0609020204030204" pitchFamily="49" charset="0"/>
              </a:rPr>
              <a:t> to be notified</a:t>
            </a:r>
            <a:endParaRPr lang="en-US" sz="2400" b="0" dirty="0">
              <a:solidFill>
                <a:srgbClr val="000000"/>
              </a:solidFill>
              <a:effectLst/>
              <a:highlight>
                <a:srgbClr val="FFFF00"/>
              </a:highlight>
              <a:latin typeface="Consolas" panose="020B0609020204030204" pitchFamily="49" charset="0"/>
            </a:endParaRPr>
          </a:p>
          <a:p>
            <a:r>
              <a:rPr lang="en-US" sz="2400" b="0" dirty="0">
                <a:solidFill>
                  <a:srgbClr val="000000"/>
                </a:solidFill>
                <a:effectLst/>
                <a:latin typeface="Consolas" panose="020B0609020204030204" pitchFamily="49" charset="0"/>
              </a:rPr>
              <a:t>}</a:t>
            </a:r>
          </a:p>
          <a:p>
            <a:br>
              <a:rPr lang="en-US" sz="2400" b="0" dirty="0">
                <a:solidFill>
                  <a:srgbClr val="000000"/>
                </a:solidFill>
                <a:effectLst/>
                <a:latin typeface="Consolas" panose="020B0609020204030204" pitchFamily="49" charset="0"/>
              </a:rPr>
            </a:br>
            <a:endParaRPr lang="en-US" sz="2400"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C4A86ECB-3B1A-487B-9D78-68C1FB3C8902}"/>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clockUsingPush.ts</a:t>
            </a:r>
            <a:endParaRPr lang="en-US" dirty="0">
              <a:solidFill>
                <a:schemeClr val="tx1"/>
              </a:solidFill>
            </a:endParaRPr>
          </a:p>
        </p:txBody>
      </p:sp>
      <p:sp>
        <p:nvSpPr>
          <p:cNvPr id="7" name="TextBox 6">
            <a:extLst>
              <a:ext uri="{FF2B5EF4-FFF2-40B4-BE49-F238E27FC236}">
                <a16:creationId xmlns:a16="http://schemas.microsoft.com/office/drawing/2014/main" id="{799A0658-D2C2-41DF-B974-742BAD7AE6F7}"/>
              </a:ext>
            </a:extLst>
          </p:cNvPr>
          <p:cNvSpPr txBox="1"/>
          <p:nvPr/>
        </p:nvSpPr>
        <p:spPr>
          <a:xfrm>
            <a:off x="838200" y="4152584"/>
            <a:ext cx="11027140"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AbsClockConsumer</a:t>
            </a:r>
            <a:r>
              <a:rPr lang="en-US" sz="2400" b="0" dirty="0">
                <a:solidFill>
                  <a:srgbClr val="000000"/>
                </a:solidFill>
                <a:effectLst/>
                <a:latin typeface="Consolas" panose="020B0609020204030204" pitchFamily="49" charset="0"/>
              </a:rPr>
              <a:t> {</a:t>
            </a:r>
          </a:p>
          <a:p>
            <a:r>
              <a:rPr lang="en-US" sz="2400" b="0" dirty="0">
                <a:solidFill>
                  <a:srgbClr val="008000"/>
                </a:solidFill>
                <a:effectLst/>
                <a:latin typeface="Consolas" panose="020B0609020204030204" pitchFamily="49" charset="0"/>
              </a:rPr>
              <a:t>    // accepts notification that the current time is 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52775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6879-BF76-4903-8093-AECC94634811}"/>
              </a:ext>
            </a:extLst>
          </p:cNvPr>
          <p:cNvSpPr>
            <a:spLocks noGrp="1"/>
          </p:cNvSpPr>
          <p:nvPr>
            <p:ph type="title"/>
          </p:nvPr>
        </p:nvSpPr>
        <p:spPr/>
        <p:txBody>
          <a:bodyPr>
            <a:normAutofit/>
          </a:bodyPr>
          <a:lstStyle/>
          <a:p>
            <a:r>
              <a:rPr lang="en-US" sz="3600" dirty="0"/>
              <a:t>The Clock</a:t>
            </a:r>
          </a:p>
        </p:txBody>
      </p:sp>
      <p:sp>
        <p:nvSpPr>
          <p:cNvPr id="3" name="Slide Number Placeholder 2">
            <a:extLst>
              <a:ext uri="{FF2B5EF4-FFF2-40B4-BE49-F238E27FC236}">
                <a16:creationId xmlns:a16="http://schemas.microsoft.com/office/drawing/2014/main" id="{C2306BDF-B2F6-491B-88B2-74A418A83EFB}"/>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TextBox 4">
            <a:extLst>
              <a:ext uri="{FF2B5EF4-FFF2-40B4-BE49-F238E27FC236}">
                <a16:creationId xmlns:a16="http://schemas.microsoft.com/office/drawing/2014/main" id="{0C4910CF-8536-48F9-A6EA-86C0ACF4CF0A}"/>
              </a:ext>
            </a:extLst>
          </p:cNvPr>
          <p:cNvSpPr txBox="1"/>
          <p:nvPr/>
        </p:nvSpPr>
        <p:spPr>
          <a:xfrm>
            <a:off x="897534" y="1460599"/>
            <a:ext cx="11057122" cy="544764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ObservedClock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AbsObservedClock</a:t>
            </a:r>
            <a:r>
              <a:rPr lang="en-US" sz="2400" b="0" dirty="0">
                <a:solidFill>
                  <a:srgbClr val="000000"/>
                </a:solidFill>
                <a:effectLst/>
                <a:latin typeface="Consolas" panose="020B0609020204030204" pitchFamily="49" charset="0"/>
              </a:rPr>
              <a:t> {</a:t>
            </a:r>
          </a:p>
          <a:p>
            <a:r>
              <a:rPr lang="en-US" sz="2400" b="0" dirty="0">
                <a:solidFill>
                  <a:srgbClr val="0000FF"/>
                </a:solidFill>
                <a:effectLst/>
                <a:highlight>
                  <a:srgbClr val="FFFF00"/>
                </a:highlight>
                <a:latin typeface="Consolas" panose="020B0609020204030204" pitchFamily="49" charset="0"/>
              </a:rPr>
              <a:t>    private</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1080"/>
                </a:solidFill>
                <a:effectLst/>
                <a:highlight>
                  <a:srgbClr val="FFFF00"/>
                </a:highlight>
                <a:latin typeface="Consolas" panose="020B0609020204030204" pitchFamily="49" charset="0"/>
              </a:rPr>
              <a:t>observers</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267F99"/>
                </a:solidFill>
                <a:effectLst/>
                <a:highlight>
                  <a:srgbClr val="FFFF00"/>
                </a:highlight>
                <a:latin typeface="Consolas" panose="020B0609020204030204" pitchFamily="49" charset="0"/>
              </a:rPr>
              <a:t>AbsClockConsumer</a:t>
            </a:r>
            <a:r>
              <a:rPr lang="en-US" sz="2400" b="0" dirty="0">
                <a:solidFill>
                  <a:srgbClr val="000000"/>
                </a:solidFill>
                <a:effectLst/>
                <a:highlight>
                  <a:srgbClr val="FFFF00"/>
                </a:highlight>
                <a:latin typeface="Consolas" panose="020B0609020204030204" pitchFamily="49" charset="0"/>
              </a:rPr>
              <a:t>[] = []</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public </a:t>
            </a:r>
            <a:r>
              <a:rPr lang="en-US" sz="2400" b="0" dirty="0" err="1">
                <a:solidFill>
                  <a:srgbClr val="795E26"/>
                </a:solidFill>
                <a:effectLst/>
                <a:highlight>
                  <a:srgbClr val="FFFF00"/>
                </a:highlight>
                <a:latin typeface="Consolas" panose="020B0609020204030204" pitchFamily="49" charset="0"/>
              </a:rPr>
              <a:t>addObserver</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267F99"/>
                </a:solidFill>
                <a:effectLst/>
                <a:highlight>
                  <a:srgbClr val="FFFF00"/>
                </a:highlight>
                <a:latin typeface="Consolas" panose="020B0609020204030204" pitchFamily="49" charset="0"/>
              </a:rPr>
              <a:t>AbsConsumer</a:t>
            </a:r>
            <a:r>
              <a:rPr lang="en-US" sz="2400" b="0" dirty="0">
                <a:solidFill>
                  <a:srgbClr val="000000"/>
                </a:solidFill>
                <a:effectLst/>
                <a:highlight>
                  <a:srgbClr val="FFFF00"/>
                </a:highlight>
                <a:latin typeface="Consolas" panose="020B0609020204030204" pitchFamily="49" charset="0"/>
              </a:rPr>
              <a:t>){</a:t>
            </a:r>
          </a:p>
          <a:p>
            <a:r>
              <a:rPr lang="en-US" sz="2400" dirty="0">
                <a:solidFill>
                  <a:srgbClr val="000000"/>
                </a:solidFill>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push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forEach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=&gt;</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time</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08273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390876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ObservedClockClient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AbsObservedClock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addObserver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is this the best way to initialize</a:t>
            </a:r>
          </a:p>
          <a:p>
            <a:r>
              <a:rPr lang="en-US" sz="2000" dirty="0">
                <a:solidFill>
                  <a:srgbClr val="008000"/>
                </a:solidFill>
                <a:latin typeface="Consolas" panose="020B0609020204030204" pitchFamily="49" charset="0"/>
              </a:rPr>
              <a:t>                          //</a:t>
            </a:r>
            <a:r>
              <a:rPr lang="en-US" sz="2000" b="0" dirty="0">
                <a:solidFill>
                  <a:srgbClr val="008000"/>
                </a:solidFill>
                <a:effectLst/>
                <a:latin typeface="Consolas" panose="020B0609020204030204" pitchFamily="49" charset="0"/>
              </a:rPr>
              <a:t> the time?</a:t>
            </a:r>
            <a:endParaRPr lang="en-US" sz="20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43216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9701DF95-3E5D-4C53-AB83-7D26FFACF45E}"/>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clockUsingPush.spec.ts</a:t>
            </a:r>
            <a:endParaRPr lang="en-US"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199" y="1443841"/>
            <a:ext cx="965563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AbsClockConsumer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AbsObservedClock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addObserver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  // twice the last time we received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p>
          <a:p>
            <a:r>
              <a:rPr lang="en-US" sz="2000" b="0" dirty="0">
                <a:solidFill>
                  <a:srgbClr val="0000FF"/>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ObservedClock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lstStyle/>
          <a:p>
            <a:r>
              <a:rPr lang="en-US" dirty="0"/>
              <a:t>How does the producer get an initial value?</a:t>
            </a:r>
          </a:p>
          <a:p>
            <a:r>
              <a:rPr lang="en-US" dirty="0"/>
              <a:t>How does the consumer get an initial value from the producer?</a:t>
            </a:r>
          </a:p>
          <a:p>
            <a:pPr lvl="1"/>
            <a:r>
              <a:rPr lang="en-US" dirty="0"/>
              <a:t>maybe it gets it when it subscribes?</a:t>
            </a:r>
          </a:p>
          <a:p>
            <a:pPr lvl="1"/>
            <a:r>
              <a:rPr lang="en-US" dirty="0"/>
              <a:t>maybe it should pull it from the producer?</a:t>
            </a:r>
          </a:p>
          <a:p>
            <a:r>
              <a:rPr lang="en-US" dirty="0"/>
              <a:t>Should there be an unsubscribe method?</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409275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12EB-B53C-4A54-A7A7-BEE41460BD7B}"/>
              </a:ext>
            </a:extLst>
          </p:cNvPr>
          <p:cNvSpPr>
            <a:spLocks noGrp="1"/>
          </p:cNvSpPr>
          <p:nvPr>
            <p:ph type="title"/>
          </p:nvPr>
        </p:nvSpPr>
        <p:spPr/>
        <p:txBody>
          <a:bodyPr/>
          <a:lstStyle/>
          <a:p>
            <a:r>
              <a:rPr lang="en-US" dirty="0"/>
              <a:t>Pattern 3: The Factory Pattern</a:t>
            </a:r>
          </a:p>
        </p:txBody>
      </p:sp>
      <p:sp>
        <p:nvSpPr>
          <p:cNvPr id="3" name="Content Placeholder 2">
            <a:extLst>
              <a:ext uri="{FF2B5EF4-FFF2-40B4-BE49-F238E27FC236}">
                <a16:creationId xmlns:a16="http://schemas.microsoft.com/office/drawing/2014/main" id="{D055DF4A-BB0A-4FF5-900A-D66ADFAD459B}"/>
              </a:ext>
            </a:extLst>
          </p:cNvPr>
          <p:cNvSpPr>
            <a:spLocks noGrp="1"/>
          </p:cNvSpPr>
          <p:nvPr>
            <p:ph idx="1"/>
          </p:nvPr>
        </p:nvSpPr>
        <p:spPr>
          <a:xfrm>
            <a:off x="838200" y="1500159"/>
            <a:ext cx="7887346" cy="5221315"/>
          </a:xfrm>
        </p:spPr>
        <p:txBody>
          <a:bodyPr>
            <a:normAutofit fontScale="92500" lnSpcReduction="20000"/>
          </a:bodyPr>
          <a:lstStyle/>
          <a:p>
            <a:r>
              <a:rPr lang="en-US" dirty="0"/>
              <a:t>The situation:</a:t>
            </a:r>
          </a:p>
          <a:p>
            <a:pPr lvl="1"/>
            <a:r>
              <a:rPr lang="en-US" dirty="0"/>
              <a:t>Your task is to write some code that depends only an interface, not on a class that implements it.</a:t>
            </a:r>
          </a:p>
          <a:p>
            <a:pPr lvl="1"/>
            <a:r>
              <a:rPr lang="en-US" dirty="0"/>
              <a:t>But your task requires you to create some objects that satisfy the interface.</a:t>
            </a:r>
          </a:p>
          <a:p>
            <a:pPr lvl="1"/>
            <a:r>
              <a:rPr lang="en-US" dirty="0"/>
              <a:t>What to do?  You can’t call ‘new’, because that would require you to know the class name.	</a:t>
            </a:r>
          </a:p>
          <a:p>
            <a:r>
              <a:rPr lang="en-US" dirty="0"/>
              <a:t>How to organize this?</a:t>
            </a:r>
          </a:p>
          <a:p>
            <a:pPr lvl="1"/>
            <a:r>
              <a:rPr lang="en-US" dirty="0"/>
              <a:t>Create a Factory whose job it is to create the objects.</a:t>
            </a:r>
          </a:p>
          <a:p>
            <a:pPr lvl="1"/>
            <a:r>
              <a:rPr lang="en-US" dirty="0"/>
              <a:t>Call the factory when you need a new object.</a:t>
            </a:r>
          </a:p>
          <a:p>
            <a:pPr lvl="1"/>
            <a:r>
              <a:rPr lang="en-US" dirty="0"/>
              <a:t>Your code will depend only on the interface, because that’s all you have to work with.</a:t>
            </a:r>
          </a:p>
          <a:p>
            <a:r>
              <a:rPr lang="en-US" dirty="0"/>
              <a:t>Often our assignments will be structured in this way.</a:t>
            </a:r>
          </a:p>
          <a:p>
            <a:r>
              <a:rPr lang="en-US" dirty="0"/>
              <a:t>This is a little confusing; let's look at an example</a:t>
            </a:r>
          </a:p>
          <a:p>
            <a:pPr lvl="1"/>
            <a:endParaRPr lang="en-US" dirty="0"/>
          </a:p>
          <a:p>
            <a:pPr marL="457200" lvl="1" indent="0">
              <a:buNone/>
            </a:pPr>
            <a:r>
              <a:rPr lang="en-US" dirty="0"/>
              <a:t>	</a:t>
            </a:r>
          </a:p>
          <a:p>
            <a:pPr marL="457200" lvl="1" indent="0">
              <a:buNone/>
            </a:pPr>
            <a:endParaRPr lang="en-US" dirty="0"/>
          </a:p>
        </p:txBody>
      </p:sp>
      <p:sp>
        <p:nvSpPr>
          <p:cNvPr id="4" name="Slide Number Placeholder 3">
            <a:extLst>
              <a:ext uri="{FF2B5EF4-FFF2-40B4-BE49-F238E27FC236}">
                <a16:creationId xmlns:a16="http://schemas.microsoft.com/office/drawing/2014/main" id="{8AF52C0A-F15F-48C9-A5E0-264FC299B3AA}"/>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976879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B035412-467F-4B39-B752-5ACB083FA756}"/>
              </a:ext>
            </a:extLst>
          </p:cNvPr>
          <p:cNvGrpSpPr/>
          <p:nvPr/>
        </p:nvGrpSpPr>
        <p:grpSpPr>
          <a:xfrm>
            <a:off x="3673883" y="4674157"/>
            <a:ext cx="2422117" cy="581025"/>
            <a:chOff x="3078570" y="4933237"/>
            <a:chExt cx="2422117" cy="581025"/>
          </a:xfrm>
        </p:grpSpPr>
        <p:sp>
          <p:nvSpPr>
            <p:cNvPr id="9" name="Rectangle: Rounded Corners 8">
              <a:extLst>
                <a:ext uri="{FF2B5EF4-FFF2-40B4-BE49-F238E27FC236}">
                  <a16:creationId xmlns:a16="http://schemas.microsoft.com/office/drawing/2014/main" id="{0BF569E8-9E6F-4B81-8B04-69C7F30ECD98}"/>
                </a:ext>
              </a:extLst>
            </p:cNvPr>
            <p:cNvSpPr/>
            <p:nvPr/>
          </p:nvSpPr>
          <p:spPr>
            <a:xfrm>
              <a:off x="3078570" y="5069518"/>
              <a:ext cx="1264830" cy="312107"/>
            </a:xfrm>
            <a:prstGeom prst="roundRect">
              <a:avLst>
                <a:gd name="adj" fmla="val 4566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2" name="Arrow: Left 11">
              <a:extLst>
                <a:ext uri="{FF2B5EF4-FFF2-40B4-BE49-F238E27FC236}">
                  <a16:creationId xmlns:a16="http://schemas.microsoft.com/office/drawing/2014/main" id="{629F90AF-759E-4DB5-8CFF-6FC980016A75}"/>
                </a:ext>
              </a:extLst>
            </p:cNvPr>
            <p:cNvSpPr/>
            <p:nvPr/>
          </p:nvSpPr>
          <p:spPr>
            <a:xfrm>
              <a:off x="4481512" y="4933237"/>
              <a:ext cx="1019175" cy="5810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
        <p:nvSpPr>
          <p:cNvPr id="2" name="Title 1">
            <a:extLst>
              <a:ext uri="{FF2B5EF4-FFF2-40B4-BE49-F238E27FC236}">
                <a16:creationId xmlns:a16="http://schemas.microsoft.com/office/drawing/2014/main" id="{35273F1B-FAC0-4BF2-8757-5003D01F5097}"/>
              </a:ext>
            </a:extLst>
          </p:cNvPr>
          <p:cNvSpPr>
            <a:spLocks noGrp="1"/>
          </p:cNvSpPr>
          <p:nvPr>
            <p:ph type="title"/>
          </p:nvPr>
        </p:nvSpPr>
        <p:spPr/>
        <p:txBody>
          <a:bodyPr/>
          <a:lstStyle/>
          <a:p>
            <a:r>
              <a:rPr lang="en-US" dirty="0"/>
              <a:t>The Interfaces</a:t>
            </a:r>
          </a:p>
        </p:txBody>
      </p:sp>
      <p:sp>
        <p:nvSpPr>
          <p:cNvPr id="4" name="Slide Number Placeholder 3">
            <a:extLst>
              <a:ext uri="{FF2B5EF4-FFF2-40B4-BE49-F238E27FC236}">
                <a16:creationId xmlns:a16="http://schemas.microsoft.com/office/drawing/2014/main" id="{896B7488-6C36-4FDF-9B6E-CF50DBFBA450}"/>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11" name="TextBox 10">
            <a:extLst>
              <a:ext uri="{FF2B5EF4-FFF2-40B4-BE49-F238E27FC236}">
                <a16:creationId xmlns:a16="http://schemas.microsoft.com/office/drawing/2014/main" id="{CB1DC38A-936B-4B28-AF4E-9DDDCF8D741F}"/>
              </a:ext>
            </a:extLst>
          </p:cNvPr>
          <p:cNvSpPr txBox="1"/>
          <p:nvPr/>
        </p:nvSpPr>
        <p:spPr>
          <a:xfrm>
            <a:off x="1328142" y="1483995"/>
            <a:ext cx="8875038"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008000"/>
                </a:solidFill>
                <a:effectLst/>
                <a:latin typeface="Consolas" panose="020B0609020204030204" pitchFamily="49" charset="0"/>
              </a:rPr>
              <a:t>// from </a:t>
            </a:r>
            <a:r>
              <a:rPr lang="en-US" sz="1600" b="0" dirty="0" err="1">
                <a:solidFill>
                  <a:srgbClr val="008000"/>
                </a:solidFill>
                <a:effectLst/>
                <a:latin typeface="Consolas" panose="020B0609020204030204" pitchFamily="49" charset="0"/>
              </a:rPr>
              <a:t>AbsCloc</a:t>
            </a:r>
            <a:r>
              <a:rPr lang="en-US" sz="1600" dirty="0" err="1">
                <a:solidFill>
                  <a:srgbClr val="008000"/>
                </a:solidFill>
                <a:latin typeface="Consolas" panose="020B0609020204030204" pitchFamily="49" charset="0"/>
              </a:rPr>
              <a:t>k.ts</a:t>
            </a:r>
            <a:r>
              <a:rPr lang="en-US" sz="1600" dirty="0">
                <a:solidFill>
                  <a:srgbClr val="008000"/>
                </a:solidFill>
                <a:latin typeface="Consolas" panose="020B0609020204030204" pitchFamily="49" charset="0"/>
              </a:rPr>
              <a:t>,</a:t>
            </a:r>
            <a:r>
              <a:rPr lang="en-US" sz="1600" b="0" dirty="0">
                <a:solidFill>
                  <a:srgbClr val="008000"/>
                </a:solidFill>
                <a:effectLst/>
                <a:latin typeface="Consolas" panose="020B0609020204030204" pitchFamily="49" charset="0"/>
              </a:rPr>
              <a:t> as before...</a:t>
            </a:r>
            <a:endParaRPr lang="en-US" sz="1600" b="0" dirty="0">
              <a:solidFill>
                <a:srgbClr val="AF00DB"/>
              </a:solidFill>
              <a:effectLst/>
              <a:latin typeface="Consolas" panose="020B0609020204030204" pitchFamily="49" charset="0"/>
            </a:endParaRPr>
          </a:p>
          <a:p>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default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interface</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AbsClock</a:t>
            </a:r>
            <a:r>
              <a:rPr lang="en-US" sz="1600" b="0" dirty="0">
                <a:solidFill>
                  <a:srgbClr val="000000"/>
                </a:solidFill>
                <a:effectLst/>
                <a:latin typeface="Consolas" panose="020B0609020204030204" pitchFamily="49" charset="0"/>
              </a:rPr>
              <a:t>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number</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AbsClockFactory</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an object satisfying the </a:t>
            </a:r>
            <a:r>
              <a:rPr lang="en-US" sz="2000" b="0" dirty="0" err="1">
                <a:solidFill>
                  <a:srgbClr val="008000"/>
                </a:solidFill>
                <a:effectLst/>
                <a:latin typeface="Consolas" panose="020B0609020204030204" pitchFamily="49" charset="0"/>
              </a:rPr>
              <a:t>AbsClock</a:t>
            </a:r>
            <a:r>
              <a:rPr lang="en-US" sz="2000" b="0" dirty="0">
                <a:solidFill>
                  <a:srgbClr val="008000"/>
                </a:solidFill>
                <a:effectLst/>
                <a:latin typeface="Consolas" panose="020B0609020204030204" pitchFamily="49" charset="0"/>
              </a:rPr>
              <a:t> interface</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instance</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AbsClock</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 string specifying which clock</a:t>
            </a:r>
          </a:p>
          <a:p>
            <a:r>
              <a:rPr lang="en-US" sz="2000" dirty="0">
                <a:solidFill>
                  <a:srgbClr val="008000"/>
                </a:solidFill>
                <a:latin typeface="Consolas" panose="020B0609020204030204" pitchFamily="49" charset="0"/>
              </a:rPr>
              <a:t>    // this factory makes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string</a:t>
            </a:r>
          </a:p>
          <a:p>
            <a:r>
              <a:rPr lang="en-US" sz="2000" dirty="0">
                <a:solidFill>
                  <a:srgbClr val="008000"/>
                </a:solidFill>
                <a:latin typeface="Consolas" panose="020B0609020204030204" pitchFamily="49" charset="0"/>
              </a:rPr>
              <a:t>    // returns the number of clocks created by this factory</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numCreated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54DB0BB-C5E1-4B11-B144-C252653B52A9}"/>
              </a:ext>
            </a:extLst>
          </p:cNvPr>
          <p:cNvSpPr txBox="1"/>
          <p:nvPr/>
        </p:nvSpPr>
        <p:spPr>
          <a:xfrm>
            <a:off x="8610600" y="253568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56328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DFFD-5516-42B2-8B9A-8BD3DD1ECFE8}"/>
              </a:ext>
            </a:extLst>
          </p:cNvPr>
          <p:cNvSpPr>
            <a:spLocks noGrp="1"/>
          </p:cNvSpPr>
          <p:nvPr>
            <p:ph type="title"/>
          </p:nvPr>
        </p:nvSpPr>
        <p:spPr/>
        <p:txBody>
          <a:bodyPr/>
          <a:lstStyle/>
          <a:p>
            <a:r>
              <a:rPr lang="en-US"/>
              <a:t>Some Factories...</a:t>
            </a:r>
          </a:p>
        </p:txBody>
      </p:sp>
      <p:sp>
        <p:nvSpPr>
          <p:cNvPr id="4" name="Slide Number Placeholder 3">
            <a:extLst>
              <a:ext uri="{FF2B5EF4-FFF2-40B4-BE49-F238E27FC236}">
                <a16:creationId xmlns:a16="http://schemas.microsoft.com/office/drawing/2014/main" id="{BF209E2C-D9C4-417F-86E9-89E6EE790FC4}"/>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6" name="TextBox 5">
            <a:extLst>
              <a:ext uri="{FF2B5EF4-FFF2-40B4-BE49-F238E27FC236}">
                <a16:creationId xmlns:a16="http://schemas.microsoft.com/office/drawing/2014/main" id="{0A3AA0C2-1A5A-4AC2-BEFC-1E5621804846}"/>
              </a:ext>
            </a:extLst>
          </p:cNvPr>
          <p:cNvSpPr txBox="1"/>
          <p:nvPr/>
        </p:nvSpPr>
        <p:spPr>
          <a:xfrm>
            <a:off x="952500" y="1464154"/>
            <a:ext cx="8717280"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Clocks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ClockFactory1</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“Larry"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ClockFactory2</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“Curly"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714AB954-A685-4450-961B-3A913BB744E0}"/>
              </a:ext>
            </a:extLst>
          </p:cNvPr>
          <p:cNvSpPr txBox="1"/>
          <p:nvPr/>
        </p:nvSpPr>
        <p:spPr>
          <a:xfrm>
            <a:off x="8519160" y="51117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1984438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8B09-9506-44E0-8372-B88AD167E5F0}"/>
              </a:ext>
            </a:extLst>
          </p:cNvPr>
          <p:cNvSpPr>
            <a:spLocks noGrp="1"/>
          </p:cNvSpPr>
          <p:nvPr>
            <p:ph type="title"/>
          </p:nvPr>
        </p:nvSpPr>
        <p:spPr/>
        <p:txBody>
          <a:bodyPr/>
          <a:lstStyle/>
          <a:p>
            <a:r>
              <a:rPr lang="en-US" dirty="0"/>
              <a:t>Choose which factory to export</a:t>
            </a:r>
          </a:p>
        </p:txBody>
      </p:sp>
      <p:sp>
        <p:nvSpPr>
          <p:cNvPr id="4" name="Slide Number Placeholder 3">
            <a:extLst>
              <a:ext uri="{FF2B5EF4-FFF2-40B4-BE49-F238E27FC236}">
                <a16:creationId xmlns:a16="http://schemas.microsoft.com/office/drawing/2014/main" id="{997041B1-D5DE-4E51-B4B4-66903320C557}"/>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7FDD41D3-6D9C-414E-8CEE-DB8936F91822}"/>
              </a:ext>
            </a:extLst>
          </p:cNvPr>
          <p:cNvSpPr txBox="1"/>
          <p:nvPr/>
        </p:nvSpPr>
        <p:spPr>
          <a:xfrm>
            <a:off x="897728" y="1873657"/>
            <a:ext cx="7430931"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8000"/>
                </a:solidFill>
                <a:effectLst/>
                <a:latin typeface="Consolas" panose="020B0609020204030204" pitchFamily="49" charset="0"/>
              </a:rPr>
              <a:t>// choose which of the factories to export, // but don't tell anybody which one it is.</a:t>
            </a:r>
          </a:p>
          <a:p>
            <a:endParaRPr lang="en-US" sz="2400" b="0" dirty="0">
              <a:solidFill>
                <a:srgbClr val="000000"/>
              </a:solidFill>
              <a:effectLst/>
              <a:latin typeface="Consolas" panose="020B0609020204030204" pitchFamily="49" charset="0"/>
            </a:endParaRPr>
          </a:p>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ClockFactory1</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ClockFactory2</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ClockFactory3</a:t>
            </a:r>
            <a:endParaRPr lang="en-US" sz="24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8B5614F-770F-4FF0-B6A3-3EF53217283C}"/>
              </a:ext>
            </a:extLst>
          </p:cNvPr>
          <p:cNvSpPr txBox="1"/>
          <p:nvPr/>
        </p:nvSpPr>
        <p:spPr>
          <a:xfrm>
            <a:off x="8610600" y="38004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
        <p:nvSpPr>
          <p:cNvPr id="8" name="TextBox 7">
            <a:extLst>
              <a:ext uri="{FF2B5EF4-FFF2-40B4-BE49-F238E27FC236}">
                <a16:creationId xmlns:a16="http://schemas.microsoft.com/office/drawing/2014/main" id="{5DDE27D3-477F-422E-9F70-A78B9CB52221}"/>
              </a:ext>
            </a:extLst>
          </p:cNvPr>
          <p:cNvSpPr txBox="1"/>
          <p:nvPr/>
        </p:nvSpPr>
        <p:spPr>
          <a:xfrm>
            <a:off x="5494018" y="4711820"/>
            <a:ext cx="3763269"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TypeScript has a neat way of doing this.</a:t>
            </a:r>
          </a:p>
        </p:txBody>
      </p:sp>
    </p:spTree>
    <p:extLst>
      <p:ext uri="{BB962C8B-B14F-4D97-AF65-F5344CB8AC3E}">
        <p14:creationId xmlns:p14="http://schemas.microsoft.com/office/powerpoint/2010/main" val="798215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ABFD-1CFD-422F-83D1-495AB1FA5F4E}"/>
              </a:ext>
            </a:extLst>
          </p:cNvPr>
          <p:cNvSpPr>
            <a:spLocks noGrp="1"/>
          </p:cNvSpPr>
          <p:nvPr>
            <p:ph type="title"/>
          </p:nvPr>
        </p:nvSpPr>
        <p:spPr/>
        <p:txBody>
          <a:bodyPr/>
          <a:lstStyle/>
          <a:p>
            <a:r>
              <a:rPr lang="en-US" dirty="0"/>
              <a:t>Test to see that the clock factory produces a working clock</a:t>
            </a:r>
          </a:p>
        </p:txBody>
      </p:sp>
      <p:sp>
        <p:nvSpPr>
          <p:cNvPr id="4" name="Slide Number Placeholder 3">
            <a:extLst>
              <a:ext uri="{FF2B5EF4-FFF2-40B4-BE49-F238E27FC236}">
                <a16:creationId xmlns:a16="http://schemas.microsoft.com/office/drawing/2014/main" id="{DC58DDD6-DEF6-437F-B0AA-B86030AC1253}"/>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69E3A973-9F99-433A-9724-545BBACD0B69}"/>
              </a:ext>
            </a:extLst>
          </p:cNvPr>
          <p:cNvSpPr txBox="1"/>
          <p:nvPr/>
        </p:nvSpPr>
        <p:spPr>
          <a:xfrm>
            <a:off x="838200" y="1631794"/>
            <a:ext cx="1069848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ClockFactory</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clockFactories</a:t>
            </a:r>
            <a:r>
              <a:rPr lang="en-US" sz="2400" b="0" dirty="0">
                <a:solidFill>
                  <a:srgbClr val="A31515"/>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"test of the Clock produced by the </a:t>
            </a:r>
            <a:r>
              <a:rPr lang="en-US" sz="2400" b="0" dirty="0" err="1">
                <a:solidFill>
                  <a:srgbClr val="A31515"/>
                </a:solidFill>
                <a:effectLst/>
                <a:latin typeface="Consolas" panose="020B0609020204030204" pitchFamily="49" charset="0"/>
              </a:rPr>
              <a:t>ClockFactory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new</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ClockFactory</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 =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instance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54152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#4: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The factory needn't return a fresh clock every time.</a:t>
            </a:r>
          </a:p>
          <a:p>
            <a:r>
              <a:rPr lang="en-US" dirty="0"/>
              <a:t>Just have it return the same clock over and over again.</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25</a:t>
            </a:fld>
            <a:endParaRPr lang="en-US"/>
          </a:p>
        </p:txBody>
      </p:sp>
    </p:spTree>
    <p:extLst>
      <p:ext uri="{BB962C8B-B14F-4D97-AF65-F5344CB8AC3E}">
        <p14:creationId xmlns:p14="http://schemas.microsoft.com/office/powerpoint/2010/main" val="568162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73755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Have a factory that always returns the same clock</a:t>
            </a:r>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AbsClock</a:t>
            </a:r>
            <a:r>
              <a:rPr lang="en-US" b="0" dirty="0">
                <a:solidFill>
                  <a:srgbClr val="A31515"/>
                </a:solidFill>
                <a:effectLst/>
                <a:latin typeface="Consolas" panose="020B0609020204030204" pitchFamily="49" charset="0"/>
              </a:rPr>
              <a:t>’</a:t>
            </a:r>
          </a:p>
          <a:p>
            <a:r>
              <a:rPr lang="en-US" b="0" dirty="0">
                <a:solidFill>
                  <a:srgbClr val="008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use whichever clock factory is exported from </a:t>
            </a:r>
            <a:r>
              <a:rPr lang="en-US" b="0" dirty="0" err="1">
                <a:solidFill>
                  <a:srgbClr val="008000"/>
                </a:solidFill>
                <a:effectLst/>
                <a:latin typeface="Consolas" panose="020B0609020204030204" pitchFamily="49" charset="0"/>
              </a:rPr>
              <a:t>clockFactories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clockFactories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highlight>
                  <a:srgbClr val="FFFF00"/>
                </a:highligh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boolean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false</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AbsClock</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1080"/>
                </a:solidFill>
                <a:effectLst/>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true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88234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lnSpcReduction="10000"/>
          </a:bodyPr>
          <a:lstStyle/>
          <a:p>
            <a:pPr marL="0" indent="0">
              <a:buNone/>
            </a:pPr>
            <a:r>
              <a:rPr lang="en-US" sz="3600" dirty="0"/>
              <a:t>When I create an object that needs a clock, I get a copy of the master clock from the clock factory, and then I have the new object register itself with the clock.  </a:t>
            </a:r>
          </a:p>
          <a:p>
            <a:pPr marL="0" indent="0">
              <a:buNone/>
            </a:pPr>
            <a:r>
              <a:rPr lang="en-US" sz="3600" dirty="0"/>
              <a:t>The master clock updates my object whenever the master clock changes.  </a:t>
            </a:r>
          </a:p>
          <a:p>
            <a:pPr marL="0" indent="0">
              <a:buNone/>
            </a:pPr>
            <a:r>
              <a:rPr lang="en-US" sz="3600" dirty="0"/>
              <a:t>The master clock also sends my object an update message when it registers, so my object will always have the latest time.</a:t>
            </a:r>
          </a:p>
          <a:p>
            <a:pPr marL="0" indent="0">
              <a:buNone/>
            </a:pPr>
            <a:endParaRPr lang="en-US"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403352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lstStyle/>
          <a:p>
            <a:r>
              <a:rPr lang="en-US"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Pull pattern</a:t>
            </a:r>
          </a:p>
          <a:p>
            <a:pPr marL="457200" indent="-457200">
              <a:buFont typeface="+mj-lt"/>
              <a:buAutoNum type="arabicPeriod"/>
            </a:pPr>
            <a:r>
              <a:rPr lang="en-US" dirty="0"/>
              <a:t>The Push pattern (*The Observer Pattern)</a:t>
            </a:r>
          </a:p>
          <a:p>
            <a:pPr marL="514350" indent="-514350">
              <a:buFont typeface="+mj-lt"/>
              <a:buAutoNum type="arabicPeriod"/>
            </a:pPr>
            <a:r>
              <a:rPr lang="en-US" dirty="0"/>
              <a:t>*The Factory Pattern</a:t>
            </a:r>
          </a:p>
          <a:p>
            <a:pPr marL="457200" indent="-457200">
              <a:buFont typeface="+mj-lt"/>
              <a:buAutoNum type="arabicPeriod"/>
            </a:pPr>
            <a:r>
              <a:rPr lang="en-US" dirty="0"/>
              <a:t>*The Singleton Pattern (the lying factory)</a:t>
            </a:r>
          </a:p>
          <a:p>
            <a:pPr lvl="1"/>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4839037" y="4916824"/>
            <a:ext cx="2937409"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lstStyle/>
          <a:p>
            <a:r>
              <a:rPr lang="en-US"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lstStyle/>
          <a:p>
            <a:r>
              <a:rPr lang="en-US"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clock factory.  Pat is building that module.  They say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lstStyle/>
          <a:p>
            <a:r>
              <a:rPr lang="en-US"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Tree>
    <p:extLst>
      <p:ext uri="{BB962C8B-B14F-4D97-AF65-F5344CB8AC3E}">
        <p14:creationId xmlns:p14="http://schemas.microsoft.com/office/powerpoint/2010/main" val="2186411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this point, you should be able to</a:t>
            </a:r>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33</a:t>
            </a:fld>
            <a:endParaRPr lang="en-US"/>
          </a:p>
        </p:txBody>
      </p:sp>
    </p:spTree>
    <p:extLst>
      <p:ext uri="{BB962C8B-B14F-4D97-AF65-F5344CB8AC3E}">
        <p14:creationId xmlns:p14="http://schemas.microsoft.com/office/powerpoint/2010/main" val="398818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4</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1: consumer asks producer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src</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src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Also called "listener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161467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A Clock: </a:t>
            </a:r>
            <a:r>
              <a:rPr lang="en-US" dirty="0" err="1"/>
              <a:t>AbsClock.ts</a:t>
            </a:r>
            <a:endParaRPr lang="en-US" dirty="0"/>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2" y="1731923"/>
            <a:ext cx="6097248" cy="4154984"/>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50428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AbsClock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8DBB5C8-71A8-4040-840C-6B42DA072E84}"/>
              </a:ext>
            </a:extLst>
          </p:cNvPr>
          <p:cNvSpPr txBox="1"/>
          <p:nvPr/>
        </p:nvSpPr>
        <p:spPr>
          <a:xfrm>
            <a:off x="7292714" y="283143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Producer</a:t>
            </a:r>
          </a:p>
        </p:txBody>
      </p:sp>
      <p:sp>
        <p:nvSpPr>
          <p:cNvPr id="8" name="TextBox 7">
            <a:extLst>
              <a:ext uri="{FF2B5EF4-FFF2-40B4-BE49-F238E27FC236}">
                <a16:creationId xmlns:a16="http://schemas.microsoft.com/office/drawing/2014/main" id="{9C9F3FE7-3D06-467F-9E42-2B570A18A275}"/>
              </a:ext>
            </a:extLst>
          </p:cNvPr>
          <p:cNvSpPr txBox="1"/>
          <p:nvPr/>
        </p:nvSpPr>
        <p:spPr>
          <a:xfrm>
            <a:off x="7292714" y="45034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Consumer</a:t>
            </a:r>
          </a:p>
        </p:txBody>
      </p:sp>
    </p:spTree>
    <p:extLst>
      <p:ext uri="{BB962C8B-B14F-4D97-AF65-F5344CB8AC3E}">
        <p14:creationId xmlns:p14="http://schemas.microsoft.com/office/powerpoint/2010/main" val="15296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10694</TotalTime>
  <Words>4990</Words>
  <Application>Microsoft Office PowerPoint</Application>
  <PresentationFormat>Widescreen</PresentationFormat>
  <Paragraphs>564</Paragraphs>
  <Slides>33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Consolas</vt:lpstr>
      <vt:lpstr>Verdana</vt:lpstr>
      <vt:lpstr>Open Sans ExtraBold</vt:lpstr>
      <vt:lpstr>Arial</vt:lpstr>
      <vt:lpstr>Calibri</vt:lpstr>
      <vt:lpstr>Office Theme</vt:lpstr>
      <vt:lpstr>CS 4530: Fundamentals of Software Engineering Lesson 2.3 The Interaction Scale</vt:lpstr>
      <vt:lpstr>Learning Goals for this Lesson</vt:lpstr>
      <vt:lpstr>The Interaction Scale: Examples</vt:lpstr>
      <vt:lpstr>Information Transfer: Push vs Pull</vt:lpstr>
      <vt:lpstr>Pattern 1: consumer asks producer ("pull")</vt:lpstr>
      <vt:lpstr>Pattern 2: producer tells consumer ("push")</vt:lpstr>
      <vt:lpstr>This is called the Observer Pattern</vt:lpstr>
      <vt:lpstr>Example: A Clock: AbsClock.ts</vt:lpstr>
      <vt:lpstr>SimpleClockUsingPull.ts</vt:lpstr>
      <vt:lpstr>Let's test this: first try</vt:lpstr>
      <vt:lpstr>Use automated tests instead</vt:lpstr>
      <vt:lpstr>Pattern 2: producer tells consumer ("push")</vt:lpstr>
      <vt:lpstr>Example: ClockUsingPush</vt:lpstr>
      <vt:lpstr>The Clock</vt:lpstr>
      <vt:lpstr>A Client </vt:lpstr>
      <vt:lpstr>Tests</vt:lpstr>
      <vt:lpstr>The observer gets to decide what to do with the notification</vt:lpstr>
      <vt:lpstr>Better test this, too</vt:lpstr>
      <vt:lpstr>Details and Variations</vt:lpstr>
      <vt:lpstr>Pattern 3: The Factory Pattern</vt:lpstr>
      <vt:lpstr>The Interfaces</vt:lpstr>
      <vt:lpstr>Some Factories...</vt:lpstr>
      <vt:lpstr>Choose which factory to export</vt:lpstr>
      <vt:lpstr>Test to see that the clock factory produces a working clock</vt:lpstr>
      <vt:lpstr>Pattern #4: The Singleton Pattern</vt:lpstr>
      <vt:lpstr>Here’s the behavior we expect</vt:lpstr>
      <vt:lpstr>Solution: Have a factory that always returns the same clock</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151</cp:revision>
  <dcterms:created xsi:type="dcterms:W3CDTF">2021-01-07T15:19:22Z</dcterms:created>
  <dcterms:modified xsi:type="dcterms:W3CDTF">2022-02-14T19:18:00Z</dcterms:modified>
</cp:coreProperties>
</file>