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7" r:id="rId2"/>
  </p:sldMasterIdLst>
  <p:notesMasterIdLst>
    <p:notesMasterId r:id="rId21"/>
  </p:notesMasterIdLst>
  <p:sldIdLst>
    <p:sldId id="485" r:id="rId3"/>
    <p:sldId id="396" r:id="rId4"/>
    <p:sldId id="486" r:id="rId5"/>
    <p:sldId id="259" r:id="rId6"/>
    <p:sldId id="262" r:id="rId7"/>
    <p:sldId id="264" r:id="rId8"/>
    <p:sldId id="495" r:id="rId9"/>
    <p:sldId id="490" r:id="rId10"/>
    <p:sldId id="496" r:id="rId11"/>
    <p:sldId id="267" r:id="rId12"/>
    <p:sldId id="268" r:id="rId13"/>
    <p:sldId id="269" r:id="rId14"/>
    <p:sldId id="270" r:id="rId15"/>
    <p:sldId id="271" r:id="rId16"/>
    <p:sldId id="272" r:id="rId17"/>
    <p:sldId id="273" r:id="rId18"/>
    <p:sldId id="492" r:id="rId19"/>
    <p:sldId id="494" r:id="rId20"/>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2471"/>
  </p:normalViewPr>
  <p:slideViewPr>
    <p:cSldViewPr snapToGrid="0" snapToObjects="1">
      <p:cViewPr varScale="1">
        <p:scale>
          <a:sx n="56" d="100"/>
          <a:sy n="56" d="100"/>
        </p:scale>
        <p:origin x="104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&lt;study builds before running to understand how to narrate, there are a total of 5 clicks to make&gt;</a:t>
            </a:r>
          </a:p>
          <a:p>
            <a:endParaRPr lang="en-US" dirty="0"/>
          </a:p>
          <a:p>
            <a:r>
              <a:rPr lang="en-US" dirty="0"/>
              <a:t>Here’s a look under the hood at what NodeJS (or your browser) will do with that code. While we only see a single thread, there are many threads inside of the JS engine. Those threads will make our requests. They will come back in the order that they are received, and then each response will be placed into the event queue. We can see that they did not come back in the order that they were made. This explains why the order doesn’t match on the last slide.</a:t>
            </a:r>
          </a:p>
          <a:p>
            <a:endParaRPr lang="en-US" dirty="0"/>
          </a:p>
          <a:p>
            <a:r>
              <a:rPr lang="en-US" dirty="0"/>
              <a:t>The JS engine will take each of those events, and find if there is any code that is </a:t>
            </a:r>
            <a:r>
              <a:rPr lang="en-US" dirty="0" err="1"/>
              <a:t>await’ing</a:t>
            </a:r>
            <a:r>
              <a:rPr lang="en-US" dirty="0"/>
              <a:t> on the result. This code that is awaiting on the result is called an event handler. The event handler runs in a continual loop</a:t>
            </a:r>
          </a:p>
        </p:txBody>
      </p:sp>
    </p:spTree>
    <p:extLst>
      <p:ext uri="{BB962C8B-B14F-4D97-AF65-F5344CB8AC3E}">
        <p14:creationId xmlns:p14="http://schemas.microsoft.com/office/powerpoint/2010/main" val="3780615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event, it simply asks: (build) are there any listeners waiting for this event? (build) of so, call it, (build) when finished, repeat</a:t>
            </a:r>
          </a:p>
        </p:txBody>
      </p:sp>
    </p:spTree>
    <p:extLst>
      <p:ext uri="{BB962C8B-B14F-4D97-AF65-F5344CB8AC3E}">
        <p14:creationId xmlns:p14="http://schemas.microsoft.com/office/powerpoint/2010/main" val="1811384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For each event, it simply asks: (build) are there any listeners waiting for this event? (build) of so, call it, (build) when finished, repeat</a:t>
            </a:r>
          </a:p>
          <a:p>
            <a:endParaRPr lang="en-US" dirty="0"/>
          </a:p>
        </p:txBody>
      </p:sp>
    </p:spTree>
    <p:extLst>
      <p:ext uri="{BB962C8B-B14F-4D97-AF65-F5344CB8AC3E}">
        <p14:creationId xmlns:p14="http://schemas.microsoft.com/office/powerpoint/2010/main" val="3779451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For each event, it simply asks: (build) are there any listeners waiting for this event? (build) of so, call it, (build) when finished, repeat</a:t>
            </a:r>
          </a:p>
          <a:p>
            <a:endParaRPr lang="en-US" dirty="0"/>
          </a:p>
          <a:p>
            <a:r>
              <a:rPr lang="en-US" dirty="0"/>
              <a:t>This may sound like a boring task, but it’s an important one, and the semantics of how it works are important to understand – otherwise we might end up confused, not understanding why our program gives some particular output, like the order of results printed a few slides ago</a:t>
            </a:r>
          </a:p>
        </p:txBody>
      </p:sp>
    </p:spTree>
    <p:extLst>
      <p:ext uri="{BB962C8B-B14F-4D97-AF65-F5344CB8AC3E}">
        <p14:creationId xmlns:p14="http://schemas.microsoft.com/office/powerpoint/2010/main" val="2308787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2807628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Did you notice as the event loop was working, it had a step “if so, call listener with event, after it’s done, repeat”. The “After it’s done” part is important because it means that our code won’t be interrupted unexpectedly (compare to a context switch in a multithreading application). This is called “Run to completion” semantics. &lt;read slide&gt;</a:t>
            </a:r>
          </a:p>
        </p:txBody>
      </p:sp>
    </p:spTree>
    <p:extLst>
      <p:ext uri="{BB962C8B-B14F-4D97-AF65-F5344CB8AC3E}">
        <p14:creationId xmlns:p14="http://schemas.microsoft.com/office/powerpoint/2010/main" val="4051822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the takeaway here is that even if handler1 calls a bunch of methods, no other handler will run until we’re done. In this example, j will not execute until after I</a:t>
            </a:r>
          </a:p>
          <a:p>
            <a:endParaRPr lang="en-US" dirty="0"/>
          </a:p>
          <a:p>
            <a:r>
              <a:rPr lang="en-US" dirty="0"/>
              <a:t>However, what is important to note here is that it might not be certain that listener1 will run before listener2. The order of which listener gets invokes first might be </a:t>
            </a:r>
            <a:r>
              <a:rPr lang="en-US" dirty="0" err="1"/>
              <a:t>uknowable</a:t>
            </a:r>
            <a:r>
              <a:rPr lang="en-US" dirty="0"/>
              <a:t> in some cases, and non-intuitive in others.</a:t>
            </a:r>
          </a:p>
        </p:txBody>
      </p:sp>
    </p:spTree>
    <p:extLst>
      <p:ext uri="{BB962C8B-B14F-4D97-AF65-F5344CB8AC3E}">
        <p14:creationId xmlns:p14="http://schemas.microsoft.com/office/powerpoint/2010/main" val="3261754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we’ll see in the next few lessons, despite this run-to-completion semantics, async programming can still be very confusing. What happens if we do NOT await an async function?</a:t>
            </a:r>
          </a:p>
          <a:p>
            <a:endParaRPr lang="en-US" dirty="0"/>
          </a:p>
          <a:p>
            <a:r>
              <a:rPr lang="en-US" dirty="0"/>
              <a:t>Remember how I had to add the “async” keyword to make the “await” work in this example? What this actually does, is, under the hood, make our function return a promise. I’ve shown the actual return type here to make that clear. We’ll see in the next lesson how exactly await works, and more about promises. However, the simple rule that we can have now is: “Listeners are completed when they reach their end and return, OR when they reach an await”. </a:t>
            </a:r>
          </a:p>
          <a:p>
            <a:endParaRPr lang="en-US" dirty="0"/>
          </a:p>
          <a:p>
            <a:r>
              <a:rPr lang="en-US" dirty="0"/>
              <a:t>Based on this rule, we can think hard about what the output should be here.</a:t>
            </a:r>
          </a:p>
          <a:p>
            <a:r>
              <a:rPr lang="en-US" dirty="0"/>
              <a:t>Which </a:t>
            </a:r>
            <a:r>
              <a:rPr lang="en-US" dirty="0" err="1"/>
              <a:t>console.log</a:t>
            </a:r>
            <a:r>
              <a:rPr lang="en-US" dirty="0"/>
              <a:t> do students think will be printed first, and which second? ‘Making Request” -&gt; “Heard back”, “All Done” -&gt; “Making Request”, or other? Hopefully now clear. (build)</a:t>
            </a:r>
          </a:p>
          <a:p>
            <a:br>
              <a:rPr lang="en-US" dirty="0"/>
            </a:br>
            <a:r>
              <a:rPr lang="en-US" dirty="0"/>
              <a:t>This is our first look at seeing how we can write concurrent programs using the asynchronous program model: There was something that happened WHILE the data was being fetched from the server: the message ”all done” was printed! In the next lesson will dive deeper into concurrency.</a:t>
            </a:r>
          </a:p>
        </p:txBody>
      </p:sp>
    </p:spTree>
    <p:extLst>
      <p:ext uri="{BB962C8B-B14F-4D97-AF65-F5344CB8AC3E}">
        <p14:creationId xmlns:p14="http://schemas.microsoft.com/office/powerpoint/2010/main" val="36065241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949816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p:txBody>
      </p:sp>
    </p:spTree>
    <p:extLst>
      <p:ext uri="{BB962C8B-B14F-4D97-AF65-F5344CB8AC3E}">
        <p14:creationId xmlns:p14="http://schemas.microsoft.com/office/powerpoint/2010/main" val="4289812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Broadly, we want to maintain an interactive application while doing “stuff”, read slide for description of that stuff. If you are waiting for user input, it could take a long time if the user went for a coffee break</a:t>
            </a:r>
          </a:p>
        </p:txBody>
      </p:sp>
    </p:spTree>
    <p:extLst>
      <p:ext uri="{BB962C8B-B14F-4D97-AF65-F5344CB8AC3E}">
        <p14:creationId xmlns:p14="http://schemas.microsoft.com/office/powerpoint/2010/main" val="2389505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endParaRPr lang="en-US" dirty="0"/>
          </a:p>
          <a:p>
            <a:r>
              <a:rPr lang="en-US" dirty="0"/>
              <a:t>&lt;Read slide, click to show the thread0 (build 1), thread1 (build 2), and sharing data (build 3)&gt;</a:t>
            </a:r>
          </a:p>
          <a:p>
            <a:br>
              <a:rPr lang="en-US" dirty="0"/>
            </a:br>
            <a:r>
              <a:rPr lang="en-US" dirty="0"/>
              <a:t>You might be familiar with this programming model. As it turns out, the “share data signal each other” part is extremely hard to get right, and almost impossible to prove correct</a:t>
            </a:r>
          </a:p>
          <a:p>
            <a:endParaRPr lang="en-US" dirty="0"/>
          </a:p>
          <a:p>
            <a:r>
              <a:rPr lang="en-US" dirty="0"/>
              <a:t>This is not how we get asynchronous computation in JS or TS</a:t>
            </a:r>
          </a:p>
        </p:txBody>
      </p:sp>
    </p:spTree>
    <p:extLst>
      <p:ext uri="{BB962C8B-B14F-4D97-AF65-F5344CB8AC3E}">
        <p14:creationId xmlns:p14="http://schemas.microsoft.com/office/powerpoint/2010/main" val="892001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noRot="1" noChangeAspect="1"/>
          </p:cNvSpPr>
          <p:nvPr>
            <p:ph type="sldImg"/>
          </p:nvPr>
        </p:nvSpPr>
        <p:spPr>
          <a:xfrm>
            <a:off x="381000" y="685800"/>
            <a:ext cx="6096000" cy="3429000"/>
          </a:xfrm>
          <a:prstGeom prst="rect">
            <a:avLst/>
          </a:prstGeom>
        </p:spPr>
        <p:txBody>
          <a:bodyPr/>
          <a:lstStyle/>
          <a:p>
            <a:endParaRPr/>
          </a:p>
        </p:txBody>
      </p:sp>
      <p:sp>
        <p:nvSpPr>
          <p:cNvPr id="250" name="Shape 250"/>
          <p:cNvSpPr>
            <a:spLocks noGrp="1"/>
          </p:cNvSpPr>
          <p:nvPr>
            <p:ph type="body" sz="quarter" idx="1"/>
          </p:nvPr>
        </p:nvSpPr>
        <p:spPr>
          <a:prstGeom prst="rect">
            <a:avLst/>
          </a:prstGeom>
        </p:spPr>
        <p:txBody>
          <a:bodyPr/>
          <a:lstStyle/>
          <a:p>
            <a:r>
              <a:rPr lang="en-US" dirty="0"/>
              <a:t>Instead of providing concurrency through multiple threads (like we saw in the last slide, and as on the right), NodeJS has a single thread. All of the code that you every write will run in that single thread.</a:t>
            </a:r>
          </a:p>
          <a:p>
            <a:r>
              <a:rPr lang="en-US" dirty="0"/>
              <a:t>This means that we don’t have to worry about data races in the traditional sense, but we’ll see that there can still be situations where there are races between listeners.</a:t>
            </a:r>
          </a:p>
          <a:p>
            <a:endParaRPr lang="en-US" dirty="0"/>
          </a:p>
          <a:p>
            <a:r>
              <a:rPr lang="en-US" sz="1100" b="0" i="0" u="none" strike="noStrike" dirty="0">
                <a:effectLst/>
                <a:latin typeface="+mn-lt"/>
                <a:ea typeface="+mn-ea"/>
                <a:cs typeface="+mn-cs"/>
                <a:sym typeface="Helvetica Neue"/>
              </a:rPr>
              <a:t>JS provides some primitives that call out to the operating system to do what is called “non-blocking I/O”, or “asynchronous IO”. It is through this asynchronous IO that we can achieve concurrency in JS. </a:t>
            </a:r>
          </a:p>
          <a:p>
            <a:r>
              <a:rPr lang="en-US" sz="1100" b="0" i="0" u="none" strike="noStrike" dirty="0">
                <a:effectLst/>
                <a:latin typeface="+mn-lt"/>
                <a:ea typeface="+mn-ea"/>
                <a:cs typeface="+mn-cs"/>
                <a:sym typeface="Helvetica Neue"/>
              </a:rPr>
              <a:t>	For example, such a primitive might instruct disk head 12 to move to track 34, and create a listener that waits for the event "disk head 12 has reached track 34" and then continues with the I/O task.</a:t>
            </a:r>
          </a:p>
          <a:p>
            <a:r>
              <a:rPr lang="en-US" sz="1100" b="0" i="0" u="none" strike="noStrike" dirty="0">
                <a:effectLst/>
                <a:latin typeface="+mn-lt"/>
                <a:ea typeface="+mn-ea"/>
                <a:cs typeface="+mn-cs"/>
                <a:sym typeface="Helvetica Neue"/>
              </a:rPr>
              <a:t>	In the meantime, the system can continue with your code by running another listener in the event queue. </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We will take a look at how exactly asynchronous programming in JS works </a:t>
            </a:r>
            <a:r>
              <a:rPr lang="en-US" sz="1100" dirty="0">
                <a:effectLst/>
                <a:latin typeface="+mn-lt"/>
                <a:ea typeface="+mn-ea"/>
                <a:cs typeface="+mn-cs"/>
                <a:sym typeface="Helvetica Neue"/>
              </a:rPr>
              <a:t>using the running example of making an request to a server. </a:t>
            </a:r>
          </a:p>
          <a:p>
            <a:pPr marL="0" marR="0" lvl="0" indent="0" defTabSz="228600" eaLnBrk="1" fontAlgn="auto" latinLnBrk="0" hangingPunct="1">
              <a:lnSpc>
                <a:spcPct val="117999"/>
              </a:lnSpc>
              <a:spcBef>
                <a:spcPts val="0"/>
              </a:spcBef>
              <a:spcAft>
                <a:spcPts val="0"/>
              </a:spcAft>
              <a:buClrTx/>
              <a:buSzTx/>
              <a:buFontTx/>
              <a:buNone/>
              <a:tabLst/>
              <a:defRPr/>
            </a:pPr>
            <a:endParaRPr lang="en-US" sz="1100" dirty="0">
              <a:effectLst/>
              <a:latin typeface="+mn-lt"/>
              <a:ea typeface="+mn-ea"/>
              <a:cs typeface="+mn-cs"/>
              <a:sym typeface="Helvetica Neue"/>
            </a:endParaRPr>
          </a:p>
          <a:p>
            <a:pPr marL="0" marR="0" lvl="0" indent="0" defTabSz="228600" eaLnBrk="1" fontAlgn="auto" latinLnBrk="0" hangingPunct="1">
              <a:lnSpc>
                <a:spcPct val="117999"/>
              </a:lnSpc>
              <a:spcBef>
                <a:spcPts val="0"/>
              </a:spcBef>
              <a:spcAft>
                <a:spcPts val="0"/>
              </a:spcAft>
              <a:buClrTx/>
              <a:buSzTx/>
              <a:buFontTx/>
              <a:buNone/>
              <a:tabLst/>
              <a:defRPr/>
            </a:pPr>
            <a:r>
              <a:rPr lang="en-US" sz="1100" dirty="0">
                <a:effectLst/>
                <a:latin typeface="+mn-lt"/>
                <a:ea typeface="+mn-ea"/>
                <a:cs typeface="+mn-cs"/>
                <a:sym typeface="Helvetica Neue"/>
              </a:rPr>
              <a:t>Here we see the code in the server.   (</a:t>
            </a:r>
            <a:r>
              <a:rPr lang="en-US" dirty="0"/>
              <a:t>Explain code, key objective is to understand that it just sends back some text, and it will keep track of the order of requests (always returns GET number 1, 2, 3, …)</a:t>
            </a:r>
          </a:p>
          <a:p>
            <a:pPr marL="0" marR="0" lvl="0" indent="0" defTabSz="228600" eaLnBrk="1" fontAlgn="auto" latinLnBrk="0" hangingPunct="1">
              <a:lnSpc>
                <a:spcPct val="117999"/>
              </a:lnSpc>
              <a:spcBef>
                <a:spcPts val="0"/>
              </a:spcBef>
              <a:spcAft>
                <a:spcPts val="0"/>
              </a:spcAft>
              <a:buClrTx/>
              <a:buSzTx/>
              <a:buFontTx/>
              <a:buNone/>
              <a:tabLst/>
              <a:defRPr/>
            </a:pPr>
            <a:endParaRPr lang="en-US" sz="1100" dirty="0">
              <a:effectLst/>
              <a:latin typeface="+mn-lt"/>
              <a:ea typeface="+mn-ea"/>
              <a:cs typeface="+mn-cs"/>
              <a:sym typeface="Helvetica Neue"/>
            </a:endParaRPr>
          </a:p>
          <a:p>
            <a:pPr marL="0" marR="0" lvl="0" indent="0" defTabSz="228600" eaLnBrk="1" fontAlgn="auto" latinLnBrk="0" hangingPunct="1">
              <a:lnSpc>
                <a:spcPct val="117999"/>
              </a:lnSpc>
              <a:spcBef>
                <a:spcPts val="0"/>
              </a:spcBef>
              <a:spcAft>
                <a:spcPts val="0"/>
              </a:spcAft>
              <a:buClrTx/>
              <a:buSzTx/>
              <a:buFontTx/>
              <a:buNone/>
              <a:tabLst/>
              <a:defRPr/>
            </a:pPr>
            <a:r>
              <a:rPr lang="en-US" sz="1100" dirty="0">
                <a:effectLst/>
                <a:latin typeface="+mn-lt"/>
                <a:ea typeface="+mn-ea"/>
                <a:cs typeface="+mn-cs"/>
                <a:sym typeface="Helvetica Neue"/>
              </a:rPr>
              <a:t>Our goal is to write some code for NodeJS that will send a request to the server and display the result on the console just like the browser shows here .</a:t>
            </a:r>
          </a:p>
          <a:p>
            <a:endParaRPr lang="en-US" dirty="0"/>
          </a:p>
        </p:txBody>
      </p:sp>
    </p:spTree>
    <p:extLst>
      <p:ext uri="{BB962C8B-B14F-4D97-AF65-F5344CB8AC3E}">
        <p14:creationId xmlns:p14="http://schemas.microsoft.com/office/powerpoint/2010/main" val="2683402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easiest way to have asynchronous actions in JS is to use libraries that return something called a Promise. </a:t>
            </a:r>
            <a:endParaRPr lang="en-US" sz="1100" dirty="0"/>
          </a:p>
          <a:p>
            <a:endParaRPr lang="en-US" sz="1100" dirty="0"/>
          </a:p>
          <a:p>
            <a:pPr marL="0" marR="0" lvl="0" indent="0" defTabSz="228600" eaLnBrk="1" fontAlgn="auto" latinLnBrk="0" hangingPunct="1">
              <a:lnSpc>
                <a:spcPct val="117999"/>
              </a:lnSpc>
              <a:spcBef>
                <a:spcPts val="0"/>
              </a:spcBef>
              <a:spcAft>
                <a:spcPts val="0"/>
              </a:spcAft>
              <a:buClrTx/>
              <a:buSzTx/>
              <a:buFontTx/>
              <a:buNone/>
              <a:tabLst/>
              <a:defRPr/>
            </a:pPr>
            <a:r>
              <a:rPr lang="en-US" sz="1100" dirty="0"/>
              <a:t>A Promise is a representation of a listener, and lets us request some asynchronous action to happen (in the background), and then come back to this point and keep running once it’s available. </a:t>
            </a:r>
          </a:p>
          <a:p>
            <a:pPr marL="0" marR="0" lvl="0" indent="0" defTabSz="228600" eaLnBrk="1" fontAlgn="auto" latinLnBrk="0" hangingPunct="1">
              <a:lnSpc>
                <a:spcPct val="117999"/>
              </a:lnSpc>
              <a:spcBef>
                <a:spcPts val="0"/>
              </a:spcBef>
              <a:spcAft>
                <a:spcPts val="0"/>
              </a:spcAft>
              <a:buClrTx/>
              <a:buSzTx/>
              <a:buFontTx/>
              <a:buNone/>
              <a:tabLst/>
              <a:defRPr/>
            </a:pPr>
            <a:endParaRPr lang="en-US" sz="1100" dirty="0"/>
          </a:p>
          <a:p>
            <a:r>
              <a:rPr lang="en-US" sz="1100" dirty="0"/>
              <a:t>In this case, we will use a popular library for making HTTP requests, </a:t>
            </a:r>
            <a:r>
              <a:rPr lang="en-US" sz="1100" dirty="0" err="1"/>
              <a:t>axios</a:t>
            </a:r>
            <a:r>
              <a:rPr lang="en-US" sz="1100" dirty="0"/>
              <a:t>. The method “</a:t>
            </a:r>
            <a:r>
              <a:rPr lang="en-US" sz="1100" dirty="0" err="1"/>
              <a:t>axios.get</a:t>
            </a:r>
            <a:r>
              <a:rPr lang="en-US" sz="1100" dirty="0"/>
              <a:t>” calls through the NodeJS runtime to make an HTTP GET request to a URL.</a:t>
            </a:r>
          </a:p>
          <a:p>
            <a:endParaRPr lang="en-US" sz="1100" dirty="0"/>
          </a:p>
          <a:p>
            <a:r>
              <a:rPr lang="en-US" sz="1100" dirty="0"/>
              <a:t>This method returns a promise. (Click for build, explain that to call a method that returns a promise, we should await it, and do that from within an async function)</a:t>
            </a:r>
          </a:p>
          <a:p>
            <a:endParaRPr lang="en-US" dirty="0"/>
          </a:p>
          <a:p>
            <a:r>
              <a:rPr lang="en-US" dirty="0"/>
              <a:t>(Click for build to show output, note that it runs, hooray)</a:t>
            </a:r>
          </a:p>
          <a:p>
            <a:endParaRPr lang="en-US" dirty="0"/>
          </a:p>
          <a:p>
            <a:r>
              <a:rPr lang="en-US" dirty="0"/>
              <a:t>Explain that await will prevent code in this method after ‘await’ from running until the promise resolves with the data. This is to say: ‘await’ asks NodeJS to create a new listener which will continue running this method, once the return value from </a:t>
            </a:r>
            <a:r>
              <a:rPr lang="en-US" dirty="0" err="1"/>
              <a:t>axios.get</a:t>
            </a:r>
            <a:r>
              <a:rPr lang="en-US" dirty="0"/>
              <a:t> is available.</a:t>
            </a:r>
          </a:p>
          <a:p>
            <a:endParaRPr lang="en-US" dirty="0"/>
          </a:p>
          <a:p>
            <a:r>
              <a:rPr lang="en-US" dirty="0"/>
              <a:t>Detail: the “response” object contains lots of information about the response (how long it took, any headers that the server sent, </a:t>
            </a:r>
            <a:r>
              <a:rPr lang="en-US" dirty="0" err="1"/>
              <a:t>etc</a:t>
            </a:r>
            <a:r>
              <a:rPr lang="en-US" dirty="0"/>
              <a:t>). We just chare about the data, which is the message that we see in the browser when we navigate to this page, and what is shown in the </a:t>
            </a:r>
            <a:r>
              <a:rPr lang="en-US" dirty="0" err="1"/>
              <a:t>ouptut</a:t>
            </a:r>
            <a:endParaRPr lang="en-US" dirty="0"/>
          </a:p>
        </p:txBody>
      </p:sp>
    </p:spTree>
    <p:extLst>
      <p:ext uri="{BB962C8B-B14F-4D97-AF65-F5344CB8AC3E}">
        <p14:creationId xmlns:p14="http://schemas.microsoft.com/office/powerpoint/2010/main" val="727417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“Await” will prevent the next line in an async function from running until the promise resolves. In this case, we can demonstrate that by calling our </a:t>
            </a:r>
            <a:r>
              <a:rPr lang="en-US" dirty="0" err="1"/>
              <a:t>makeOneGetRequest</a:t>
            </a:r>
            <a:r>
              <a:rPr lang="en-US" dirty="0"/>
              <a:t> function three times, awaiting on it each time. (click once to show build of output, comes line-by-line). Observe that the output shows up in the order that the requests were made.</a:t>
            </a:r>
          </a:p>
        </p:txBody>
      </p:sp>
    </p:spTree>
    <p:extLst>
      <p:ext uri="{BB962C8B-B14F-4D97-AF65-F5344CB8AC3E}">
        <p14:creationId xmlns:p14="http://schemas.microsoft.com/office/powerpoint/2010/main" val="4250097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577850" y="-647700"/>
            <a:ext cx="13373100" cy="8009467"/>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03250" y="3562350"/>
            <a:ext cx="10985500" cy="2324100"/>
          </a:xfrm>
          <a:prstGeom prst="rect">
            <a:avLst/>
          </a:prstGeom>
        </p:spPr>
        <p:txBody>
          <a:bodyPr anchor="b"/>
          <a:lstStyle>
            <a:lvl1pPr>
              <a:defRPr sz="5800" spc="-116">
                <a:solidFill>
                  <a:srgbClr val="000000"/>
                </a:solidFill>
              </a:defRPr>
            </a:lvl1pPr>
          </a:lstStyle>
          <a:p>
            <a:r>
              <a:t>Presentation Title</a:t>
            </a:r>
          </a:p>
        </p:txBody>
      </p:sp>
      <p:sp>
        <p:nvSpPr>
          <p:cNvPr id="23" name="Author and Date"/>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24" name="Body Level One…"/>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5012" y="5337727"/>
            <a:ext cx="10100026"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Attribution</a:t>
            </a:r>
          </a:p>
        </p:txBody>
      </p:sp>
      <p:sp>
        <p:nvSpPr>
          <p:cNvPr id="116" name="Body Level One…"/>
          <p:cNvSpPr txBox="1">
            <a:spLocks noGrp="1"/>
          </p:cNvSpPr>
          <p:nvPr>
            <p:ph type="body" sz="half" idx="1" hasCustomPrompt="1"/>
          </p:nvPr>
        </p:nvSpPr>
        <p:spPr>
          <a:xfrm>
            <a:off x="876962" y="2469930"/>
            <a:ext cx="10438077" cy="1918140"/>
          </a:xfrm>
          <a:prstGeom prst="rect">
            <a:avLst/>
          </a:prstGeom>
        </p:spPr>
        <p:txBody>
          <a:bodyPr/>
          <a:lstStyle>
            <a:lvl1pPr marL="319462" indent="-234950">
              <a:spcBef>
                <a:spcPts val="0"/>
              </a:spcBef>
              <a:buSzTx/>
              <a:buNone/>
              <a:defRPr sz="4250" spc="-85">
                <a:latin typeface="Helvetica Neue Medium"/>
                <a:ea typeface="Helvetica Neue Medium"/>
                <a:cs typeface="Helvetica Neue Medium"/>
                <a:sym typeface="Helvetica Neue Medium"/>
              </a:defRPr>
            </a:lvl1pPr>
            <a:lvl2pPr marL="319462" indent="-6350">
              <a:spcBef>
                <a:spcPts val="0"/>
              </a:spcBef>
              <a:buSzTx/>
              <a:buNone/>
              <a:defRPr sz="4250" spc="-85">
                <a:latin typeface="Helvetica Neue Medium"/>
                <a:ea typeface="Helvetica Neue Medium"/>
                <a:cs typeface="Helvetica Neue Medium"/>
                <a:sym typeface="Helvetica Neue Medium"/>
              </a:defRPr>
            </a:lvl2pPr>
            <a:lvl3pPr marL="319462" indent="222250">
              <a:spcBef>
                <a:spcPts val="0"/>
              </a:spcBef>
              <a:buSzTx/>
              <a:buNone/>
              <a:defRPr sz="4250" spc="-85">
                <a:latin typeface="Helvetica Neue Medium"/>
                <a:ea typeface="Helvetica Neue Medium"/>
                <a:cs typeface="Helvetica Neue Medium"/>
                <a:sym typeface="Helvetica Neue Medium"/>
              </a:defRPr>
            </a:lvl3pPr>
            <a:lvl4pPr marL="319462" indent="450850">
              <a:spcBef>
                <a:spcPts val="0"/>
              </a:spcBef>
              <a:buSzTx/>
              <a:buNone/>
              <a:defRPr sz="4250" spc="-85">
                <a:latin typeface="Helvetica Neue Medium"/>
                <a:ea typeface="Helvetica Neue Medium"/>
                <a:cs typeface="Helvetica Neue Medium"/>
                <a:sym typeface="Helvetica Neue Medium"/>
              </a:defRPr>
            </a:lvl4pPr>
            <a:lvl5pPr marL="319462" indent="679450">
              <a:spcBef>
                <a:spcPts val="0"/>
              </a:spcBef>
              <a:buSzTx/>
              <a:buNone/>
              <a:defRPr sz="4250" spc="-85">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7880350" y="508000"/>
            <a:ext cx="3719550" cy="2974839"/>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6750050" y="1989138"/>
            <a:ext cx="5219700" cy="607509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69850" y="247650"/>
            <a:ext cx="8305800" cy="622935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666750" y="-2762250"/>
            <a:ext cx="13525500" cy="108204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b="0">
                <a:solidFill>
                  <a:srgbClr val="0A52B1"/>
                </a:solidFill>
              </a:defRPr>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2/14/2022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02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2/14/2022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531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EDEE-9F17-C546-B9BD-570BE06BEB7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F24E1A-CCEE-B642-925E-7DB3B242C16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713213185"/>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2D29-3A20-7E49-A94E-F9BA62ECD47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C648786-69FA-9347-BED2-ABE2B0FEA305}"/>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1229480"/>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7046-75E8-7F4C-AAE8-03ECFA35135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CE5363-7F76-7A44-8F06-ACF03DDE914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148984818"/>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C8FF-DEC8-364E-B2E1-F093A897DB8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C1A44C4-2756-AD42-B2DB-4AA21B708D22}"/>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09F112-63B0-9A4F-B2BE-42D872DC959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7675011"/>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6FD4-EF43-4146-8247-7E2A9962540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2921D23-DAF6-904C-A0C9-EB3A27DE4AD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02F721-A9C0-0045-8B1B-07EDAC1C074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743946-B2EE-BA4B-8031-575BFC10D0F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E30D0B-2C60-7C47-8D7A-B640205050C5}"/>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551768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5486400" y="-101600"/>
            <a:ext cx="6072419" cy="706755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03250" y="635000"/>
            <a:ext cx="4889500" cy="2941137"/>
          </a:xfrm>
          <a:prstGeom prst="rect">
            <a:avLst/>
          </a:prstGeom>
        </p:spPr>
        <p:txBody>
          <a:bodyPr anchor="b"/>
          <a:lstStyle>
            <a:lvl1pPr>
              <a:defRPr>
                <a:solidFill>
                  <a:srgbClr val="000000"/>
                </a:solidFill>
              </a:defRPr>
            </a:lvl1pPr>
          </a:lstStyle>
          <a:p>
            <a:r>
              <a:t>Slide Title</a:t>
            </a:r>
          </a:p>
        </p:txBody>
      </p:sp>
      <p:sp>
        <p:nvSpPr>
          <p:cNvPr id="34" name="Body Level One…"/>
          <p:cNvSpPr txBox="1">
            <a:spLocks noGrp="1"/>
          </p:cNvSpPr>
          <p:nvPr>
            <p:ph type="body" sz="quarter" idx="1" hasCustomPrompt="1"/>
          </p:nvPr>
        </p:nvSpPr>
        <p:spPr>
          <a:xfrm>
            <a:off x="603250" y="3530288"/>
            <a:ext cx="4889500" cy="2692712"/>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C7F6-A3EA-FA40-B93A-61BAA69CE0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50267109"/>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2675432"/>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6E11-91F6-7049-9D21-34090086080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925EAA-5C6F-FC44-9DB2-658D55055DC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BCC567-C6D2-9A40-98BD-40F713D417F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245082857"/>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BB78-8635-7E46-A739-20CB0FC92B6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276C6A-8B29-7F48-A70C-F8DCDA94D58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39CDF6-93E5-3244-A4F5-DBEACCBADAA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59384303"/>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701F-FC8B-804E-BFC9-47592B48CD2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960365-6BC8-D340-A8AA-006A3B789FE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7201722"/>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2/14/2022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28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577850" y="-647700"/>
            <a:ext cx="13373100" cy="8009467"/>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03250" y="3562350"/>
            <a:ext cx="10985500" cy="2324100"/>
          </a:xfrm>
          <a:prstGeom prst="rect">
            <a:avLst/>
          </a:prstGeom>
        </p:spPr>
        <p:txBody>
          <a:bodyPr anchor="b"/>
          <a:lstStyle>
            <a:lvl1pPr>
              <a:defRPr sz="5800" spc="-116">
                <a:solidFill>
                  <a:srgbClr val="000000"/>
                </a:solidFill>
              </a:defRPr>
            </a:lvl1pPr>
          </a:lstStyle>
          <a:p>
            <a:r>
              <a:t>Presentation Title</a:t>
            </a:r>
          </a:p>
        </p:txBody>
      </p:sp>
      <p:sp>
        <p:nvSpPr>
          <p:cNvPr id="23" name="Author and Date"/>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24" name="Body Level One…"/>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54607201"/>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5486400" y="-101600"/>
            <a:ext cx="6072419" cy="706755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03250" y="635000"/>
            <a:ext cx="4889500" cy="2941137"/>
          </a:xfrm>
          <a:prstGeom prst="rect">
            <a:avLst/>
          </a:prstGeom>
        </p:spPr>
        <p:txBody>
          <a:bodyPr anchor="b"/>
          <a:lstStyle>
            <a:lvl1pPr>
              <a:defRPr>
                <a:solidFill>
                  <a:srgbClr val="000000"/>
                </a:solidFill>
              </a:defRPr>
            </a:lvl1pPr>
          </a:lstStyle>
          <a:p>
            <a:r>
              <a:t>Slide Title</a:t>
            </a:r>
          </a:p>
        </p:txBody>
      </p:sp>
      <p:sp>
        <p:nvSpPr>
          <p:cNvPr id="34" name="Body Level One…"/>
          <p:cNvSpPr txBox="1">
            <a:spLocks noGrp="1"/>
          </p:cNvSpPr>
          <p:nvPr>
            <p:ph type="body" sz="quarter" idx="1" hasCustomPrompt="1"/>
          </p:nvPr>
        </p:nvSpPr>
        <p:spPr>
          <a:xfrm>
            <a:off x="603250" y="3530288"/>
            <a:ext cx="4889500" cy="2692712"/>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07299122"/>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14820259"/>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reserve="1">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6206700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cxnSp>
        <p:nvCxnSpPr>
          <p:cNvPr id="6" name="Straight Connector 5">
            <a:extLst>
              <a:ext uri="{FF2B5EF4-FFF2-40B4-BE49-F238E27FC236}">
                <a16:creationId xmlns:a16="http://schemas.microsoft.com/office/drawing/2014/main" id="{DF939AE5-FF01-DE45-980D-63B6FAB14EDB}"/>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reserve="1">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603250" y="1186481"/>
            <a:ext cx="4889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61" name="Body Level One…"/>
          <p:cNvSpPr txBox="1">
            <a:spLocks noGrp="1"/>
          </p:cNvSpPr>
          <p:nvPr>
            <p:ph type="body" sz="half" idx="1" hasCustomPrompt="1"/>
          </p:nvPr>
        </p:nvSpPr>
        <p:spPr>
          <a:xfrm>
            <a:off x="603250" y="2124252"/>
            <a:ext cx="4889500" cy="4128315"/>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6096000" y="-203633"/>
            <a:ext cx="5458437" cy="7277916"/>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603250" y="539750"/>
            <a:ext cx="4889500" cy="717550"/>
          </a:xfrm>
          <a:prstGeom prst="rect">
            <a:avLst/>
          </a:prstGeom>
        </p:spPr>
        <p:txBody>
          <a:bodyPr/>
          <a:lstStyle>
            <a:lvl1pPr>
              <a:defRPr>
                <a:solidFill>
                  <a:srgbClr val="000000"/>
                </a:solidFill>
              </a:defRPr>
            </a:lvl1p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46031612"/>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reserve="1">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defRPr sz="5800" b="0" spc="-116">
                <a:solidFill>
                  <a:srgbClr val="000000"/>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66472432"/>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reserve="1">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603250" y="539750"/>
            <a:ext cx="10985500" cy="717475"/>
          </a:xfrm>
          <a:prstGeom prst="rect">
            <a:avLst/>
          </a:prstGeom>
        </p:spPr>
        <p:txBody>
          <a:bodyPr/>
          <a:lstStyle>
            <a:lvl1pPr>
              <a:defRPr>
                <a:solidFill>
                  <a:srgbClr val="000000"/>
                </a:solidFill>
              </a:defRPr>
            </a:lvl1pPr>
          </a:lstStyle>
          <a:p>
            <a:r>
              <a:t>Slide Title</a:t>
            </a:r>
          </a:p>
        </p:txBody>
      </p:sp>
      <p:sp>
        <p:nvSpPr>
          <p:cNvPr id="80"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68909260"/>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reserve="1">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603250" y="2460422"/>
            <a:ext cx="10985500" cy="1937157"/>
          </a:xfrm>
          <a:prstGeom prst="rect">
            <a:avLst/>
          </a:prstGeom>
        </p:spPr>
        <p:txBody>
          <a:bodyPr anchor="ctr"/>
          <a:lstStyle>
            <a:lvl1pPr marL="0" indent="0" algn="ctr">
              <a:lnSpc>
                <a:spcPct val="80000"/>
              </a:lnSpc>
              <a:spcBef>
                <a:spcPts val="0"/>
              </a:spcBef>
              <a:buSzTx/>
              <a:buNone/>
              <a:defRPr sz="5800" spc="-116">
                <a:latin typeface="Helvetica Neue Medium"/>
                <a:ea typeface="Helvetica Neue Medium"/>
                <a:cs typeface="Helvetica Neue Medium"/>
                <a:sym typeface="Helvetica Neue Medium"/>
              </a:defRPr>
            </a:lvl1pPr>
            <a:lvl2pPr marL="0" indent="228600" algn="ctr">
              <a:lnSpc>
                <a:spcPct val="80000"/>
              </a:lnSpc>
              <a:spcBef>
                <a:spcPts val="0"/>
              </a:spcBef>
              <a:buSzTx/>
              <a:buNone/>
              <a:defRPr sz="5800" spc="-116">
                <a:latin typeface="Helvetica Neue Medium"/>
                <a:ea typeface="Helvetica Neue Medium"/>
                <a:cs typeface="Helvetica Neue Medium"/>
                <a:sym typeface="Helvetica Neue Medium"/>
              </a:defRPr>
            </a:lvl2pPr>
            <a:lvl3pPr marL="0" indent="457200" algn="ctr">
              <a:lnSpc>
                <a:spcPct val="80000"/>
              </a:lnSpc>
              <a:spcBef>
                <a:spcPts val="0"/>
              </a:spcBef>
              <a:buSzTx/>
              <a:buNone/>
              <a:defRPr sz="5800" spc="-116">
                <a:latin typeface="Helvetica Neue Medium"/>
                <a:ea typeface="Helvetica Neue Medium"/>
                <a:cs typeface="Helvetica Neue Medium"/>
                <a:sym typeface="Helvetica Neue Medium"/>
              </a:defRPr>
            </a:lvl3pPr>
            <a:lvl4pPr marL="0" indent="685800" algn="ctr">
              <a:lnSpc>
                <a:spcPct val="80000"/>
              </a:lnSpc>
              <a:spcBef>
                <a:spcPts val="0"/>
              </a:spcBef>
              <a:buSzTx/>
              <a:buNone/>
              <a:defRPr sz="5800" spc="-116">
                <a:latin typeface="Helvetica Neue Medium"/>
                <a:ea typeface="Helvetica Neue Medium"/>
                <a:cs typeface="Helvetica Neue Medium"/>
                <a:sym typeface="Helvetica Neue Medium"/>
              </a:defRPr>
            </a:lvl4pPr>
            <a:lvl5pPr marL="0" indent="914400" algn="ctr">
              <a:lnSpc>
                <a:spcPct val="80000"/>
              </a:lnSpc>
              <a:spcBef>
                <a:spcPts val="0"/>
              </a:spcBef>
              <a:buSzTx/>
              <a:buNone/>
              <a:defRPr sz="5800" spc="-116">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9574857"/>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reserve="1">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603250" y="537964"/>
            <a:ext cx="10985500" cy="3620792"/>
          </a:xfrm>
          <a:prstGeom prst="rect">
            <a:avLst/>
          </a:prstGeom>
        </p:spPr>
        <p:txBody>
          <a:bodyPr anchor="b"/>
          <a:lstStyle>
            <a:lvl1pPr marL="0" indent="0" algn="ctr">
              <a:lnSpc>
                <a:spcPct val="80000"/>
              </a:lnSpc>
              <a:spcBef>
                <a:spcPts val="0"/>
              </a:spcBef>
              <a:buSzTx/>
              <a:buNone/>
              <a:defRPr sz="12500" b="1" spc="-125"/>
            </a:lvl1pPr>
            <a:lvl2pPr marL="0" indent="228600" algn="ctr">
              <a:lnSpc>
                <a:spcPct val="80000"/>
              </a:lnSpc>
              <a:spcBef>
                <a:spcPts val="0"/>
              </a:spcBef>
              <a:buSzTx/>
              <a:buNone/>
              <a:defRPr sz="12500" b="1" spc="-125"/>
            </a:lvl2pPr>
            <a:lvl3pPr marL="0" indent="457200" algn="ctr">
              <a:lnSpc>
                <a:spcPct val="80000"/>
              </a:lnSpc>
              <a:spcBef>
                <a:spcPts val="0"/>
              </a:spcBef>
              <a:buSzTx/>
              <a:buNone/>
              <a:defRPr sz="12500" b="1" spc="-125"/>
            </a:lvl3pPr>
            <a:lvl4pPr marL="0" indent="685800" algn="ctr">
              <a:lnSpc>
                <a:spcPct val="80000"/>
              </a:lnSpc>
              <a:spcBef>
                <a:spcPts val="0"/>
              </a:spcBef>
              <a:buSzTx/>
              <a:buNone/>
              <a:defRPr sz="12500" b="1" spc="-125"/>
            </a:lvl4pPr>
            <a:lvl5pPr marL="0" indent="914400" algn="ctr">
              <a:lnSpc>
                <a:spcPct val="80000"/>
              </a:lnSpc>
              <a:spcBef>
                <a:spcPts val="0"/>
              </a:spcBef>
              <a:buSzTx/>
              <a:buNone/>
              <a:defRPr sz="12500" b="1" spc="-125"/>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603250" y="4131090"/>
            <a:ext cx="10985500" cy="467390"/>
          </a:xfrm>
          <a:prstGeom prst="rect">
            <a:avLst/>
          </a:prstGeom>
        </p:spPr>
        <p:txBody>
          <a:bodyPr lIns="45719" tIns="45719" rIns="45719" bIns="45719"/>
          <a:lstStyle>
            <a:lvl1pPr marL="0" indent="0" algn="ctr" defTabSz="412750">
              <a:lnSpc>
                <a:spcPct val="100000"/>
              </a:lnSpc>
              <a:spcBef>
                <a:spcPts val="0"/>
              </a:spcBef>
              <a:buSzTx/>
              <a:buNone/>
              <a:defRPr sz="275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23815689"/>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reserve="1">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5012" y="5337727"/>
            <a:ext cx="10100026"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Attribution</a:t>
            </a:r>
          </a:p>
        </p:txBody>
      </p:sp>
      <p:sp>
        <p:nvSpPr>
          <p:cNvPr id="116" name="Body Level One…"/>
          <p:cNvSpPr txBox="1">
            <a:spLocks noGrp="1"/>
          </p:cNvSpPr>
          <p:nvPr>
            <p:ph type="body" sz="half" idx="1" hasCustomPrompt="1"/>
          </p:nvPr>
        </p:nvSpPr>
        <p:spPr>
          <a:xfrm>
            <a:off x="876962" y="2469930"/>
            <a:ext cx="10438077" cy="1918140"/>
          </a:xfrm>
          <a:prstGeom prst="rect">
            <a:avLst/>
          </a:prstGeom>
        </p:spPr>
        <p:txBody>
          <a:bodyPr/>
          <a:lstStyle>
            <a:lvl1pPr marL="319462" indent="-234950">
              <a:spcBef>
                <a:spcPts val="0"/>
              </a:spcBef>
              <a:buSzTx/>
              <a:buNone/>
              <a:defRPr sz="4250" spc="-85">
                <a:latin typeface="Helvetica Neue Medium"/>
                <a:ea typeface="Helvetica Neue Medium"/>
                <a:cs typeface="Helvetica Neue Medium"/>
                <a:sym typeface="Helvetica Neue Medium"/>
              </a:defRPr>
            </a:lvl1pPr>
            <a:lvl2pPr marL="319462" indent="-6350">
              <a:spcBef>
                <a:spcPts val="0"/>
              </a:spcBef>
              <a:buSzTx/>
              <a:buNone/>
              <a:defRPr sz="4250" spc="-85">
                <a:latin typeface="Helvetica Neue Medium"/>
                <a:ea typeface="Helvetica Neue Medium"/>
                <a:cs typeface="Helvetica Neue Medium"/>
                <a:sym typeface="Helvetica Neue Medium"/>
              </a:defRPr>
            </a:lvl2pPr>
            <a:lvl3pPr marL="319462" indent="222250">
              <a:spcBef>
                <a:spcPts val="0"/>
              </a:spcBef>
              <a:buSzTx/>
              <a:buNone/>
              <a:defRPr sz="4250" spc="-85">
                <a:latin typeface="Helvetica Neue Medium"/>
                <a:ea typeface="Helvetica Neue Medium"/>
                <a:cs typeface="Helvetica Neue Medium"/>
                <a:sym typeface="Helvetica Neue Medium"/>
              </a:defRPr>
            </a:lvl3pPr>
            <a:lvl4pPr marL="319462" indent="450850">
              <a:spcBef>
                <a:spcPts val="0"/>
              </a:spcBef>
              <a:buSzTx/>
              <a:buNone/>
              <a:defRPr sz="4250" spc="-85">
                <a:latin typeface="Helvetica Neue Medium"/>
                <a:ea typeface="Helvetica Neue Medium"/>
                <a:cs typeface="Helvetica Neue Medium"/>
                <a:sym typeface="Helvetica Neue Medium"/>
              </a:defRPr>
            </a:lvl4pPr>
            <a:lvl5pPr marL="319462" indent="679450">
              <a:spcBef>
                <a:spcPts val="0"/>
              </a:spcBef>
              <a:buSzTx/>
              <a:buNone/>
              <a:defRPr sz="4250" spc="-85">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67352253"/>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reserve="1">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7880350" y="508000"/>
            <a:ext cx="3719550" cy="2974839"/>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6750050" y="1989138"/>
            <a:ext cx="5219700" cy="607509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69850" y="247650"/>
            <a:ext cx="8305800" cy="622935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25681830"/>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reserve="1">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666750" y="-2762250"/>
            <a:ext cx="13525500" cy="108204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4154699267"/>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b="0">
                <a:solidFill>
                  <a:srgbClr val="0A52B1"/>
                </a:solidFill>
              </a:defRPr>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2/14/2022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264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2/14/2022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516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EDEE-9F17-C546-B9BD-570BE06BEB7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F24E1A-CCEE-B642-925E-7DB3B242C16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42600584"/>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2D29-3A20-7E49-A94E-F9BA62ECD47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C648786-69FA-9347-BED2-ABE2B0FEA305}"/>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1922187"/>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7046-75E8-7F4C-AAE8-03ECFA35135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CE5363-7F76-7A44-8F06-ACF03DDE914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65384530"/>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C8FF-DEC8-364E-B2E1-F093A897DB8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C1A44C4-2756-AD42-B2DB-4AA21B708D22}"/>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09F112-63B0-9A4F-B2BE-42D872DC959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2810116"/>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6FD4-EF43-4146-8247-7E2A9962540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2921D23-DAF6-904C-A0C9-EB3A27DE4AD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02F721-A9C0-0045-8B1B-07EDAC1C074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743946-B2EE-BA4B-8031-575BFC10D0F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E30D0B-2C60-7C47-8D7A-B640205050C5}"/>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5520957"/>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C7F6-A3EA-FA40-B93A-61BAA69CE0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383346035"/>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9849675"/>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6E11-91F6-7049-9D21-34090086080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925EAA-5C6F-FC44-9DB2-658D55055DC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BCC567-C6D2-9A40-98BD-40F713D417F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782999001"/>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BB78-8635-7E46-A739-20CB0FC92B6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276C6A-8B29-7F48-A70C-F8DCDA94D58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39CDF6-93E5-3244-A4F5-DBEACCBADAA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917589638"/>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701F-FC8B-804E-BFC9-47592B48CD2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960365-6BC8-D340-A8AA-006A3B789FE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574692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603250" y="1186481"/>
            <a:ext cx="4889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61" name="Body Level One…"/>
          <p:cNvSpPr txBox="1">
            <a:spLocks noGrp="1"/>
          </p:cNvSpPr>
          <p:nvPr>
            <p:ph type="body" sz="half" idx="1" hasCustomPrompt="1"/>
          </p:nvPr>
        </p:nvSpPr>
        <p:spPr>
          <a:xfrm>
            <a:off x="603250" y="2124252"/>
            <a:ext cx="4889500" cy="4128315"/>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6096000" y="-203633"/>
            <a:ext cx="5458437" cy="7277916"/>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603250" y="539750"/>
            <a:ext cx="4889500" cy="717550"/>
          </a:xfrm>
          <a:prstGeom prst="rect">
            <a:avLst/>
          </a:prstGeom>
        </p:spPr>
        <p:txBody>
          <a:bodyPr/>
          <a:lstStyle>
            <a:lvl1pPr>
              <a:defRPr>
                <a:solidFill>
                  <a:srgbClr val="000000"/>
                </a:solidFill>
              </a:defRPr>
            </a:lvl1p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2/14/2022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104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defRPr sz="5800" b="0" spc="-116">
                <a:solidFill>
                  <a:srgbClr val="000000"/>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603250" y="539750"/>
            <a:ext cx="10985500" cy="717475"/>
          </a:xfrm>
          <a:prstGeom prst="rect">
            <a:avLst/>
          </a:prstGeom>
        </p:spPr>
        <p:txBody>
          <a:bodyPr/>
          <a:lstStyle>
            <a:lvl1pPr>
              <a:defRPr>
                <a:solidFill>
                  <a:srgbClr val="000000"/>
                </a:solidFill>
              </a:defRPr>
            </a:lvl1pPr>
          </a:lstStyle>
          <a:p>
            <a:r>
              <a:t>Slide Title</a:t>
            </a:r>
          </a:p>
        </p:txBody>
      </p:sp>
      <p:sp>
        <p:nvSpPr>
          <p:cNvPr id="80"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cxnSp>
        <p:nvCxnSpPr>
          <p:cNvPr id="5" name="Straight Connector 4">
            <a:extLst>
              <a:ext uri="{FF2B5EF4-FFF2-40B4-BE49-F238E27FC236}">
                <a16:creationId xmlns:a16="http://schemas.microsoft.com/office/drawing/2014/main" id="{283DD950-A5E4-E94D-ABCA-30349D6B14E6}"/>
              </a:ext>
            </a:extLst>
          </p:cNvPr>
          <p:cNvCxnSpPr/>
          <p:nvPr userDrawn="1"/>
        </p:nvCxnSpPr>
        <p:spPr>
          <a:xfrm>
            <a:off x="838200" y="1640072"/>
            <a:ext cx="105156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603250" y="2460422"/>
            <a:ext cx="10985500" cy="1937157"/>
          </a:xfrm>
          <a:prstGeom prst="rect">
            <a:avLst/>
          </a:prstGeom>
        </p:spPr>
        <p:txBody>
          <a:bodyPr anchor="ctr"/>
          <a:lstStyle>
            <a:lvl1pPr marL="0" indent="0" algn="ctr">
              <a:lnSpc>
                <a:spcPct val="80000"/>
              </a:lnSpc>
              <a:spcBef>
                <a:spcPts val="0"/>
              </a:spcBef>
              <a:buSzTx/>
              <a:buNone/>
              <a:defRPr sz="5800" spc="-116">
                <a:latin typeface="Helvetica Neue Medium"/>
                <a:ea typeface="Helvetica Neue Medium"/>
                <a:cs typeface="Helvetica Neue Medium"/>
                <a:sym typeface="Helvetica Neue Medium"/>
              </a:defRPr>
            </a:lvl1pPr>
            <a:lvl2pPr marL="0" indent="228600" algn="ctr">
              <a:lnSpc>
                <a:spcPct val="80000"/>
              </a:lnSpc>
              <a:spcBef>
                <a:spcPts val="0"/>
              </a:spcBef>
              <a:buSzTx/>
              <a:buNone/>
              <a:defRPr sz="5800" spc="-116">
                <a:latin typeface="Helvetica Neue Medium"/>
                <a:ea typeface="Helvetica Neue Medium"/>
                <a:cs typeface="Helvetica Neue Medium"/>
                <a:sym typeface="Helvetica Neue Medium"/>
              </a:defRPr>
            </a:lvl2pPr>
            <a:lvl3pPr marL="0" indent="457200" algn="ctr">
              <a:lnSpc>
                <a:spcPct val="80000"/>
              </a:lnSpc>
              <a:spcBef>
                <a:spcPts val="0"/>
              </a:spcBef>
              <a:buSzTx/>
              <a:buNone/>
              <a:defRPr sz="5800" spc="-116">
                <a:latin typeface="Helvetica Neue Medium"/>
                <a:ea typeface="Helvetica Neue Medium"/>
                <a:cs typeface="Helvetica Neue Medium"/>
                <a:sym typeface="Helvetica Neue Medium"/>
              </a:defRPr>
            </a:lvl3pPr>
            <a:lvl4pPr marL="0" indent="685800" algn="ctr">
              <a:lnSpc>
                <a:spcPct val="80000"/>
              </a:lnSpc>
              <a:spcBef>
                <a:spcPts val="0"/>
              </a:spcBef>
              <a:buSzTx/>
              <a:buNone/>
              <a:defRPr sz="5800" spc="-116">
                <a:latin typeface="Helvetica Neue Medium"/>
                <a:ea typeface="Helvetica Neue Medium"/>
                <a:cs typeface="Helvetica Neue Medium"/>
                <a:sym typeface="Helvetica Neue Medium"/>
              </a:defRPr>
            </a:lvl4pPr>
            <a:lvl5pPr marL="0" indent="914400" algn="ctr">
              <a:lnSpc>
                <a:spcPct val="80000"/>
              </a:lnSpc>
              <a:spcBef>
                <a:spcPts val="0"/>
              </a:spcBef>
              <a:buSzTx/>
              <a:buNone/>
              <a:defRPr sz="5800" spc="-116">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603250" y="537964"/>
            <a:ext cx="10985500" cy="3620792"/>
          </a:xfrm>
          <a:prstGeom prst="rect">
            <a:avLst/>
          </a:prstGeom>
        </p:spPr>
        <p:txBody>
          <a:bodyPr anchor="b"/>
          <a:lstStyle>
            <a:lvl1pPr marL="0" indent="0" algn="ctr">
              <a:lnSpc>
                <a:spcPct val="80000"/>
              </a:lnSpc>
              <a:spcBef>
                <a:spcPts val="0"/>
              </a:spcBef>
              <a:buSzTx/>
              <a:buNone/>
              <a:defRPr sz="12500" b="1" spc="-125"/>
            </a:lvl1pPr>
            <a:lvl2pPr marL="0" indent="228600" algn="ctr">
              <a:lnSpc>
                <a:spcPct val="80000"/>
              </a:lnSpc>
              <a:spcBef>
                <a:spcPts val="0"/>
              </a:spcBef>
              <a:buSzTx/>
              <a:buNone/>
              <a:defRPr sz="12500" b="1" spc="-125"/>
            </a:lvl2pPr>
            <a:lvl3pPr marL="0" indent="457200" algn="ctr">
              <a:lnSpc>
                <a:spcPct val="80000"/>
              </a:lnSpc>
              <a:spcBef>
                <a:spcPts val="0"/>
              </a:spcBef>
              <a:buSzTx/>
              <a:buNone/>
              <a:defRPr sz="12500" b="1" spc="-125"/>
            </a:lvl3pPr>
            <a:lvl4pPr marL="0" indent="685800" algn="ctr">
              <a:lnSpc>
                <a:spcPct val="80000"/>
              </a:lnSpc>
              <a:spcBef>
                <a:spcPts val="0"/>
              </a:spcBef>
              <a:buSzTx/>
              <a:buNone/>
              <a:defRPr sz="12500" b="1" spc="-125"/>
            </a:lvl4pPr>
            <a:lvl5pPr marL="0" indent="914400" algn="ctr">
              <a:lnSpc>
                <a:spcPct val="80000"/>
              </a:lnSpc>
              <a:spcBef>
                <a:spcPts val="0"/>
              </a:spcBef>
              <a:buSzTx/>
              <a:buNone/>
              <a:defRPr sz="12500" b="1" spc="-125"/>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603250" y="4131090"/>
            <a:ext cx="10985500" cy="467390"/>
          </a:xfrm>
          <a:prstGeom prst="rect">
            <a:avLst/>
          </a:prstGeom>
        </p:spPr>
        <p:txBody>
          <a:bodyPr lIns="45719" tIns="45719" rIns="45719" bIns="45719"/>
          <a:lstStyle>
            <a:lvl1pPr marL="0" indent="0" algn="ctr" defTabSz="412750">
              <a:lnSpc>
                <a:spcPct val="100000"/>
              </a:lnSpc>
              <a:spcBef>
                <a:spcPts val="0"/>
              </a:spcBef>
              <a:buSzTx/>
              <a:buNone/>
              <a:defRPr sz="275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603250" y="539750"/>
            <a:ext cx="10985500" cy="7165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rPr dirty="0"/>
              <a:t>Slide Title</a:t>
            </a:r>
          </a:p>
        </p:txBody>
      </p:sp>
      <p:sp>
        <p:nvSpPr>
          <p:cNvPr id="3" name="Body Level One…"/>
          <p:cNvSpPr txBox="1">
            <a:spLocks noGrp="1"/>
          </p:cNvSpPr>
          <p:nvPr>
            <p:ph type="body" idx="1" hasCustomPrompt="1"/>
          </p:nvPr>
        </p:nvSpPr>
        <p:spPr>
          <a:xfrm>
            <a:off x="603250" y="2124252"/>
            <a:ext cx="10985500" cy="41280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5979063" y="6486708"/>
            <a:ext cx="227627" cy="241092"/>
          </a:xfrm>
          <a:prstGeom prst="rect">
            <a:avLst/>
          </a:prstGeom>
          <a:ln w="12700">
            <a:miter lim="400000"/>
          </a:ln>
        </p:spPr>
        <p:txBody>
          <a:bodyPr wrap="none" lIns="50800" tIns="50800" rIns="50800" bIns="50800" anchor="b">
            <a:spAutoFit/>
          </a:bodyPr>
          <a:lstStyle>
            <a:lvl1pPr defTabSz="292100">
              <a:defRPr sz="9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6" r:id="rId25"/>
  </p:sldLayoutIdLst>
  <p:transition spd="med"/>
  <p:txStyles>
    <p:titleStyle>
      <a:lvl1pPr marL="0" marR="0" indent="0" algn="l" defTabSz="1219169" latinLnBrk="0">
        <a:lnSpc>
          <a:spcPct val="80000"/>
        </a:lnSpc>
        <a:spcBef>
          <a:spcPts val="0"/>
        </a:spcBef>
        <a:spcAft>
          <a:spcPts val="0"/>
        </a:spcAft>
        <a:buClrTx/>
        <a:buSzTx/>
        <a:buFontTx/>
        <a:buNone/>
        <a:tabLst/>
        <a:defRPr sz="4250" b="0" i="0" u="none" strike="noStrike" cap="none" spc="-85" baseline="0">
          <a:solidFill>
            <a:srgbClr val="0A52B1"/>
          </a:solidFill>
          <a:uFillTx/>
          <a:latin typeface="+mn-lt"/>
          <a:ea typeface="+mn-ea"/>
          <a:cs typeface="+mn-cs"/>
          <a:sym typeface="Helvetica Neue"/>
        </a:defRPr>
      </a:lvl1pPr>
      <a:lvl2pPr marL="0" marR="0" indent="228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2pPr>
      <a:lvl3pPr marL="0" marR="0" indent="457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3pPr>
      <a:lvl4pPr marL="0" marR="0" indent="685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4pPr>
      <a:lvl5pPr marL="0" marR="0" indent="9144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5pPr>
      <a:lvl6pPr marL="0" marR="0" indent="11430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6pPr>
      <a:lvl7pPr marL="0" marR="0" indent="1371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7pPr>
      <a:lvl8pPr marL="0" marR="0" indent="1600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8pPr>
      <a:lvl9pPr marL="0" marR="0" indent="1828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9pPr>
    </p:titleStyle>
    <p:body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p:bodyStyle>
    <p:otherStyle>
      <a:lvl1pPr marL="0" marR="0" indent="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228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457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685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9144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11430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1371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1600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1828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603250" y="0"/>
            <a:ext cx="10985500" cy="7165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rPr dirty="0"/>
              <a:t>Slide Title</a:t>
            </a:r>
          </a:p>
        </p:txBody>
      </p:sp>
      <p:sp>
        <p:nvSpPr>
          <p:cNvPr id="3" name="Body Level One…"/>
          <p:cNvSpPr txBox="1">
            <a:spLocks noGrp="1"/>
          </p:cNvSpPr>
          <p:nvPr>
            <p:ph type="body" idx="1" hasCustomPrompt="1"/>
          </p:nvPr>
        </p:nvSpPr>
        <p:spPr>
          <a:xfrm>
            <a:off x="603250" y="2124252"/>
            <a:ext cx="10985500" cy="41280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5979063" y="6486708"/>
            <a:ext cx="227627" cy="241092"/>
          </a:xfrm>
          <a:prstGeom prst="rect">
            <a:avLst/>
          </a:prstGeom>
          <a:ln w="12700">
            <a:miter lim="400000"/>
          </a:ln>
        </p:spPr>
        <p:txBody>
          <a:bodyPr wrap="none" lIns="50800" tIns="50800" rIns="50800" bIns="50800" anchor="b">
            <a:spAutoFit/>
          </a:bodyPr>
          <a:lstStyle>
            <a:lvl1pPr defTabSz="292100">
              <a:defRPr sz="900">
                <a:solidFill>
                  <a:srgbClr val="000000"/>
                </a:solidFill>
              </a:defRPr>
            </a:lvl1pPr>
          </a:lstStyle>
          <a:p>
            <a:fld id="{86CB4B4D-7CA3-9044-876B-883B54F8677D}" type="slidenum">
              <a:t>‹#›</a:t>
            </a:fld>
            <a:endParaRPr/>
          </a:p>
        </p:txBody>
      </p:sp>
      <p:cxnSp>
        <p:nvCxnSpPr>
          <p:cNvPr id="5" name="Straight Connector 4">
            <a:extLst>
              <a:ext uri="{FF2B5EF4-FFF2-40B4-BE49-F238E27FC236}">
                <a16:creationId xmlns:a16="http://schemas.microsoft.com/office/drawing/2014/main" id="{1EE551AD-F63D-DB42-B34E-EDF8CC4793D5}"/>
              </a:ext>
            </a:extLst>
          </p:cNvPr>
          <p:cNvCxnSpPr/>
          <p:nvPr userDrawn="1"/>
        </p:nvCxnSpPr>
        <p:spPr>
          <a:xfrm>
            <a:off x="838200" y="502935"/>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25350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Lst>
  <p:transition spd="med"/>
  <p:txStyles>
    <p:titleStyle>
      <a:lvl1pPr marL="0" marR="0" indent="0" algn="l" defTabSz="1219169" latinLnBrk="0">
        <a:lnSpc>
          <a:spcPct val="80000"/>
        </a:lnSpc>
        <a:spcBef>
          <a:spcPts val="0"/>
        </a:spcBef>
        <a:spcAft>
          <a:spcPts val="0"/>
        </a:spcAft>
        <a:buClrTx/>
        <a:buSzTx/>
        <a:buFontTx/>
        <a:buNone/>
        <a:tabLst/>
        <a:defRPr sz="4250" b="0" i="0" u="none" strike="noStrike" cap="none" spc="-85" baseline="0">
          <a:solidFill>
            <a:srgbClr val="0A52B1"/>
          </a:solidFill>
          <a:uFillTx/>
          <a:latin typeface="+mn-lt"/>
          <a:ea typeface="+mn-ea"/>
          <a:cs typeface="+mn-cs"/>
          <a:sym typeface="Helvetica Neue"/>
        </a:defRPr>
      </a:lvl1pPr>
      <a:lvl2pPr marL="0" marR="0" indent="228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2pPr>
      <a:lvl3pPr marL="0" marR="0" indent="457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3pPr>
      <a:lvl4pPr marL="0" marR="0" indent="685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4pPr>
      <a:lvl5pPr marL="0" marR="0" indent="9144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5pPr>
      <a:lvl6pPr marL="0" marR="0" indent="11430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6pPr>
      <a:lvl7pPr marL="0" marR="0" indent="1371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7pPr>
      <a:lvl8pPr marL="0" marR="0" indent="1600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8pPr>
      <a:lvl9pPr marL="0" marR="0" indent="1828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9pPr>
    </p:titleStyle>
    <p:body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p:bodyStyle>
    <p:otherStyle>
      <a:lvl1pPr marL="0" marR="0" indent="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228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457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685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9144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11430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1371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1600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1828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a:sym typeface="Helvetica Neue" charset="0"/>
              </a:rPr>
              <a:t>CS 4530</a:t>
            </a:r>
            <a:r>
              <a:rPr lang="en-US" altLang="en-US" sz="3200" dirty="0">
                <a:sym typeface="Helvetica Neue" charset="0"/>
              </a:rPr>
              <a:t>: Fundamentals of Software Engineering</a:t>
            </a:r>
            <a:br>
              <a:rPr lang="en-US" altLang="en-US" sz="3200" dirty="0">
                <a:sym typeface="Helvetica Neue" charset="0"/>
              </a:rPr>
            </a:br>
            <a:r>
              <a:rPr lang="en-US" altLang="en-US" sz="3200" dirty="0">
                <a:sym typeface="Helvetica Neue" charset="0"/>
              </a:rPr>
              <a:t>Lesson 4.1: </a:t>
            </a:r>
            <a:r>
              <a:rPr lang="en-US" altLang="en-US" dirty="0">
                <a:sym typeface="Helvetica Neue" charset="0"/>
              </a:rPr>
              <a:t>Concurrent Programming Models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Ferdinand Vesely,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Event Being Processed:"/>
          <p:cNvSpPr txBox="1"/>
          <p:nvPr/>
        </p:nvSpPr>
        <p:spPr>
          <a:xfrm>
            <a:off x="1579406" y="3363683"/>
            <a:ext cx="3739806"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b="1">
                <a:solidFill>
                  <a:srgbClr val="000000"/>
                </a:solidFill>
                <a:latin typeface="Helvetica"/>
                <a:ea typeface="Helvetica"/>
                <a:cs typeface="Helvetica"/>
                <a:sym typeface="Helvetica"/>
              </a:defRPr>
            </a:lvl1pPr>
          </a:lstStyle>
          <a:p>
            <a:r>
              <a:rPr sz="2500"/>
              <a:t>Event Being Processed:</a:t>
            </a:r>
          </a:p>
        </p:txBody>
      </p:sp>
      <p:sp>
        <p:nvSpPr>
          <p:cNvPr id="282" name="The Event Loop"/>
          <p:cNvSpPr txBox="1">
            <a:spLocks noGrp="1"/>
          </p:cNvSpPr>
          <p:nvPr>
            <p:ph type="title"/>
          </p:nvPr>
        </p:nvSpPr>
        <p:spPr>
          <a:prstGeom prst="rect">
            <a:avLst/>
          </a:prstGeom>
        </p:spPr>
        <p:txBody>
          <a:bodyPr/>
          <a:lstStyle/>
          <a:p>
            <a:r>
              <a:rPr dirty="0"/>
              <a:t>The Event Loop</a:t>
            </a:r>
            <a:r>
              <a:rPr lang="en-US" dirty="0"/>
              <a:t> Resolves Promises</a:t>
            </a:r>
            <a:endParaRPr dirty="0"/>
          </a:p>
        </p:txBody>
      </p:sp>
      <p:sp>
        <p:nvSpPr>
          <p:cNvPr id="284" name="Event Queue"/>
          <p:cNvSpPr txBox="1"/>
          <p:nvPr/>
        </p:nvSpPr>
        <p:spPr>
          <a:xfrm>
            <a:off x="1685726" y="675292"/>
            <a:ext cx="1567738" cy="379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4000" i="1">
                <a:solidFill>
                  <a:srgbClr val="000000"/>
                </a:solidFill>
                <a:latin typeface="Helvetica"/>
                <a:ea typeface="Helvetica"/>
                <a:cs typeface="Helvetica"/>
                <a:sym typeface="Helvetica"/>
              </a:defRPr>
            </a:lvl1pPr>
          </a:lstStyle>
          <a:p>
            <a:r>
              <a:rPr sz="2000"/>
              <a:t>Event Queue</a:t>
            </a:r>
          </a:p>
        </p:txBody>
      </p:sp>
      <p:grpSp>
        <p:nvGrpSpPr>
          <p:cNvPr id="300" name="Group"/>
          <p:cNvGrpSpPr/>
          <p:nvPr/>
        </p:nvGrpSpPr>
        <p:grpSpPr>
          <a:xfrm>
            <a:off x="6841561" y="992926"/>
            <a:ext cx="1365960" cy="2240745"/>
            <a:chOff x="-4414093" y="0"/>
            <a:chExt cx="14137632" cy="4481486"/>
          </a:xfrm>
        </p:grpSpPr>
        <p:sp>
          <p:nvSpPr>
            <p:cNvPr id="285" name="Rectangle"/>
            <p:cNvSpPr/>
            <p:nvPr/>
          </p:nvSpPr>
          <p:spPr>
            <a:xfrm>
              <a:off x="0" y="0"/>
              <a:ext cx="6642417" cy="3540217"/>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sp>
          <p:nvSpPr>
            <p:cNvPr id="299" name="JS Engine"/>
            <p:cNvSpPr txBox="1"/>
            <p:nvPr/>
          </p:nvSpPr>
          <p:spPr>
            <a:xfrm>
              <a:off x="-4414093" y="3666539"/>
              <a:ext cx="14137632" cy="81494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4200">
                  <a:solidFill>
                    <a:srgbClr val="000000"/>
                  </a:solidFill>
                  <a:latin typeface="Helvetica Light"/>
                  <a:ea typeface="Helvetica Light"/>
                  <a:cs typeface="Helvetica Light"/>
                  <a:sym typeface="Helvetica Light"/>
                </a:defRPr>
              </a:lvl1pPr>
            </a:lstStyle>
            <a:p>
              <a:r>
                <a:rPr sz="2100" dirty="0"/>
                <a:t>JS Engine</a:t>
              </a:r>
            </a:p>
          </p:txBody>
        </p:sp>
      </p:grpSp>
      <p:grpSp>
        <p:nvGrpSpPr>
          <p:cNvPr id="303" name="Group"/>
          <p:cNvGrpSpPr/>
          <p:nvPr/>
        </p:nvGrpSpPr>
        <p:grpSpPr>
          <a:xfrm>
            <a:off x="7340407" y="1044360"/>
            <a:ext cx="501709" cy="1667242"/>
            <a:chOff x="0" y="0"/>
            <a:chExt cx="1003416" cy="3334481"/>
          </a:xfrm>
        </p:grpSpPr>
        <p:sp>
          <p:nvSpPr>
            <p:cNvPr id="301" name="Rectangle"/>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302" name="event loop"/>
            <p:cNvSpPr/>
            <p:nvPr/>
          </p:nvSpPr>
          <p:spPr>
            <a:xfrm>
              <a:off x="0" y="2675732"/>
              <a:ext cx="1003417" cy="65875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sz="800"/>
                <a:t>event loop</a:t>
              </a:r>
            </a:p>
          </p:txBody>
        </p:sp>
      </p:grpSp>
      <p:sp>
        <p:nvSpPr>
          <p:cNvPr id="304" name="Rectangle"/>
          <p:cNvSpPr/>
          <p:nvPr/>
        </p:nvSpPr>
        <p:spPr>
          <a:xfrm>
            <a:off x="1702758" y="1035748"/>
            <a:ext cx="6142906" cy="772112"/>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pPr defTabSz="410766">
              <a:defRPr sz="2000" b="1">
                <a:solidFill>
                  <a:srgbClr val="000000"/>
                </a:solidFill>
                <a:latin typeface="Helvetica"/>
                <a:ea typeface="Helvetica"/>
                <a:cs typeface="Helvetica"/>
                <a:sym typeface="Helvetica"/>
              </a:defRPr>
            </a:pPr>
            <a:endParaRPr sz="1000"/>
          </a:p>
        </p:txBody>
      </p:sp>
      <p:sp>
        <p:nvSpPr>
          <p:cNvPr id="305" name="response from google.com"/>
          <p:cNvSpPr/>
          <p:nvPr/>
        </p:nvSpPr>
        <p:spPr>
          <a:xfrm>
            <a:off x="1727917"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#3 from </a:t>
            </a:r>
            <a:r>
              <a:rPr lang="en-US" sz="1600" u="sng" dirty="0" err="1"/>
              <a:t>covey.town</a:t>
            </a:r>
            <a:endParaRPr lang="en-US" sz="1600" u="sng" dirty="0"/>
          </a:p>
        </p:txBody>
      </p:sp>
      <p:sp>
        <p:nvSpPr>
          <p:cNvPr id="306" name="response from facebook.com"/>
          <p:cNvSpPr/>
          <p:nvPr/>
        </p:nvSpPr>
        <p:spPr>
          <a:xfrm>
            <a:off x="3367210"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#1 from </a:t>
            </a:r>
            <a:r>
              <a:rPr lang="en-US" sz="1600" u="sng" dirty="0" err="1"/>
              <a:t>covey.town</a:t>
            </a:r>
            <a:endParaRPr lang="en-US" sz="1600" u="sng" dirty="0"/>
          </a:p>
        </p:txBody>
      </p:sp>
      <p:sp>
        <p:nvSpPr>
          <p:cNvPr id="307" name="response from covey.town"/>
          <p:cNvSpPr/>
          <p:nvPr/>
        </p:nvSpPr>
        <p:spPr>
          <a:xfrm>
            <a:off x="5006502"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a:t>
            </a:r>
            <a:r>
              <a:rPr sz="1600" dirty="0"/>
              <a:t>esponse</a:t>
            </a:r>
            <a:r>
              <a:rPr lang="en-US" sz="1600" dirty="0"/>
              <a:t> #2</a:t>
            </a:r>
            <a:r>
              <a:rPr sz="1600" dirty="0"/>
              <a:t> from </a:t>
            </a:r>
            <a:r>
              <a:rPr sz="1600" u="sng" dirty="0" err="1"/>
              <a:t>covey.town</a:t>
            </a:r>
            <a:endParaRPr sz="1600" u="sng" dirty="0"/>
          </a:p>
        </p:txBody>
      </p:sp>
      <p:grpSp>
        <p:nvGrpSpPr>
          <p:cNvPr id="310" name="Group"/>
          <p:cNvGrpSpPr/>
          <p:nvPr/>
        </p:nvGrpSpPr>
        <p:grpSpPr>
          <a:xfrm>
            <a:off x="4604495" y="1806876"/>
            <a:ext cx="3121441" cy="1189676"/>
            <a:chOff x="4523717" y="-2"/>
            <a:chExt cx="6242880" cy="2379348"/>
          </a:xfrm>
        </p:grpSpPr>
        <p:sp>
          <p:nvSpPr>
            <p:cNvPr id="308" name="Pushes new event into queue"/>
            <p:cNvSpPr/>
            <p:nvPr/>
          </p:nvSpPr>
          <p:spPr>
            <a:xfrm>
              <a:off x="4523717" y="1109345"/>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r>
                <a:rPr sz="2500"/>
                <a:t>Pushes new event into queue</a:t>
              </a:r>
            </a:p>
          </p:txBody>
        </p:sp>
        <p:sp>
          <p:nvSpPr>
            <p:cNvPr id="309" name="Line"/>
            <p:cNvSpPr/>
            <p:nvPr/>
          </p:nvSpPr>
          <p:spPr>
            <a:xfrm flipH="1" flipV="1">
              <a:off x="7080330" y="-2"/>
              <a:ext cx="3686267" cy="983027"/>
            </a:xfrm>
            <a:prstGeom prst="line">
              <a:avLst/>
            </a:prstGeom>
            <a:noFill/>
            <a:ln w="139700" cap="flat">
              <a:solidFill>
                <a:srgbClr val="000000"/>
              </a:solidFill>
              <a:prstDash val="solid"/>
              <a:miter lim="400000"/>
              <a:tailEnd type="triangle" w="med" len="med"/>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grpSp>
      <p:grpSp>
        <p:nvGrpSpPr>
          <p:cNvPr id="313" name="Group"/>
          <p:cNvGrpSpPr/>
          <p:nvPr/>
        </p:nvGrpSpPr>
        <p:grpSpPr>
          <a:xfrm>
            <a:off x="4452261" y="1722911"/>
            <a:ext cx="3201313" cy="1273641"/>
            <a:chOff x="2841602" y="-2"/>
            <a:chExt cx="6402625" cy="2547279"/>
          </a:xfrm>
        </p:grpSpPr>
        <p:sp>
          <p:nvSpPr>
            <p:cNvPr id="311" name="Pushes new event into queue"/>
            <p:cNvSpPr/>
            <p:nvPr/>
          </p:nvSpPr>
          <p:spPr>
            <a:xfrm>
              <a:off x="4523717" y="1277276"/>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r>
                <a:rPr sz="2500"/>
                <a:t>Pushes new event into queue</a:t>
              </a:r>
            </a:p>
          </p:txBody>
        </p:sp>
        <p:sp>
          <p:nvSpPr>
            <p:cNvPr id="312" name="Line"/>
            <p:cNvSpPr/>
            <p:nvPr/>
          </p:nvSpPr>
          <p:spPr>
            <a:xfrm flipH="1" flipV="1">
              <a:off x="2841602" y="-2"/>
              <a:ext cx="6402625" cy="1098987"/>
            </a:xfrm>
            <a:prstGeom prst="line">
              <a:avLst/>
            </a:prstGeom>
            <a:noFill/>
            <a:ln w="139700" cap="flat">
              <a:solidFill>
                <a:srgbClr val="000000"/>
              </a:solidFill>
              <a:prstDash val="solid"/>
              <a:miter lim="400000"/>
              <a:tailEnd type="triangle" w="med" len="med"/>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dirty="0"/>
            </a:p>
          </p:txBody>
        </p:sp>
      </p:grpSp>
      <p:grpSp>
        <p:nvGrpSpPr>
          <p:cNvPr id="316" name="Group"/>
          <p:cNvGrpSpPr/>
          <p:nvPr/>
        </p:nvGrpSpPr>
        <p:grpSpPr>
          <a:xfrm>
            <a:off x="3079794" y="1900552"/>
            <a:ext cx="4573780" cy="1096000"/>
            <a:chOff x="1178741" y="-2"/>
            <a:chExt cx="9147557" cy="2191996"/>
          </a:xfrm>
        </p:grpSpPr>
        <p:sp>
          <p:nvSpPr>
            <p:cNvPr id="314" name="Pushes new event into queue"/>
            <p:cNvSpPr/>
            <p:nvPr/>
          </p:nvSpPr>
          <p:spPr>
            <a:xfrm>
              <a:off x="4523717" y="921993"/>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r>
                <a:rPr sz="2500"/>
                <a:t>Pushes new event into queue</a:t>
              </a:r>
            </a:p>
          </p:txBody>
        </p:sp>
        <p:sp>
          <p:nvSpPr>
            <p:cNvPr id="315" name="Line"/>
            <p:cNvSpPr/>
            <p:nvPr/>
          </p:nvSpPr>
          <p:spPr>
            <a:xfrm flipH="1" flipV="1">
              <a:off x="1178741" y="-2"/>
              <a:ext cx="9147557" cy="760929"/>
            </a:xfrm>
            <a:prstGeom prst="line">
              <a:avLst/>
            </a:prstGeom>
            <a:noFill/>
            <a:ln w="139700" cap="flat">
              <a:solidFill>
                <a:srgbClr val="000000"/>
              </a:solidFill>
              <a:prstDash val="solid"/>
              <a:miter lim="400000"/>
              <a:tailEnd type="triangle" w="med" len="med"/>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0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31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3" nodeType="clickEffect">
                                  <p:stCondLst>
                                    <p:cond delay="0"/>
                                  </p:stCondLst>
                                  <p:iterate>
                                    <p:tmAbs val="0"/>
                                  </p:iterate>
                                  <p:childTnLst>
                                    <p:set>
                                      <p:cBhvr>
                                        <p:cTn id="13" fill="hold"/>
                                        <p:tgtEl>
                                          <p:spTgt spid="306"/>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4" nodeType="afterEffect">
                                  <p:stCondLst>
                                    <p:cond delay="0"/>
                                  </p:stCondLst>
                                  <p:iterate>
                                    <p:tmAbs val="0"/>
                                  </p:iterate>
                                  <p:childTnLst>
                                    <p:set>
                                      <p:cBhvr>
                                        <p:cTn id="16" fill="hold"/>
                                        <p:tgtEl>
                                          <p:spTgt spid="313"/>
                                        </p:tgtEl>
                                        <p:attrNameLst>
                                          <p:attrName>style.visibility</p:attrName>
                                        </p:attrNameLst>
                                      </p:cBhvr>
                                      <p:to>
                                        <p:strVal val="visible"/>
                                      </p:to>
                                    </p:set>
                                  </p:childTnLst>
                                </p:cTn>
                              </p:par>
                            </p:childTnLst>
                          </p:cTn>
                        </p:par>
                        <p:par>
                          <p:cTn id="17" fill="hold">
                            <p:stCondLst>
                              <p:cond delay="0"/>
                            </p:stCondLst>
                            <p:childTnLst>
                              <p:par>
                                <p:cTn id="18" presetID="1" presetClass="exit" presetSubtype="0" fill="hold" grpId="5" nodeType="afterEffect">
                                  <p:stCondLst>
                                    <p:cond delay="0"/>
                                  </p:stCondLst>
                                  <p:iterate>
                                    <p:tmAbs val="0"/>
                                  </p:iterate>
                                  <p:childTnLst>
                                    <p:set>
                                      <p:cBhvr>
                                        <p:cTn id="19" fill="hold">
                                          <p:stCondLst>
                                            <p:cond delay="0"/>
                                          </p:stCondLst>
                                        </p:cTn>
                                        <p:tgtEl>
                                          <p:spTgt spid="316"/>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6" nodeType="clickEffect">
                                  <p:stCondLst>
                                    <p:cond delay="0"/>
                                  </p:stCondLst>
                                  <p:iterate>
                                    <p:tmAbs val="0"/>
                                  </p:iterate>
                                  <p:childTnLst>
                                    <p:set>
                                      <p:cBhvr>
                                        <p:cTn id="23" fill="hold"/>
                                        <p:tgtEl>
                                          <p:spTgt spid="307"/>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7" nodeType="afterEffect">
                                  <p:stCondLst>
                                    <p:cond delay="0"/>
                                  </p:stCondLst>
                                  <p:iterate>
                                    <p:tmAbs val="0"/>
                                  </p:iterate>
                                  <p:childTnLst>
                                    <p:set>
                                      <p:cBhvr>
                                        <p:cTn id="26" fill="hold"/>
                                        <p:tgtEl>
                                          <p:spTgt spid="310"/>
                                        </p:tgtEl>
                                        <p:attrNameLst>
                                          <p:attrName>style.visibility</p:attrName>
                                        </p:attrNameLst>
                                      </p:cBhvr>
                                      <p:to>
                                        <p:strVal val="visible"/>
                                      </p:to>
                                    </p:set>
                                  </p:childTnLst>
                                </p:cTn>
                              </p:par>
                            </p:childTnLst>
                          </p:cTn>
                        </p:par>
                        <p:par>
                          <p:cTn id="27" fill="hold">
                            <p:stCondLst>
                              <p:cond delay="0"/>
                            </p:stCondLst>
                            <p:childTnLst>
                              <p:par>
                                <p:cTn id="28" presetID="1" presetClass="exit" presetSubtype="0" fill="hold" grpId="8" nodeType="afterEffect">
                                  <p:stCondLst>
                                    <p:cond delay="0"/>
                                  </p:stCondLst>
                                  <p:iterate>
                                    <p:tmAbs val="0"/>
                                  </p:iterate>
                                  <p:childTnLst>
                                    <p:set>
                                      <p:cBhvr>
                                        <p:cTn id="29" fill="hold">
                                          <p:stCondLst>
                                            <p:cond delay="0"/>
                                          </p:stCondLst>
                                        </p:cTn>
                                        <p:tgtEl>
                                          <p:spTgt spid="313"/>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9" nodeType="clickEffect">
                                  <p:stCondLst>
                                    <p:cond delay="0"/>
                                  </p:stCondLst>
                                  <p:iterate>
                                    <p:tmAbs val="0"/>
                                  </p:iterate>
                                  <p:childTnLst>
                                    <p:set>
                                      <p:cBhvr>
                                        <p:cTn id="33" fill="hold">
                                          <p:stCondLst>
                                            <p:cond delay="0"/>
                                          </p:stCondLst>
                                        </p:cTn>
                                        <p:tgtEl>
                                          <p:spTgt spid="310"/>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10" nodeType="clickEffect">
                                  <p:stCondLst>
                                    <p:cond delay="0"/>
                                  </p:stCondLst>
                                  <p:iterate>
                                    <p:tmAbs val="0"/>
                                  </p:iterate>
                                  <p:childTnLst>
                                    <p:set>
                                      <p:cBhvr>
                                        <p:cTn id="37" fill="hold"/>
                                        <p:tgtEl>
                                          <p:spTgt spid="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10" animBg="1" advAuto="0"/>
      <p:bldP spid="305" grpId="1" animBg="1" advAuto="0"/>
      <p:bldP spid="306" grpId="3" animBg="1" advAuto="0"/>
      <p:bldP spid="307" grpId="6" animBg="1" advAuto="0"/>
      <p:bldP spid="310" grpId="7" animBg="1" advAuto="0"/>
      <p:bldP spid="310" grpId="9" animBg="1" advAuto="0"/>
      <p:bldP spid="313" grpId="4" animBg="1" advAuto="0"/>
      <p:bldP spid="313" grpId="8" animBg="1" advAuto="0"/>
      <p:bldP spid="316" grpId="2" animBg="1" advAuto="0"/>
      <p:bldP spid="316" grpId="5"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A0220DE-4108-7142-BF2D-B97DDFB725A0}"/>
              </a:ext>
            </a:extLst>
          </p:cNvPr>
          <p:cNvGrpSpPr/>
          <p:nvPr/>
        </p:nvGrpSpPr>
        <p:grpSpPr>
          <a:xfrm>
            <a:off x="6841561" y="992926"/>
            <a:ext cx="1365960" cy="2240745"/>
            <a:chOff x="6841561" y="992926"/>
            <a:chExt cx="1365960" cy="2240745"/>
          </a:xfrm>
        </p:grpSpPr>
        <p:grpSp>
          <p:nvGrpSpPr>
            <p:cNvPr id="36" name="Group">
              <a:extLst>
                <a:ext uri="{FF2B5EF4-FFF2-40B4-BE49-F238E27FC236}">
                  <a16:creationId xmlns:a16="http://schemas.microsoft.com/office/drawing/2014/main" id="{F4608DD5-41DD-524B-A16C-0FB7DB94AD1F}"/>
                </a:ext>
              </a:extLst>
            </p:cNvPr>
            <p:cNvGrpSpPr/>
            <p:nvPr/>
          </p:nvGrpSpPr>
          <p:grpSpPr>
            <a:xfrm>
              <a:off x="6841561" y="992926"/>
              <a:ext cx="1365960" cy="2240745"/>
              <a:chOff x="-4414093" y="0"/>
              <a:chExt cx="14137632" cy="4481486"/>
            </a:xfrm>
          </p:grpSpPr>
          <p:sp>
            <p:nvSpPr>
              <p:cNvPr id="37" name="Rectangle">
                <a:extLst>
                  <a:ext uri="{FF2B5EF4-FFF2-40B4-BE49-F238E27FC236}">
                    <a16:creationId xmlns:a16="http://schemas.microsoft.com/office/drawing/2014/main" id="{FFB9CF2C-4625-0F4E-B439-78C70E7D8FB1}"/>
                  </a:ext>
                </a:extLst>
              </p:cNvPr>
              <p:cNvSpPr/>
              <p:nvPr/>
            </p:nvSpPr>
            <p:spPr>
              <a:xfrm>
                <a:off x="0" y="0"/>
                <a:ext cx="6642417" cy="3540217"/>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sp>
            <p:nvSpPr>
              <p:cNvPr id="38" name="JS Engine">
                <a:extLst>
                  <a:ext uri="{FF2B5EF4-FFF2-40B4-BE49-F238E27FC236}">
                    <a16:creationId xmlns:a16="http://schemas.microsoft.com/office/drawing/2014/main" id="{9C7E2B29-97FC-C64E-9835-060537CD3198}"/>
                  </a:ext>
                </a:extLst>
              </p:cNvPr>
              <p:cNvSpPr txBox="1"/>
              <p:nvPr/>
            </p:nvSpPr>
            <p:spPr>
              <a:xfrm>
                <a:off x="-4414093" y="3666539"/>
                <a:ext cx="14137632" cy="81494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4200">
                    <a:solidFill>
                      <a:srgbClr val="000000"/>
                    </a:solidFill>
                    <a:latin typeface="Helvetica Light"/>
                    <a:ea typeface="Helvetica Light"/>
                    <a:cs typeface="Helvetica Light"/>
                    <a:sym typeface="Helvetica Light"/>
                  </a:defRPr>
                </a:lvl1pPr>
              </a:lstStyle>
              <a:p>
                <a:r>
                  <a:rPr sz="2100" dirty="0"/>
                  <a:t>JS Engine</a:t>
                </a:r>
              </a:p>
            </p:txBody>
          </p:sp>
        </p:grpSp>
        <p:grpSp>
          <p:nvGrpSpPr>
            <p:cNvPr id="39" name="Group">
              <a:extLst>
                <a:ext uri="{FF2B5EF4-FFF2-40B4-BE49-F238E27FC236}">
                  <a16:creationId xmlns:a16="http://schemas.microsoft.com/office/drawing/2014/main" id="{139435BB-7F5C-BB4A-B89F-CF1F9781DD66}"/>
                </a:ext>
              </a:extLst>
            </p:cNvPr>
            <p:cNvGrpSpPr/>
            <p:nvPr/>
          </p:nvGrpSpPr>
          <p:grpSpPr>
            <a:xfrm>
              <a:off x="7340407" y="1044360"/>
              <a:ext cx="501709" cy="1667242"/>
              <a:chOff x="0" y="0"/>
              <a:chExt cx="1003416" cy="3334481"/>
            </a:xfrm>
          </p:grpSpPr>
          <p:sp>
            <p:nvSpPr>
              <p:cNvPr id="40" name="Rectangle">
                <a:extLst>
                  <a:ext uri="{FF2B5EF4-FFF2-40B4-BE49-F238E27FC236}">
                    <a16:creationId xmlns:a16="http://schemas.microsoft.com/office/drawing/2014/main" id="{38D76F79-98A3-1F46-8069-A72985ED4EA4}"/>
                  </a:ext>
                </a:extLst>
              </p:cNvPr>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41" name="event loop">
                <a:extLst>
                  <a:ext uri="{FF2B5EF4-FFF2-40B4-BE49-F238E27FC236}">
                    <a16:creationId xmlns:a16="http://schemas.microsoft.com/office/drawing/2014/main" id="{361AD42D-A642-4648-9664-D512BAA3873C}"/>
                  </a:ext>
                </a:extLst>
              </p:cNvPr>
              <p:cNvSpPr/>
              <p:nvPr/>
            </p:nvSpPr>
            <p:spPr>
              <a:xfrm>
                <a:off x="0" y="2675732"/>
                <a:ext cx="1003417" cy="65875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sz="800" dirty="0"/>
                  <a:t>event loop</a:t>
                </a:r>
              </a:p>
            </p:txBody>
          </p:sp>
        </p:grpSp>
      </p:grpSp>
      <p:sp>
        <p:nvSpPr>
          <p:cNvPr id="318" name="Event Being Processed:"/>
          <p:cNvSpPr txBox="1"/>
          <p:nvPr/>
        </p:nvSpPr>
        <p:spPr>
          <a:xfrm>
            <a:off x="1579406" y="3363683"/>
            <a:ext cx="3739806"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b="1">
                <a:solidFill>
                  <a:srgbClr val="000000"/>
                </a:solidFill>
                <a:latin typeface="Helvetica"/>
                <a:ea typeface="Helvetica"/>
                <a:cs typeface="Helvetica"/>
                <a:sym typeface="Helvetica"/>
              </a:defRPr>
            </a:lvl1pPr>
          </a:lstStyle>
          <a:p>
            <a:r>
              <a:rPr sz="2500"/>
              <a:t>Event Being Processed:</a:t>
            </a:r>
          </a:p>
        </p:txBody>
      </p:sp>
      <p:sp>
        <p:nvSpPr>
          <p:cNvPr id="319" name="The Event Loop"/>
          <p:cNvSpPr txBox="1">
            <a:spLocks noGrp="1"/>
          </p:cNvSpPr>
          <p:nvPr>
            <p:ph type="title"/>
          </p:nvPr>
        </p:nvSpPr>
        <p:spPr>
          <a:prstGeom prst="rect">
            <a:avLst/>
          </a:prstGeom>
        </p:spPr>
        <p:txBody>
          <a:bodyPr/>
          <a:lstStyle/>
          <a:p>
            <a:r>
              <a:rPr lang="en-US" dirty="0"/>
              <a:t>The Event Loop Resolves Promises</a:t>
            </a:r>
            <a:endParaRPr dirty="0"/>
          </a:p>
        </p:txBody>
      </p:sp>
      <p:sp>
        <p:nvSpPr>
          <p:cNvPr id="5" name="Text Placeholder 4">
            <a:extLst>
              <a:ext uri="{FF2B5EF4-FFF2-40B4-BE49-F238E27FC236}">
                <a16:creationId xmlns:a16="http://schemas.microsoft.com/office/drawing/2014/main" id="{41941D1B-4BAA-BE49-9366-A328A3018111}"/>
              </a:ext>
            </a:extLst>
          </p:cNvPr>
          <p:cNvSpPr>
            <a:spLocks noGrp="1"/>
          </p:cNvSpPr>
          <p:nvPr>
            <p:ph type="body" sz="quarter" idx="21"/>
          </p:nvPr>
        </p:nvSpPr>
        <p:spPr/>
        <p:txBody>
          <a:bodyPr>
            <a:normAutofit fontScale="92500" lnSpcReduction="10000"/>
          </a:bodyPr>
          <a:lstStyle/>
          <a:p>
            <a:endParaRPr lang="en-US" dirty="0"/>
          </a:p>
        </p:txBody>
      </p:sp>
      <p:sp>
        <p:nvSpPr>
          <p:cNvPr id="321" name="Event Queue"/>
          <p:cNvSpPr txBox="1"/>
          <p:nvPr/>
        </p:nvSpPr>
        <p:spPr>
          <a:xfrm>
            <a:off x="1685726" y="675292"/>
            <a:ext cx="1567738" cy="379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4000" i="1">
                <a:solidFill>
                  <a:srgbClr val="000000"/>
                </a:solidFill>
                <a:latin typeface="Helvetica"/>
                <a:ea typeface="Helvetica"/>
                <a:cs typeface="Helvetica"/>
                <a:sym typeface="Helvetica"/>
              </a:defRPr>
            </a:lvl1pPr>
          </a:lstStyle>
          <a:p>
            <a:r>
              <a:rPr sz="2000"/>
              <a:t>Event Queue</a:t>
            </a:r>
          </a:p>
        </p:txBody>
      </p:sp>
      <p:sp>
        <p:nvSpPr>
          <p:cNvPr id="341" name="Rectangle"/>
          <p:cNvSpPr/>
          <p:nvPr/>
        </p:nvSpPr>
        <p:spPr>
          <a:xfrm>
            <a:off x="1702758" y="1035748"/>
            <a:ext cx="6142906" cy="772112"/>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pPr defTabSz="410766">
              <a:defRPr sz="2000" b="1">
                <a:solidFill>
                  <a:srgbClr val="000000"/>
                </a:solidFill>
                <a:latin typeface="Helvetica"/>
                <a:ea typeface="Helvetica"/>
                <a:cs typeface="Helvetica"/>
                <a:sym typeface="Helvetica"/>
              </a:defRPr>
            </a:pPr>
            <a:endParaRPr sz="1000"/>
          </a:p>
        </p:txBody>
      </p:sp>
      <p:sp>
        <p:nvSpPr>
          <p:cNvPr id="342" name="Are there any listeners registered for this event?"/>
          <p:cNvSpPr txBox="1"/>
          <p:nvPr/>
        </p:nvSpPr>
        <p:spPr>
          <a:xfrm>
            <a:off x="3354028" y="4448414"/>
            <a:ext cx="6916959"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Are there any listeners registered for this event?</a:t>
            </a:r>
          </a:p>
        </p:txBody>
      </p:sp>
      <p:sp>
        <p:nvSpPr>
          <p:cNvPr id="343" name="If so, call listener with event"/>
          <p:cNvSpPr txBox="1"/>
          <p:nvPr/>
        </p:nvSpPr>
        <p:spPr>
          <a:xfrm>
            <a:off x="4090643" y="4935282"/>
            <a:ext cx="4010714"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If so, call listener with event</a:t>
            </a:r>
          </a:p>
        </p:txBody>
      </p:sp>
      <p:sp>
        <p:nvSpPr>
          <p:cNvPr id="344" name="After the listener is finished, repeat"/>
          <p:cNvSpPr txBox="1"/>
          <p:nvPr/>
        </p:nvSpPr>
        <p:spPr>
          <a:xfrm>
            <a:off x="4078155" y="5426629"/>
            <a:ext cx="5044651"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After the listener is finished, repeat</a:t>
            </a:r>
          </a:p>
        </p:txBody>
      </p:sp>
      <p:sp>
        <p:nvSpPr>
          <p:cNvPr id="345" name="response from google.com"/>
          <p:cNvSpPr/>
          <p:nvPr/>
        </p:nvSpPr>
        <p:spPr>
          <a:xfrm>
            <a:off x="1727917" y="3806001"/>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#3 from </a:t>
            </a:r>
            <a:r>
              <a:rPr lang="en-US" sz="1600" u="sng" dirty="0" err="1"/>
              <a:t>covey.town</a:t>
            </a:r>
            <a:endParaRPr lang="en-US" sz="1600" u="sng" dirty="0"/>
          </a:p>
        </p:txBody>
      </p:sp>
      <p:sp>
        <p:nvSpPr>
          <p:cNvPr id="346" name="response from facebook.com"/>
          <p:cNvSpPr/>
          <p:nvPr/>
        </p:nvSpPr>
        <p:spPr>
          <a:xfrm>
            <a:off x="1792255"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#1 from </a:t>
            </a:r>
            <a:r>
              <a:rPr lang="en-US" sz="1600" u="sng" dirty="0" err="1"/>
              <a:t>covey.town</a:t>
            </a:r>
            <a:endParaRPr lang="en-US" sz="1600" u="sng" dirty="0"/>
          </a:p>
        </p:txBody>
      </p:sp>
      <p:sp>
        <p:nvSpPr>
          <p:cNvPr id="347" name="response from covey.town"/>
          <p:cNvSpPr/>
          <p:nvPr/>
        </p:nvSpPr>
        <p:spPr>
          <a:xfrm>
            <a:off x="3431548"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#2 from </a:t>
            </a:r>
            <a:r>
              <a:rPr lang="en-US" sz="1600" u="sng" dirty="0" err="1"/>
              <a:t>covey.town</a:t>
            </a:r>
            <a:endParaRPr lang="en-US" sz="1600" u="sng"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3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 grpId="1" animBg="1" advAuto="0"/>
      <p:bldP spid="343" grpId="2" animBg="1" advAuto="0"/>
      <p:bldP spid="344" grpId="3"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D1179043-D93A-2940-BCFF-6B85C3DA92C3}"/>
              </a:ext>
            </a:extLst>
          </p:cNvPr>
          <p:cNvGrpSpPr/>
          <p:nvPr/>
        </p:nvGrpSpPr>
        <p:grpSpPr>
          <a:xfrm>
            <a:off x="6841561" y="992926"/>
            <a:ext cx="1365960" cy="2240745"/>
            <a:chOff x="6841561" y="992926"/>
            <a:chExt cx="1365960" cy="2240745"/>
          </a:xfrm>
        </p:grpSpPr>
        <p:grpSp>
          <p:nvGrpSpPr>
            <p:cNvPr id="36" name="Group">
              <a:extLst>
                <a:ext uri="{FF2B5EF4-FFF2-40B4-BE49-F238E27FC236}">
                  <a16:creationId xmlns:a16="http://schemas.microsoft.com/office/drawing/2014/main" id="{5F5EE264-1563-4C4D-B498-0938625781A4}"/>
                </a:ext>
              </a:extLst>
            </p:cNvPr>
            <p:cNvGrpSpPr/>
            <p:nvPr/>
          </p:nvGrpSpPr>
          <p:grpSpPr>
            <a:xfrm>
              <a:off x="6841561" y="992926"/>
              <a:ext cx="1365960" cy="2240745"/>
              <a:chOff x="-4414093" y="0"/>
              <a:chExt cx="14137632" cy="4481486"/>
            </a:xfrm>
          </p:grpSpPr>
          <p:sp>
            <p:nvSpPr>
              <p:cNvPr id="40" name="Rectangle">
                <a:extLst>
                  <a:ext uri="{FF2B5EF4-FFF2-40B4-BE49-F238E27FC236}">
                    <a16:creationId xmlns:a16="http://schemas.microsoft.com/office/drawing/2014/main" id="{4F63BEDD-8D96-874E-ACB8-35DB99AA9575}"/>
                  </a:ext>
                </a:extLst>
              </p:cNvPr>
              <p:cNvSpPr/>
              <p:nvPr/>
            </p:nvSpPr>
            <p:spPr>
              <a:xfrm>
                <a:off x="0" y="0"/>
                <a:ext cx="6642417" cy="3540217"/>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sp>
            <p:nvSpPr>
              <p:cNvPr id="41" name="JS Engine">
                <a:extLst>
                  <a:ext uri="{FF2B5EF4-FFF2-40B4-BE49-F238E27FC236}">
                    <a16:creationId xmlns:a16="http://schemas.microsoft.com/office/drawing/2014/main" id="{1DA8F0B8-7CBA-4548-9419-6FA01091C835}"/>
                  </a:ext>
                </a:extLst>
              </p:cNvPr>
              <p:cNvSpPr txBox="1"/>
              <p:nvPr/>
            </p:nvSpPr>
            <p:spPr>
              <a:xfrm>
                <a:off x="-4414093" y="3666539"/>
                <a:ext cx="14137632" cy="81494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4200">
                    <a:solidFill>
                      <a:srgbClr val="000000"/>
                    </a:solidFill>
                    <a:latin typeface="Helvetica Light"/>
                    <a:ea typeface="Helvetica Light"/>
                    <a:cs typeface="Helvetica Light"/>
                    <a:sym typeface="Helvetica Light"/>
                  </a:defRPr>
                </a:lvl1pPr>
              </a:lstStyle>
              <a:p>
                <a:r>
                  <a:rPr sz="2100" dirty="0"/>
                  <a:t>JS Engine</a:t>
                </a:r>
              </a:p>
            </p:txBody>
          </p:sp>
        </p:grpSp>
        <p:grpSp>
          <p:nvGrpSpPr>
            <p:cNvPr id="37" name="Group">
              <a:extLst>
                <a:ext uri="{FF2B5EF4-FFF2-40B4-BE49-F238E27FC236}">
                  <a16:creationId xmlns:a16="http://schemas.microsoft.com/office/drawing/2014/main" id="{D6ED6127-F126-4B40-906D-0654ACC7503D}"/>
                </a:ext>
              </a:extLst>
            </p:cNvPr>
            <p:cNvGrpSpPr/>
            <p:nvPr/>
          </p:nvGrpSpPr>
          <p:grpSpPr>
            <a:xfrm>
              <a:off x="7340407" y="1044360"/>
              <a:ext cx="501709" cy="1667242"/>
              <a:chOff x="0" y="0"/>
              <a:chExt cx="1003416" cy="3334481"/>
            </a:xfrm>
          </p:grpSpPr>
          <p:sp>
            <p:nvSpPr>
              <p:cNvPr id="38" name="Rectangle">
                <a:extLst>
                  <a:ext uri="{FF2B5EF4-FFF2-40B4-BE49-F238E27FC236}">
                    <a16:creationId xmlns:a16="http://schemas.microsoft.com/office/drawing/2014/main" id="{15F0E66D-7DC9-DB47-BD2D-9BDB6D9C266F}"/>
                  </a:ext>
                </a:extLst>
              </p:cNvPr>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39" name="event loop">
                <a:extLst>
                  <a:ext uri="{FF2B5EF4-FFF2-40B4-BE49-F238E27FC236}">
                    <a16:creationId xmlns:a16="http://schemas.microsoft.com/office/drawing/2014/main" id="{72AB45C0-B3D9-4D48-8AB5-D160F2576E86}"/>
                  </a:ext>
                </a:extLst>
              </p:cNvPr>
              <p:cNvSpPr/>
              <p:nvPr/>
            </p:nvSpPr>
            <p:spPr>
              <a:xfrm>
                <a:off x="0" y="2675732"/>
                <a:ext cx="1003417" cy="65875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sz="800" dirty="0"/>
                  <a:t>event loop</a:t>
                </a:r>
              </a:p>
            </p:txBody>
          </p:sp>
        </p:grpSp>
      </p:grpSp>
      <p:sp>
        <p:nvSpPr>
          <p:cNvPr id="349" name="Event Being Processed:"/>
          <p:cNvSpPr txBox="1"/>
          <p:nvPr/>
        </p:nvSpPr>
        <p:spPr>
          <a:xfrm>
            <a:off x="1579406" y="3363683"/>
            <a:ext cx="3739806"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b="1">
                <a:solidFill>
                  <a:srgbClr val="000000"/>
                </a:solidFill>
                <a:latin typeface="Helvetica"/>
                <a:ea typeface="Helvetica"/>
                <a:cs typeface="Helvetica"/>
                <a:sym typeface="Helvetica"/>
              </a:defRPr>
            </a:lvl1pPr>
          </a:lstStyle>
          <a:p>
            <a:r>
              <a:rPr sz="2500"/>
              <a:t>Event Being Processed:</a:t>
            </a:r>
          </a:p>
        </p:txBody>
      </p:sp>
      <p:sp>
        <p:nvSpPr>
          <p:cNvPr id="350" name="The Event Loop"/>
          <p:cNvSpPr txBox="1">
            <a:spLocks noGrp="1"/>
          </p:cNvSpPr>
          <p:nvPr>
            <p:ph type="title"/>
          </p:nvPr>
        </p:nvSpPr>
        <p:spPr>
          <a:prstGeom prst="rect">
            <a:avLst/>
          </a:prstGeom>
        </p:spPr>
        <p:txBody>
          <a:bodyPr/>
          <a:lstStyle/>
          <a:p>
            <a:r>
              <a:rPr lang="en-US" dirty="0"/>
              <a:t>The Event Loop Resolves Promises</a:t>
            </a:r>
            <a:endParaRPr dirty="0"/>
          </a:p>
        </p:txBody>
      </p:sp>
      <p:sp>
        <p:nvSpPr>
          <p:cNvPr id="5" name="Text Placeholder 4">
            <a:extLst>
              <a:ext uri="{FF2B5EF4-FFF2-40B4-BE49-F238E27FC236}">
                <a16:creationId xmlns:a16="http://schemas.microsoft.com/office/drawing/2014/main" id="{2CFD06DF-68F2-E142-985F-31C7BCFFAD32}"/>
              </a:ext>
            </a:extLst>
          </p:cNvPr>
          <p:cNvSpPr>
            <a:spLocks noGrp="1"/>
          </p:cNvSpPr>
          <p:nvPr>
            <p:ph type="body" sz="quarter" idx="21"/>
          </p:nvPr>
        </p:nvSpPr>
        <p:spPr/>
        <p:txBody>
          <a:bodyPr>
            <a:normAutofit fontScale="92500" lnSpcReduction="10000"/>
          </a:bodyPr>
          <a:lstStyle/>
          <a:p>
            <a:endParaRPr lang="en-US"/>
          </a:p>
        </p:txBody>
      </p:sp>
      <p:sp>
        <p:nvSpPr>
          <p:cNvPr id="352" name="Event Queue"/>
          <p:cNvSpPr txBox="1"/>
          <p:nvPr/>
        </p:nvSpPr>
        <p:spPr>
          <a:xfrm>
            <a:off x="1685726" y="675292"/>
            <a:ext cx="1567738" cy="379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4000" i="1">
                <a:solidFill>
                  <a:srgbClr val="000000"/>
                </a:solidFill>
                <a:latin typeface="Helvetica"/>
                <a:ea typeface="Helvetica"/>
                <a:cs typeface="Helvetica"/>
                <a:sym typeface="Helvetica"/>
              </a:defRPr>
            </a:lvl1pPr>
          </a:lstStyle>
          <a:p>
            <a:r>
              <a:rPr sz="2000"/>
              <a:t>Event Queue</a:t>
            </a:r>
          </a:p>
        </p:txBody>
      </p:sp>
      <p:sp>
        <p:nvSpPr>
          <p:cNvPr id="372" name="Rectangle"/>
          <p:cNvSpPr/>
          <p:nvPr/>
        </p:nvSpPr>
        <p:spPr>
          <a:xfrm>
            <a:off x="1702758" y="1035748"/>
            <a:ext cx="6142906" cy="772112"/>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pPr defTabSz="410766">
              <a:defRPr sz="2000" b="1">
                <a:solidFill>
                  <a:srgbClr val="000000"/>
                </a:solidFill>
                <a:latin typeface="Helvetica"/>
                <a:ea typeface="Helvetica"/>
                <a:cs typeface="Helvetica"/>
                <a:sym typeface="Helvetica"/>
              </a:defRPr>
            </a:pPr>
            <a:endParaRPr sz="1000"/>
          </a:p>
        </p:txBody>
      </p:sp>
      <p:sp>
        <p:nvSpPr>
          <p:cNvPr id="373" name="Are there any listeners registered for this event?"/>
          <p:cNvSpPr txBox="1"/>
          <p:nvPr/>
        </p:nvSpPr>
        <p:spPr>
          <a:xfrm>
            <a:off x="3354028" y="4448414"/>
            <a:ext cx="6916959"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Are there any listeners registered for this event?</a:t>
            </a:r>
          </a:p>
        </p:txBody>
      </p:sp>
      <p:sp>
        <p:nvSpPr>
          <p:cNvPr id="374" name="If so, call listener with event"/>
          <p:cNvSpPr txBox="1"/>
          <p:nvPr/>
        </p:nvSpPr>
        <p:spPr>
          <a:xfrm>
            <a:off x="4090643" y="4935282"/>
            <a:ext cx="4010714"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If so, call listener with event</a:t>
            </a:r>
          </a:p>
        </p:txBody>
      </p:sp>
      <p:sp>
        <p:nvSpPr>
          <p:cNvPr id="375" name="After the listener is finished, repeat"/>
          <p:cNvSpPr txBox="1"/>
          <p:nvPr/>
        </p:nvSpPr>
        <p:spPr>
          <a:xfrm>
            <a:off x="4078155" y="5426629"/>
            <a:ext cx="5044651"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After the listener is finished, repeat</a:t>
            </a:r>
          </a:p>
        </p:txBody>
      </p:sp>
      <p:sp>
        <p:nvSpPr>
          <p:cNvPr id="376" name="response from facebook.com"/>
          <p:cNvSpPr/>
          <p:nvPr/>
        </p:nvSpPr>
        <p:spPr>
          <a:xfrm>
            <a:off x="1792255" y="3883994"/>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#1 from </a:t>
            </a:r>
            <a:r>
              <a:rPr lang="en-US" sz="1600" u="sng" dirty="0" err="1"/>
              <a:t>covey.town</a:t>
            </a:r>
            <a:endParaRPr lang="en-US" sz="1600" u="sng" dirty="0"/>
          </a:p>
        </p:txBody>
      </p:sp>
      <p:sp>
        <p:nvSpPr>
          <p:cNvPr id="377" name="response from covey.town"/>
          <p:cNvSpPr/>
          <p:nvPr/>
        </p:nvSpPr>
        <p:spPr>
          <a:xfrm>
            <a:off x="1792255"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#2 from </a:t>
            </a:r>
            <a:r>
              <a:rPr lang="en-US" sz="1600" u="sng" dirty="0" err="1"/>
              <a:t>covey.town</a:t>
            </a:r>
            <a:endParaRPr lang="en-US" sz="1600" u="sng"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3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 grpId="1" animBg="1" advAuto="0"/>
      <p:bldP spid="374" grpId="2" animBg="1" advAuto="0"/>
      <p:bldP spid="375" grpId="3"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5B68964F-0616-B94B-B35F-8CB5CF8D1925}"/>
              </a:ext>
            </a:extLst>
          </p:cNvPr>
          <p:cNvGrpSpPr/>
          <p:nvPr/>
        </p:nvGrpSpPr>
        <p:grpSpPr>
          <a:xfrm>
            <a:off x="6841561" y="992926"/>
            <a:ext cx="1365960" cy="2240745"/>
            <a:chOff x="6841561" y="992926"/>
            <a:chExt cx="1365960" cy="2240745"/>
          </a:xfrm>
        </p:grpSpPr>
        <p:grpSp>
          <p:nvGrpSpPr>
            <p:cNvPr id="32" name="Group">
              <a:extLst>
                <a:ext uri="{FF2B5EF4-FFF2-40B4-BE49-F238E27FC236}">
                  <a16:creationId xmlns:a16="http://schemas.microsoft.com/office/drawing/2014/main" id="{8F4542F0-9B2D-6147-84DC-78840496F6EB}"/>
                </a:ext>
              </a:extLst>
            </p:cNvPr>
            <p:cNvGrpSpPr/>
            <p:nvPr/>
          </p:nvGrpSpPr>
          <p:grpSpPr>
            <a:xfrm>
              <a:off x="6841561" y="992926"/>
              <a:ext cx="1365960" cy="2240745"/>
              <a:chOff x="-4414093" y="0"/>
              <a:chExt cx="14137632" cy="4481486"/>
            </a:xfrm>
          </p:grpSpPr>
          <p:sp>
            <p:nvSpPr>
              <p:cNvPr id="36" name="Rectangle">
                <a:extLst>
                  <a:ext uri="{FF2B5EF4-FFF2-40B4-BE49-F238E27FC236}">
                    <a16:creationId xmlns:a16="http://schemas.microsoft.com/office/drawing/2014/main" id="{AD14531E-AB71-374E-9A63-AA77AD214F7C}"/>
                  </a:ext>
                </a:extLst>
              </p:cNvPr>
              <p:cNvSpPr/>
              <p:nvPr/>
            </p:nvSpPr>
            <p:spPr>
              <a:xfrm>
                <a:off x="0" y="0"/>
                <a:ext cx="6642417" cy="3540217"/>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sp>
            <p:nvSpPr>
              <p:cNvPr id="37" name="JS Engine">
                <a:extLst>
                  <a:ext uri="{FF2B5EF4-FFF2-40B4-BE49-F238E27FC236}">
                    <a16:creationId xmlns:a16="http://schemas.microsoft.com/office/drawing/2014/main" id="{89AF6C9F-F117-DC43-86B1-EF172D267FA0}"/>
                  </a:ext>
                </a:extLst>
              </p:cNvPr>
              <p:cNvSpPr txBox="1"/>
              <p:nvPr/>
            </p:nvSpPr>
            <p:spPr>
              <a:xfrm>
                <a:off x="-4414093" y="3666539"/>
                <a:ext cx="14137632" cy="81494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4200">
                    <a:solidFill>
                      <a:srgbClr val="000000"/>
                    </a:solidFill>
                    <a:latin typeface="Helvetica Light"/>
                    <a:ea typeface="Helvetica Light"/>
                    <a:cs typeface="Helvetica Light"/>
                    <a:sym typeface="Helvetica Light"/>
                  </a:defRPr>
                </a:lvl1pPr>
              </a:lstStyle>
              <a:p>
                <a:r>
                  <a:rPr sz="2100" dirty="0"/>
                  <a:t>JS Engine</a:t>
                </a:r>
              </a:p>
            </p:txBody>
          </p:sp>
        </p:grpSp>
        <p:grpSp>
          <p:nvGrpSpPr>
            <p:cNvPr id="33" name="Group">
              <a:extLst>
                <a:ext uri="{FF2B5EF4-FFF2-40B4-BE49-F238E27FC236}">
                  <a16:creationId xmlns:a16="http://schemas.microsoft.com/office/drawing/2014/main" id="{D793F012-DB5E-FC44-B31F-BC06405E0D44}"/>
                </a:ext>
              </a:extLst>
            </p:cNvPr>
            <p:cNvGrpSpPr/>
            <p:nvPr/>
          </p:nvGrpSpPr>
          <p:grpSpPr>
            <a:xfrm>
              <a:off x="7340407" y="1044360"/>
              <a:ext cx="501709" cy="1667242"/>
              <a:chOff x="0" y="0"/>
              <a:chExt cx="1003416" cy="3334481"/>
            </a:xfrm>
          </p:grpSpPr>
          <p:sp>
            <p:nvSpPr>
              <p:cNvPr id="34" name="Rectangle">
                <a:extLst>
                  <a:ext uri="{FF2B5EF4-FFF2-40B4-BE49-F238E27FC236}">
                    <a16:creationId xmlns:a16="http://schemas.microsoft.com/office/drawing/2014/main" id="{8E71F417-B85C-D540-A71C-A78D2FA3C943}"/>
                  </a:ext>
                </a:extLst>
              </p:cNvPr>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35" name="event loop">
                <a:extLst>
                  <a:ext uri="{FF2B5EF4-FFF2-40B4-BE49-F238E27FC236}">
                    <a16:creationId xmlns:a16="http://schemas.microsoft.com/office/drawing/2014/main" id="{9401A012-E6BC-E348-A79A-B0C2B346288D}"/>
                  </a:ext>
                </a:extLst>
              </p:cNvPr>
              <p:cNvSpPr/>
              <p:nvPr/>
            </p:nvSpPr>
            <p:spPr>
              <a:xfrm>
                <a:off x="0" y="2675732"/>
                <a:ext cx="1003417" cy="65875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sz="800" dirty="0"/>
                  <a:t>event loop</a:t>
                </a:r>
              </a:p>
            </p:txBody>
          </p:sp>
        </p:grpSp>
      </p:grpSp>
      <p:sp>
        <p:nvSpPr>
          <p:cNvPr id="379" name="Event Being Processed:"/>
          <p:cNvSpPr txBox="1"/>
          <p:nvPr/>
        </p:nvSpPr>
        <p:spPr>
          <a:xfrm>
            <a:off x="1579406" y="3363683"/>
            <a:ext cx="3739806"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b="1">
                <a:solidFill>
                  <a:srgbClr val="000000"/>
                </a:solidFill>
                <a:latin typeface="Helvetica"/>
                <a:ea typeface="Helvetica"/>
                <a:cs typeface="Helvetica"/>
                <a:sym typeface="Helvetica"/>
              </a:defRPr>
            </a:lvl1pPr>
          </a:lstStyle>
          <a:p>
            <a:r>
              <a:rPr sz="2500"/>
              <a:t>Event Being Processed:</a:t>
            </a:r>
          </a:p>
        </p:txBody>
      </p:sp>
      <p:sp>
        <p:nvSpPr>
          <p:cNvPr id="380" name="The Event Loop"/>
          <p:cNvSpPr txBox="1">
            <a:spLocks noGrp="1"/>
          </p:cNvSpPr>
          <p:nvPr>
            <p:ph type="title"/>
          </p:nvPr>
        </p:nvSpPr>
        <p:spPr>
          <a:prstGeom prst="rect">
            <a:avLst/>
          </a:prstGeom>
        </p:spPr>
        <p:txBody>
          <a:bodyPr/>
          <a:lstStyle/>
          <a:p>
            <a:r>
              <a:rPr lang="en-US" dirty="0"/>
              <a:t>The Event Loop Resolves Promises</a:t>
            </a:r>
            <a:endParaRPr dirty="0"/>
          </a:p>
        </p:txBody>
      </p:sp>
      <p:sp>
        <p:nvSpPr>
          <p:cNvPr id="5" name="Text Placeholder 4">
            <a:extLst>
              <a:ext uri="{FF2B5EF4-FFF2-40B4-BE49-F238E27FC236}">
                <a16:creationId xmlns:a16="http://schemas.microsoft.com/office/drawing/2014/main" id="{3305720C-3622-2849-B393-404EC30777A1}"/>
              </a:ext>
            </a:extLst>
          </p:cNvPr>
          <p:cNvSpPr>
            <a:spLocks noGrp="1"/>
          </p:cNvSpPr>
          <p:nvPr>
            <p:ph type="body" sz="quarter" idx="21"/>
          </p:nvPr>
        </p:nvSpPr>
        <p:spPr/>
        <p:txBody>
          <a:bodyPr>
            <a:normAutofit fontScale="92500" lnSpcReduction="10000"/>
          </a:bodyPr>
          <a:lstStyle/>
          <a:p>
            <a:endParaRPr lang="en-US"/>
          </a:p>
        </p:txBody>
      </p:sp>
      <p:sp>
        <p:nvSpPr>
          <p:cNvPr id="4" name="Text Placeholder 3">
            <a:extLst>
              <a:ext uri="{FF2B5EF4-FFF2-40B4-BE49-F238E27FC236}">
                <a16:creationId xmlns:a16="http://schemas.microsoft.com/office/drawing/2014/main" id="{846469E8-D138-9242-95CC-BA5C77342641}"/>
              </a:ext>
            </a:extLst>
          </p:cNvPr>
          <p:cNvSpPr>
            <a:spLocks noGrp="1"/>
          </p:cNvSpPr>
          <p:nvPr>
            <p:ph type="body" idx="1"/>
          </p:nvPr>
        </p:nvSpPr>
        <p:spPr/>
        <p:txBody>
          <a:bodyPr/>
          <a:lstStyle/>
          <a:p>
            <a:endParaRPr lang="en-US" dirty="0"/>
          </a:p>
        </p:txBody>
      </p:sp>
      <p:sp>
        <p:nvSpPr>
          <p:cNvPr id="382" name="Event Queue"/>
          <p:cNvSpPr txBox="1"/>
          <p:nvPr/>
        </p:nvSpPr>
        <p:spPr>
          <a:xfrm>
            <a:off x="1685726" y="675292"/>
            <a:ext cx="1567738" cy="379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4000" i="1">
                <a:solidFill>
                  <a:srgbClr val="000000"/>
                </a:solidFill>
                <a:latin typeface="Helvetica"/>
                <a:ea typeface="Helvetica"/>
                <a:cs typeface="Helvetica"/>
                <a:sym typeface="Helvetica"/>
              </a:defRPr>
            </a:lvl1pPr>
          </a:lstStyle>
          <a:p>
            <a:r>
              <a:rPr sz="2000"/>
              <a:t>Event Queue</a:t>
            </a:r>
          </a:p>
        </p:txBody>
      </p:sp>
      <p:grpSp>
        <p:nvGrpSpPr>
          <p:cNvPr id="401" name="Group"/>
          <p:cNvGrpSpPr/>
          <p:nvPr/>
        </p:nvGrpSpPr>
        <p:grpSpPr>
          <a:xfrm>
            <a:off x="7340407" y="1044360"/>
            <a:ext cx="501709" cy="1667242"/>
            <a:chOff x="0" y="0"/>
            <a:chExt cx="1003416" cy="3334481"/>
          </a:xfrm>
        </p:grpSpPr>
        <p:sp>
          <p:nvSpPr>
            <p:cNvPr id="399" name="Rectangle"/>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400" name="event loop"/>
            <p:cNvSpPr/>
            <p:nvPr/>
          </p:nvSpPr>
          <p:spPr>
            <a:xfrm>
              <a:off x="0" y="2675732"/>
              <a:ext cx="1003417" cy="65875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sz="800"/>
                <a:t>event loop</a:t>
              </a:r>
            </a:p>
          </p:txBody>
        </p:sp>
      </p:grpSp>
      <p:sp>
        <p:nvSpPr>
          <p:cNvPr id="402" name="Rectangle"/>
          <p:cNvSpPr/>
          <p:nvPr/>
        </p:nvSpPr>
        <p:spPr>
          <a:xfrm>
            <a:off x="1702758" y="1035748"/>
            <a:ext cx="6142906" cy="772112"/>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pPr defTabSz="410766">
              <a:defRPr sz="2000" b="1">
                <a:solidFill>
                  <a:srgbClr val="000000"/>
                </a:solidFill>
                <a:latin typeface="Helvetica"/>
                <a:ea typeface="Helvetica"/>
                <a:cs typeface="Helvetica"/>
                <a:sym typeface="Helvetica"/>
              </a:defRPr>
            </a:pPr>
            <a:endParaRPr sz="1000"/>
          </a:p>
        </p:txBody>
      </p:sp>
      <p:sp>
        <p:nvSpPr>
          <p:cNvPr id="403" name="Are there any listeners registered for this event?"/>
          <p:cNvSpPr txBox="1"/>
          <p:nvPr/>
        </p:nvSpPr>
        <p:spPr>
          <a:xfrm>
            <a:off x="3354028" y="4448414"/>
            <a:ext cx="6916959"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Are there any listeners registered for this event?</a:t>
            </a:r>
          </a:p>
        </p:txBody>
      </p:sp>
      <p:sp>
        <p:nvSpPr>
          <p:cNvPr id="404" name="If so, call listener with event"/>
          <p:cNvSpPr txBox="1"/>
          <p:nvPr/>
        </p:nvSpPr>
        <p:spPr>
          <a:xfrm>
            <a:off x="4090643" y="4935282"/>
            <a:ext cx="4010714"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If so, call listener with event</a:t>
            </a:r>
          </a:p>
        </p:txBody>
      </p:sp>
      <p:sp>
        <p:nvSpPr>
          <p:cNvPr id="405" name="After the listener is finished, repeat"/>
          <p:cNvSpPr txBox="1"/>
          <p:nvPr/>
        </p:nvSpPr>
        <p:spPr>
          <a:xfrm>
            <a:off x="4078155" y="5426629"/>
            <a:ext cx="5044651"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After the listener is finished, repeat</a:t>
            </a:r>
          </a:p>
        </p:txBody>
      </p:sp>
      <p:sp>
        <p:nvSpPr>
          <p:cNvPr id="406" name="response from covey.town"/>
          <p:cNvSpPr/>
          <p:nvPr/>
        </p:nvSpPr>
        <p:spPr>
          <a:xfrm>
            <a:off x="1792255" y="3883994"/>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#2 from </a:t>
            </a:r>
            <a:r>
              <a:rPr lang="en-US" sz="1600" u="sng" dirty="0" err="1"/>
              <a:t>covey.town</a:t>
            </a:r>
            <a:endParaRPr lang="en-US" sz="1600" u="sng"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4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 grpId="1" animBg="1" advAuto="0"/>
      <p:bldP spid="404" grpId="2" animBg="1" advAuto="0"/>
      <p:bldP spid="405" grpId="3"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The Event Loop"/>
          <p:cNvSpPr txBox="1">
            <a:spLocks noGrp="1"/>
          </p:cNvSpPr>
          <p:nvPr>
            <p:ph type="title"/>
          </p:nvPr>
        </p:nvSpPr>
        <p:spPr>
          <a:prstGeom prst="rect">
            <a:avLst/>
          </a:prstGeom>
        </p:spPr>
        <p:txBody>
          <a:bodyPr/>
          <a:lstStyle/>
          <a:p>
            <a:r>
              <a:rPr lang="en-US" dirty="0"/>
              <a:t>The Event Loop Calls Listeners</a:t>
            </a:r>
            <a:endParaRPr dirty="0"/>
          </a:p>
        </p:txBody>
      </p:sp>
      <p:sp>
        <p:nvSpPr>
          <p:cNvPr id="409" name="Slide Subtitle"/>
          <p:cNvSpPr txBox="1">
            <a:spLocks noGrp="1"/>
          </p:cNvSpPr>
          <p:nvPr>
            <p:ph type="body" idx="21"/>
          </p:nvPr>
        </p:nvSpPr>
        <p:spPr>
          <a:prstGeom prst="rect">
            <a:avLst/>
          </a:prstGeom>
        </p:spPr>
        <p:txBody>
          <a:bodyPr>
            <a:normAutofit fontScale="92500" lnSpcReduction="10000"/>
          </a:bodyPr>
          <a:lstStyle/>
          <a:p>
            <a:endParaRPr/>
          </a:p>
        </p:txBody>
      </p:sp>
      <p:sp>
        <p:nvSpPr>
          <p:cNvPr id="410" name="Remember that JS is event-driven…"/>
          <p:cNvSpPr txBox="1">
            <a:spLocks noGrp="1"/>
          </p:cNvSpPr>
          <p:nvPr>
            <p:ph type="body" idx="1"/>
          </p:nvPr>
        </p:nvSpPr>
        <p:spPr>
          <a:prstGeom prst="rect">
            <a:avLst/>
          </a:prstGeom>
        </p:spPr>
        <p:txBody>
          <a:bodyPr>
            <a:normAutofit/>
          </a:bodyPr>
          <a:lstStyle/>
          <a:p>
            <a:r>
              <a:rPr lang="en-US" dirty="0"/>
              <a:t>JavaScript (and TypeScript) offer “event driven” concurrency: asynchronous tasks happen in the background, by the language runtime</a:t>
            </a:r>
          </a:p>
          <a:p>
            <a:r>
              <a:rPr dirty="0"/>
              <a:t>Event loop is responsible for dispatching events when they occur</a:t>
            </a:r>
          </a:p>
          <a:p>
            <a:r>
              <a:rPr dirty="0"/>
              <a:t>Main thread for event loop (buried somewhere in NodeJS) :</a:t>
            </a:r>
          </a:p>
          <a:p>
            <a:pPr marL="0" indent="0" defTabSz="410766">
              <a:lnSpc>
                <a:spcPct val="100000"/>
              </a:lnSpc>
              <a:spcBef>
                <a:spcPts val="0"/>
              </a:spcBef>
              <a:buSzTx/>
              <a:buNone/>
              <a:defRPr sz="5000">
                <a:latin typeface="Consolas"/>
                <a:ea typeface="Consolas"/>
                <a:cs typeface="Consolas"/>
                <a:sym typeface="Consolas"/>
              </a:defRPr>
            </a:pPr>
            <a:r>
              <a:rPr sz="2200" dirty="0">
                <a:solidFill>
                  <a:srgbClr val="942192"/>
                </a:solidFill>
              </a:rPr>
              <a:t>while</a:t>
            </a:r>
            <a:r>
              <a:rPr sz="2200" dirty="0"/>
              <a:t>(</a:t>
            </a:r>
            <a:r>
              <a:rPr sz="2200" dirty="0" err="1"/>
              <a:t>queue.</a:t>
            </a:r>
            <a:r>
              <a:rPr sz="2200" dirty="0" err="1">
                <a:solidFill>
                  <a:srgbClr val="0432FF"/>
                </a:solidFill>
              </a:rPr>
              <a:t>waitForMessage</a:t>
            </a:r>
            <a:r>
              <a:rPr sz="2200" dirty="0"/>
              <a:t>()){</a:t>
            </a:r>
          </a:p>
          <a:p>
            <a:pPr marL="0" indent="0" defTabSz="410766">
              <a:lnSpc>
                <a:spcPct val="100000"/>
              </a:lnSpc>
              <a:spcBef>
                <a:spcPts val="0"/>
              </a:spcBef>
              <a:buSzTx/>
              <a:buNone/>
              <a:defRPr sz="5000">
                <a:latin typeface="Consolas"/>
                <a:ea typeface="Consolas"/>
                <a:cs typeface="Consolas"/>
                <a:sym typeface="Consolas"/>
              </a:defRPr>
            </a:pPr>
            <a:r>
              <a:rPr sz="2200" dirty="0"/>
              <a:t>  </a:t>
            </a:r>
            <a:r>
              <a:rPr sz="2200" dirty="0" err="1"/>
              <a:t>queue.</a:t>
            </a:r>
            <a:r>
              <a:rPr sz="2200" dirty="0" err="1">
                <a:solidFill>
                  <a:srgbClr val="0432FF"/>
                </a:solidFill>
              </a:rPr>
              <a:t>processNextMessage</a:t>
            </a:r>
            <a:r>
              <a:rPr sz="2200" dirty="0"/>
              <a:t>();</a:t>
            </a:r>
          </a:p>
          <a:p>
            <a:pPr marL="0" indent="0" defTabSz="410766">
              <a:lnSpc>
                <a:spcPct val="100000"/>
              </a:lnSpc>
              <a:spcBef>
                <a:spcPts val="0"/>
              </a:spcBef>
              <a:buSzTx/>
              <a:buNone/>
              <a:defRPr sz="5000">
                <a:latin typeface="Consolas"/>
                <a:ea typeface="Consolas"/>
                <a:cs typeface="Consolas"/>
                <a:sym typeface="Consolas"/>
              </a:defRPr>
            </a:pPr>
            <a:r>
              <a:rPr sz="2200" dirty="0"/>
              <a:t>}</a:t>
            </a:r>
            <a:endParaRPr lang="en-US" sz="2200" dirty="0"/>
          </a:p>
          <a:p>
            <a:pPr lvl="0"/>
            <a:r>
              <a:rPr lang="en-US" dirty="0"/>
              <a:t>The order of event processing is (in the general sense) unpredictable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Run-to-completion semantics"/>
          <p:cNvSpPr txBox="1">
            <a:spLocks noGrp="1"/>
          </p:cNvSpPr>
          <p:nvPr>
            <p:ph type="title"/>
          </p:nvPr>
        </p:nvSpPr>
        <p:spPr>
          <a:prstGeom prst="rect">
            <a:avLst/>
          </a:prstGeom>
        </p:spPr>
        <p:txBody>
          <a:bodyPr/>
          <a:lstStyle/>
          <a:p>
            <a:r>
              <a:rPr lang="en-US" dirty="0"/>
              <a:t>Event Handlers “Run To Completion”</a:t>
            </a:r>
            <a:endParaRPr dirty="0"/>
          </a:p>
        </p:txBody>
      </p:sp>
      <p:sp>
        <p:nvSpPr>
          <p:cNvPr id="413" name="Slide Subtitle"/>
          <p:cNvSpPr txBox="1">
            <a:spLocks noGrp="1"/>
          </p:cNvSpPr>
          <p:nvPr>
            <p:ph type="body" idx="21"/>
          </p:nvPr>
        </p:nvSpPr>
        <p:spPr>
          <a:prstGeom prst="rect">
            <a:avLst/>
          </a:prstGeom>
        </p:spPr>
        <p:txBody>
          <a:bodyPr>
            <a:normAutofit fontScale="92500" lnSpcReduction="10000"/>
          </a:bodyPr>
          <a:lstStyle/>
          <a:p>
            <a:r>
              <a:rPr lang="en-US" dirty="0"/>
              <a:t>AKA: Your code will not be “interrupted”</a:t>
            </a:r>
            <a:endParaRPr dirty="0"/>
          </a:p>
        </p:txBody>
      </p:sp>
      <p:sp>
        <p:nvSpPr>
          <p:cNvPr id="414" name="Run-to-completion…"/>
          <p:cNvSpPr txBox="1">
            <a:spLocks noGrp="1"/>
          </p:cNvSpPr>
          <p:nvPr>
            <p:ph type="body" idx="1"/>
          </p:nvPr>
        </p:nvSpPr>
        <p:spPr>
          <a:prstGeom prst="rect">
            <a:avLst/>
          </a:prstGeom>
        </p:spPr>
        <p:txBody>
          <a:bodyPr/>
          <a:lstStyle/>
          <a:p>
            <a:r>
              <a:rPr dirty="0"/>
              <a:t>The </a:t>
            </a:r>
            <a:r>
              <a:rPr lang="en-US" dirty="0" err="1"/>
              <a:t>listener</a:t>
            </a:r>
            <a:r>
              <a:rPr dirty="0" err="1"/>
              <a:t>handling</a:t>
            </a:r>
            <a:r>
              <a:rPr dirty="0"/>
              <a:t> an event and the functions that it (transitively) synchronously calls will keep executing until the function finishes.</a:t>
            </a:r>
          </a:p>
          <a:p>
            <a:r>
              <a:rPr dirty="0"/>
              <a:t>The JS engine will not handle the next event until the </a:t>
            </a:r>
            <a:r>
              <a:rPr lang="en-US" dirty="0"/>
              <a:t>listener </a:t>
            </a:r>
            <a:r>
              <a:rPr dirty="0"/>
              <a:t>finishes.</a:t>
            </a:r>
          </a:p>
        </p:txBody>
      </p:sp>
      <p:sp>
        <p:nvSpPr>
          <p:cNvPr id="415" name="handler1"/>
          <p:cNvSpPr txBox="1"/>
          <p:nvPr/>
        </p:nvSpPr>
        <p:spPr>
          <a:xfrm>
            <a:off x="3990360" y="4608373"/>
            <a:ext cx="944169"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lang="en-US" sz="1800" dirty="0"/>
              <a:t>listener1</a:t>
            </a:r>
            <a:endParaRPr sz="1800" dirty="0"/>
          </a:p>
        </p:txBody>
      </p:sp>
      <p:sp>
        <p:nvSpPr>
          <p:cNvPr id="416" name="f"/>
          <p:cNvSpPr txBox="1"/>
          <p:nvPr/>
        </p:nvSpPr>
        <p:spPr>
          <a:xfrm>
            <a:off x="5587367" y="4256168"/>
            <a:ext cx="136256"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f</a:t>
            </a:r>
          </a:p>
        </p:txBody>
      </p:sp>
      <p:sp>
        <p:nvSpPr>
          <p:cNvPr id="417" name="h"/>
          <p:cNvSpPr txBox="1"/>
          <p:nvPr/>
        </p:nvSpPr>
        <p:spPr>
          <a:xfrm>
            <a:off x="5555307" y="4786968"/>
            <a:ext cx="200376"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h</a:t>
            </a:r>
          </a:p>
        </p:txBody>
      </p:sp>
      <p:sp>
        <p:nvSpPr>
          <p:cNvPr id="418" name="g"/>
          <p:cNvSpPr txBox="1"/>
          <p:nvPr/>
        </p:nvSpPr>
        <p:spPr>
          <a:xfrm>
            <a:off x="6785947" y="4256168"/>
            <a:ext cx="213200"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g</a:t>
            </a:r>
          </a:p>
        </p:txBody>
      </p:sp>
      <p:sp>
        <p:nvSpPr>
          <p:cNvPr id="419" name="handler2"/>
          <p:cNvSpPr txBox="1"/>
          <p:nvPr/>
        </p:nvSpPr>
        <p:spPr>
          <a:xfrm>
            <a:off x="3990360" y="5875009"/>
            <a:ext cx="944169"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lang="en-US" sz="1800" dirty="0"/>
              <a:t>listener2</a:t>
            </a:r>
            <a:endParaRPr sz="1800" dirty="0"/>
          </a:p>
        </p:txBody>
      </p:sp>
      <p:sp>
        <p:nvSpPr>
          <p:cNvPr id="420" name="Line"/>
          <p:cNvSpPr/>
          <p:nvPr/>
        </p:nvSpPr>
        <p:spPr>
          <a:xfrm>
            <a:off x="5811400" y="4466681"/>
            <a:ext cx="892969"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1" name="Line"/>
          <p:cNvSpPr/>
          <p:nvPr/>
        </p:nvSpPr>
        <p:spPr>
          <a:xfrm>
            <a:off x="5811400" y="4997253"/>
            <a:ext cx="892969"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2" name="..."/>
          <p:cNvSpPr txBox="1"/>
          <p:nvPr/>
        </p:nvSpPr>
        <p:spPr>
          <a:xfrm>
            <a:off x="6760297" y="4786968"/>
            <a:ext cx="264497"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a:t>
            </a:r>
          </a:p>
        </p:txBody>
      </p:sp>
      <p:sp>
        <p:nvSpPr>
          <p:cNvPr id="423" name="Line"/>
          <p:cNvSpPr/>
          <p:nvPr/>
        </p:nvSpPr>
        <p:spPr>
          <a:xfrm flipV="1">
            <a:off x="4992716" y="4514706"/>
            <a:ext cx="530110" cy="193330"/>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4" name="Line"/>
          <p:cNvSpPr/>
          <p:nvPr/>
        </p:nvSpPr>
        <p:spPr>
          <a:xfrm>
            <a:off x="7080723" y="4997253"/>
            <a:ext cx="892970"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5" name="i"/>
          <p:cNvSpPr txBox="1"/>
          <p:nvPr/>
        </p:nvSpPr>
        <p:spPr>
          <a:xfrm>
            <a:off x="8061498" y="4786968"/>
            <a:ext cx="123432"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i</a:t>
            </a:r>
          </a:p>
        </p:txBody>
      </p:sp>
      <p:sp>
        <p:nvSpPr>
          <p:cNvPr id="426" name="Line"/>
          <p:cNvSpPr/>
          <p:nvPr/>
        </p:nvSpPr>
        <p:spPr>
          <a:xfrm>
            <a:off x="5049475" y="4839471"/>
            <a:ext cx="480889" cy="191383"/>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7" name="Line"/>
          <p:cNvSpPr/>
          <p:nvPr/>
        </p:nvSpPr>
        <p:spPr>
          <a:xfrm>
            <a:off x="5138772" y="6071704"/>
            <a:ext cx="614176"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8" name="j"/>
          <p:cNvSpPr txBox="1"/>
          <p:nvPr/>
        </p:nvSpPr>
        <p:spPr>
          <a:xfrm>
            <a:off x="6830831" y="5897137"/>
            <a:ext cx="123432"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j</a:t>
            </a:r>
          </a:p>
        </p:txBody>
      </p:sp>
      <p:sp>
        <p:nvSpPr>
          <p:cNvPr id="429" name="..."/>
          <p:cNvSpPr txBox="1"/>
          <p:nvPr/>
        </p:nvSpPr>
        <p:spPr>
          <a:xfrm>
            <a:off x="5789989" y="5921152"/>
            <a:ext cx="264497"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a:t>
            </a:r>
          </a:p>
        </p:txBody>
      </p:sp>
      <p:sp>
        <p:nvSpPr>
          <p:cNvPr id="430" name="Line"/>
          <p:cNvSpPr/>
          <p:nvPr/>
        </p:nvSpPr>
        <p:spPr>
          <a:xfrm>
            <a:off x="3452950" y="4470361"/>
            <a:ext cx="1" cy="1818382"/>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31" name="processing of event queue"/>
          <p:cNvSpPr txBox="1"/>
          <p:nvPr/>
        </p:nvSpPr>
        <p:spPr>
          <a:xfrm>
            <a:off x="2473443" y="3938117"/>
            <a:ext cx="1959015" cy="6261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processing of event queue</a:t>
            </a:r>
          </a:p>
        </p:txBody>
      </p:sp>
      <p:sp>
        <p:nvSpPr>
          <p:cNvPr id="432" name="Line"/>
          <p:cNvSpPr/>
          <p:nvPr/>
        </p:nvSpPr>
        <p:spPr>
          <a:xfrm>
            <a:off x="6125790" y="6102134"/>
            <a:ext cx="614175"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Implications of run-to-completion"/>
          <p:cNvSpPr txBox="1">
            <a:spLocks noGrp="1"/>
          </p:cNvSpPr>
          <p:nvPr>
            <p:ph type="title"/>
          </p:nvPr>
        </p:nvSpPr>
        <p:spPr>
          <a:prstGeom prst="rect">
            <a:avLst/>
          </a:prstGeom>
        </p:spPr>
        <p:txBody>
          <a:bodyPr/>
          <a:lstStyle/>
          <a:p>
            <a:r>
              <a:rPr dirty="0"/>
              <a:t>Implications of </a:t>
            </a:r>
            <a:r>
              <a:rPr lang="en-US" dirty="0"/>
              <a:t>R</a:t>
            </a:r>
            <a:r>
              <a:rPr dirty="0"/>
              <a:t>un-to-</a:t>
            </a:r>
            <a:r>
              <a:rPr lang="en-US" dirty="0"/>
              <a:t>C</a:t>
            </a:r>
            <a:r>
              <a:rPr dirty="0"/>
              <a:t>ompletion</a:t>
            </a:r>
          </a:p>
        </p:txBody>
      </p:sp>
      <p:sp>
        <p:nvSpPr>
          <p:cNvPr id="435" name="Slide Subtitle"/>
          <p:cNvSpPr txBox="1">
            <a:spLocks noGrp="1"/>
          </p:cNvSpPr>
          <p:nvPr>
            <p:ph type="body" idx="21"/>
          </p:nvPr>
        </p:nvSpPr>
        <p:spPr>
          <a:prstGeom prst="rect">
            <a:avLst/>
          </a:prstGeom>
        </p:spPr>
        <p:txBody>
          <a:bodyPr>
            <a:normAutofit fontScale="92500" lnSpcReduction="10000"/>
          </a:bodyPr>
          <a:lstStyle/>
          <a:p>
            <a:r>
              <a:rPr lang="en-US" b="1" dirty="0"/>
              <a:t>The good news: no interruptions/context switching</a:t>
            </a:r>
            <a:endParaRPr b="1" dirty="0"/>
          </a:p>
        </p:txBody>
      </p:sp>
      <p:sp>
        <p:nvSpPr>
          <p:cNvPr id="436" name="Good news: no other code will run until you finish (no worries about other threads overwriting your data)"/>
          <p:cNvSpPr txBox="1">
            <a:spLocks noGrp="1"/>
          </p:cNvSpPr>
          <p:nvPr>
            <p:ph type="body" idx="1"/>
          </p:nvPr>
        </p:nvSpPr>
        <p:spPr>
          <a:prstGeom prst="rect">
            <a:avLst/>
          </a:prstGeom>
        </p:spPr>
        <p:txBody>
          <a:bodyPr/>
          <a:lstStyle/>
          <a:p>
            <a:pPr marL="0" indent="0">
              <a:buNone/>
            </a:pPr>
            <a:r>
              <a:rPr lang="en-US" dirty="0"/>
              <a:t>N</a:t>
            </a:r>
            <a:r>
              <a:rPr dirty="0"/>
              <a:t>o other code will run until you finish (no worries about other threads overwriting your data)</a:t>
            </a:r>
          </a:p>
        </p:txBody>
      </p:sp>
      <p:sp>
        <p:nvSpPr>
          <p:cNvPr id="437" name="handler1"/>
          <p:cNvSpPr txBox="1"/>
          <p:nvPr/>
        </p:nvSpPr>
        <p:spPr>
          <a:xfrm>
            <a:off x="4211111" y="4049137"/>
            <a:ext cx="944169"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lang="en-US" sz="1800" dirty="0"/>
              <a:t>listener1</a:t>
            </a:r>
            <a:endParaRPr sz="1800" dirty="0"/>
          </a:p>
        </p:txBody>
      </p:sp>
      <p:sp>
        <p:nvSpPr>
          <p:cNvPr id="438" name="f"/>
          <p:cNvSpPr txBox="1"/>
          <p:nvPr/>
        </p:nvSpPr>
        <p:spPr>
          <a:xfrm>
            <a:off x="5808118" y="3696932"/>
            <a:ext cx="136256"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f</a:t>
            </a:r>
          </a:p>
        </p:txBody>
      </p:sp>
      <p:sp>
        <p:nvSpPr>
          <p:cNvPr id="439" name="h"/>
          <p:cNvSpPr txBox="1"/>
          <p:nvPr/>
        </p:nvSpPr>
        <p:spPr>
          <a:xfrm>
            <a:off x="5776059" y="4227731"/>
            <a:ext cx="200376"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h</a:t>
            </a:r>
          </a:p>
        </p:txBody>
      </p:sp>
      <p:sp>
        <p:nvSpPr>
          <p:cNvPr id="440" name="g"/>
          <p:cNvSpPr txBox="1"/>
          <p:nvPr/>
        </p:nvSpPr>
        <p:spPr>
          <a:xfrm>
            <a:off x="7006697" y="3696932"/>
            <a:ext cx="213200"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g</a:t>
            </a:r>
          </a:p>
        </p:txBody>
      </p:sp>
      <p:sp>
        <p:nvSpPr>
          <p:cNvPr id="441" name="handler2"/>
          <p:cNvSpPr txBox="1"/>
          <p:nvPr/>
        </p:nvSpPr>
        <p:spPr>
          <a:xfrm>
            <a:off x="4211111" y="5315773"/>
            <a:ext cx="944169"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lang="en-US" sz="1800" dirty="0"/>
              <a:t>listener2</a:t>
            </a:r>
            <a:endParaRPr sz="1800" dirty="0"/>
          </a:p>
        </p:txBody>
      </p:sp>
      <p:sp>
        <p:nvSpPr>
          <p:cNvPr id="442" name="Line"/>
          <p:cNvSpPr/>
          <p:nvPr/>
        </p:nvSpPr>
        <p:spPr>
          <a:xfrm>
            <a:off x="6032151" y="3907445"/>
            <a:ext cx="892970"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43" name="Line"/>
          <p:cNvSpPr/>
          <p:nvPr/>
        </p:nvSpPr>
        <p:spPr>
          <a:xfrm>
            <a:off x="6032151" y="4438017"/>
            <a:ext cx="892970"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44" name="..."/>
          <p:cNvSpPr txBox="1"/>
          <p:nvPr/>
        </p:nvSpPr>
        <p:spPr>
          <a:xfrm>
            <a:off x="6981048" y="4227731"/>
            <a:ext cx="264497"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a:t>
            </a:r>
          </a:p>
        </p:txBody>
      </p:sp>
      <p:sp>
        <p:nvSpPr>
          <p:cNvPr id="445" name="Line"/>
          <p:cNvSpPr/>
          <p:nvPr/>
        </p:nvSpPr>
        <p:spPr>
          <a:xfrm flipV="1">
            <a:off x="5213467" y="3955470"/>
            <a:ext cx="530110" cy="193330"/>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46" name="Line"/>
          <p:cNvSpPr/>
          <p:nvPr/>
        </p:nvSpPr>
        <p:spPr>
          <a:xfrm>
            <a:off x="7301474" y="4438017"/>
            <a:ext cx="892969"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47" name="i"/>
          <p:cNvSpPr txBox="1"/>
          <p:nvPr/>
        </p:nvSpPr>
        <p:spPr>
          <a:xfrm>
            <a:off x="8282248" y="4227731"/>
            <a:ext cx="123432"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i</a:t>
            </a:r>
          </a:p>
        </p:txBody>
      </p:sp>
      <p:sp>
        <p:nvSpPr>
          <p:cNvPr id="448" name="Line"/>
          <p:cNvSpPr/>
          <p:nvPr/>
        </p:nvSpPr>
        <p:spPr>
          <a:xfrm>
            <a:off x="5270226" y="4280235"/>
            <a:ext cx="480889" cy="191383"/>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49" name="Line"/>
          <p:cNvSpPr/>
          <p:nvPr/>
        </p:nvSpPr>
        <p:spPr>
          <a:xfrm>
            <a:off x="5359523" y="5512468"/>
            <a:ext cx="614176"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50" name="j"/>
          <p:cNvSpPr txBox="1"/>
          <p:nvPr/>
        </p:nvSpPr>
        <p:spPr>
          <a:xfrm>
            <a:off x="7051582" y="5337901"/>
            <a:ext cx="123432"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j</a:t>
            </a:r>
          </a:p>
        </p:txBody>
      </p:sp>
      <p:sp>
        <p:nvSpPr>
          <p:cNvPr id="451" name="..."/>
          <p:cNvSpPr txBox="1"/>
          <p:nvPr/>
        </p:nvSpPr>
        <p:spPr>
          <a:xfrm>
            <a:off x="6010740" y="5361916"/>
            <a:ext cx="264497"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a:t>
            </a:r>
          </a:p>
        </p:txBody>
      </p:sp>
      <p:sp>
        <p:nvSpPr>
          <p:cNvPr id="452" name="Line"/>
          <p:cNvSpPr/>
          <p:nvPr/>
        </p:nvSpPr>
        <p:spPr>
          <a:xfrm>
            <a:off x="3673701" y="3911126"/>
            <a:ext cx="1" cy="1818382"/>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53" name="processing of event queue"/>
          <p:cNvSpPr txBox="1"/>
          <p:nvPr/>
        </p:nvSpPr>
        <p:spPr>
          <a:xfrm>
            <a:off x="2694194" y="3378881"/>
            <a:ext cx="1959015" cy="6261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dirty="0"/>
              <a:t>processing of event queue</a:t>
            </a:r>
          </a:p>
        </p:txBody>
      </p:sp>
      <p:sp>
        <p:nvSpPr>
          <p:cNvPr id="454" name="Line"/>
          <p:cNvSpPr/>
          <p:nvPr/>
        </p:nvSpPr>
        <p:spPr>
          <a:xfrm>
            <a:off x="6346541" y="5542898"/>
            <a:ext cx="614176"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55" name="j will not execute until after i"/>
          <p:cNvSpPr txBox="1"/>
          <p:nvPr/>
        </p:nvSpPr>
        <p:spPr>
          <a:xfrm>
            <a:off x="3861762" y="6066639"/>
            <a:ext cx="3991478"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algn="l" defTabSz="821531">
              <a:spcBef>
                <a:spcPts val="1500"/>
              </a:spcBef>
              <a:defRPr sz="5000" i="1">
                <a:solidFill>
                  <a:srgbClr val="000000"/>
                </a:solidFill>
                <a:latin typeface="Helvetica"/>
                <a:ea typeface="Helvetica"/>
                <a:cs typeface="Helvetica"/>
                <a:sym typeface="Helvetica"/>
              </a:defRPr>
            </a:lvl1pPr>
          </a:lstStyle>
          <a:p>
            <a:r>
              <a:rPr sz="2500"/>
              <a:t>j will not execute until after i</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775479" y="2832730"/>
            <a:ext cx="9173105" cy="226728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makeOneGetRequest</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'1. Making Request'</a:t>
            </a:r>
            <a:r>
              <a:rPr lang="en-US" sz="1600" dirty="0"/>
              <a:t>);</a:t>
            </a:r>
            <a:br>
              <a:rPr lang="en-US" sz="1600" dirty="0"/>
            </a:br>
            <a:r>
              <a:rPr lang="en-US" sz="1600" dirty="0"/>
              <a:t>  </a:t>
            </a:r>
            <a:r>
              <a:rPr lang="en-US" sz="1600" b="1" dirty="0">
                <a:solidFill>
                  <a:srgbClr val="000080"/>
                </a:solidFill>
              </a:rPr>
              <a:t>const </a:t>
            </a:r>
            <a:r>
              <a:rPr lang="en-US" sz="1600" dirty="0">
                <a:solidFill>
                  <a:srgbClr val="458383"/>
                </a:solidFill>
              </a:rPr>
              <a:t>response </a:t>
            </a:r>
            <a:r>
              <a:rPr lang="en-US" sz="1600" dirty="0"/>
              <a:t>= </a:t>
            </a:r>
            <a:r>
              <a:rPr lang="en-US" sz="1600" b="1" dirty="0">
                <a:solidFill>
                  <a:srgbClr val="000080"/>
                </a:solidFill>
              </a:rPr>
              <a:t>await </a:t>
            </a: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'2. Heard back from server'</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dirty="0" err="1">
                <a:solidFill>
                  <a:srgbClr val="458383"/>
                </a:solidFill>
              </a:rPr>
              <a:t>response</a:t>
            </a:r>
            <a:r>
              <a:rPr lang="en-US" sz="1600" dirty="0" err="1"/>
              <a:t>.</a:t>
            </a:r>
            <a:r>
              <a:rPr lang="en-US" sz="1600" b="1" dirty="0" err="1">
                <a:solidFill>
                  <a:srgbClr val="660E7A"/>
                </a:solidFill>
              </a:rPr>
              <a:t>data</a:t>
            </a:r>
            <a:r>
              <a:rPr lang="en-US" sz="1600" dirty="0"/>
              <a:t>);</a:t>
            </a:r>
            <a:br>
              <a:rPr lang="en-US" sz="1600" dirty="0"/>
            </a:br>
            <a:r>
              <a:rPr lang="en-US" sz="1600" dirty="0"/>
              <a:t>}</a:t>
            </a:r>
            <a:br>
              <a:rPr lang="en-US" sz="1600" dirty="0"/>
            </a:br>
            <a:br>
              <a:rPr lang="en-US" sz="1600" dirty="0"/>
            </a:br>
            <a:r>
              <a:rPr lang="en-US" sz="1600" dirty="0" err="1"/>
              <a:t>makeOneGetRequest</a:t>
            </a:r>
            <a:r>
              <a:rPr lang="en-US" sz="1600" dirty="0"/>
              <a:t>();</a:t>
            </a:r>
            <a:br>
              <a:rPr lang="en-US" sz="1600" dirty="0"/>
            </a:b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'3. All done!'</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normAutofit/>
          </a:bodyPr>
          <a:lstStyle/>
          <a:p>
            <a:r>
              <a:rPr lang="en-US" dirty="0"/>
              <a:t>Listeners Complete when they Return or Await</a:t>
            </a:r>
            <a:endParaRPr dirty="0"/>
          </a:p>
        </p:txBody>
      </p:sp>
      <p:grpSp>
        <p:nvGrpSpPr>
          <p:cNvPr id="3" name="Group 2">
            <a:extLst>
              <a:ext uri="{FF2B5EF4-FFF2-40B4-BE49-F238E27FC236}">
                <a16:creationId xmlns:a16="http://schemas.microsoft.com/office/drawing/2014/main" id="{CF80A524-6743-8E4B-8B22-8E7FD43EE6AA}"/>
              </a:ext>
            </a:extLst>
          </p:cNvPr>
          <p:cNvGrpSpPr/>
          <p:nvPr/>
        </p:nvGrpSpPr>
        <p:grpSpPr>
          <a:xfrm>
            <a:off x="775480" y="1858854"/>
            <a:ext cx="11416520" cy="1232874"/>
            <a:chOff x="3332671" y="2559115"/>
            <a:chExt cx="11416520" cy="1232874"/>
          </a:xfrm>
        </p:grpSpPr>
        <p:sp>
          <p:nvSpPr>
            <p:cNvPr id="262" name="axios.get returns a Promise for an AxiosResponse"/>
            <p:cNvSpPr txBox="1"/>
            <p:nvPr/>
          </p:nvSpPr>
          <p:spPr>
            <a:xfrm>
              <a:off x="7611590" y="2559115"/>
              <a:ext cx="7137601"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defRPr b="1">
                  <a:solidFill>
                    <a:schemeClr val="accent5">
                      <a:hueOff val="-82419"/>
                      <a:satOff val="-9513"/>
                      <a:lumOff val="-16343"/>
                    </a:schemeClr>
                  </a:solidFill>
                </a:defRPr>
              </a:pPr>
              <a:r>
                <a:rPr lang="en-US" sz="1800" dirty="0">
                  <a:latin typeface="Menlo Regular"/>
                  <a:ea typeface="Menlo Regular"/>
                  <a:cs typeface="Menlo Regular"/>
                  <a:sym typeface="Menlo Regular"/>
                </a:rPr>
                <a:t>Adding ‘async’ to our function definition makes it return a Promise!</a:t>
              </a:r>
              <a:endParaRPr sz="1800" dirty="0">
                <a:latin typeface="Menlo Regular"/>
                <a:ea typeface="Menlo Regular"/>
                <a:cs typeface="Menlo Regular"/>
                <a:sym typeface="Menlo Regular"/>
              </a:endParaRPr>
            </a:p>
          </p:txBody>
        </p:sp>
        <p:sp>
          <p:nvSpPr>
            <p:cNvPr id="263" name="Callout"/>
            <p:cNvSpPr/>
            <p:nvPr/>
          </p:nvSpPr>
          <p:spPr>
            <a:xfrm rot="16200000">
              <a:off x="6449181" y="-229100"/>
              <a:ext cx="904579" cy="7137600"/>
            </a:xfrm>
            <a:custGeom>
              <a:avLst/>
              <a:gdLst/>
              <a:ahLst/>
              <a:cxnLst>
                <a:cxn ang="0">
                  <a:pos x="wd2" y="hd2"/>
                </a:cxn>
                <a:cxn ang="5400000">
                  <a:pos x="wd2" y="hd2"/>
                </a:cxn>
                <a:cxn ang="10800000">
                  <a:pos x="wd2" y="hd2"/>
                </a:cxn>
                <a:cxn ang="16200000">
                  <a:pos x="wd2" y="hd2"/>
                </a:cxn>
              </a:cxnLst>
              <a:rect l="0" t="0" r="r" b="b"/>
              <a:pathLst>
                <a:path w="21600" h="21600" extrusionOk="0">
                  <a:moveTo>
                    <a:pt x="1087" y="0"/>
                  </a:moveTo>
                  <a:cubicBezTo>
                    <a:pt x="486" y="0"/>
                    <a:pt x="0" y="76"/>
                    <a:pt x="0" y="170"/>
                  </a:cubicBezTo>
                  <a:lnTo>
                    <a:pt x="0" y="18028"/>
                  </a:lnTo>
                  <a:cubicBezTo>
                    <a:pt x="0" y="18122"/>
                    <a:pt x="486" y="18199"/>
                    <a:pt x="1087" y="18199"/>
                  </a:cubicBezTo>
                  <a:lnTo>
                    <a:pt x="1846" y="18199"/>
                  </a:lnTo>
                  <a:lnTo>
                    <a:pt x="21600" y="21600"/>
                  </a:lnTo>
                  <a:lnTo>
                    <a:pt x="4990" y="17644"/>
                  </a:lnTo>
                  <a:lnTo>
                    <a:pt x="4990" y="170"/>
                  </a:lnTo>
                  <a:cubicBezTo>
                    <a:pt x="4990" y="76"/>
                    <a:pt x="4504" y="0"/>
                    <a:pt x="3903" y="0"/>
                  </a:cubicBezTo>
                  <a:lnTo>
                    <a:pt x="1087" y="0"/>
                  </a:lnTo>
                  <a:close/>
                </a:path>
              </a:pathLst>
            </a:custGeom>
            <a:ln w="50800">
              <a:solidFill>
                <a:srgbClr val="FF0000"/>
              </a:solidFill>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0" name="Group">
            <a:extLst>
              <a:ext uri="{FF2B5EF4-FFF2-40B4-BE49-F238E27FC236}">
                <a16:creationId xmlns:a16="http://schemas.microsoft.com/office/drawing/2014/main" id="{9F14DF67-DA5B-8740-A5EF-E2DE0FBE1BAA}"/>
              </a:ext>
            </a:extLst>
          </p:cNvPr>
          <p:cNvGrpSpPr/>
          <p:nvPr/>
        </p:nvGrpSpPr>
        <p:grpSpPr>
          <a:xfrm>
            <a:off x="3691220" y="5169793"/>
            <a:ext cx="5637500" cy="1187809"/>
            <a:chOff x="494837" y="452437"/>
            <a:chExt cx="1998928" cy="3633363"/>
          </a:xfrm>
        </p:grpSpPr>
        <p:sp>
          <p:nvSpPr>
            <p:cNvPr id="11" name="Making a request to rest-example…">
              <a:extLst>
                <a:ext uri="{FF2B5EF4-FFF2-40B4-BE49-F238E27FC236}">
                  <a16:creationId xmlns:a16="http://schemas.microsoft.com/office/drawing/2014/main" id="{9FE548CE-971E-7447-ADF5-39CC44283CD4}"/>
                </a:ext>
              </a:extLst>
            </p:cNvPr>
            <p:cNvSpPr/>
            <p:nvPr/>
          </p:nvSpPr>
          <p:spPr>
            <a:xfrm>
              <a:off x="494837" y="281579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24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lang="en-US" sz="1700" dirty="0"/>
                <a:t>1. Making Request</a:t>
              </a:r>
            </a:p>
            <a:p>
              <a:pPr algn="l" defTabSz="410766">
                <a:defRPr sz="3400">
                  <a:solidFill>
                    <a:srgbClr val="000000"/>
                  </a:solidFill>
                  <a:latin typeface="Menlo Regular"/>
                  <a:ea typeface="Menlo Regular"/>
                  <a:cs typeface="Menlo Regular"/>
                  <a:sym typeface="Menlo Regular"/>
                </a:defRPr>
              </a:pPr>
              <a:r>
                <a:rPr lang="en-US" sz="1700" dirty="0"/>
                <a:t>3. All done!</a:t>
              </a:r>
              <a:endParaRPr sz="1700" dirty="0"/>
            </a:p>
            <a:p>
              <a:pPr algn="l" defTabSz="410766">
                <a:defRPr sz="3400">
                  <a:solidFill>
                    <a:srgbClr val="000000"/>
                  </a:solidFill>
                  <a:latin typeface="Menlo Regular"/>
                  <a:ea typeface="Menlo Regular"/>
                  <a:cs typeface="Menlo Regular"/>
                  <a:sym typeface="Menlo Regular"/>
                </a:defRPr>
              </a:pPr>
              <a:r>
                <a:rPr lang="en-US" sz="1700" dirty="0"/>
                <a:t>2. </a:t>
              </a:r>
              <a:r>
                <a:rPr sz="1700" dirty="0"/>
                <a:t>Heard back from server</a:t>
              </a:r>
            </a:p>
            <a:p>
              <a:pPr algn="l" defTabSz="410766">
                <a:defRPr sz="3400">
                  <a:solidFill>
                    <a:srgbClr val="000000"/>
                  </a:solidFill>
                  <a:latin typeface="Menlo Regular"/>
                  <a:ea typeface="Menlo Regular"/>
                  <a:cs typeface="Menlo Regular"/>
                  <a:sym typeface="Menlo Regular"/>
                </a:defRPr>
              </a:pPr>
              <a:r>
                <a:rPr sz="1700" dirty="0"/>
                <a:t>This is GET number </a:t>
              </a:r>
              <a:r>
                <a:rPr lang="en-US" sz="1700" dirty="0"/>
                <a:t>5</a:t>
              </a:r>
              <a:r>
                <a:rPr sz="1700" dirty="0"/>
                <a:t> on the current server</a:t>
              </a:r>
            </a:p>
          </p:txBody>
        </p:sp>
        <p:sp>
          <p:nvSpPr>
            <p:cNvPr id="12" name="Output:">
              <a:extLst>
                <a:ext uri="{FF2B5EF4-FFF2-40B4-BE49-F238E27FC236}">
                  <a16:creationId xmlns:a16="http://schemas.microsoft.com/office/drawing/2014/main" id="{A25D30E2-AC25-CD48-92B9-F37DE627513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500" dirty="0"/>
            </a:p>
          </p:txBody>
        </p:sp>
      </p:grpSp>
      <p:grpSp>
        <p:nvGrpSpPr>
          <p:cNvPr id="14" name="Group 13">
            <a:extLst>
              <a:ext uri="{FF2B5EF4-FFF2-40B4-BE49-F238E27FC236}">
                <a16:creationId xmlns:a16="http://schemas.microsoft.com/office/drawing/2014/main" id="{61DBCF08-03FE-DC48-9857-6C1D54A7D327}"/>
              </a:ext>
            </a:extLst>
          </p:cNvPr>
          <p:cNvGrpSpPr/>
          <p:nvPr/>
        </p:nvGrpSpPr>
        <p:grpSpPr>
          <a:xfrm>
            <a:off x="775479" y="4230472"/>
            <a:ext cx="8239568" cy="605294"/>
            <a:chOff x="3332671" y="3219384"/>
            <a:chExt cx="8239568" cy="605294"/>
          </a:xfrm>
        </p:grpSpPr>
        <p:sp>
          <p:nvSpPr>
            <p:cNvPr id="15" name="axios.get returns a Promise for an AxiosResponse">
              <a:extLst>
                <a:ext uri="{FF2B5EF4-FFF2-40B4-BE49-F238E27FC236}">
                  <a16:creationId xmlns:a16="http://schemas.microsoft.com/office/drawing/2014/main" id="{45483CED-7C4D-0F4D-A10C-A10271587C8B}"/>
                </a:ext>
              </a:extLst>
            </p:cNvPr>
            <p:cNvSpPr txBox="1"/>
            <p:nvPr/>
          </p:nvSpPr>
          <p:spPr>
            <a:xfrm>
              <a:off x="6261347" y="3219384"/>
              <a:ext cx="5310892" cy="6052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defRPr b="1">
                  <a:solidFill>
                    <a:schemeClr val="accent5">
                      <a:hueOff val="-82419"/>
                      <a:satOff val="-9513"/>
                      <a:lumOff val="-16343"/>
                    </a:schemeClr>
                  </a:solidFill>
                </a:defRPr>
              </a:pPr>
              <a:r>
                <a:rPr lang="en-US" sz="1800" dirty="0" err="1">
                  <a:latin typeface="Menlo Regular"/>
                  <a:ea typeface="Menlo Regular"/>
                  <a:cs typeface="Menlo Regular"/>
                  <a:sym typeface="Menlo Regular"/>
                </a:rPr>
                <a:t>makeOneGetRequest</a:t>
              </a:r>
              <a:r>
                <a:rPr lang="en-US" sz="1800" dirty="0">
                  <a:latin typeface="Menlo Regular"/>
                  <a:ea typeface="Menlo Regular"/>
                  <a:cs typeface="Menlo Regular"/>
                  <a:sym typeface="Menlo Regular"/>
                </a:rPr>
                <a:t> returns the promise immediately upon hitting await!</a:t>
              </a:r>
              <a:endParaRPr sz="1800" dirty="0">
                <a:latin typeface="Menlo Regular"/>
                <a:ea typeface="Menlo Regular"/>
                <a:cs typeface="Menlo Regular"/>
                <a:sym typeface="Menlo Regular"/>
              </a:endParaRPr>
            </a:p>
          </p:txBody>
        </p:sp>
        <p:sp>
          <p:nvSpPr>
            <p:cNvPr id="16" name="Callout">
              <a:extLst>
                <a:ext uri="{FF2B5EF4-FFF2-40B4-BE49-F238E27FC236}">
                  <a16:creationId xmlns:a16="http://schemas.microsoft.com/office/drawing/2014/main" id="{BEED2C74-8D6D-0D4E-99D1-CAAAF8D1EA5D}"/>
                </a:ext>
              </a:extLst>
            </p:cNvPr>
            <p:cNvSpPr/>
            <p:nvPr/>
          </p:nvSpPr>
          <p:spPr>
            <a:xfrm rot="16200000" flipH="1">
              <a:off x="5073721" y="1847233"/>
              <a:ext cx="208975" cy="3691076"/>
            </a:xfrm>
            <a:custGeom>
              <a:avLst/>
              <a:gdLst>
                <a:gd name="connsiteX0" fmla="*/ 1087 w 4990"/>
                <a:gd name="connsiteY0" fmla="*/ 0 h 26478"/>
                <a:gd name="connsiteX1" fmla="*/ 0 w 4990"/>
                <a:gd name="connsiteY1" fmla="*/ 170 h 26478"/>
                <a:gd name="connsiteX2" fmla="*/ 0 w 4990"/>
                <a:gd name="connsiteY2" fmla="*/ 18028 h 26478"/>
                <a:gd name="connsiteX3" fmla="*/ 1087 w 4990"/>
                <a:gd name="connsiteY3" fmla="*/ 18199 h 26478"/>
                <a:gd name="connsiteX4" fmla="*/ 1846 w 4990"/>
                <a:gd name="connsiteY4" fmla="*/ 18199 h 26478"/>
                <a:gd name="connsiteX5" fmla="*/ 605 w 4990"/>
                <a:gd name="connsiteY5" fmla="*/ 26478 h 26478"/>
                <a:gd name="connsiteX6" fmla="*/ 4990 w 4990"/>
                <a:gd name="connsiteY6" fmla="*/ 17644 h 26478"/>
                <a:gd name="connsiteX7" fmla="*/ 4990 w 4990"/>
                <a:gd name="connsiteY7" fmla="*/ 170 h 26478"/>
                <a:gd name="connsiteX8" fmla="*/ 3903 w 4990"/>
                <a:gd name="connsiteY8" fmla="*/ 0 h 26478"/>
                <a:gd name="connsiteX9" fmla="*/ 1087 w 4990"/>
                <a:gd name="connsiteY9" fmla="*/ 0 h 26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90" h="26478" extrusionOk="0">
                  <a:moveTo>
                    <a:pt x="1087" y="0"/>
                  </a:moveTo>
                  <a:cubicBezTo>
                    <a:pt x="486" y="0"/>
                    <a:pt x="0" y="76"/>
                    <a:pt x="0" y="170"/>
                  </a:cubicBezTo>
                  <a:lnTo>
                    <a:pt x="0" y="18028"/>
                  </a:lnTo>
                  <a:cubicBezTo>
                    <a:pt x="0" y="18122"/>
                    <a:pt x="486" y="18199"/>
                    <a:pt x="1087" y="18199"/>
                  </a:cubicBezTo>
                  <a:lnTo>
                    <a:pt x="1846" y="18199"/>
                  </a:lnTo>
                  <a:lnTo>
                    <a:pt x="605" y="26478"/>
                  </a:lnTo>
                  <a:lnTo>
                    <a:pt x="4990" y="17644"/>
                  </a:lnTo>
                  <a:lnTo>
                    <a:pt x="4990" y="170"/>
                  </a:lnTo>
                  <a:cubicBezTo>
                    <a:pt x="4990" y="76"/>
                    <a:pt x="4504" y="0"/>
                    <a:pt x="3903" y="0"/>
                  </a:cubicBezTo>
                  <a:lnTo>
                    <a:pt x="1087" y="0"/>
                  </a:lnTo>
                  <a:close/>
                </a:path>
              </a:pathLst>
            </a:custGeom>
            <a:ln w="50800">
              <a:solidFill>
                <a:srgbClr val="FF0000"/>
              </a:solidFill>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extLst>
      <p:ext uri="{BB962C8B-B14F-4D97-AF65-F5344CB8AC3E}">
        <p14:creationId xmlns:p14="http://schemas.microsoft.com/office/powerpoint/2010/main" val="1902069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why almost all programs need to support concurrent actions</a:t>
            </a:r>
          </a:p>
          <a:p>
            <a:pPr lvl="1"/>
            <a:r>
              <a:rPr lang="en-US" dirty="0"/>
              <a:t>Understand how to write code that uses asynchronous results using async/await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why almost all programs need to support concurrent actions</a:t>
            </a:r>
          </a:p>
          <a:p>
            <a:pPr lvl="1"/>
            <a:r>
              <a:rPr lang="en-US" dirty="0"/>
              <a:t>Understand how to write code that uses asynchronous results using async/await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lstStyle/>
          <a:p>
            <a:r>
              <a:rPr lang="en-US" dirty="0"/>
              <a:t>Masking Latency with Concurrency</a:t>
            </a:r>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7" y="359223"/>
              <a:ext cx="1785939" cy="2915696"/>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404454" y="4723348"/>
            <a:ext cx="2259828"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dirty="0">
                <a:solidFill>
                  <a:schemeClr val="bg2">
                    <a:lumMod val="10000"/>
                  </a:schemeClr>
                </a:solidFill>
              </a:rPr>
              <a:t>~100,000,000ns</a:t>
            </a:r>
          </a:p>
        </p:txBody>
      </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r>
              <a:rPr lang="en-US" dirty="0"/>
              <a:t>Consider: a 1Ghz CPU executes an instruction every 1 ns</a:t>
            </a:r>
          </a:p>
        </p:txBody>
      </p:sp>
    </p:spTree>
    <p:extLst>
      <p:ext uri="{BB962C8B-B14F-4D97-AF65-F5344CB8AC3E}">
        <p14:creationId xmlns:p14="http://schemas.microsoft.com/office/powerpoint/2010/main" val="1169116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Why Asynchronous?"/>
          <p:cNvSpPr txBox="1">
            <a:spLocks noGrp="1"/>
          </p:cNvSpPr>
          <p:nvPr>
            <p:ph type="title"/>
          </p:nvPr>
        </p:nvSpPr>
        <p:spPr>
          <a:prstGeom prst="rect">
            <a:avLst/>
          </a:prstGeom>
        </p:spPr>
        <p:txBody>
          <a:bodyPr/>
          <a:lstStyle/>
          <a:p>
            <a:r>
              <a:rPr lang="en-US" dirty="0"/>
              <a:t>Why Concurrency?</a:t>
            </a:r>
            <a:endParaRPr dirty="0"/>
          </a:p>
        </p:txBody>
      </p:sp>
      <p:sp>
        <p:nvSpPr>
          <p:cNvPr id="158" name="Slide Subtitle"/>
          <p:cNvSpPr txBox="1">
            <a:spLocks noGrp="1"/>
          </p:cNvSpPr>
          <p:nvPr>
            <p:ph type="body" idx="21"/>
          </p:nvPr>
        </p:nvSpPr>
        <p:spPr>
          <a:prstGeom prst="rect">
            <a:avLst/>
          </a:prstGeom>
        </p:spPr>
        <p:txBody>
          <a:bodyPr>
            <a:normAutofit fontScale="92500" lnSpcReduction="10000"/>
          </a:bodyPr>
          <a:lstStyle/>
          <a:p>
            <a:endParaRPr/>
          </a:p>
        </p:txBody>
      </p:sp>
      <p:sp>
        <p:nvSpPr>
          <p:cNvPr id="159" name="Maintain an interactive application while still doing stuff…"/>
          <p:cNvSpPr txBox="1">
            <a:spLocks noGrp="1"/>
          </p:cNvSpPr>
          <p:nvPr>
            <p:ph type="body" idx="1"/>
          </p:nvPr>
        </p:nvSpPr>
        <p:spPr>
          <a:prstGeom prst="rect">
            <a:avLst/>
          </a:prstGeom>
        </p:spPr>
        <p:txBody>
          <a:bodyPr/>
          <a:lstStyle/>
          <a:p>
            <a:r>
              <a:rPr dirty="0"/>
              <a:t>Maintain an interactive application while</a:t>
            </a:r>
            <a:r>
              <a:rPr lang="en-US" dirty="0"/>
              <a:t>…</a:t>
            </a:r>
            <a:endParaRPr dirty="0"/>
          </a:p>
          <a:p>
            <a:pPr lvl="1"/>
            <a:r>
              <a:rPr dirty="0"/>
              <a:t>Processing data</a:t>
            </a:r>
          </a:p>
          <a:p>
            <a:pPr lvl="1"/>
            <a:r>
              <a:rPr dirty="0"/>
              <a:t>Communicating with remote hosts</a:t>
            </a:r>
          </a:p>
          <a:p>
            <a:pPr lvl="1"/>
            <a:r>
              <a:rPr dirty="0"/>
              <a:t>Timers that countdown while our app is running</a:t>
            </a:r>
            <a:endParaRPr lang="en-US" dirty="0"/>
          </a:p>
          <a:p>
            <a:pPr lvl="1"/>
            <a:r>
              <a:rPr lang="en-US" dirty="0"/>
              <a:t>Waiting for users to provide input</a:t>
            </a:r>
            <a:endParaRPr dirty="0"/>
          </a:p>
          <a:p>
            <a:pPr marL="296333" indent="-296333"/>
            <a:r>
              <a:rPr dirty="0"/>
              <a:t>Anytime that an app is doing more than one thing at a time, it is asynchronous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prstGeom prst="rect">
            <a:avLst/>
          </a:prstGeom>
        </p:spPr>
        <p:txBody>
          <a:bodyPr/>
          <a:lstStyle/>
          <a:p>
            <a:r>
              <a:rPr lang="en-US" dirty="0"/>
              <a:t>Concurrency through Threads</a:t>
            </a:r>
            <a:endParaRPr dirty="0"/>
          </a:p>
        </p:txBody>
      </p:sp>
      <p:sp>
        <p:nvSpPr>
          <p:cNvPr id="191" name="Typical Java Example"/>
          <p:cNvSpPr txBox="1">
            <a:spLocks noGrp="1"/>
          </p:cNvSpPr>
          <p:nvPr>
            <p:ph type="body" idx="21"/>
          </p:nvPr>
        </p:nvSpPr>
        <p:spPr>
          <a:xfrm>
            <a:off x="603250" y="1082639"/>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dirty="0"/>
              <a:t>Typical Java Example</a:t>
            </a:r>
          </a:p>
        </p:txBody>
      </p:sp>
      <p:sp>
        <p:nvSpPr>
          <p:cNvPr id="192" name="Multi-Threading allows us to do more than one thing at a time…"/>
          <p:cNvSpPr txBox="1">
            <a:spLocks noGrp="1"/>
          </p:cNvSpPr>
          <p:nvPr>
            <p:ph type="body" idx="1"/>
          </p:nvPr>
        </p:nvSpPr>
        <p:spPr>
          <a:xfrm>
            <a:off x="603250" y="1736902"/>
            <a:ext cx="10985500" cy="1743078"/>
          </a:xfrm>
          <a:prstGeom prst="rect">
            <a:avLst/>
          </a:prstGeom>
        </p:spPr>
        <p:txBody>
          <a:bodyPr/>
          <a:lstStyle/>
          <a:p>
            <a:r>
              <a:rPr dirty="0"/>
              <a:t>Multi-Threading allows us to do more than one thing at a time</a:t>
            </a:r>
          </a:p>
          <a:p>
            <a:r>
              <a:rPr dirty="0"/>
              <a:t>Physically, through multiple cores and/or OS scheduler</a:t>
            </a:r>
          </a:p>
          <a:p>
            <a:r>
              <a:rPr dirty="0"/>
              <a:t>Example: Process data while interacting with user</a:t>
            </a:r>
          </a:p>
        </p:txBody>
      </p:sp>
      <p:grpSp>
        <p:nvGrpSpPr>
          <p:cNvPr id="198" name="Group"/>
          <p:cNvGrpSpPr/>
          <p:nvPr/>
        </p:nvGrpSpPr>
        <p:grpSpPr>
          <a:xfrm>
            <a:off x="2154714" y="3494307"/>
            <a:ext cx="2792329" cy="3552704"/>
            <a:chOff x="514346" y="188954"/>
            <a:chExt cx="5584657" cy="7105407"/>
          </a:xfrm>
        </p:grpSpPr>
        <p:grpSp>
          <p:nvGrpSpPr>
            <p:cNvPr id="196" name="Group"/>
            <p:cNvGrpSpPr/>
            <p:nvPr/>
          </p:nvGrpSpPr>
          <p:grpSpPr>
            <a:xfrm>
              <a:off x="514346" y="188954"/>
              <a:ext cx="2010097" cy="7105408"/>
              <a:chOff x="514346" y="0"/>
              <a:chExt cx="2010095" cy="7105407"/>
            </a:xfrm>
          </p:grpSpPr>
          <p:sp>
            <p:nvSpPr>
              <p:cNvPr id="193" name="Rectangle"/>
              <p:cNvSpPr/>
              <p:nvPr/>
            </p:nvSpPr>
            <p:spPr>
              <a:xfrm>
                <a:off x="514346" y="0"/>
                <a:ext cx="1480193" cy="3945057"/>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194" name="main"/>
              <p:cNvSpPr/>
              <p:nvPr/>
            </p:nvSpPr>
            <p:spPr>
              <a:xfrm>
                <a:off x="514346" y="3947111"/>
                <a:ext cx="1480193" cy="971756"/>
              </a:xfrm>
              <a:prstGeom prst="rect">
                <a:avLst/>
              </a:prstGeom>
              <a:noFill/>
              <a:ln w="25400" cap="flat">
                <a:solidFill>
                  <a:srgbClr val="85888D"/>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3200">
                    <a:solidFill>
                      <a:srgbClr val="000000"/>
                    </a:solidFill>
                    <a:latin typeface="Helvetica Light"/>
                    <a:ea typeface="Helvetica Light"/>
                    <a:cs typeface="Helvetica Light"/>
                    <a:sym typeface="Helvetica Light"/>
                  </a:defRPr>
                </a:lvl1pPr>
              </a:lstStyle>
              <a:p>
                <a:r>
                  <a:rPr sz="1600"/>
                  <a:t>main</a:t>
                </a:r>
              </a:p>
            </p:txBody>
          </p:sp>
          <p:sp>
            <p:nvSpPr>
              <p:cNvPr id="195" name="thread 0"/>
              <p:cNvSpPr/>
              <p:nvPr/>
            </p:nvSpPr>
            <p:spPr>
              <a:xfrm>
                <a:off x="1254442" y="583540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thread 0</a:t>
                </a:r>
              </a:p>
            </p:txBody>
          </p:sp>
        </p:grpSp>
        <p:sp>
          <p:nvSpPr>
            <p:cNvPr id="197" name="Interacts with user…"/>
            <p:cNvSpPr/>
            <p:nvPr/>
          </p:nvSpPr>
          <p:spPr>
            <a:xfrm>
              <a:off x="4829003" y="129063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p>
              <a:pPr defTabSz="410766">
                <a:defRPr sz="4000">
                  <a:solidFill>
                    <a:srgbClr val="000000"/>
                  </a:solidFill>
                  <a:latin typeface="Helvetica Light"/>
                  <a:ea typeface="Helvetica Light"/>
                  <a:cs typeface="Helvetica Light"/>
                  <a:sym typeface="Helvetica Light"/>
                </a:defRPr>
              </a:pPr>
              <a:r>
                <a:rPr sz="2000" dirty="0"/>
                <a:t>Interacts with user</a:t>
              </a:r>
            </a:p>
            <a:p>
              <a:pPr defTabSz="410766">
                <a:defRPr sz="4000">
                  <a:solidFill>
                    <a:srgbClr val="000000"/>
                  </a:solidFill>
                  <a:latin typeface="Helvetica Light"/>
                  <a:ea typeface="Helvetica Light"/>
                  <a:cs typeface="Helvetica Light"/>
                  <a:sym typeface="Helvetica Light"/>
                </a:defRPr>
              </a:pPr>
              <a:r>
                <a:rPr sz="2000" dirty="0"/>
                <a:t>Draws Swing interface</a:t>
              </a:r>
            </a:p>
            <a:p>
              <a:pPr defTabSz="410766">
                <a:defRPr sz="4000">
                  <a:solidFill>
                    <a:srgbClr val="000000"/>
                  </a:solidFill>
                  <a:latin typeface="Helvetica Light"/>
                  <a:ea typeface="Helvetica Light"/>
                  <a:cs typeface="Helvetica Light"/>
                  <a:sym typeface="Helvetica Light"/>
                </a:defRPr>
              </a:pPr>
              <a:r>
                <a:rPr sz="2000" dirty="0"/>
                <a:t>on screen, updates </a:t>
              </a:r>
            </a:p>
            <a:p>
              <a:pPr defTabSz="410766">
                <a:defRPr sz="4000">
                  <a:solidFill>
                    <a:srgbClr val="000000"/>
                  </a:solidFill>
                  <a:latin typeface="Helvetica Light"/>
                  <a:ea typeface="Helvetica Light"/>
                  <a:cs typeface="Helvetica Light"/>
                  <a:sym typeface="Helvetica Light"/>
                </a:defRPr>
              </a:pPr>
              <a:r>
                <a:rPr sz="2000" dirty="0"/>
                <a:t>screen</a:t>
              </a:r>
            </a:p>
          </p:txBody>
        </p:sp>
      </p:grpSp>
      <p:grpSp>
        <p:nvGrpSpPr>
          <p:cNvPr id="204" name="Group"/>
          <p:cNvGrpSpPr/>
          <p:nvPr/>
        </p:nvGrpSpPr>
        <p:grpSpPr>
          <a:xfrm>
            <a:off x="6239833" y="3479981"/>
            <a:ext cx="3764869" cy="3567031"/>
            <a:chOff x="0" y="-6651"/>
            <a:chExt cx="7529737" cy="7134060"/>
          </a:xfrm>
        </p:grpSpPr>
        <p:grpSp>
          <p:nvGrpSpPr>
            <p:cNvPr id="202" name="Group"/>
            <p:cNvGrpSpPr/>
            <p:nvPr/>
          </p:nvGrpSpPr>
          <p:grpSpPr>
            <a:xfrm>
              <a:off x="5519640" y="22001"/>
              <a:ext cx="2010097" cy="7105408"/>
              <a:chOff x="514346" y="0"/>
              <a:chExt cx="2010095" cy="7105407"/>
            </a:xfrm>
          </p:grpSpPr>
          <p:sp>
            <p:nvSpPr>
              <p:cNvPr id="199" name="Rectangle"/>
              <p:cNvSpPr/>
              <p:nvPr/>
            </p:nvSpPr>
            <p:spPr>
              <a:xfrm>
                <a:off x="514346" y="0"/>
                <a:ext cx="1480193" cy="3945057"/>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200" name="worker"/>
              <p:cNvSpPr/>
              <p:nvPr/>
            </p:nvSpPr>
            <p:spPr>
              <a:xfrm>
                <a:off x="514346" y="3947111"/>
                <a:ext cx="1480193" cy="971756"/>
              </a:xfrm>
              <a:prstGeom prst="rect">
                <a:avLst/>
              </a:prstGeom>
              <a:noFill/>
              <a:ln w="25400" cap="flat">
                <a:solidFill>
                  <a:srgbClr val="85888D"/>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3200">
                    <a:solidFill>
                      <a:srgbClr val="000000"/>
                    </a:solidFill>
                    <a:latin typeface="Helvetica Light"/>
                    <a:ea typeface="Helvetica Light"/>
                    <a:cs typeface="Helvetica Light"/>
                    <a:sym typeface="Helvetica Light"/>
                  </a:defRPr>
                </a:lvl1pPr>
              </a:lstStyle>
              <a:p>
                <a:r>
                  <a:rPr sz="1600" dirty="0"/>
                  <a:t>worker</a:t>
                </a:r>
              </a:p>
            </p:txBody>
          </p:sp>
          <p:sp>
            <p:nvSpPr>
              <p:cNvPr id="201" name="thread 1"/>
              <p:cNvSpPr/>
              <p:nvPr/>
            </p:nvSpPr>
            <p:spPr>
              <a:xfrm>
                <a:off x="1254442" y="583540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thread 1</a:t>
                </a:r>
              </a:p>
            </p:txBody>
          </p:sp>
        </p:grpSp>
        <p:sp>
          <p:nvSpPr>
            <p:cNvPr id="203" name="Processes data, generates results"/>
            <p:cNvSpPr/>
            <p:nvPr/>
          </p:nvSpPr>
          <p:spPr>
            <a:xfrm>
              <a:off x="0" y="-6651"/>
              <a:ext cx="5494293" cy="137537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spAutoFit/>
            </a:bodyPr>
            <a:lstStyle>
              <a:lvl1pPr defTabSz="821531">
                <a:defRPr sz="4000">
                  <a:solidFill>
                    <a:srgbClr val="000000"/>
                  </a:solidFill>
                  <a:latin typeface="Helvetica Light"/>
                  <a:ea typeface="Helvetica Light"/>
                  <a:cs typeface="Helvetica Light"/>
                  <a:sym typeface="Helvetica Light"/>
                </a:defRPr>
              </a:lvl1pPr>
            </a:lstStyle>
            <a:p>
              <a:r>
                <a:rPr sz="2000"/>
                <a:t>Processes data, generates results</a:t>
              </a:r>
            </a:p>
          </p:txBody>
        </p:sp>
      </p:grpSp>
      <p:sp>
        <p:nvSpPr>
          <p:cNvPr id="205" name="Line"/>
          <p:cNvSpPr/>
          <p:nvPr/>
        </p:nvSpPr>
        <p:spPr>
          <a:xfrm>
            <a:off x="2876830" y="5744904"/>
            <a:ext cx="6116279" cy="1"/>
          </a:xfrm>
          <a:prstGeom prst="line">
            <a:avLst/>
          </a:prstGeom>
          <a:ln w="139700">
            <a:solidFill>
              <a:srgbClr val="000000"/>
            </a:solidFill>
            <a:miter lim="400000"/>
            <a:headEnd type="triangle"/>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206" name="Share data…"/>
          <p:cNvSpPr txBox="1"/>
          <p:nvPr/>
        </p:nvSpPr>
        <p:spPr>
          <a:xfrm>
            <a:off x="4804781" y="5324117"/>
            <a:ext cx="2582439" cy="8415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p>
            <a:pPr defTabSz="410766">
              <a:defRPr sz="5000">
                <a:solidFill>
                  <a:srgbClr val="000000"/>
                </a:solidFill>
                <a:latin typeface="Helvetica Light"/>
                <a:ea typeface="Helvetica Light"/>
                <a:cs typeface="Helvetica Light"/>
                <a:sym typeface="Helvetica Light"/>
              </a:defRPr>
            </a:pPr>
            <a:r>
              <a:rPr sz="2500"/>
              <a:t>Share data</a:t>
            </a:r>
          </a:p>
          <a:p>
            <a:pPr defTabSz="410766">
              <a:defRPr sz="5000">
                <a:solidFill>
                  <a:srgbClr val="000000"/>
                </a:solidFill>
                <a:latin typeface="Helvetica Light"/>
                <a:ea typeface="Helvetica Light"/>
                <a:cs typeface="Helvetica Light"/>
                <a:sym typeface="Helvetica Light"/>
              </a:defRPr>
            </a:pPr>
            <a:r>
              <a:rPr sz="2500"/>
              <a:t>Signal each other</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0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4" nodeType="afterEffect">
                                  <p:stCondLst>
                                    <p:cond delay="0"/>
                                  </p:stCondLst>
                                  <p:iterate>
                                    <p:tmAbs val="0"/>
                                  </p:iterate>
                                  <p:childTnLst>
                                    <p:set>
                                      <p:cBhvr>
                                        <p:cTn id="17" fill="hold"/>
                                        <p:tgtEl>
                                          <p:spTgt spid="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1" animBg="1" advAuto="0"/>
      <p:bldP spid="204" grpId="2" animBg="1" advAuto="0"/>
      <p:bldP spid="205" grpId="3" animBg="1" advAuto="0"/>
      <p:bldP spid="206" grpId="4"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Multi-Threading in JS"/>
          <p:cNvSpPr txBox="1">
            <a:spLocks noGrp="1"/>
          </p:cNvSpPr>
          <p:nvPr>
            <p:ph type="title"/>
          </p:nvPr>
        </p:nvSpPr>
        <p:spPr>
          <a:prstGeom prst="rect">
            <a:avLst/>
          </a:prstGeom>
        </p:spPr>
        <p:txBody>
          <a:bodyPr>
            <a:normAutofit fontScale="90000"/>
          </a:bodyPr>
          <a:lstStyle/>
          <a:p>
            <a:r>
              <a:rPr lang="en-US" dirty="0"/>
              <a:t>Concurrency through Asynchronous Programming</a:t>
            </a:r>
            <a:endParaRPr dirty="0"/>
          </a:p>
        </p:txBody>
      </p:sp>
      <p:sp>
        <p:nvSpPr>
          <p:cNvPr id="219" name="Everything you write will run in a single thread* (event loop)…"/>
          <p:cNvSpPr txBox="1">
            <a:spLocks noGrp="1"/>
          </p:cNvSpPr>
          <p:nvPr>
            <p:ph type="body" sz="half" idx="1"/>
          </p:nvPr>
        </p:nvSpPr>
        <p:spPr>
          <a:xfrm>
            <a:off x="603250" y="1553831"/>
            <a:ext cx="10985500" cy="1685117"/>
          </a:xfrm>
          <a:prstGeom prst="rect">
            <a:avLst/>
          </a:prstGeom>
        </p:spPr>
        <p:txBody>
          <a:bodyPr>
            <a:normAutofit fontScale="62500" lnSpcReduction="20000"/>
          </a:bodyPr>
          <a:lstStyle/>
          <a:p>
            <a:pPr marL="222504" indent="-222504" defTabSz="889994">
              <a:spcBef>
                <a:spcPts val="1600"/>
              </a:spcBef>
              <a:defRPr sz="3504"/>
            </a:pPr>
            <a:r>
              <a:rPr dirty="0"/>
              <a:t>Everything you write will run in a single thread* (event loop)</a:t>
            </a:r>
          </a:p>
          <a:p>
            <a:pPr marL="222504" indent="-222504" defTabSz="889994">
              <a:spcBef>
                <a:spcPts val="1600"/>
              </a:spcBef>
              <a:defRPr sz="3504"/>
            </a:pPr>
            <a:r>
              <a:rPr dirty="0"/>
              <a:t>Since you are not sharing data between threads, races don’t happen as easily</a:t>
            </a:r>
          </a:p>
          <a:p>
            <a:pPr marL="222504" indent="-222504" defTabSz="889994">
              <a:spcBef>
                <a:spcPts val="1600"/>
              </a:spcBef>
              <a:defRPr sz="3504"/>
            </a:pPr>
            <a:r>
              <a:rPr lang="en-US" dirty="0"/>
              <a:t>Inside of the JS engine: perhaps more threads</a:t>
            </a:r>
            <a:endParaRPr dirty="0"/>
          </a:p>
          <a:p>
            <a:pPr marL="222504" indent="-222504" defTabSz="889994">
              <a:spcBef>
                <a:spcPts val="1600"/>
              </a:spcBef>
              <a:defRPr sz="3504"/>
            </a:pPr>
            <a:r>
              <a:rPr dirty="0"/>
              <a:t>Event loop processes events, and calls your </a:t>
            </a:r>
            <a:r>
              <a:rPr lang="en-US" dirty="0"/>
              <a:t>listeners (“event handlers”)</a:t>
            </a:r>
            <a:endParaRPr dirty="0"/>
          </a:p>
        </p:txBody>
      </p:sp>
      <p:grpSp>
        <p:nvGrpSpPr>
          <p:cNvPr id="4" name="Group">
            <a:extLst>
              <a:ext uri="{FF2B5EF4-FFF2-40B4-BE49-F238E27FC236}">
                <a16:creationId xmlns:a16="http://schemas.microsoft.com/office/drawing/2014/main" id="{4C50D0BA-54D8-ED44-9C7B-95895B755028}"/>
              </a:ext>
            </a:extLst>
          </p:cNvPr>
          <p:cNvGrpSpPr/>
          <p:nvPr/>
        </p:nvGrpSpPr>
        <p:grpSpPr>
          <a:xfrm>
            <a:off x="2154374" y="3536447"/>
            <a:ext cx="1467760" cy="3108303"/>
            <a:chOff x="0" y="0"/>
            <a:chExt cx="3054597" cy="6216605"/>
          </a:xfrm>
        </p:grpSpPr>
        <p:sp>
          <p:nvSpPr>
            <p:cNvPr id="5" name="Rectangle">
              <a:extLst>
                <a:ext uri="{FF2B5EF4-FFF2-40B4-BE49-F238E27FC236}">
                  <a16:creationId xmlns:a16="http://schemas.microsoft.com/office/drawing/2014/main" id="{9EDF669D-567B-BD4F-991C-F933D568523E}"/>
                </a:ext>
              </a:extLst>
            </p:cNvPr>
            <p:cNvSpPr/>
            <p:nvPr/>
          </p:nvSpPr>
          <p:spPr>
            <a:xfrm>
              <a:off x="0" y="0"/>
              <a:ext cx="2952471" cy="6057403"/>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dirty="0"/>
            </a:p>
          </p:txBody>
        </p:sp>
        <p:sp>
          <p:nvSpPr>
            <p:cNvPr id="6" name="NodeJS">
              <a:extLst>
                <a:ext uri="{FF2B5EF4-FFF2-40B4-BE49-F238E27FC236}">
                  <a16:creationId xmlns:a16="http://schemas.microsoft.com/office/drawing/2014/main" id="{85D4932A-832D-2942-A831-64B93D7F7145}"/>
                </a:ext>
              </a:extLst>
            </p:cNvPr>
            <p:cNvSpPr txBox="1"/>
            <p:nvPr/>
          </p:nvSpPr>
          <p:spPr>
            <a:xfrm>
              <a:off x="0" y="5305775"/>
              <a:ext cx="3054597" cy="910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5000">
                  <a:solidFill>
                    <a:srgbClr val="000000"/>
                  </a:solidFill>
                  <a:latin typeface="Helvetica Light"/>
                  <a:ea typeface="Helvetica Light"/>
                  <a:cs typeface="Helvetica Light"/>
                  <a:sym typeface="Helvetica Light"/>
                </a:defRPr>
              </a:lvl1pPr>
            </a:lstStyle>
            <a:p>
              <a:r>
                <a:rPr sz="2500" dirty="0"/>
                <a:t>NodeJS</a:t>
              </a:r>
            </a:p>
          </p:txBody>
        </p:sp>
      </p:grpSp>
      <p:grpSp>
        <p:nvGrpSpPr>
          <p:cNvPr id="7" name="Group">
            <a:extLst>
              <a:ext uri="{FF2B5EF4-FFF2-40B4-BE49-F238E27FC236}">
                <a16:creationId xmlns:a16="http://schemas.microsoft.com/office/drawing/2014/main" id="{D0B196CA-67B9-3141-A32A-488F5C087EA5}"/>
              </a:ext>
            </a:extLst>
          </p:cNvPr>
          <p:cNvGrpSpPr/>
          <p:nvPr/>
        </p:nvGrpSpPr>
        <p:grpSpPr>
          <a:xfrm>
            <a:off x="2266365" y="3616048"/>
            <a:ext cx="776468" cy="2580299"/>
            <a:chOff x="0" y="0"/>
            <a:chExt cx="1552934" cy="5160596"/>
          </a:xfrm>
        </p:grpSpPr>
        <p:sp>
          <p:nvSpPr>
            <p:cNvPr id="8" name="Rectangle">
              <a:extLst>
                <a:ext uri="{FF2B5EF4-FFF2-40B4-BE49-F238E27FC236}">
                  <a16:creationId xmlns:a16="http://schemas.microsoft.com/office/drawing/2014/main" id="{08A890DA-3E4A-9749-B9C0-399B5862B200}"/>
                </a:ext>
              </a:extLst>
            </p:cNvPr>
            <p:cNvSpPr/>
            <p:nvPr/>
          </p:nvSpPr>
          <p:spPr>
            <a:xfrm>
              <a:off x="0" y="0"/>
              <a:ext cx="1552934" cy="413893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9" name="event loop">
              <a:extLst>
                <a:ext uri="{FF2B5EF4-FFF2-40B4-BE49-F238E27FC236}">
                  <a16:creationId xmlns:a16="http://schemas.microsoft.com/office/drawing/2014/main" id="{922CDC9F-1336-254A-B6D5-CA506C35F101}"/>
                </a:ext>
              </a:extLst>
            </p:cNvPr>
            <p:cNvSpPr/>
            <p:nvPr/>
          </p:nvSpPr>
          <p:spPr>
            <a:xfrm>
              <a:off x="0" y="4141084"/>
              <a:ext cx="1552934" cy="1019512"/>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2800" b="1">
                  <a:solidFill>
                    <a:srgbClr val="000000"/>
                  </a:solidFill>
                  <a:latin typeface="Helvetica"/>
                  <a:ea typeface="Helvetica"/>
                  <a:cs typeface="Helvetica"/>
                  <a:sym typeface="Helvetica"/>
                </a:defRPr>
              </a:lvl1pPr>
            </a:lstStyle>
            <a:p>
              <a:r>
                <a:rPr sz="1400" dirty="0"/>
                <a:t>event loop</a:t>
              </a:r>
            </a:p>
          </p:txBody>
        </p:sp>
      </p:grpSp>
      <p:grpSp>
        <p:nvGrpSpPr>
          <p:cNvPr id="10" name="Group">
            <a:extLst>
              <a:ext uri="{FF2B5EF4-FFF2-40B4-BE49-F238E27FC236}">
                <a16:creationId xmlns:a16="http://schemas.microsoft.com/office/drawing/2014/main" id="{69C1DF1C-A5E8-5D47-8579-08C5BA83DC29}"/>
              </a:ext>
            </a:extLst>
          </p:cNvPr>
          <p:cNvGrpSpPr/>
          <p:nvPr/>
        </p:nvGrpSpPr>
        <p:grpSpPr>
          <a:xfrm>
            <a:off x="2641562" y="3769501"/>
            <a:ext cx="4456172" cy="1578197"/>
            <a:chOff x="-1" y="-218403"/>
            <a:chExt cx="8912343" cy="3156392"/>
          </a:xfrm>
        </p:grpSpPr>
        <p:grpSp>
          <p:nvGrpSpPr>
            <p:cNvPr id="11" name="All of your code runs in this one thread">
              <a:extLst>
                <a:ext uri="{FF2B5EF4-FFF2-40B4-BE49-F238E27FC236}">
                  <a16:creationId xmlns:a16="http://schemas.microsoft.com/office/drawing/2014/main" id="{7D211CC7-01ED-8E44-A028-DDF1BC220EA6}"/>
                </a:ext>
              </a:extLst>
            </p:cNvPr>
            <p:cNvGrpSpPr/>
            <p:nvPr/>
          </p:nvGrpSpPr>
          <p:grpSpPr>
            <a:xfrm>
              <a:off x="1862998" y="-218403"/>
              <a:ext cx="7049344" cy="1828801"/>
              <a:chOff x="134266" y="-708940"/>
              <a:chExt cx="7049342" cy="1828800"/>
            </a:xfrm>
          </p:grpSpPr>
          <p:pic>
            <p:nvPicPr>
              <p:cNvPr id="13" name="All of your code runs in this one thread All of your code runs in this one thread" descr="All of your code runs in this one thread All of your code runs in this one thread">
                <a:extLst>
                  <a:ext uri="{FF2B5EF4-FFF2-40B4-BE49-F238E27FC236}">
                    <a16:creationId xmlns:a16="http://schemas.microsoft.com/office/drawing/2014/main" id="{7BB31B93-C7D5-3242-BA40-72D0C3A72E46}"/>
                  </a:ext>
                </a:extLst>
              </p:cNvPr>
              <p:cNvPicPr>
                <a:picLocks/>
              </p:cNvPicPr>
              <p:nvPr/>
            </p:nvPicPr>
            <p:blipFill>
              <a:blip r:embed="rId3"/>
              <a:stretch>
                <a:fillRect/>
              </a:stretch>
            </p:blipFill>
            <p:spPr>
              <a:xfrm>
                <a:off x="134266" y="-708940"/>
                <a:ext cx="7049342" cy="1828800"/>
              </a:xfrm>
              <a:prstGeom prst="rect">
                <a:avLst/>
              </a:prstGeom>
              <a:solidFill>
                <a:schemeClr val="bg1"/>
              </a:solidFill>
              <a:effectLst/>
            </p:spPr>
          </p:pic>
          <p:sp>
            <p:nvSpPr>
              <p:cNvPr id="14" name="All of your code runs in this one thread">
                <a:extLst>
                  <a:ext uri="{FF2B5EF4-FFF2-40B4-BE49-F238E27FC236}">
                    <a16:creationId xmlns:a16="http://schemas.microsoft.com/office/drawing/2014/main" id="{00B6E65E-77FB-DA4E-BD78-D67DC6E7E5D4}"/>
                  </a:ext>
                </a:extLst>
              </p:cNvPr>
              <p:cNvSpPr/>
              <p:nvPr/>
            </p:nvSpPr>
            <p:spPr>
              <a:xfrm>
                <a:off x="215900" y="-486432"/>
                <a:ext cx="6617542" cy="125226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solidFill>
                <a:srgbClr val="FFFFFF"/>
              </a:solid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spAutoFit/>
              </a:bodyPr>
              <a:lstStyle>
                <a:lvl1pPr defTabSz="821531">
                  <a:defRPr sz="3600" b="1">
                    <a:solidFill>
                      <a:srgbClr val="000000"/>
                    </a:solidFill>
                    <a:latin typeface="Helvetica"/>
                    <a:ea typeface="Helvetica"/>
                    <a:cs typeface="Helvetica"/>
                    <a:sym typeface="Helvetica"/>
                  </a:defRPr>
                </a:lvl1pPr>
              </a:lstStyle>
              <a:p>
                <a:r>
                  <a:rPr lang="en-US" sz="1800" dirty="0"/>
                  <a:t>All JavaScript code runs in one OS thread</a:t>
                </a:r>
                <a:endParaRPr sz="1800" dirty="0"/>
              </a:p>
            </p:txBody>
          </p:sp>
        </p:grpSp>
        <p:sp>
          <p:nvSpPr>
            <p:cNvPr id="12" name="Line">
              <a:extLst>
                <a:ext uri="{FF2B5EF4-FFF2-40B4-BE49-F238E27FC236}">
                  <a16:creationId xmlns:a16="http://schemas.microsoft.com/office/drawing/2014/main" id="{7D8D4148-26EE-B04B-A0B4-62BCF9137FB6}"/>
                </a:ext>
              </a:extLst>
            </p:cNvPr>
            <p:cNvSpPr/>
            <p:nvPr/>
          </p:nvSpPr>
          <p:spPr>
            <a:xfrm flipH="1">
              <a:off x="-1" y="887410"/>
              <a:ext cx="2050579" cy="2050579"/>
            </a:xfrm>
            <a:prstGeom prst="line">
              <a:avLst/>
            </a:prstGeom>
            <a:noFill/>
            <a:ln w="152400" cap="flat">
              <a:solidFill>
                <a:srgbClr val="000000"/>
              </a:solidFill>
              <a:prstDash val="solid"/>
              <a:miter lim="400000"/>
              <a:tailEnd type="triangle" w="med" len="med"/>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grpSp>
      <p:grpSp>
        <p:nvGrpSpPr>
          <p:cNvPr id="15" name="Group">
            <a:extLst>
              <a:ext uri="{FF2B5EF4-FFF2-40B4-BE49-F238E27FC236}">
                <a16:creationId xmlns:a16="http://schemas.microsoft.com/office/drawing/2014/main" id="{A995FBAD-5811-B248-988F-4A5FB698832E}"/>
              </a:ext>
            </a:extLst>
          </p:cNvPr>
          <p:cNvGrpSpPr/>
          <p:nvPr/>
        </p:nvGrpSpPr>
        <p:grpSpPr>
          <a:xfrm>
            <a:off x="7437174" y="3616048"/>
            <a:ext cx="3043702" cy="3096728"/>
            <a:chOff x="-34848" y="0"/>
            <a:chExt cx="3054597" cy="6193455"/>
          </a:xfrm>
        </p:grpSpPr>
        <p:sp>
          <p:nvSpPr>
            <p:cNvPr id="16" name="Rectangle">
              <a:extLst>
                <a:ext uri="{FF2B5EF4-FFF2-40B4-BE49-F238E27FC236}">
                  <a16:creationId xmlns:a16="http://schemas.microsoft.com/office/drawing/2014/main" id="{D6E15BF2-0077-E84D-A1CE-9C463D9766B0}"/>
                </a:ext>
              </a:extLst>
            </p:cNvPr>
            <p:cNvSpPr/>
            <p:nvPr/>
          </p:nvSpPr>
          <p:spPr>
            <a:xfrm>
              <a:off x="0" y="0"/>
              <a:ext cx="2952471" cy="6057403"/>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dirty="0"/>
            </a:p>
          </p:txBody>
        </p:sp>
        <p:sp>
          <p:nvSpPr>
            <p:cNvPr id="17" name="NodeJS">
              <a:extLst>
                <a:ext uri="{FF2B5EF4-FFF2-40B4-BE49-F238E27FC236}">
                  <a16:creationId xmlns:a16="http://schemas.microsoft.com/office/drawing/2014/main" id="{6D25321B-74D8-D64F-A008-A2B69D0BD96E}"/>
                </a:ext>
              </a:extLst>
            </p:cNvPr>
            <p:cNvSpPr txBox="1"/>
            <p:nvPr/>
          </p:nvSpPr>
          <p:spPr>
            <a:xfrm>
              <a:off x="-34848" y="5282625"/>
              <a:ext cx="3054597" cy="910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5000">
                  <a:solidFill>
                    <a:srgbClr val="000000"/>
                  </a:solidFill>
                  <a:latin typeface="Helvetica Light"/>
                  <a:ea typeface="Helvetica Light"/>
                  <a:cs typeface="Helvetica Light"/>
                  <a:sym typeface="Helvetica Light"/>
                </a:defRPr>
              </a:lvl1pPr>
            </a:lstStyle>
            <a:p>
              <a:r>
                <a:rPr lang="en-US" sz="2500" dirty="0"/>
                <a:t>Multi-Threaded App</a:t>
              </a:r>
              <a:endParaRPr sz="2500" dirty="0"/>
            </a:p>
          </p:txBody>
        </p:sp>
      </p:grpSp>
      <p:sp>
        <p:nvSpPr>
          <p:cNvPr id="18" name="Rectangle">
            <a:extLst>
              <a:ext uri="{FF2B5EF4-FFF2-40B4-BE49-F238E27FC236}">
                <a16:creationId xmlns:a16="http://schemas.microsoft.com/office/drawing/2014/main" id="{35E3AA03-C445-A147-8754-3B0E306CA602}"/>
              </a:ext>
            </a:extLst>
          </p:cNvPr>
          <p:cNvSpPr/>
          <p:nvPr/>
        </p:nvSpPr>
        <p:spPr>
          <a:xfrm>
            <a:off x="7627963" y="3686297"/>
            <a:ext cx="776468" cy="2069466"/>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19" name="event loop">
            <a:extLst>
              <a:ext uri="{FF2B5EF4-FFF2-40B4-BE49-F238E27FC236}">
                <a16:creationId xmlns:a16="http://schemas.microsoft.com/office/drawing/2014/main" id="{68160F64-5B48-434D-B445-30B2963F7FFF}"/>
              </a:ext>
            </a:extLst>
          </p:cNvPr>
          <p:cNvSpPr/>
          <p:nvPr/>
        </p:nvSpPr>
        <p:spPr>
          <a:xfrm>
            <a:off x="7627963" y="5756840"/>
            <a:ext cx="776468" cy="509756"/>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2800" b="1">
                <a:solidFill>
                  <a:srgbClr val="000000"/>
                </a:solidFill>
                <a:latin typeface="Helvetica"/>
                <a:ea typeface="Helvetica"/>
                <a:cs typeface="Helvetica"/>
                <a:sym typeface="Helvetica"/>
              </a:defRPr>
            </a:lvl1pPr>
          </a:lstStyle>
          <a:p>
            <a:r>
              <a:rPr lang="en-US" sz="1400" dirty="0"/>
              <a:t>Thread 1</a:t>
            </a:r>
            <a:endParaRPr sz="1400" dirty="0"/>
          </a:p>
        </p:txBody>
      </p:sp>
      <p:sp>
        <p:nvSpPr>
          <p:cNvPr id="20" name="Rectangle">
            <a:extLst>
              <a:ext uri="{FF2B5EF4-FFF2-40B4-BE49-F238E27FC236}">
                <a16:creationId xmlns:a16="http://schemas.microsoft.com/office/drawing/2014/main" id="{1DCF8A0D-FD03-2E4B-9E46-F3567E37A2C9}"/>
              </a:ext>
            </a:extLst>
          </p:cNvPr>
          <p:cNvSpPr/>
          <p:nvPr/>
        </p:nvSpPr>
        <p:spPr>
          <a:xfrm>
            <a:off x="9300017" y="3686297"/>
            <a:ext cx="776468" cy="2069466"/>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21" name="event loop">
            <a:extLst>
              <a:ext uri="{FF2B5EF4-FFF2-40B4-BE49-F238E27FC236}">
                <a16:creationId xmlns:a16="http://schemas.microsoft.com/office/drawing/2014/main" id="{208E6199-20BB-C04D-9DF3-4568451DF039}"/>
              </a:ext>
            </a:extLst>
          </p:cNvPr>
          <p:cNvSpPr/>
          <p:nvPr/>
        </p:nvSpPr>
        <p:spPr>
          <a:xfrm>
            <a:off x="9300017" y="5756840"/>
            <a:ext cx="776468" cy="509756"/>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2800" b="1">
                <a:solidFill>
                  <a:srgbClr val="000000"/>
                </a:solidFill>
                <a:latin typeface="Helvetica"/>
                <a:ea typeface="Helvetica"/>
                <a:cs typeface="Helvetica"/>
                <a:sym typeface="Helvetica"/>
              </a:defRPr>
            </a:lvl1pPr>
          </a:lstStyle>
          <a:p>
            <a:r>
              <a:rPr lang="en-US" sz="1400" dirty="0"/>
              <a:t>Thread 2</a:t>
            </a:r>
            <a:endParaRPr sz="1400" dirty="0"/>
          </a:p>
        </p:txBody>
      </p:sp>
      <p:sp>
        <p:nvSpPr>
          <p:cNvPr id="22" name="event queue">
            <a:extLst>
              <a:ext uri="{FF2B5EF4-FFF2-40B4-BE49-F238E27FC236}">
                <a16:creationId xmlns:a16="http://schemas.microsoft.com/office/drawing/2014/main" id="{56B899F9-5C74-964B-9BAE-21C5EF8B5060}"/>
              </a:ext>
            </a:extLst>
          </p:cNvPr>
          <p:cNvSpPr/>
          <p:nvPr/>
        </p:nvSpPr>
        <p:spPr>
          <a:xfrm>
            <a:off x="2260873" y="3636489"/>
            <a:ext cx="787451" cy="384320"/>
          </a:xfrm>
          <a:prstGeom prst="rect">
            <a:avLst/>
          </a:prstGeom>
          <a:solidFill>
            <a:srgbClr val="648299"/>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defTabSz="821531">
              <a:defRPr sz="2000" b="1">
                <a:solidFill>
                  <a:srgbClr val="000000"/>
                </a:solidFill>
                <a:latin typeface="Helvetica"/>
                <a:ea typeface="Helvetica"/>
                <a:cs typeface="Helvetica"/>
                <a:sym typeface="Helvetica"/>
              </a:defRPr>
            </a:lvl1pPr>
          </a:lstStyle>
          <a:p>
            <a:r>
              <a:rPr sz="1000" dirty="0"/>
              <a:t>event queue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iterate>
                                    <p:tmAbs val="0"/>
                                  </p:iterate>
                                  <p:childTnLst>
                                    <p:set>
                                      <p:cBhvr>
                                        <p:cTn id="6" fill="hold"/>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dvAuto="0"/>
      <p:bldP spid="10" grpId="0" animBg="1" advAuto="0"/>
      <p:bldP spid="22"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9F3F5-60DD-7F4D-8632-23F9C26B202A}"/>
              </a:ext>
            </a:extLst>
          </p:cNvPr>
          <p:cNvSpPr>
            <a:spLocks noGrp="1"/>
          </p:cNvSpPr>
          <p:nvPr>
            <p:ph type="title"/>
          </p:nvPr>
        </p:nvSpPr>
        <p:spPr/>
        <p:txBody>
          <a:bodyPr>
            <a:normAutofit fontScale="90000"/>
          </a:bodyPr>
          <a:lstStyle/>
          <a:p>
            <a:r>
              <a:rPr lang="en-US" dirty="0"/>
              <a:t>Running Asynchronous Example: HTTP Request</a:t>
            </a:r>
          </a:p>
        </p:txBody>
      </p:sp>
      <p:pic>
        <p:nvPicPr>
          <p:cNvPr id="5" name="Picture 4">
            <a:extLst>
              <a:ext uri="{FF2B5EF4-FFF2-40B4-BE49-F238E27FC236}">
                <a16:creationId xmlns:a16="http://schemas.microsoft.com/office/drawing/2014/main" id="{DF9529A1-3F0B-674D-B48D-F667E59FDCD6}"/>
              </a:ext>
            </a:extLst>
          </p:cNvPr>
          <p:cNvPicPr>
            <a:picLocks noChangeAspect="1"/>
          </p:cNvPicPr>
          <p:nvPr/>
        </p:nvPicPr>
        <p:blipFill>
          <a:blip r:embed="rId3"/>
          <a:stretch>
            <a:fillRect/>
          </a:stretch>
        </p:blipFill>
        <p:spPr>
          <a:xfrm>
            <a:off x="1827334" y="3429000"/>
            <a:ext cx="8712200" cy="6718300"/>
          </a:xfrm>
          <a:prstGeom prst="rect">
            <a:avLst/>
          </a:prstGeom>
        </p:spPr>
      </p:pic>
      <p:sp>
        <p:nvSpPr>
          <p:cNvPr id="7" name="TextBox 6">
            <a:extLst>
              <a:ext uri="{FF2B5EF4-FFF2-40B4-BE49-F238E27FC236}">
                <a16:creationId xmlns:a16="http://schemas.microsoft.com/office/drawing/2014/main" id="{CBBE7161-0702-2441-897B-B07191CFC4CB}"/>
              </a:ext>
            </a:extLst>
          </p:cNvPr>
          <p:cNvSpPr txBox="1"/>
          <p:nvPr/>
        </p:nvSpPr>
        <p:spPr>
          <a:xfrm>
            <a:off x="332154" y="1587263"/>
            <a:ext cx="11702561" cy="2123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200" b="1" dirty="0">
                <a:solidFill>
                  <a:srgbClr val="000080"/>
                </a:solidFill>
                <a:latin typeface="Courier" pitchFamily="2" charset="0"/>
              </a:rPr>
              <a:t>let </a:t>
            </a:r>
            <a:r>
              <a:rPr lang="en-US" sz="2200" dirty="0" err="1">
                <a:solidFill>
                  <a:srgbClr val="458383"/>
                </a:solidFill>
                <a:latin typeface="Courier" pitchFamily="2" charset="0"/>
              </a:rPr>
              <a:t>nGets</a:t>
            </a:r>
            <a:r>
              <a:rPr lang="en-US" sz="2200" dirty="0">
                <a:solidFill>
                  <a:srgbClr val="458383"/>
                </a:solidFill>
                <a:latin typeface="Courier" pitchFamily="2" charset="0"/>
              </a:rPr>
              <a:t> </a:t>
            </a:r>
            <a:r>
              <a:rPr lang="en-US" sz="2200" dirty="0">
                <a:latin typeface="Courier" pitchFamily="2" charset="0"/>
              </a:rPr>
              <a:t>= </a:t>
            </a:r>
            <a:r>
              <a:rPr lang="en-US" sz="2200" dirty="0">
                <a:solidFill>
                  <a:srgbClr val="0000FF"/>
                </a:solidFill>
                <a:latin typeface="Courier" pitchFamily="2" charset="0"/>
              </a:rPr>
              <a:t>0</a:t>
            </a:r>
            <a:r>
              <a:rPr lang="en-US" sz="2200" dirty="0">
                <a:latin typeface="Courier" pitchFamily="2" charset="0"/>
              </a:rPr>
              <a:t>;</a:t>
            </a:r>
            <a:br>
              <a:rPr lang="en-US" sz="2200" dirty="0">
                <a:latin typeface="Courier" pitchFamily="2" charset="0"/>
              </a:rPr>
            </a:br>
            <a:r>
              <a:rPr lang="en-US" sz="2200" dirty="0" err="1">
                <a:latin typeface="Courier" pitchFamily="2" charset="0"/>
              </a:rPr>
              <a:t>app.</a:t>
            </a:r>
            <a:r>
              <a:rPr lang="en-US" sz="2200" dirty="0" err="1">
                <a:solidFill>
                  <a:srgbClr val="7A7A43"/>
                </a:solidFill>
                <a:latin typeface="Courier" pitchFamily="2" charset="0"/>
              </a:rPr>
              <a:t>get</a:t>
            </a:r>
            <a:r>
              <a:rPr lang="en-US" sz="2200" dirty="0">
                <a:latin typeface="Courier" pitchFamily="2" charset="0"/>
              </a:rPr>
              <a:t>(</a:t>
            </a:r>
            <a:r>
              <a:rPr lang="en-US" sz="2200" b="1" dirty="0">
                <a:solidFill>
                  <a:srgbClr val="008000"/>
                </a:solidFill>
                <a:latin typeface="Courier" pitchFamily="2" charset="0"/>
              </a:rPr>
              <a:t>'/'</a:t>
            </a:r>
            <a:r>
              <a:rPr lang="en-US" sz="2200" dirty="0">
                <a:latin typeface="Courier" pitchFamily="2" charset="0"/>
              </a:rPr>
              <a:t>, (req, res) =&gt; {</a:t>
            </a:r>
            <a:br>
              <a:rPr lang="en-US" sz="2200" dirty="0">
                <a:latin typeface="Courier" pitchFamily="2" charset="0"/>
              </a:rPr>
            </a:br>
            <a:r>
              <a:rPr lang="en-US" sz="2200" dirty="0">
                <a:latin typeface="Courier" pitchFamily="2" charset="0"/>
              </a:rPr>
              <a:t>    </a:t>
            </a:r>
            <a:r>
              <a:rPr lang="en-US" sz="2200" dirty="0" err="1">
                <a:solidFill>
                  <a:srgbClr val="458383"/>
                </a:solidFill>
                <a:latin typeface="Courier" pitchFamily="2" charset="0"/>
              </a:rPr>
              <a:t>nGets</a:t>
            </a:r>
            <a:r>
              <a:rPr lang="en-US" sz="2200" dirty="0">
                <a:latin typeface="Courier" pitchFamily="2" charset="0"/>
              </a:rPr>
              <a:t>++;</a:t>
            </a:r>
            <a:br>
              <a:rPr lang="en-US" sz="2200" dirty="0">
                <a:latin typeface="Courier" pitchFamily="2" charset="0"/>
              </a:rPr>
            </a:br>
            <a:r>
              <a:rPr lang="en-US" sz="2200" dirty="0">
                <a:latin typeface="Courier" pitchFamily="2" charset="0"/>
              </a:rPr>
              <a:t>    </a:t>
            </a:r>
            <a:r>
              <a:rPr lang="en-US" sz="2200" dirty="0" err="1">
                <a:latin typeface="Courier" pitchFamily="2" charset="0"/>
              </a:rPr>
              <a:t>res.</a:t>
            </a:r>
            <a:r>
              <a:rPr lang="en-US" sz="2200" dirty="0" err="1">
                <a:solidFill>
                  <a:srgbClr val="7A7A43"/>
                </a:solidFill>
                <a:latin typeface="Courier" pitchFamily="2" charset="0"/>
              </a:rPr>
              <a:t>status</a:t>
            </a:r>
            <a:r>
              <a:rPr lang="en-US" sz="2200" dirty="0">
                <a:latin typeface="Courier" pitchFamily="2" charset="0"/>
              </a:rPr>
              <a:t>(</a:t>
            </a:r>
            <a:r>
              <a:rPr lang="en-US" sz="2200" dirty="0">
                <a:solidFill>
                  <a:srgbClr val="0000FF"/>
                </a:solidFill>
                <a:latin typeface="Courier" pitchFamily="2" charset="0"/>
              </a:rPr>
              <a:t>200</a:t>
            </a:r>
            <a:r>
              <a:rPr lang="en-US" sz="2200" dirty="0">
                <a:latin typeface="Courier" pitchFamily="2" charset="0"/>
              </a:rPr>
              <a:t>).</a:t>
            </a:r>
            <a:r>
              <a:rPr lang="en-US" sz="2200" dirty="0">
                <a:solidFill>
                  <a:srgbClr val="7A7A43"/>
                </a:solidFill>
                <a:latin typeface="Courier" pitchFamily="2" charset="0"/>
              </a:rPr>
              <a:t>send</a:t>
            </a:r>
            <a:r>
              <a:rPr lang="en-US" sz="2200" dirty="0">
                <a:latin typeface="Courier" pitchFamily="2" charset="0"/>
              </a:rPr>
              <a:t>(</a:t>
            </a:r>
            <a:r>
              <a:rPr lang="en-US" sz="2200" b="1" dirty="0">
                <a:solidFill>
                  <a:srgbClr val="008000"/>
                </a:solidFill>
                <a:latin typeface="Courier" pitchFamily="2" charset="0"/>
              </a:rPr>
              <a:t>`This is GET number </a:t>
            </a:r>
            <a:r>
              <a:rPr lang="en-US" sz="2200" dirty="0">
                <a:latin typeface="Courier" pitchFamily="2" charset="0"/>
              </a:rPr>
              <a:t>${</a:t>
            </a:r>
            <a:r>
              <a:rPr lang="en-US" sz="2200" dirty="0" err="1">
                <a:solidFill>
                  <a:srgbClr val="458383"/>
                </a:solidFill>
                <a:latin typeface="Courier" pitchFamily="2" charset="0"/>
              </a:rPr>
              <a:t>nGets</a:t>
            </a:r>
            <a:r>
              <a:rPr lang="en-US" sz="2200" dirty="0">
                <a:latin typeface="Courier" pitchFamily="2" charset="0"/>
              </a:rPr>
              <a:t>}</a:t>
            </a:r>
            <a:r>
              <a:rPr lang="en-US" sz="2200" b="1" dirty="0">
                <a:solidFill>
                  <a:srgbClr val="008000"/>
                </a:solidFill>
                <a:latin typeface="Courier" pitchFamily="2" charset="0"/>
              </a:rPr>
              <a:t> on the current server`</a:t>
            </a:r>
            <a:r>
              <a:rPr lang="en-US" sz="2200" dirty="0">
                <a:latin typeface="Courier" pitchFamily="2" charset="0"/>
              </a:rPr>
              <a:t>);</a:t>
            </a:r>
            <a:br>
              <a:rPr lang="en-US" sz="2200" dirty="0">
                <a:latin typeface="Courier" pitchFamily="2" charset="0"/>
              </a:rPr>
            </a:br>
            <a:r>
              <a:rPr lang="en-US" sz="2200" dirty="0">
                <a:latin typeface="Courier" pitchFamily="2" charset="0"/>
              </a:rPr>
              <a:t>});</a:t>
            </a:r>
          </a:p>
        </p:txBody>
      </p:sp>
    </p:spTree>
    <p:extLst>
      <p:ext uri="{BB962C8B-B14F-4D97-AF65-F5344CB8AC3E}">
        <p14:creationId xmlns:p14="http://schemas.microsoft.com/office/powerpoint/2010/main" val="378374191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775480" y="3148016"/>
            <a:ext cx="9173105" cy="1774845"/>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makeOneGetRequest</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'Making Request'</a:t>
            </a:r>
            <a:r>
              <a:rPr lang="en-US" sz="1600" dirty="0"/>
              <a:t>);</a:t>
            </a:r>
          </a:p>
          <a:p>
            <a:pPr algn="l" defTabSz="228600">
              <a:defRPr sz="2000">
                <a:solidFill>
                  <a:srgbClr val="000000"/>
                </a:solidFill>
                <a:latin typeface="Courier"/>
                <a:ea typeface="Courier"/>
                <a:cs typeface="Courier"/>
                <a:sym typeface="Courier"/>
              </a:defRPr>
            </a:pPr>
            <a:r>
              <a:rPr lang="en-US" sz="1600" b="1" dirty="0">
                <a:solidFill>
                  <a:srgbClr val="000080"/>
                </a:solidFill>
              </a:rPr>
              <a:t>		const </a:t>
            </a:r>
            <a:r>
              <a:rPr lang="en-US" sz="1600" dirty="0">
                <a:solidFill>
                  <a:srgbClr val="458383"/>
                </a:solidFill>
              </a:rPr>
              <a:t>response </a:t>
            </a:r>
            <a:r>
              <a:rPr lang="en-US" sz="1600" dirty="0"/>
              <a:t>= </a:t>
            </a:r>
            <a:r>
              <a:rPr lang="en-US" sz="1600" b="1" dirty="0">
                <a:solidFill>
                  <a:srgbClr val="000080"/>
                </a:solidFill>
              </a:rPr>
              <a:t>await </a:t>
            </a: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server'</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dirty="0" err="1">
                <a:solidFill>
                  <a:srgbClr val="458383"/>
                </a:solidFill>
              </a:rPr>
              <a:t>response</a:t>
            </a:r>
            <a:r>
              <a:rPr lang="en-US" sz="1600" dirty="0" err="1"/>
              <a:t>.</a:t>
            </a:r>
            <a:r>
              <a:rPr lang="en-US" sz="1600" b="1" dirty="0" err="1">
                <a:solidFill>
                  <a:srgbClr val="660E7A"/>
                </a:solidFill>
              </a:rPr>
              <a:t>data</a:t>
            </a:r>
            <a:r>
              <a:rPr lang="en-US" sz="1600" dirty="0"/>
              <a:t>);</a:t>
            </a:r>
            <a:br>
              <a:rPr lang="en-US" sz="1600" dirty="0"/>
            </a:br>
            <a:r>
              <a:rPr lang="en-US" sz="1600" dirty="0"/>
              <a:t>}</a:t>
            </a:r>
            <a:br>
              <a:rPr lang="en-US" sz="1600" dirty="0"/>
            </a:br>
            <a:r>
              <a:rPr lang="en-US" sz="1600" dirty="0" err="1"/>
              <a:t>makeOneGetRequest</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lstStyle/>
          <a:p>
            <a:r>
              <a:rPr lang="en-US" dirty="0"/>
              <a:t>A Promise is a Representation of a Listener</a:t>
            </a:r>
            <a:endParaRPr dirty="0"/>
          </a:p>
        </p:txBody>
      </p:sp>
      <p:sp>
        <p:nvSpPr>
          <p:cNvPr id="253" name="Promises"/>
          <p:cNvSpPr txBox="1">
            <a:spLocks noGrp="1"/>
          </p:cNvSpPr>
          <p:nvPr>
            <p:ph type="body" idx="21"/>
          </p:nvPr>
        </p:nvSpPr>
        <p:spPr>
          <a:xfrm>
            <a:off x="775480" y="1558850"/>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85000" lnSpcReduction="10000"/>
          </a:bodyPr>
          <a:lstStyle/>
          <a:p>
            <a:r>
              <a:rPr lang="en-US" dirty="0"/>
              <a:t>The “Promise” lets us register a listener for something that will come in the future</a:t>
            </a:r>
          </a:p>
        </p:txBody>
      </p:sp>
      <p:grpSp>
        <p:nvGrpSpPr>
          <p:cNvPr id="3" name="Group 2">
            <a:extLst>
              <a:ext uri="{FF2B5EF4-FFF2-40B4-BE49-F238E27FC236}">
                <a16:creationId xmlns:a16="http://schemas.microsoft.com/office/drawing/2014/main" id="{CF80A524-6743-8E4B-8B22-8E7FD43EE6AA}"/>
              </a:ext>
            </a:extLst>
          </p:cNvPr>
          <p:cNvGrpSpPr/>
          <p:nvPr/>
        </p:nvGrpSpPr>
        <p:grpSpPr>
          <a:xfrm>
            <a:off x="3358422" y="2053542"/>
            <a:ext cx="8428309" cy="1869158"/>
            <a:chOff x="3332671" y="1922831"/>
            <a:chExt cx="8428309" cy="1869158"/>
          </a:xfrm>
        </p:grpSpPr>
        <p:sp>
          <p:nvSpPr>
            <p:cNvPr id="262" name="axios.get returns a Promise for an AxiosResponse"/>
            <p:cNvSpPr txBox="1"/>
            <p:nvPr/>
          </p:nvSpPr>
          <p:spPr>
            <a:xfrm>
              <a:off x="7409789" y="1922831"/>
              <a:ext cx="4351191" cy="8822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defRPr b="1">
                  <a:solidFill>
                    <a:schemeClr val="accent5">
                      <a:hueOff val="-82419"/>
                      <a:satOff val="-9513"/>
                      <a:lumOff val="-16343"/>
                    </a:schemeClr>
                  </a:solidFill>
                </a:defRPr>
              </a:pPr>
              <a:r>
                <a:rPr lang="en-US" sz="1800" dirty="0">
                  <a:latin typeface="Menlo Regular"/>
                  <a:ea typeface="Menlo Regular"/>
                  <a:cs typeface="Menlo Regular"/>
                  <a:sym typeface="Menlo Regular"/>
                </a:rPr>
                <a:t>To call a function that returns a Promise, you must ‘await’ it, from inside of an ‘async’ function</a:t>
              </a:r>
              <a:endParaRPr sz="1800" dirty="0">
                <a:latin typeface="Menlo Regular"/>
                <a:ea typeface="Menlo Regular"/>
                <a:cs typeface="Menlo Regular"/>
                <a:sym typeface="Menlo Regular"/>
              </a:endParaRPr>
            </a:p>
          </p:txBody>
        </p:sp>
        <p:sp>
          <p:nvSpPr>
            <p:cNvPr id="263" name="Callout"/>
            <p:cNvSpPr/>
            <p:nvPr/>
          </p:nvSpPr>
          <p:spPr>
            <a:xfrm rot="16200000">
              <a:off x="6404637" y="-405342"/>
              <a:ext cx="1125365" cy="7269298"/>
            </a:xfrm>
            <a:custGeom>
              <a:avLst/>
              <a:gdLst/>
              <a:ahLst/>
              <a:cxnLst>
                <a:cxn ang="0">
                  <a:pos x="wd2" y="hd2"/>
                </a:cxn>
                <a:cxn ang="5400000">
                  <a:pos x="wd2" y="hd2"/>
                </a:cxn>
                <a:cxn ang="10800000">
                  <a:pos x="wd2" y="hd2"/>
                </a:cxn>
                <a:cxn ang="16200000">
                  <a:pos x="wd2" y="hd2"/>
                </a:cxn>
              </a:cxnLst>
              <a:rect l="0" t="0" r="r" b="b"/>
              <a:pathLst>
                <a:path w="21600" h="21600" extrusionOk="0">
                  <a:moveTo>
                    <a:pt x="1087" y="0"/>
                  </a:moveTo>
                  <a:cubicBezTo>
                    <a:pt x="486" y="0"/>
                    <a:pt x="0" y="76"/>
                    <a:pt x="0" y="170"/>
                  </a:cubicBezTo>
                  <a:lnTo>
                    <a:pt x="0" y="18028"/>
                  </a:lnTo>
                  <a:cubicBezTo>
                    <a:pt x="0" y="18122"/>
                    <a:pt x="486" y="18199"/>
                    <a:pt x="1087" y="18199"/>
                  </a:cubicBezTo>
                  <a:lnTo>
                    <a:pt x="1846" y="18199"/>
                  </a:lnTo>
                  <a:lnTo>
                    <a:pt x="21600" y="21600"/>
                  </a:lnTo>
                  <a:lnTo>
                    <a:pt x="4990" y="17644"/>
                  </a:lnTo>
                  <a:lnTo>
                    <a:pt x="4990" y="170"/>
                  </a:lnTo>
                  <a:cubicBezTo>
                    <a:pt x="4990" y="76"/>
                    <a:pt x="4504" y="0"/>
                    <a:pt x="3903" y="0"/>
                  </a:cubicBezTo>
                  <a:lnTo>
                    <a:pt x="1087" y="0"/>
                  </a:lnTo>
                  <a:close/>
                </a:path>
              </a:pathLst>
            </a:custGeom>
            <a:ln w="50800">
              <a:solidFill>
                <a:srgbClr val="FF0000"/>
              </a:solidFill>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0" name="Group">
            <a:extLst>
              <a:ext uri="{FF2B5EF4-FFF2-40B4-BE49-F238E27FC236}">
                <a16:creationId xmlns:a16="http://schemas.microsoft.com/office/drawing/2014/main" id="{9F14DF67-DA5B-8740-A5EF-E2DE0FBE1BAA}"/>
              </a:ext>
            </a:extLst>
          </p:cNvPr>
          <p:cNvGrpSpPr/>
          <p:nvPr/>
        </p:nvGrpSpPr>
        <p:grpSpPr>
          <a:xfrm>
            <a:off x="3691220" y="5169793"/>
            <a:ext cx="5637500" cy="1187809"/>
            <a:chOff x="494837" y="452437"/>
            <a:chExt cx="1998928" cy="3633363"/>
          </a:xfrm>
        </p:grpSpPr>
        <p:sp>
          <p:nvSpPr>
            <p:cNvPr id="11" name="Making a request to rest-example…">
              <a:extLst>
                <a:ext uri="{FF2B5EF4-FFF2-40B4-BE49-F238E27FC236}">
                  <a16:creationId xmlns:a16="http://schemas.microsoft.com/office/drawing/2014/main" id="{9FE548CE-971E-7447-ADF5-39CC44283CD4}"/>
                </a:ext>
              </a:extLst>
            </p:cNvPr>
            <p:cNvSpPr/>
            <p:nvPr/>
          </p:nvSpPr>
          <p:spPr>
            <a:xfrm>
              <a:off x="494837" y="281579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24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lang="en-US" sz="1700" dirty="0"/>
                <a:t>Making Request</a:t>
              </a:r>
            </a:p>
            <a:p>
              <a:pPr algn="l" defTabSz="410766">
                <a:defRPr sz="3400">
                  <a:solidFill>
                    <a:srgbClr val="000000"/>
                  </a:solidFill>
                  <a:latin typeface="Menlo Regular"/>
                  <a:ea typeface="Menlo Regular"/>
                  <a:cs typeface="Menlo Regular"/>
                  <a:sym typeface="Menlo Regular"/>
                </a:defRPr>
              </a:pPr>
              <a:r>
                <a:rPr sz="1700" dirty="0"/>
                <a:t>Heard back from server</a:t>
              </a:r>
            </a:p>
            <a:p>
              <a:pPr algn="l" defTabSz="410766">
                <a:defRPr sz="3400">
                  <a:solidFill>
                    <a:srgbClr val="000000"/>
                  </a:solidFill>
                  <a:latin typeface="Menlo Regular"/>
                  <a:ea typeface="Menlo Regular"/>
                  <a:cs typeface="Menlo Regular"/>
                  <a:sym typeface="Menlo Regular"/>
                </a:defRPr>
              </a:pPr>
              <a:r>
                <a:rPr sz="1700" dirty="0"/>
                <a:t>This is GET number </a:t>
              </a:r>
              <a:r>
                <a:rPr lang="en-US" sz="1700" dirty="0"/>
                <a:t>1</a:t>
              </a:r>
              <a:r>
                <a:rPr sz="1700" dirty="0"/>
                <a:t> on the current server</a:t>
              </a:r>
            </a:p>
          </p:txBody>
        </p:sp>
        <p:sp>
          <p:nvSpPr>
            <p:cNvPr id="12" name="Output:">
              <a:extLst>
                <a:ext uri="{FF2B5EF4-FFF2-40B4-BE49-F238E27FC236}">
                  <a16:creationId xmlns:a16="http://schemas.microsoft.com/office/drawing/2014/main" id="{A25D30E2-AC25-CD48-92B9-F37DE627513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500" dirty="0"/>
            </a:p>
          </p:txBody>
        </p:sp>
      </p:grpSp>
    </p:spTree>
    <p:extLst>
      <p:ext uri="{BB962C8B-B14F-4D97-AF65-F5344CB8AC3E}">
        <p14:creationId xmlns:p14="http://schemas.microsoft.com/office/powerpoint/2010/main" val="629156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1509447" y="2307114"/>
            <a:ext cx="7130461" cy="1774845"/>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makeThreeSerialRequests</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a:t>
            </a:r>
            <a:br>
              <a:rPr lang="en-US" sz="1600" dirty="0"/>
            </a:br>
            <a:br>
              <a:rPr lang="en-US" sz="1600" dirty="0"/>
            </a:br>
            <a:r>
              <a:rPr lang="en-US" sz="1600" dirty="0" err="1"/>
              <a:t>makeThreeSerialRequests</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normAutofit fontScale="90000"/>
          </a:bodyPr>
          <a:lstStyle/>
          <a:p>
            <a:r>
              <a:rPr lang="en-US" dirty="0"/>
              <a:t>Awaiting a Promise Prevents Your Method from Continuing</a:t>
            </a:r>
            <a:endParaRPr dirty="0"/>
          </a:p>
        </p:txBody>
      </p:sp>
      <p:sp>
        <p:nvSpPr>
          <p:cNvPr id="253" name="Promises"/>
          <p:cNvSpPr txBox="1">
            <a:spLocks noGrp="1"/>
          </p:cNvSpPr>
          <p:nvPr>
            <p:ph type="body" idx="21"/>
          </p:nvPr>
        </p:nvSpPr>
        <p:spPr>
          <a:xfrm>
            <a:off x="775480" y="1558850"/>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lang="en-US" dirty="0"/>
              <a:t>Example: calling our </a:t>
            </a:r>
            <a:r>
              <a:rPr lang="en-US" dirty="0" err="1"/>
              <a:t>makeOneGetRequest</a:t>
            </a:r>
            <a:r>
              <a:rPr lang="en-US" dirty="0"/>
              <a:t> multiple times with await</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11" name="Making a request to rest-example…">
            <a:extLst>
              <a:ext uri="{FF2B5EF4-FFF2-40B4-BE49-F238E27FC236}">
                <a16:creationId xmlns:a16="http://schemas.microsoft.com/office/drawing/2014/main" id="{9FE548CE-971E-7447-ADF5-39CC44283CD4}"/>
              </a:ext>
            </a:extLst>
          </p:cNvPr>
          <p:cNvSpPr/>
          <p:nvPr/>
        </p:nvSpPr>
        <p:spPr>
          <a:xfrm>
            <a:off x="3302000" y="5595068"/>
            <a:ext cx="4657995" cy="762534"/>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1700" dirty="0"/>
              <a:t>Making Request</a:t>
            </a:r>
          </a:p>
          <a:p>
            <a:pPr algn="l" defTabSz="410766">
              <a:defRPr sz="3400">
                <a:solidFill>
                  <a:srgbClr val="000000"/>
                </a:solidFill>
                <a:latin typeface="Menlo Regular"/>
                <a:ea typeface="Menlo Regular"/>
                <a:cs typeface="Menlo Regular"/>
                <a:sym typeface="Menlo Regular"/>
              </a:defRPr>
            </a:pPr>
            <a:r>
              <a:rPr lang="en-US" sz="1700" dirty="0"/>
              <a:t>Heard back from server</a:t>
            </a:r>
          </a:p>
          <a:p>
            <a:pPr algn="l" defTabSz="410766">
              <a:defRPr sz="3400">
                <a:solidFill>
                  <a:srgbClr val="000000"/>
                </a:solidFill>
                <a:latin typeface="Menlo Regular"/>
                <a:ea typeface="Menlo Regular"/>
                <a:cs typeface="Menlo Regular"/>
                <a:sym typeface="Menlo Regular"/>
              </a:defRPr>
            </a:pPr>
            <a:r>
              <a:rPr lang="en-US" sz="1700" dirty="0"/>
              <a:t>This is GET number 2 on the current server</a:t>
            </a:r>
          </a:p>
          <a:p>
            <a:pPr algn="l" defTabSz="410766">
              <a:defRPr sz="3400">
                <a:solidFill>
                  <a:srgbClr val="000000"/>
                </a:solidFill>
                <a:latin typeface="Menlo Regular"/>
                <a:ea typeface="Menlo Regular"/>
                <a:cs typeface="Menlo Regular"/>
                <a:sym typeface="Menlo Regular"/>
              </a:defRPr>
            </a:pPr>
            <a:r>
              <a:rPr lang="en-US" sz="1700" dirty="0"/>
              <a:t>Making Request</a:t>
            </a:r>
          </a:p>
          <a:p>
            <a:pPr algn="l" defTabSz="410766">
              <a:defRPr sz="3400">
                <a:solidFill>
                  <a:srgbClr val="000000"/>
                </a:solidFill>
                <a:latin typeface="Menlo Regular"/>
                <a:ea typeface="Menlo Regular"/>
                <a:cs typeface="Menlo Regular"/>
                <a:sym typeface="Menlo Regular"/>
              </a:defRPr>
            </a:pPr>
            <a:r>
              <a:rPr lang="en-US" sz="1700" dirty="0"/>
              <a:t>Heard back from server</a:t>
            </a:r>
          </a:p>
          <a:p>
            <a:pPr algn="l" defTabSz="410766">
              <a:defRPr sz="3400">
                <a:solidFill>
                  <a:srgbClr val="000000"/>
                </a:solidFill>
                <a:latin typeface="Menlo Regular"/>
                <a:ea typeface="Menlo Regular"/>
                <a:cs typeface="Menlo Regular"/>
                <a:sym typeface="Menlo Regular"/>
              </a:defRPr>
            </a:pPr>
            <a:r>
              <a:rPr lang="en-US" sz="1700" dirty="0"/>
              <a:t>This is GET number 3 on the current server</a:t>
            </a:r>
          </a:p>
          <a:p>
            <a:pPr algn="l" defTabSz="410766">
              <a:defRPr sz="3400">
                <a:solidFill>
                  <a:srgbClr val="000000"/>
                </a:solidFill>
                <a:latin typeface="Menlo Regular"/>
                <a:ea typeface="Menlo Regular"/>
                <a:cs typeface="Menlo Regular"/>
                <a:sym typeface="Menlo Regular"/>
              </a:defRPr>
            </a:pPr>
            <a:r>
              <a:rPr lang="en-US" sz="1700" dirty="0"/>
              <a:t>Making Request</a:t>
            </a:r>
          </a:p>
          <a:p>
            <a:pPr algn="l" defTabSz="410766">
              <a:defRPr sz="3400">
                <a:solidFill>
                  <a:srgbClr val="000000"/>
                </a:solidFill>
                <a:latin typeface="Menlo Regular"/>
                <a:ea typeface="Menlo Regular"/>
                <a:cs typeface="Menlo Regular"/>
                <a:sym typeface="Menlo Regular"/>
              </a:defRPr>
            </a:pPr>
            <a:r>
              <a:rPr lang="en-US" sz="1700" dirty="0"/>
              <a:t>Heard back from server</a:t>
            </a:r>
          </a:p>
          <a:p>
            <a:pPr algn="l" defTabSz="410766">
              <a:defRPr sz="3400">
                <a:solidFill>
                  <a:srgbClr val="000000"/>
                </a:solidFill>
                <a:latin typeface="Menlo Regular"/>
                <a:ea typeface="Menlo Regular"/>
                <a:cs typeface="Menlo Regular"/>
                <a:sym typeface="Menlo Regular"/>
              </a:defRPr>
            </a:pPr>
            <a:r>
              <a:rPr lang="en-US" sz="1700" dirty="0"/>
              <a:t>This is GET number 4 on the current server</a:t>
            </a:r>
          </a:p>
        </p:txBody>
      </p:sp>
      <p:sp>
        <p:nvSpPr>
          <p:cNvPr id="12" name="Output:">
            <a:extLst>
              <a:ext uri="{FF2B5EF4-FFF2-40B4-BE49-F238E27FC236}">
                <a16:creationId xmlns:a16="http://schemas.microsoft.com/office/drawing/2014/main" id="{A25D30E2-AC25-CD48-92B9-F37DE6275131}"/>
              </a:ext>
            </a:extLst>
          </p:cNvPr>
          <p:cNvSpPr/>
          <p:nvPr/>
        </p:nvSpPr>
        <p:spPr>
          <a:xfrm>
            <a:off x="6141317" y="3820223"/>
            <a:ext cx="4268775" cy="886912"/>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500" dirty="0"/>
          </a:p>
        </p:txBody>
      </p:sp>
      <p:sp>
        <p:nvSpPr>
          <p:cNvPr id="13" name="TextBox 12">
            <a:extLst>
              <a:ext uri="{FF2B5EF4-FFF2-40B4-BE49-F238E27FC236}">
                <a16:creationId xmlns:a16="http://schemas.microsoft.com/office/drawing/2014/main" id="{FA6AE671-DA8D-B143-BDC0-E70F4ED2978F}"/>
              </a:ext>
            </a:extLst>
          </p:cNvPr>
          <p:cNvSpPr txBox="1"/>
          <p:nvPr/>
        </p:nvSpPr>
        <p:spPr>
          <a:xfrm>
            <a:off x="3219201" y="3971291"/>
            <a:ext cx="6098058" cy="584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defTabSz="410766">
              <a:defRPr sz="3400">
                <a:solidFill>
                  <a:srgbClr val="000000"/>
                </a:solidFill>
                <a:latin typeface="Menlo Regular"/>
                <a:ea typeface="Menlo Regular"/>
                <a:cs typeface="Menlo Regular"/>
                <a:sym typeface="Menlo Regular"/>
              </a:defRPr>
            </a:pPr>
            <a:r>
              <a:rPr lang="en-US" sz="3200" b="1" dirty="0">
                <a:latin typeface="Calibri" panose="020F0502020204030204" pitchFamily="34" charset="0"/>
                <a:cs typeface="Calibri" panose="020F0502020204030204" pitchFamily="34" charset="0"/>
              </a:rPr>
              <a:t>Output:</a:t>
            </a:r>
          </a:p>
        </p:txBody>
      </p:sp>
    </p:spTree>
    <p:extLst>
      <p:ext uri="{BB962C8B-B14F-4D97-AF65-F5344CB8AC3E}">
        <p14:creationId xmlns:p14="http://schemas.microsoft.com/office/powerpoint/2010/main" val="259646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1">
                                            <p:txEl>
                                              <p:pRg st="0" end="0"/>
                                            </p:tx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11">
                                            <p:txEl>
                                              <p:pRg st="2" end="2"/>
                                            </p:txEl>
                                          </p:spTgt>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500"/>
                                  </p:stCondLst>
                                  <p:childTnLst>
                                    <p:set>
                                      <p:cBhvr>
                                        <p:cTn id="21" dur="1" fill="hold">
                                          <p:stCondLst>
                                            <p:cond delay="0"/>
                                          </p:stCondLst>
                                        </p:cTn>
                                        <p:tgtEl>
                                          <p:spTgt spid="11">
                                            <p:txEl>
                                              <p:pRg st="4" end="4"/>
                                            </p:txEl>
                                          </p:spTgt>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grpId="0" nodeType="afterEffect">
                                  <p:stCondLst>
                                    <p:cond delay="500"/>
                                  </p:stCondLst>
                                  <p:childTnLst>
                                    <p:set>
                                      <p:cBhvr>
                                        <p:cTn id="24" dur="1" fill="hold">
                                          <p:stCondLst>
                                            <p:cond delay="0"/>
                                          </p:stCondLst>
                                        </p:cTn>
                                        <p:tgtEl>
                                          <p:spTgt spid="11">
                                            <p:txEl>
                                              <p:pRg st="5" end="5"/>
                                            </p:txEl>
                                          </p:spTgt>
                                        </p:tgtEl>
                                        <p:attrNameLst>
                                          <p:attrName>style.visibility</p:attrName>
                                        </p:attrNameLst>
                                      </p:cBhvr>
                                      <p:to>
                                        <p:strVal val="visible"/>
                                      </p:to>
                                    </p:set>
                                  </p:childTnLst>
                                </p:cTn>
                              </p:par>
                            </p:childTnLst>
                          </p:cTn>
                        </p:par>
                        <p:par>
                          <p:cTn id="25" fill="hold">
                            <p:stCondLst>
                              <p:cond delay="3000"/>
                            </p:stCondLst>
                            <p:childTnLst>
                              <p:par>
                                <p:cTn id="26" presetID="1" presetClass="entr" presetSubtype="0" fill="hold" grpId="0" nodeType="afterEffect">
                                  <p:stCondLst>
                                    <p:cond delay="500"/>
                                  </p:stCondLst>
                                  <p:childTnLst>
                                    <p:set>
                                      <p:cBhvr>
                                        <p:cTn id="27" dur="1" fill="hold">
                                          <p:stCondLst>
                                            <p:cond delay="0"/>
                                          </p:stCondLst>
                                        </p:cTn>
                                        <p:tgtEl>
                                          <p:spTgt spid="11">
                                            <p:txEl>
                                              <p:pRg st="6" end="6"/>
                                            </p:txEl>
                                          </p:spTgt>
                                        </p:tgtEl>
                                        <p:attrNameLst>
                                          <p:attrName>style.visibility</p:attrName>
                                        </p:attrNameLst>
                                      </p:cBhvr>
                                      <p:to>
                                        <p:strVal val="visible"/>
                                      </p:to>
                                    </p:set>
                                  </p:childTnLst>
                                </p:cTn>
                              </p:par>
                            </p:childTnLst>
                          </p:cTn>
                        </p:par>
                        <p:par>
                          <p:cTn id="28" fill="hold">
                            <p:stCondLst>
                              <p:cond delay="3500"/>
                            </p:stCondLst>
                            <p:childTnLst>
                              <p:par>
                                <p:cTn id="29" presetID="1" presetClass="entr" presetSubtype="0" fill="hold" grpId="0" nodeType="afterEffect">
                                  <p:stCondLst>
                                    <p:cond delay="500"/>
                                  </p:stCondLst>
                                  <p:childTnLst>
                                    <p:set>
                                      <p:cBhvr>
                                        <p:cTn id="30" dur="1" fill="hold">
                                          <p:stCondLst>
                                            <p:cond delay="0"/>
                                          </p:stCondLst>
                                        </p:cTn>
                                        <p:tgtEl>
                                          <p:spTgt spid="11">
                                            <p:txEl>
                                              <p:pRg st="7" end="7"/>
                                            </p:txEl>
                                          </p:spTgt>
                                        </p:tgtEl>
                                        <p:attrNameLst>
                                          <p:attrName>style.visibility</p:attrName>
                                        </p:attrNameLst>
                                      </p:cBhvr>
                                      <p:to>
                                        <p:strVal val="visible"/>
                                      </p:to>
                                    </p:set>
                                  </p:childTnLst>
                                </p:cTn>
                              </p:par>
                            </p:childTnLst>
                          </p:cTn>
                        </p:par>
                        <p:par>
                          <p:cTn id="31" fill="hold">
                            <p:stCondLst>
                              <p:cond delay="4000"/>
                            </p:stCondLst>
                            <p:childTnLst>
                              <p:par>
                                <p:cTn id="32" presetID="1" presetClass="entr" presetSubtype="0" fill="hold" grpId="0" nodeType="afterEffect">
                                  <p:stCondLst>
                                    <p:cond delay="500"/>
                                  </p:stCondLst>
                                  <p:childTnLst>
                                    <p:set>
                                      <p:cBhvr>
                                        <p:cTn id="33"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3" grpId="0"/>
    </p:bldLst>
  </p:timing>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2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3104</TotalTime>
  <Words>2883</Words>
  <Application>Microsoft Office PowerPoint</Application>
  <PresentationFormat>Widescreen</PresentationFormat>
  <Paragraphs>244</Paragraphs>
  <Slides>18</Slides>
  <Notes>18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18</vt:i4>
      </vt:variant>
    </vt:vector>
  </HeadingPairs>
  <TitlesOfParts>
    <vt:vector size="29" baseType="lpstr">
      <vt:lpstr>Calibri</vt:lpstr>
      <vt:lpstr>Consolas</vt:lpstr>
      <vt:lpstr>Courier</vt:lpstr>
      <vt:lpstr>Helvetica</vt:lpstr>
      <vt:lpstr>Helvetica Light</vt:lpstr>
      <vt:lpstr>Helvetica Neue</vt:lpstr>
      <vt:lpstr>Helvetica Neue Medium</vt:lpstr>
      <vt:lpstr>Menlo Regular</vt:lpstr>
      <vt:lpstr>Verdana</vt:lpstr>
      <vt:lpstr>21_BasicWhite</vt:lpstr>
      <vt:lpstr>22_BasicWhite</vt:lpstr>
      <vt:lpstr>CS 4530: Fundamentals of Software Engineering Lesson 4.1: Concurrent Programming Models</vt:lpstr>
      <vt:lpstr>Learning Goals for this Lesson</vt:lpstr>
      <vt:lpstr>Masking Latency with Concurrency</vt:lpstr>
      <vt:lpstr>Why Concurrency?</vt:lpstr>
      <vt:lpstr>Concurrency through Threads</vt:lpstr>
      <vt:lpstr>Concurrency through Asynchronous Programming</vt:lpstr>
      <vt:lpstr>Running Asynchronous Example: HTTP Request</vt:lpstr>
      <vt:lpstr>A Promise is a Representation of a Listener</vt:lpstr>
      <vt:lpstr>Awaiting a Promise Prevents Your Method from Continuing</vt:lpstr>
      <vt:lpstr>The Event Loop Resolves Promises</vt:lpstr>
      <vt:lpstr>The Event Loop Resolves Promises</vt:lpstr>
      <vt:lpstr>The Event Loop Resolves Promises</vt:lpstr>
      <vt:lpstr>The Event Loop Resolves Promises</vt:lpstr>
      <vt:lpstr>The Event Loop Calls Listeners</vt:lpstr>
      <vt:lpstr>Event Handlers “Run To Completion”</vt:lpstr>
      <vt:lpstr>Implications of Run-to-Completion</vt:lpstr>
      <vt:lpstr>Listeners Complete when they Return or Await</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Bhutta, Adeel</cp:lastModifiedBy>
  <cp:revision>51</cp:revision>
  <dcterms:modified xsi:type="dcterms:W3CDTF">2022-02-14T19:20:03Z</dcterms:modified>
</cp:coreProperties>
</file>