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notesSlides/notesSlide2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43"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8" autoAdjust="0"/>
    <p:restoredTop sz="74570" autoAdjust="0"/>
  </p:normalViewPr>
  <p:slideViewPr>
    <p:cSldViewPr snapToGrid="0">
      <p:cViewPr varScale="1">
        <p:scale>
          <a:sx n="50" d="100"/>
          <a:sy n="50" d="100"/>
        </p:scale>
        <p:origin x="1276" y="4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8/10/relationships/authors" Targe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do we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900"/>
            </a:pPr>
            <a:r>
              <a:rPr lang="en-US" dirty="0"/>
              <a:t>You can think of systematic testing as a smart way to find needles in a haystack.</a:t>
            </a:r>
          </a:p>
          <a:p>
            <a:pPr marL="0" indent="0">
              <a:buSzPct val="100000"/>
              <a:buNone/>
              <a:defRPr sz="1900"/>
            </a:pPr>
            <a:r>
              <a:rPr lang="en-US" dirty="0"/>
              <a:t>We want to search systematically for needles, and to do that we need to understand what makes needles special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3094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So how do we choose equivalence classes?  The key is to identify </a:t>
            </a:r>
            <a:r>
              <a:rPr lang="en-US" b="1" dirty="0"/>
              <a:t>input conditions</a:t>
            </a:r>
            <a:r>
              <a:rPr lang="en-US" dirty="0"/>
              <a:t> from the spec.  Each input condition induces an equivalence class – valid and invalid inputs. </a:t>
            </a:r>
          </a:p>
          <a:p>
            <a:pPr marL="0" indent="0">
              <a:lnSpc>
                <a:spcPct val="100000"/>
              </a:lnSpc>
              <a:buSzPct val="100000"/>
              <a:buNone/>
              <a:defRPr sz="1200">
                <a:latin typeface="Helvetica"/>
                <a:ea typeface="Helvetica"/>
                <a:cs typeface="Helvetica"/>
                <a:sym typeface="Helvetica"/>
              </a:defRPr>
            </a:pPr>
            <a:r>
              <a:rPr lang="en-US" dirty="0"/>
              <a:t>For example, an input condition that specifies a range of values induces three equivalence classes: one containing values smaller than the lower bound of the range, one with values within the range, and one containing values larger than the upper bound of the range</a:t>
            </a:r>
          </a:p>
          <a:p>
            <a:pPr marL="0" indent="0">
              <a:lnSpc>
                <a:spcPct val="100000"/>
              </a:lnSpc>
              <a:buSzPct val="100000"/>
              <a:buNone/>
              <a:defRPr sz="1200">
                <a:latin typeface="Helvetica"/>
                <a:ea typeface="Helvetica"/>
                <a:cs typeface="Helvetica"/>
                <a:sym typeface="Helvetica"/>
              </a:defRPr>
            </a:pPr>
            <a:r>
              <a:rPr lang="en-US" dirty="0"/>
              <a:t>Similarly, an input condition that specifies a specific value, …</a:t>
            </a:r>
          </a:p>
          <a:p>
            <a:pPr marL="0" indent="0">
              <a:lnSpc>
                <a:spcPct val="100000"/>
              </a:lnSpc>
              <a:buSzPct val="100000"/>
              <a:buNone/>
              <a:defRPr sz="1200">
                <a:latin typeface="Helvetica"/>
                <a:ea typeface="Helvetica"/>
                <a:cs typeface="Helvetica"/>
                <a:sym typeface="Helvetica"/>
              </a:defRPr>
            </a:pPr>
            <a:r>
              <a:rPr lang="en-US" dirty="0"/>
              <a:t>Likewise, set membership and conditions that correspond to </a:t>
            </a:r>
            <a:r>
              <a:rPr lang="en-US" dirty="0" err="1"/>
              <a:t>boolean</a:t>
            </a:r>
            <a:r>
              <a:rPr lang="en-US" dirty="0"/>
              <a:t> predicates can be represented using two equivalence classes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17526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647700">
              <a:lnSpc>
                <a:spcPct val="100000"/>
              </a:lnSpc>
              <a:buSzPct val="100000"/>
              <a:buNone/>
              <a:defRPr sz="1600">
                <a:latin typeface="Helvetica"/>
                <a:ea typeface="Helvetica"/>
                <a:cs typeface="Helvetica"/>
                <a:sym typeface="Helvetica"/>
              </a:defRPr>
            </a:pPr>
            <a:r>
              <a:rPr lang="en-US" dirty="0"/>
              <a:t>Typically, a greater number of errors occurs at the boundaries of an equivalence class rather than at the “center”.  </a:t>
            </a:r>
          </a:p>
          <a:p>
            <a:pPr marL="0" indent="0" defTabSz="647700">
              <a:lnSpc>
                <a:spcPct val="100000"/>
              </a:lnSpc>
              <a:buSzPct val="100000"/>
              <a:buNone/>
              <a:defRPr sz="1600">
                <a:latin typeface="Helvetica"/>
                <a:ea typeface="Helvetica"/>
                <a:cs typeface="Helvetica"/>
                <a:sym typeface="Helvetica"/>
              </a:defRPr>
            </a:pPr>
            <a:r>
              <a:rPr lang="en-US" dirty="0"/>
              <a:t>Therefore, we specifically look for values that are at the boundaries. </a:t>
            </a:r>
          </a:p>
          <a:p>
            <a:pPr marL="0" indent="0" defTabSz="647700">
              <a:lnSpc>
                <a:spcPct val="100000"/>
              </a:lnSpc>
              <a:buSzPct val="100000"/>
              <a:buNone/>
              <a:defRPr sz="1600">
                <a:latin typeface="Helvetica"/>
                <a:ea typeface="Helvetica"/>
                <a:cs typeface="Helvetica"/>
                <a:sym typeface="Helvetica"/>
              </a:defRPr>
            </a:pPr>
            <a:r>
              <a:rPr lang="en-US" dirty="0"/>
              <a:t>In the example you see here, we could select a value just outside of the lower end of the range, just inside the lower end of the range, …</a:t>
            </a:r>
          </a:p>
          <a:p>
            <a:pPr marL="0" indent="0" defTabSz="647700">
              <a:lnSpc>
                <a:spcPct val="100000"/>
              </a:lnSpc>
              <a:buSzPct val="100000"/>
              <a:buNone/>
              <a:defRPr sz="1600">
                <a:latin typeface="Helvetica"/>
                <a:ea typeface="Helvetica"/>
                <a:cs typeface="Helvetica"/>
                <a:sym typeface="Helvetica"/>
              </a:defRPr>
            </a:pPr>
            <a:r>
              <a:rPr lang="en-US" dirty="0"/>
              <a:t>If your system has well-defined inputs and outputs, you can apply this technique both to the input domain and the output domain.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33382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When you talk about code coverage, there are a lot of different kinds of coverages that we often talk about. The list is long but here are few important ones.</a:t>
            </a:r>
          </a:p>
          <a:p>
            <a:pPr marL="0" indent="0">
              <a:buFont typeface="Arial" panose="020B0604020202020204" pitchFamily="34" charset="0"/>
              <a:buNone/>
            </a:pPr>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0800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700"/>
            </a:pPr>
            <a:r>
              <a:rPr lang="en-US" dirty="0"/>
              <a:t>Many forms of coverage can be computed automatically using automated tools</a:t>
            </a:r>
          </a:p>
          <a:p>
            <a:pPr marL="0" indent="0">
              <a:buSzPct val="100000"/>
              <a:buNone/>
              <a:defRPr sz="1700"/>
            </a:pPr>
            <a:r>
              <a:rPr lang="en-US" dirty="0"/>
              <a:t>This is typically done by instrumenting the program so that whenever a statement/block is executed, a corresponding counter is updated.</a:t>
            </a:r>
          </a:p>
          <a:p>
            <a:pPr marL="0" indent="0">
              <a:buSzPct val="100000"/>
              <a:buNone/>
              <a:defRPr sz="1700"/>
            </a:pPr>
            <a:r>
              <a:rPr lang="en-US" dirty="0"/>
              <a:t>For JS/TS, the </a:t>
            </a:r>
            <a:r>
              <a:rPr lang="en-US" dirty="0" err="1"/>
              <a:t>Instanbul</a:t>
            </a:r>
            <a:r>
              <a:rPr lang="en-US" dirty="0"/>
              <a:t>/NYC tool can be used to compute coverage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220540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800"/>
            </a:pPr>
            <a:r>
              <a:rPr lang="en-US" dirty="0"/>
              <a:t>Statement coverage criterion states that each statement (or CFG node) should be covered.</a:t>
            </a:r>
          </a:p>
          <a:p>
            <a:pPr marL="0" indent="0">
              <a:buSzPct val="100000"/>
              <a:buNone/>
              <a:defRPr sz="1800"/>
            </a:pPr>
            <a:r>
              <a:rPr lang="en-US" dirty="0"/>
              <a:t>The rationale for this criterion is that a defect in a given statement can only be discovered if that statement is executed</a:t>
            </a:r>
          </a:p>
          <a:p>
            <a:pPr marL="0" indent="0">
              <a:buSzPct val="100000"/>
              <a:buNone/>
              <a:defRPr sz="1800"/>
            </a:pPr>
            <a:r>
              <a:rPr lang="en-US" dirty="0"/>
              <a:t>You can express statement coverage as a percentage: &lt;…&gt;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4675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rPr dirty="0"/>
              <a:t>Let’s apply this to the </a:t>
            </a:r>
            <a:r>
              <a:rPr dirty="0" err="1"/>
              <a:t>cgi_decode</a:t>
            </a:r>
            <a:r>
              <a:rPr dirty="0"/>
              <a:t> example</a:t>
            </a:r>
            <a:r>
              <a:rPr lang="en-US" dirty="0"/>
              <a:t>. Here block is code is highlighted in a rectangle (or a node in a tree) and then paths are liked edges of the tree</a:t>
            </a:r>
            <a:endParaRPr dirty="0"/>
          </a:p>
          <a:p>
            <a:pPr marL="228600" indent="-228600">
              <a:lnSpc>
                <a:spcPct val="100000"/>
              </a:lnSpc>
              <a:buSzPct val="100000"/>
              <a:buChar char="•"/>
              <a:defRPr sz="1200">
                <a:latin typeface="Helvetica"/>
                <a:ea typeface="Helvetica"/>
                <a:cs typeface="Helvetica"/>
                <a:sym typeface="Helvetica"/>
              </a:defRPr>
            </a:pPr>
            <a:r>
              <a:rPr dirty="0"/>
              <a:t>The initial coverage is 7/11 blocks = 63%.  </a:t>
            </a:r>
          </a:p>
          <a:p>
            <a:pPr marL="228600" indent="-228600">
              <a:lnSpc>
                <a:spcPct val="100000"/>
              </a:lnSpc>
              <a:buSzPct val="100000"/>
              <a:buChar char="•"/>
              <a:defRPr sz="1200">
                <a:latin typeface="Helvetica"/>
                <a:ea typeface="Helvetica"/>
                <a:cs typeface="Helvetica"/>
                <a:sym typeface="Helvetica"/>
              </a:defRPr>
            </a:pPr>
            <a:r>
              <a:rPr dirty="0"/>
              <a:t>(We could also count the statements instead (here: 14/20 = 70%), but conceptually, this makes no difference)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95981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500"/>
            </a:pPr>
            <a:r>
              <a:rPr lang="en-US" dirty="0"/>
              <a:t>Another testing criterion is the </a:t>
            </a:r>
            <a:r>
              <a:rPr lang="en-US" u="sng" dirty="0"/>
              <a:t>branch testing criterion</a:t>
            </a:r>
            <a:r>
              <a:rPr lang="en-US" dirty="0"/>
              <a:t>, which states that each branch in the CFG should be executed at least once.</a:t>
            </a:r>
          </a:p>
          <a:p>
            <a:pPr marL="0" indent="0">
              <a:buSzPct val="100000"/>
              <a:buNone/>
              <a:defRPr sz="1500"/>
            </a:pPr>
            <a:r>
              <a:rPr lang="en-US" dirty="0"/>
              <a:t>We say that the branch testing criterion </a:t>
            </a:r>
            <a:r>
              <a:rPr lang="en-US" u="sng" dirty="0"/>
              <a:t>subsumes</a:t>
            </a:r>
            <a:r>
              <a:rPr lang="en-US" dirty="0"/>
              <a:t> the statement testing criterion </a:t>
            </a:r>
          </a:p>
          <a:p>
            <a:pPr marL="0" indent="0">
              <a:buSzPct val="100000"/>
              <a:buNone/>
              <a:defRPr sz="1500"/>
            </a:pPr>
            <a:r>
              <a:rPr lang="en-US" dirty="0"/>
              <a:t>…because if a test suite satisfies the branch testing criterion for a given program, then it also satisfies the statement testing criterion for that program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783336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The next testing criterion we consider is path testing</a:t>
            </a:r>
          </a:p>
          <a:p>
            <a:pPr marL="0" indent="0">
              <a:buSzPct val="100000"/>
              <a:buNone/>
            </a:pPr>
            <a:r>
              <a:rPr lang="en-US" dirty="0"/>
              <a:t>This criterion is </a:t>
            </a:r>
            <a:r>
              <a:rPr lang="en-US" u="sng" dirty="0"/>
              <a:t>not practical</a:t>
            </a:r>
            <a:r>
              <a:rPr lang="en-US" dirty="0"/>
              <a:t> because, in the presence of loops, the number of paths may be infinite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How do you path independent paths of the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How would you test the code with loops in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typically test by running the loops, 0, 1, 2, n-1, n and n+1 times.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969339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427063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Encourage students to explore the link and see what else is out there</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2074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Are there any other qualities for a “good”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276167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 interface should theoretically provide a clear separation between consumers of a system and its implementers. In practice, this theory breaks down as the use of a system grows and its users start to rely upon implementation details intentionally exposed through the interface, or which they divine through regular use. </a:t>
            </a:r>
            <a:r>
              <a:rPr lang="en-US" dirty="0" err="1"/>
              <a:t>Spolsky’s</a:t>
            </a:r>
            <a:r>
              <a:rPr lang="en-US" dirty="0"/>
              <a:t> “Law of Leaky Abstractions” embodies consumers’ reliance upon internal implementation details.</a:t>
            </a:r>
          </a:p>
          <a:p>
            <a:endParaRPr lang="en-US" dirty="0"/>
          </a:p>
          <a:p>
            <a:r>
              <a:rPr lang="en-US" dirty="0"/>
              <a:t>Hyrum law basically says that, if an interface has enough consumers, they will collectively depend on every aspect of the implementation, intentionally or not. This effect serves to constrain changes to the implementation, which must now conform to both the explicitly documented interface, as well as the implicit interface captured by usage. We often refer to this phenomenon as "bug-for-bug compatibility.“</a:t>
            </a:r>
          </a:p>
          <a:p>
            <a:r>
              <a:rPr lang="en-US" dirty="0"/>
              <a:t>https://www.hyrumslaw.com/</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39674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29651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971139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The diagram relates to a principle coined by the Italian economist Vilfredo Pareto in the year 1896 that says “roughly 80% of consequences come from 20% of the causes” </a:t>
            </a:r>
          </a:p>
          <a:p>
            <a:pPr marL="0" indent="0">
              <a:lnSpc>
                <a:spcPct val="100000"/>
              </a:lnSpc>
              <a:buSzPct val="100000"/>
              <a:buNone/>
              <a:defRPr sz="1200">
                <a:latin typeface="Helvetica"/>
                <a:ea typeface="Helvetica"/>
                <a:cs typeface="Helvetica"/>
                <a:sym typeface="Helvetica"/>
              </a:defRPr>
            </a:pPr>
            <a:r>
              <a:rPr lang="en-US" dirty="0"/>
              <a:t>In the scenario of software engineering, Pareto’s Law can be interpreted to say that approximately 80% of defects originates from 20% of modules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839338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3136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Are there any other qualities for a “bad” test? Yes, talk about test smells!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08027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fails, what does it say about the code?</a:t>
            </a:r>
          </a:p>
          <a:p>
            <a:r>
              <a:rPr lang="en-US" dirty="0"/>
              <a:t>Discuss: What else is wrong: can’t understand what the test means if it fails, unclear description – Mystery test</a:t>
            </a:r>
          </a:p>
          <a:p>
            <a:r>
              <a:rPr lang="en-US" dirty="0"/>
              <a:t>A test can be bad in many ways, at the same time.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20059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 to understand, unclear, hardcoded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47724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test was written with the knowledge of what was in the tree. If you update the tree with new nodes, your max may not be max any more.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600291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1157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43722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stechnica.com/uncategorized/2004/12/4490-2/"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White-box_test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3"/>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3"/>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or Block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75279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64731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tests execute</a:t>
            </a:r>
          </a:p>
          <a:p>
            <a:r>
              <a:rPr lang="en-US" dirty="0"/>
              <a:t>jest --coverage </a:t>
            </a:r>
          </a:p>
          <a:p>
            <a:pPr lvl="1"/>
            <a:r>
              <a:rPr lang="en-US" dirty="0"/>
              <a:t>Does it all for you</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4546600" y="2565254"/>
            <a:ext cx="6807200" cy="3581545"/>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3"/>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4"/>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4352924" y="6118109"/>
            <a:ext cx="6655220"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lvl="1" indent="321457">
              <a:spcBef>
                <a:spcPts val="703"/>
              </a:spcBef>
              <a:buFont typeface="Helvetica Neue"/>
              <a:defRPr sz="1800"/>
            </a:pPr>
            <a:r>
              <a:rPr sz="1266" dirty="0"/>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There are many other ways to judge the Adequacy of Structural Tests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3"/>
              </a:rPr>
              <a:t>https://</a:t>
            </a:r>
            <a:r>
              <a:rPr lang="en-US" dirty="0" err="1">
                <a:hlinkClick r:id="rId3"/>
              </a:rPr>
              <a:t>en.wikipedia.org</a:t>
            </a:r>
            <a:r>
              <a:rPr lang="en-US" dirty="0">
                <a:hlinkClick r:id="rId3"/>
              </a:rPr>
              <a:t>/wiki/White-</a:t>
            </a:r>
            <a:r>
              <a:rPr lang="en-US" dirty="0" err="1">
                <a:hlinkClick r:id="rId3"/>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solidFill>
                  <a:srgbClr val="FF0000"/>
                </a:solidFill>
              </a:rPr>
              <a:t>Hyrum’s law</a:t>
            </a:r>
            <a:r>
              <a:rPr lang="en-US" dirty="0"/>
              <a:t>: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Pareto’s Law</a:t>
            </a:r>
          </a:p>
        </p:txBody>
      </p:sp>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34</a:t>
            </a:fld>
            <a:endParaRPr lang="en-US"/>
          </a:p>
        </p:txBody>
      </p:sp>
      <p:grpSp>
        <p:nvGrpSpPr>
          <p:cNvPr id="8" name="Group 1424">
            <a:extLst>
              <a:ext uri="{FF2B5EF4-FFF2-40B4-BE49-F238E27FC236}">
                <a16:creationId xmlns:a16="http://schemas.microsoft.com/office/drawing/2014/main" id="{44508E98-A69A-494B-9BD1-59E42E80AE47}"/>
              </a:ext>
            </a:extLst>
          </p:cNvPr>
          <p:cNvGrpSpPr/>
          <p:nvPr/>
        </p:nvGrpSpPr>
        <p:grpSpPr>
          <a:xfrm>
            <a:off x="2146299" y="2565399"/>
            <a:ext cx="7899401" cy="2956645"/>
            <a:chOff x="0" y="0"/>
            <a:chExt cx="7899400" cy="3386396"/>
          </a:xfrm>
        </p:grpSpPr>
        <p:sp>
          <p:nvSpPr>
            <p:cNvPr id="9" name="Shape 1422">
              <a:extLst>
                <a:ext uri="{FF2B5EF4-FFF2-40B4-BE49-F238E27FC236}">
                  <a16:creationId xmlns:a16="http://schemas.microsoft.com/office/drawing/2014/main" id="{0C4FA002-AC79-4415-9108-5F826A2B4BAC}"/>
                </a:ext>
              </a:extLst>
            </p:cNvPr>
            <p:cNvSpPr/>
            <p:nvPr/>
          </p:nvSpPr>
          <p:spPr>
            <a:xfrm>
              <a:off x="0" y="0"/>
              <a:ext cx="7899401" cy="3386397"/>
            </a:xfrm>
            <a:prstGeom prst="roundRect">
              <a:avLst>
                <a:gd name="adj" fmla="val 3686"/>
              </a:avLst>
            </a:prstGeom>
            <a:blipFill rotWithShape="1">
              <a:blip r:embed="rId3"/>
              <a:srcRect/>
              <a:tile tx="0" ty="0" sx="100000" sy="100000" flip="none" algn="tl"/>
            </a:blipFill>
            <a:ln w="12700" cap="flat">
              <a:noFill/>
              <a:miter lim="400000"/>
            </a:ln>
            <a:effectLst>
              <a:outerShdw blurRad="76200" dir="16200000" rotWithShape="0">
                <a:srgbClr val="000000">
                  <a:alpha val="30000"/>
                </a:srgbClr>
              </a:outerShdw>
            </a:effectLst>
          </p:spPr>
          <p:txBody>
            <a:bodyPr wrap="square" lIns="45718" tIns="45718" rIns="45718" bIns="45718" numCol="1" anchor="ctr">
              <a:noAutofit/>
            </a:bodyPr>
            <a:lstStyle/>
            <a:p>
              <a:pPr defTabSz="457200">
                <a:lnSpc>
                  <a:spcPts val="5000"/>
                </a:lnSpc>
                <a:tabLst>
                  <a:tab pos="838200" algn="l"/>
                </a:tabLst>
                <a:defRPr sz="18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endParaRPr/>
            </a:p>
          </p:txBody>
        </p:sp>
        <p:sp>
          <p:nvSpPr>
            <p:cNvPr id="10" name="Shape 1423">
              <a:extLst>
                <a:ext uri="{FF2B5EF4-FFF2-40B4-BE49-F238E27FC236}">
                  <a16:creationId xmlns:a16="http://schemas.microsoft.com/office/drawing/2014/main" id="{4C079C36-616A-486D-8415-4959C507ECAE}"/>
                </a:ext>
              </a:extLst>
            </p:cNvPr>
            <p:cNvSpPr txBox="1"/>
            <p:nvPr/>
          </p:nvSpPr>
          <p:spPr>
            <a:xfrm>
              <a:off x="36559" y="1025181"/>
              <a:ext cx="7826283" cy="1336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defTabSz="457200">
                <a:lnSpc>
                  <a:spcPts val="5000"/>
                </a:lnSpc>
                <a:tabLst>
                  <a:tab pos="838200" algn="l"/>
                </a:tabLst>
                <a:defRPr sz="40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r>
                <a:rPr dirty="0"/>
                <a:t>Approximately 80% of defects</a:t>
              </a:r>
              <a:br>
                <a:rPr dirty="0"/>
              </a:br>
              <a:r>
                <a:rPr dirty="0"/>
                <a:t>come from 20% of modules</a:t>
              </a:r>
            </a:p>
          </p:txBody>
        </p:sp>
      </p:grpSp>
    </p:spTree>
    <p:extLst>
      <p:ext uri="{BB962C8B-B14F-4D97-AF65-F5344CB8AC3E}">
        <p14:creationId xmlns:p14="http://schemas.microsoft.com/office/powerpoint/2010/main" val="330229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35</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600" b="0" dirty="0">
                <a:solidFill>
                  <a:srgbClr val="000000"/>
                </a:solidFill>
                <a:effectLst/>
                <a:latin typeface="Consolas" panose="020B0609020204030204" pitchFamily="49" charset="0"/>
              </a:rPr>
              <a:t>it(‘removes max’,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tree.remove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expect(</a:t>
            </a:r>
            <a:r>
              <a:rPr lang="en-US" sz="1600" b="0" dirty="0" err="1">
                <a:solidFill>
                  <a:srgbClr val="000000"/>
                </a:solidFill>
                <a:effectLst/>
                <a:latin typeface="Consolas" panose="020B0609020204030204" pitchFamily="49" charset="0"/>
              </a:rPr>
              <a:t>tree.size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a:t>
            </a:r>
            <a:r>
              <a:rPr lang="en-US" b="1" dirty="0"/>
              <a:t>functional testing</a:t>
            </a:r>
            <a:r>
              <a:rPr lang="en-US" dirty="0"/>
              <a:t>”)</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a:t>
            </a:r>
            <a:r>
              <a:rPr lang="en-US" b="1" dirty="0"/>
              <a:t>requirement testing</a:t>
            </a:r>
            <a:r>
              <a:rPr lang="en-US" dirty="0"/>
              <a:t>)</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4080</TotalTime>
  <Words>3513</Words>
  <Application>Microsoft Office PowerPoint</Application>
  <PresentationFormat>Widescreen</PresentationFormat>
  <Paragraphs>521</Paragraphs>
  <Slides>35</Slides>
  <Notes>34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4530: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There are many other ways to judge the Adequacy of Structural Tests</vt:lpstr>
      <vt:lpstr>What if the purpose of your test suite is regression testing?</vt:lpstr>
      <vt:lpstr>Adequacy of Acceptance Tests</vt:lpstr>
      <vt:lpstr>Supplement to Acceptance Evaluation</vt:lpstr>
      <vt:lpstr>Pareto’s Law</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77</cp:revision>
  <cp:lastPrinted>2021-01-26T15:23:14Z</cp:lastPrinted>
  <dcterms:created xsi:type="dcterms:W3CDTF">2021-01-23T14:04:33Z</dcterms:created>
  <dcterms:modified xsi:type="dcterms:W3CDTF">2022-02-16T12:31:05Z</dcterms:modified>
</cp:coreProperties>
</file>