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302" r:id="rId3"/>
    <p:sldId id="331" r:id="rId4"/>
    <p:sldId id="351" r:id="rId5"/>
    <p:sldId id="405" r:id="rId6"/>
    <p:sldId id="412" r:id="rId7"/>
    <p:sldId id="415" r:id="rId8"/>
    <p:sldId id="419" r:id="rId9"/>
    <p:sldId id="398" r:id="rId10"/>
    <p:sldId id="408" r:id="rId11"/>
    <p:sldId id="414" r:id="rId12"/>
    <p:sldId id="399" r:id="rId13"/>
    <p:sldId id="409" r:id="rId14"/>
    <p:sldId id="400" r:id="rId15"/>
    <p:sldId id="416" r:id="rId16"/>
    <p:sldId id="417" r:id="rId17"/>
    <p:sldId id="418" r:id="rId18"/>
    <p:sldId id="401" r:id="rId19"/>
    <p:sldId id="402" r:id="rId20"/>
    <p:sldId id="377" r:id="rId21"/>
    <p:sldId id="3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Consolas" panose="020B0609020204030204" pitchFamily="49" charset="0"/>
      <p:regular r:id="rId30"/>
      <p:bold r:id="rId31"/>
      <p:italic r:id="rId32"/>
      <p:boldItalic r:id="rId33"/>
    </p:embeddedFont>
    <p:embeddedFont>
      <p:font typeface="Helvetica" panose="020B0604020202020204" pitchFamily="34" charset="0"/>
      <p:regular r:id="rId34"/>
      <p:bold r:id="rId35"/>
      <p:italic r:id="rId36"/>
      <p:boldItalic r:id="rId37"/>
    </p:embeddedFont>
    <p:embeddedFont>
      <p:font typeface="Ink Free" panose="03080402000500000000" pitchFamily="66" charset="0"/>
      <p:regular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76291" autoAdjust="0"/>
  </p:normalViewPr>
  <p:slideViewPr>
    <p:cSldViewPr snapToGrid="0">
      <p:cViewPr varScale="1">
        <p:scale>
          <a:sx n="51" d="100"/>
          <a:sy n="51" d="100"/>
        </p:scale>
        <p:origin x="1096" y="40"/>
      </p:cViewPr>
      <p:guideLst/>
    </p:cSldViewPr>
  </p:slideViewPr>
  <p:notesTextViewPr>
    <p:cViewPr>
      <p:scale>
        <a:sx n="3" d="2"/>
        <a:sy n="3" d="2"/>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35354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Mocks</a:t>
            </a:r>
            <a:r>
              <a:rPr lang="en-US" dirty="0">
                <a:latin typeface="+mn-lt"/>
              </a:rPr>
              <a:t> are objects pre-programmed with expectations which form a specification of the calls they are expected to receive. </a:t>
            </a:r>
            <a:r>
              <a:rPr lang="en-US" dirty="0"/>
              <a:t>It is used to record and verify the interaction between classes/components. A mock is known as the most powerful and flexible version of the test doubles. </a:t>
            </a:r>
          </a:p>
          <a:p>
            <a:r>
              <a:rPr lang="en-US" dirty="0"/>
              <a:t>The mock objects are generally used for </a:t>
            </a:r>
            <a:r>
              <a:rPr lang="en-US" b="1" dirty="0"/>
              <a:t>behavior verification</a:t>
            </a:r>
            <a:r>
              <a:rPr lang="en-US" dirty="0"/>
              <a:t>. The term behavior means to check the correct methods and paths that are applied to the objects.</a:t>
            </a:r>
          </a:p>
          <a:p>
            <a:r>
              <a:rPr lang="en-US" dirty="0"/>
              <a:t>Mocks are mostly created by using a library or a mocking framework like Mockito, </a:t>
            </a:r>
            <a:r>
              <a:rPr lang="en-US" dirty="0" err="1"/>
              <a:t>JMock</a:t>
            </a:r>
            <a:r>
              <a:rPr lang="en-US" dirty="0"/>
              <a:t>, and </a:t>
            </a:r>
            <a:r>
              <a:rPr lang="en-US" dirty="0" err="1"/>
              <a:t>EasyMock</a:t>
            </a:r>
            <a:r>
              <a:rPr lang="en-US" dirty="0"/>
              <a:t>. It is used for testing a large suite of tests where stubs are not sufficient.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035997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There are three main types of module and function mocking in Jest:</a:t>
            </a:r>
            <a:br>
              <a:rPr lang="en-US" dirty="0"/>
            </a:br>
            <a:r>
              <a:rPr lang="en-US" dirty="0" err="1"/>
              <a:t>jest.fn</a:t>
            </a:r>
            <a:r>
              <a:rPr lang="en-US" dirty="0"/>
              <a:t>: Mock a function</a:t>
            </a:r>
          </a:p>
          <a:p>
            <a:pPr>
              <a:buFont typeface="Arial" panose="020B0604020202020204" pitchFamily="34" charset="0"/>
              <a:buNone/>
            </a:pPr>
            <a:r>
              <a:rPr lang="en-US" dirty="0" err="1"/>
              <a:t>jest.mock</a:t>
            </a:r>
            <a:r>
              <a:rPr lang="en-US" dirty="0"/>
              <a:t>: Mock a module</a:t>
            </a:r>
          </a:p>
          <a:p>
            <a:pPr>
              <a:buFont typeface="Arial" panose="020B0604020202020204" pitchFamily="34" charset="0"/>
              <a:buNone/>
            </a:pPr>
            <a:r>
              <a:rPr lang="en-US" dirty="0" err="1"/>
              <a:t>jest.spyOn</a:t>
            </a:r>
            <a:r>
              <a:rPr lang="en-US" dirty="0"/>
              <a:t>: Spy or mock a function</a:t>
            </a:r>
            <a:br>
              <a:rPr lang="en-US" dirty="0">
                <a:latin typeface="+mn-lt"/>
              </a:rPr>
            </a:br>
            <a:r>
              <a:rPr lang="en-US" dirty="0">
                <a:latin typeface="+mn-lt"/>
              </a:rPr>
              <a:t>Here is a nice review:</a:t>
            </a:r>
          </a:p>
          <a:p>
            <a:pPr>
              <a:buFont typeface="Arial" panose="020B0604020202020204" pitchFamily="34" charset="0"/>
              <a:buNone/>
            </a:pPr>
            <a:r>
              <a:rPr lang="en-US" dirty="0">
                <a:latin typeface="+mn-lt"/>
              </a:rPr>
              <a:t>https://medium.com/@rickhanlonii/understanding-jest-mocks-f0046c68e53c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93272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This test will spy on the </a:t>
            </a:r>
            <a:r>
              <a:rPr lang="en-US" dirty="0" err="1"/>
              <a:t>getInstance</a:t>
            </a:r>
            <a:r>
              <a:rPr lang="en-US" b="0" i="0" dirty="0">
                <a:solidFill>
                  <a:srgbClr val="1D1C1D"/>
                </a:solidFill>
                <a:effectLst/>
                <a:latin typeface="Slack-Lato"/>
              </a:rPr>
              <a:t> method of </a:t>
            </a:r>
            <a:r>
              <a:rPr lang="en-US" dirty="0" err="1"/>
              <a:t>CoveyTownsStore</a:t>
            </a:r>
            <a:r>
              <a:rPr lang="en-US" b="0" i="0" dirty="0">
                <a:solidFill>
                  <a:srgbClr val="1D1C1D"/>
                </a:solidFill>
                <a:effectLst/>
                <a:latin typeface="Slack-Lato"/>
              </a:rPr>
              <a:t>, always returning a mock instance. Then, whenever </a:t>
            </a:r>
            <a:r>
              <a:rPr lang="en-US" dirty="0" err="1"/>
              <a:t>getControllerForTown</a:t>
            </a:r>
            <a:r>
              <a:rPr lang="en-US" b="0" i="0" dirty="0">
                <a:solidFill>
                  <a:srgbClr val="1D1C1D"/>
                </a:solidFill>
                <a:effectLst/>
                <a:latin typeface="Slack-Lato"/>
              </a:rPr>
              <a:t> is called, it will always return a mock </a:t>
            </a:r>
            <a:r>
              <a:rPr lang="en-US" dirty="0" err="1"/>
              <a:t>CoveyTownController</a:t>
            </a:r>
            <a:r>
              <a:rPr lang="en-US" b="0" i="0" dirty="0">
                <a:solidFill>
                  <a:srgbClr val="1D1C1D"/>
                </a:solidFill>
                <a:effectLst/>
                <a:latin typeface="Slack-Lato"/>
              </a:rPr>
              <a:t>. </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616533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The test checks to see that </a:t>
            </a:r>
            <a:r>
              <a:rPr lang="en-US" dirty="0" err="1"/>
              <a:t>conversationAreaCreateHandler</a:t>
            </a:r>
            <a:r>
              <a:rPr lang="en-US" b="0" i="0" dirty="0">
                <a:solidFill>
                  <a:srgbClr val="1D1C1D"/>
                </a:solidFill>
                <a:effectLst/>
                <a:latin typeface="Slack-Lato"/>
              </a:rPr>
              <a:t> does NOT call </a:t>
            </a:r>
            <a:r>
              <a:rPr lang="en-US" dirty="0" err="1"/>
              <a:t>addConversationArea</a:t>
            </a:r>
            <a:r>
              <a:rPr lang="en-US" b="0" i="0" dirty="0">
                <a:solidFill>
                  <a:srgbClr val="1D1C1D"/>
                </a:solidFill>
                <a:effectLst/>
                <a:latin typeface="Slack-Lato"/>
              </a:rPr>
              <a:t> if the session token is invalid, which it simulates by mocking a return value of </a:t>
            </a:r>
            <a:r>
              <a:rPr lang="en-US" dirty="0"/>
              <a:t>undefined</a:t>
            </a:r>
            <a:r>
              <a:rPr lang="en-US" b="0" i="0" dirty="0">
                <a:solidFill>
                  <a:srgbClr val="1D1C1D"/>
                </a:solidFill>
                <a:effectLst/>
                <a:latin typeface="Slack-Lato"/>
              </a:rPr>
              <a:t> for </a:t>
            </a:r>
            <a:r>
              <a:rPr lang="en-US" dirty="0" err="1"/>
              <a:t>getSessionByToken</a:t>
            </a:r>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02854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Fake</a:t>
            </a:r>
            <a:r>
              <a:rPr lang="en-US" dirty="0">
                <a:latin typeface="+mn-lt"/>
              </a:rPr>
              <a:t> objects actually have working implementations, but usually take some shortcut which makes them not suitable for production (an in memory database is a good example).</a:t>
            </a:r>
          </a:p>
          <a:p>
            <a:r>
              <a:rPr lang="en-US" dirty="0"/>
              <a:t>A fake is a simpler implementation of real objects.</a:t>
            </a:r>
          </a:p>
          <a:p>
            <a:r>
              <a:rPr lang="en-US" dirty="0"/>
              <a:t>Fakes are used when we want to test an infrastructural class, in other words, fakes are for the classes which are beyond our application limit (repositories or queues, for example).</a:t>
            </a:r>
          </a:p>
          <a:p>
            <a:r>
              <a:rPr lang="en-US" dirty="0"/>
              <a:t>Transcript Service was a Fake which probably would not scale but worked.</a:t>
            </a:r>
          </a:p>
          <a:p>
            <a:endParaRPr lang="en-US" dirty="0">
              <a:latin typeface="+mn-lt"/>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980722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5053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98510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63971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rPr>
              <a:t>You are probably familiar with use of drivers and stubs from your earlier programming courses. They are often used for simple programs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322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Real systems are hardly that simple. You are often working with a software with a lot of pieces. A typical system may be accessing a dB and some online web services, and can have a bunch of users.</a:t>
            </a:r>
          </a:p>
          <a:p>
            <a:r>
              <a:rPr lang="en-US" dirty="0">
                <a:latin typeface="+mn-lt"/>
              </a:rPr>
              <a:t>Instead of interacting with real network or read web service, we can use “doubles”. This is a term similar to the one used in movies.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19729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Doubles are things that look like the real thing but they are not real.</a:t>
            </a:r>
          </a:p>
          <a:p>
            <a:r>
              <a:rPr lang="en-US" dirty="0">
                <a:latin typeface="+mn-lt"/>
              </a:rPr>
              <a:t>If you are working on a system which sends an email to customer after an operation, how will you test it? Instead of sending a real email every time you test, you can use doubles (i.e., a mock mail service)</a:t>
            </a:r>
          </a:p>
          <a:p>
            <a:r>
              <a:rPr lang="en-US" dirty="0">
                <a:latin typeface="+mn-lt"/>
              </a:rPr>
              <a:t>One way to say this is: you need test doubles when you code (or function) has side effects.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59061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rPr>
              <a:t>Stubs</a:t>
            </a:r>
            <a:r>
              <a:rPr lang="en-US" dirty="0">
                <a:latin typeface="+mn-lt"/>
              </a:rPr>
              <a:t> provide canned answers to calls made during the test, usually not responding at all to anything outside what's programmed in for the test.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86897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stub is an object which returns fake data. Let’s imagine our service depends on a user-model, then the service does something, and finally, it returns the user’s UUID.</a:t>
            </a:r>
            <a:br>
              <a:rPr lang="en-US" dirty="0"/>
            </a:br>
            <a:r>
              <a:rPr lang="en-US" dirty="0"/>
              <a:t>We can create a stub object with fake values to assert the service works as expected. This is Java code, something you may have seen in OOD.</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9832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Stubs to:</a:t>
            </a:r>
          </a:p>
          <a:p>
            <a:pPr>
              <a:buFont typeface="Arial" panose="020B0604020202020204" pitchFamily="34" charset="0"/>
              <a:buChar char="•"/>
            </a:pPr>
            <a:r>
              <a:rPr lang="en-US" dirty="0"/>
              <a:t>provide a predetermined response from a collaborator</a:t>
            </a:r>
          </a:p>
          <a:p>
            <a:pPr>
              <a:buFont typeface="Arial" panose="020B0604020202020204" pitchFamily="34" charset="0"/>
              <a:buChar char="•"/>
            </a:pPr>
            <a:r>
              <a:rPr lang="en-US" dirty="0"/>
              <a:t>take a predetermined action from a collaborator, like throwing an exception</a:t>
            </a:r>
          </a:p>
          <a:p>
            <a:r>
              <a:rPr lang="en-US" dirty="0"/>
              <a:t>Use Mocks to:</a:t>
            </a:r>
          </a:p>
          <a:p>
            <a:pPr>
              <a:buFont typeface="Arial" panose="020B0604020202020204" pitchFamily="34" charset="0"/>
              <a:buChar char="•"/>
            </a:pPr>
            <a:r>
              <a:rPr lang="en-US" dirty="0"/>
              <a:t>verify the contract between the code under test and a collaborator</a:t>
            </a:r>
          </a:p>
          <a:p>
            <a:pPr>
              <a:buFont typeface="Arial" panose="020B0604020202020204" pitchFamily="34" charset="0"/>
              <a:buChar char="•"/>
            </a:pPr>
            <a:r>
              <a:rPr lang="en-US" dirty="0"/>
              <a:t>verify the </a:t>
            </a:r>
            <a:r>
              <a:rPr lang="en-US" dirty="0" err="1"/>
              <a:t>the</a:t>
            </a:r>
            <a:r>
              <a:rPr lang="en-US" dirty="0"/>
              <a:t> collaborator's method is called the correct number of times</a:t>
            </a:r>
          </a:p>
          <a:p>
            <a:pPr>
              <a:buFont typeface="Arial" panose="020B0604020202020204" pitchFamily="34" charset="0"/>
              <a:buChar char="•"/>
            </a:pPr>
            <a:r>
              <a:rPr lang="en-US" dirty="0"/>
              <a:t>verify the collaborator's method is called with the correct parameters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04576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rPr>
              <a:t>Spies</a:t>
            </a:r>
            <a:r>
              <a:rPr lang="en-US" dirty="0">
                <a:latin typeface="+mn-lt"/>
              </a:rPr>
              <a:t> are stubs that also record some information based on how they were called. One form of this might be an email service that records how many messages it was sent. This is an example of spy being used with a real email service</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55058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test spy is an object capable of capturing indirect output and providing indirect input as needed. The indirect output is something we cannot directly observe.</a:t>
            </a:r>
            <a:br>
              <a:rPr lang="en-US" dirty="0"/>
            </a:br>
            <a:r>
              <a:rPr lang="en-US" dirty="0"/>
              <a:t>In the snippet, we can know exactly how many times the </a:t>
            </a:r>
            <a:r>
              <a:rPr lang="en-US" i="1" dirty="0"/>
              <a:t>log()</a:t>
            </a:r>
            <a:r>
              <a:rPr lang="en-US" dirty="0"/>
              <a:t> method has been called, as well as the content of the messages.</a:t>
            </a:r>
            <a:br>
              <a:rPr lang="en-US" dirty="0"/>
            </a:br>
            <a:r>
              <a:rPr lang="en-US" dirty="0"/>
              <a:t>The point of this spy is to have much more knowledge of the internal object state in exchange for deeper coupling, which could be problematic in the future because it makes our tests more fragile.</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5126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jestjs.io/docs/mock-function-ap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766952"/>
          </a:xfrm>
        </p:spPr>
        <p:txBody>
          <a:bodyPr>
            <a:normAutofit/>
          </a:bodyPr>
          <a:lstStyle/>
          <a:p>
            <a:r>
              <a:rPr lang="en-US" altLang="en-US" sz="3200">
                <a:sym typeface="Helvetica Neue" charset="0"/>
              </a:rPr>
              <a:t>CS 4530</a:t>
            </a:r>
            <a:r>
              <a:rPr lang="en-US" altLang="en-US" sz="3200" dirty="0">
                <a:sym typeface="Helvetica Neue" charset="0"/>
              </a:rPr>
              <a:t>: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5</a:t>
            </a:r>
            <a:r>
              <a:rPr lang="en-US" altLang="en-US" dirty="0">
                <a:sym typeface="Helvetica Neue" charset="0"/>
              </a:rPr>
              <a:t>.3</a:t>
            </a:r>
            <a:r>
              <a:rPr lang="en-US" altLang="en-US" sz="3200" dirty="0">
                <a:sym typeface="Helvetica Neue" charset="0"/>
              </a:rPr>
              <a:t> Testing Systems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9F220B8F-69AA-4637-BB1D-F777887FC123}"/>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Stub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988541" y="1500160"/>
            <a:ext cx="1098287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Service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user): Int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Do things */</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ServiceTest</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TestCase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testDoSomething</a:t>
            </a:r>
            <a:r>
              <a:rPr lang="en-US" sz="1200" b="0" dirty="0">
                <a:solidFill>
                  <a:srgbClr val="000000"/>
                </a:solidFill>
                <a:effectLst/>
                <a:latin typeface="Consolas" panose="020B0609020204030204" pitchFamily="49" charset="0"/>
              </a:rPr>
              <a:t>(): void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The service needs a implementation `</a:t>
            </a:r>
            <a:r>
              <a:rPr lang="en-US" sz="1200" b="0" dirty="0" err="1">
                <a:solidFill>
                  <a:srgbClr val="008000"/>
                </a:solidFill>
                <a:effectLst/>
                <a:latin typeface="Consolas" panose="020B0609020204030204" pitchFamily="49" charset="0"/>
              </a:rPr>
              <a:t>UserModelInterface</a:t>
            </a:r>
            <a:r>
              <a:rPr lang="en-US" sz="1200" b="0" dirty="0">
                <a:solidFill>
                  <a:srgbClr val="008000"/>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String</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Service()).</a:t>
            </a:r>
            <a:r>
              <a:rPr lang="en-US" sz="1200" b="0" dirty="0" err="1">
                <a:solidFill>
                  <a:srgbClr val="000000"/>
                </a:solidFill>
                <a:effectLst/>
                <a:latin typeface="Consolas" panose="020B0609020204030204" pitchFamily="49" charset="0"/>
              </a:rPr>
              <a:t>doSomething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p>
          <a:p>
            <a:pPr marL="0" indent="0">
              <a:spcBef>
                <a:spcPts val="600"/>
              </a:spcBef>
              <a:buNone/>
            </a:pPr>
            <a:r>
              <a:rPr lang="en-US" sz="1200" dirty="0">
                <a:solidFill>
                  <a:srgbClr val="000000"/>
                </a:solidFill>
                <a:latin typeface="Consolas" panose="020B0609020204030204" pitchFamily="49" charset="0"/>
              </a:rPr>
              <a:t>        </a:t>
            </a:r>
            <a:r>
              <a:rPr lang="en-US" sz="1200" b="0" dirty="0" err="1">
                <a:solidFill>
                  <a:srgbClr val="000000"/>
                </a:solidFill>
                <a:effectLst/>
                <a:latin typeface="Consolas" panose="020B0609020204030204" pitchFamily="49" charset="0"/>
              </a:rPr>
              <a:t>self.assertStringContainsString</a:t>
            </a:r>
            <a:r>
              <a:rPr lang="en-US" sz="1200" b="0" dirty="0">
                <a:solidFill>
                  <a:srgbClr val="000000"/>
                </a:solidFill>
                <a:effectLst/>
                <a:latin typeface="Consolas" panose="020B0609020204030204" pitchFamily="49" charset="0"/>
              </a:rPr>
              <a:t>(</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uuid</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interface</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a:t>
            </a:r>
          </a:p>
          <a:p>
            <a:pPr marL="0" indent="0">
              <a:spcBef>
                <a:spcPts val="600"/>
              </a:spcBef>
              <a:buNone/>
            </a:pP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FF"/>
                </a:solidFill>
                <a:effectLst/>
                <a:latin typeface="Consolas" panose="020B0609020204030204" pitchFamily="49" charset="0"/>
              </a:rPr>
              <a:t>final</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UserStub</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implements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UserModelInterface</a:t>
            </a: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function </a:t>
            </a:r>
            <a:r>
              <a:rPr lang="en-US" sz="1200" b="0" dirty="0" err="1">
                <a:solidFill>
                  <a:srgbClr val="000000"/>
                </a:solidFill>
                <a:effectLst/>
                <a:latin typeface="Consolas" panose="020B0609020204030204" pitchFamily="49" charset="0"/>
              </a:rPr>
              <a:t>getUuid</a:t>
            </a:r>
            <a:r>
              <a:rPr lang="en-US" sz="1200" b="0" dirty="0">
                <a:solidFill>
                  <a:srgbClr val="000000"/>
                </a:solidFill>
                <a:effectLst/>
                <a:latin typeface="Consolas" panose="020B0609020204030204" pitchFamily="49" charset="0"/>
              </a:rPr>
              <a:t>(): String {</a:t>
            </a:r>
          </a:p>
          <a:p>
            <a:pPr marL="0" indent="0">
              <a:spcBef>
                <a:spcPts val="60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'0000-000-000-00001'</a:t>
            </a:r>
            <a:r>
              <a:rPr lang="en-US" sz="1200" b="0" dirty="0">
                <a:solidFill>
                  <a:srgbClr val="000000"/>
                </a:solidFill>
                <a:effectLst/>
                <a:latin typeface="Consolas" panose="020B0609020204030204" pitchFamily="49" charset="0"/>
              </a:rPr>
              <a:t>;</a:t>
            </a:r>
          </a:p>
          <a:p>
            <a:pPr marL="0" indent="0">
              <a:spcBef>
                <a:spcPts val="600"/>
              </a:spcBef>
              <a:buNone/>
            </a:pPr>
            <a:r>
              <a:rPr lang="en-US" sz="1200" b="0" dirty="0">
                <a:solidFill>
                  <a:srgbClr val="000000"/>
                </a:solidFill>
                <a:effectLst/>
                <a:latin typeface="Consolas" panose="020B0609020204030204" pitchFamily="49" charset="0"/>
              </a:rPr>
              <a:t>    }</a:t>
            </a:r>
          </a:p>
          <a:p>
            <a:pPr marL="0" indent="0">
              <a:spcBef>
                <a:spcPts val="600"/>
              </a:spcBef>
              <a:buNone/>
            </a:pPr>
            <a:r>
              <a:rPr lang="en-US" sz="1200" b="0" dirty="0">
                <a:solidFill>
                  <a:srgbClr val="000000"/>
                </a:solidFill>
                <a:effectLst/>
                <a:latin typeface="Consolas" panose="020B0609020204030204" pitchFamily="49" charset="0"/>
              </a:rPr>
              <a:t>}</a:t>
            </a:r>
          </a:p>
        </p:txBody>
      </p:sp>
      <p:sp>
        <p:nvSpPr>
          <p:cNvPr id="4" name="Rectangle 3">
            <a:extLst>
              <a:ext uri="{FF2B5EF4-FFF2-40B4-BE49-F238E27FC236}">
                <a16:creationId xmlns:a16="http://schemas.microsoft.com/office/drawing/2014/main" id="{B32F69D5-CD56-41D1-9B41-46DBCDEF89C8}"/>
              </a:ext>
            </a:extLst>
          </p:cNvPr>
          <p:cNvSpPr/>
          <p:nvPr/>
        </p:nvSpPr>
        <p:spPr>
          <a:xfrm>
            <a:off x="8141082" y="4984688"/>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a:solidFill>
                  <a:schemeClr val="tx1"/>
                </a:solidFill>
                <a:latin typeface="Ink Free" panose="03080402000500000000" pitchFamily="66" charset="0"/>
              </a:rPr>
              <a:t>getUuid</a:t>
            </a:r>
            <a:r>
              <a:rPr lang="en-US" sz="2400" b="1" dirty="0">
                <a:solidFill>
                  <a:schemeClr val="tx1"/>
                </a:solidFill>
                <a:latin typeface="Ink Free" panose="03080402000500000000" pitchFamily="66" charset="0"/>
              </a:rPr>
              <a:t>() is a stub</a:t>
            </a:r>
          </a:p>
        </p:txBody>
      </p:sp>
    </p:spTree>
    <p:extLst>
      <p:ext uri="{BB962C8B-B14F-4D97-AF65-F5344CB8AC3E}">
        <p14:creationId xmlns:p14="http://schemas.microsoft.com/office/powerpoint/2010/main" val="202608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Sometimes a Stub is not enough</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You might want your stub to do </a:t>
            </a:r>
            <a:r>
              <a:rPr lang="en-US" dirty="0" err="1"/>
              <a:t>atleast</a:t>
            </a:r>
            <a:r>
              <a:rPr lang="en-US" dirty="0"/>
              <a:t> two more things:</a:t>
            </a:r>
          </a:p>
          <a:p>
            <a:pPr marL="914400" lvl="1" indent="-457200">
              <a:buFont typeface="+mj-lt"/>
              <a:buAutoNum type="arabicPeriod"/>
            </a:pPr>
            <a:r>
              <a:rPr lang="en-US" sz="2800" dirty="0"/>
              <a:t>Remember how the stub was used; (“memory”)</a:t>
            </a:r>
          </a:p>
          <a:p>
            <a:pPr marL="914400" lvl="1" indent="-457200">
              <a:buFont typeface="+mj-lt"/>
              <a:buAutoNum type="arabicPeriod"/>
            </a:pPr>
            <a:r>
              <a:rPr lang="en-US" sz="2800" dirty="0"/>
              <a:t>Program the responses of the stub for different situations.</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417901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464-AB28-4140-830A-1D73177468BE}"/>
              </a:ext>
            </a:extLst>
          </p:cNvPr>
          <p:cNvSpPr>
            <a:spLocks noGrp="1"/>
          </p:cNvSpPr>
          <p:nvPr>
            <p:ph type="title"/>
          </p:nvPr>
        </p:nvSpPr>
        <p:spPr/>
        <p:txBody>
          <a:bodyPr/>
          <a:lstStyle/>
          <a:p>
            <a:r>
              <a:rPr lang="en-US" dirty="0"/>
              <a:t>Test Spy is a stub that </a:t>
            </a:r>
            <a:r>
              <a:rPr lang="en-US" dirty="0">
                <a:solidFill>
                  <a:srgbClr val="FF0000"/>
                </a:solidFill>
              </a:rPr>
              <a:t>remembers</a:t>
            </a:r>
            <a:r>
              <a:rPr lang="en-US" dirty="0"/>
              <a:t> how the object was called</a:t>
            </a:r>
          </a:p>
        </p:txBody>
      </p:sp>
      <p:sp>
        <p:nvSpPr>
          <p:cNvPr id="3" name="Content Placeholder 2">
            <a:extLst>
              <a:ext uri="{FF2B5EF4-FFF2-40B4-BE49-F238E27FC236}">
                <a16:creationId xmlns:a16="http://schemas.microsoft.com/office/drawing/2014/main" id="{C0DEEF84-14BB-A447-8A37-EADB61CB5EED}"/>
              </a:ext>
            </a:extLst>
          </p:cNvPr>
          <p:cNvSpPr>
            <a:spLocks noGrp="1"/>
          </p:cNvSpPr>
          <p:nvPr>
            <p:ph idx="1"/>
          </p:nvPr>
        </p:nvSpPr>
        <p:spPr>
          <a:xfrm>
            <a:off x="838200" y="1500160"/>
            <a:ext cx="7887346" cy="4672040"/>
          </a:xfrm>
        </p:spPr>
        <p:txBody>
          <a:bodyPr>
            <a:normAutofit/>
          </a:bodyPr>
          <a:lstStyle/>
          <a:p>
            <a:r>
              <a:rPr lang="en-US" dirty="0"/>
              <a:t>Test can check what happened earlier;</a:t>
            </a:r>
          </a:p>
          <a:p>
            <a:pPr lvl="1"/>
            <a:r>
              <a:rPr lang="en-US" dirty="0"/>
              <a:t>For example: a particular method should be called</a:t>
            </a:r>
          </a:p>
          <a:p>
            <a:pPr marL="1371600" lvl="2" indent="-457200">
              <a:buFont typeface="+mj-lt"/>
              <a:buAutoNum type="arabicPeriod"/>
            </a:pPr>
            <a:r>
              <a:rPr lang="en-US" dirty="0"/>
              <a:t>First with parameters “foo” and 42;</a:t>
            </a:r>
          </a:p>
          <a:p>
            <a:pPr marL="1371600" lvl="2" indent="-457200">
              <a:buFont typeface="+mj-lt"/>
              <a:buAutoNum type="arabicPeriod"/>
            </a:pPr>
            <a:r>
              <a:rPr lang="en-US" dirty="0"/>
              <a:t>Then with parameters “quux” and -88.</a:t>
            </a:r>
          </a:p>
          <a:p>
            <a:r>
              <a:rPr lang="en-US" dirty="0"/>
              <a:t>A spy can be useful in conjunction with the “real” environment:</a:t>
            </a:r>
          </a:p>
          <a:p>
            <a:pPr lvl="1"/>
            <a:r>
              <a:rPr lang="en-US" dirty="0"/>
              <a:t>What was sent on the network?</a:t>
            </a:r>
          </a:p>
          <a:p>
            <a:pPr lvl="1"/>
            <a:r>
              <a:rPr lang="en-US" dirty="0"/>
              <a:t>How many times a problem was logged?</a:t>
            </a:r>
          </a:p>
          <a:p>
            <a:pPr lvl="1"/>
            <a:r>
              <a:rPr lang="en-US" dirty="0"/>
              <a:t>What was inserted in the database?</a:t>
            </a:r>
          </a:p>
          <a:p>
            <a:r>
              <a:rPr lang="en-US" dirty="0"/>
              <a:t>But most often used with a “mock.” (we will discuss this later)</a:t>
            </a:r>
          </a:p>
        </p:txBody>
      </p:sp>
      <p:sp>
        <p:nvSpPr>
          <p:cNvPr id="4" name="Slide Number Placeholder 3">
            <a:extLst>
              <a:ext uri="{FF2B5EF4-FFF2-40B4-BE49-F238E27FC236}">
                <a16:creationId xmlns:a16="http://schemas.microsoft.com/office/drawing/2014/main" id="{46DF8449-65EA-A842-AAEF-7C83D463A6A7}"/>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5" name="Rectangle 4">
            <a:extLst>
              <a:ext uri="{FF2B5EF4-FFF2-40B4-BE49-F238E27FC236}">
                <a16:creationId xmlns:a16="http://schemas.microsoft.com/office/drawing/2014/main" id="{40A70448-0377-43FF-B9A5-BEC04C1A837D}"/>
              </a:ext>
            </a:extLst>
          </p:cNvPr>
          <p:cNvSpPr/>
          <p:nvPr/>
        </p:nvSpPr>
        <p:spPr>
          <a:xfrm>
            <a:off x="9223924" y="3073594"/>
            <a:ext cx="2129876" cy="86681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 “remembers”</a:t>
            </a:r>
          </a:p>
        </p:txBody>
      </p:sp>
    </p:spTree>
    <p:extLst>
      <p:ext uri="{BB962C8B-B14F-4D97-AF65-F5344CB8AC3E}">
        <p14:creationId xmlns:p14="http://schemas.microsoft.com/office/powerpoint/2010/main" val="78963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Spy Example</a:t>
            </a:r>
          </a:p>
        </p:txBody>
      </p:sp>
      <p:sp>
        <p:nvSpPr>
          <p:cNvPr id="21" name="Content Placeholder 2">
            <a:extLst>
              <a:ext uri="{FF2B5EF4-FFF2-40B4-BE49-F238E27FC236}">
                <a16:creationId xmlns:a16="http://schemas.microsoft.com/office/drawing/2014/main" id="{D21E59DF-D18B-4DAB-835B-2533777E8527}"/>
              </a:ext>
            </a:extLst>
          </p:cNvPr>
          <p:cNvSpPr txBox="1">
            <a:spLocks/>
          </p:cNvSpPr>
          <p:nvPr/>
        </p:nvSpPr>
        <p:spPr>
          <a:xfrm>
            <a:off x="838200" y="1464065"/>
            <a:ext cx="6740047"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FF"/>
                </a:solidFill>
                <a:effectLst/>
                <a:latin typeface="Consolas" panose="020B0609020204030204" pitchFamily="49" charset="0"/>
              </a:rPr>
              <a:t>interface</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a:t>
            </a:r>
            <a:r>
              <a:rPr lang="en-US" sz="1400" b="0" dirty="0">
                <a:solidFill>
                  <a:srgbClr val="0000FF"/>
                </a:solidFill>
                <a:effectLst/>
                <a:latin typeface="Consolas" panose="020B0609020204030204" pitchFamily="49" charset="0"/>
              </a:rPr>
              <a:t>String</a:t>
            </a:r>
            <a:r>
              <a:rPr lang="en-US" sz="1400" b="0" dirty="0">
                <a:solidFill>
                  <a:srgbClr val="000000"/>
                </a:solidFill>
                <a:effectLst/>
                <a:latin typeface="Consolas" panose="020B0609020204030204" pitchFamily="49" charset="0"/>
              </a:rPr>
              <a:t> message): void;</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Array</a:t>
            </a:r>
            <a:r>
              <a:rPr lang="en-US" sz="1400" b="0" dirty="0">
                <a:solidFill>
                  <a:srgbClr val="000000"/>
                </a:solidFill>
                <a:effectLst/>
                <a:latin typeface="Consolas" panose="020B0609020204030204" pitchFamily="49" charset="0"/>
              </a:rPr>
              <a:t> messages = [];    </a:t>
            </a:r>
          </a:p>
          <a:p>
            <a:pPr marL="0" indent="0">
              <a:buNone/>
            </a:pPr>
            <a:r>
              <a:rPr lang="en-US" sz="1400" dirty="0">
                <a:solidFill>
                  <a:srgbClr val="000000"/>
                </a:solidFill>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log(string message):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.messages</a:t>
            </a:r>
            <a:r>
              <a:rPr lang="en-US" sz="1400" b="0" dirty="0">
                <a:solidFill>
                  <a:srgbClr val="000000"/>
                </a:solidFill>
                <a:effectLst/>
                <a:latin typeface="Consolas" panose="020B0609020204030204" pitchFamily="49" charset="0"/>
              </a:rPr>
              <a:t>[] = message;</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__construct(private </a:t>
            </a:r>
            <a:r>
              <a:rPr lang="en-US" sz="1400" b="0" dirty="0">
                <a:solidFill>
                  <a:srgbClr val="0000FF"/>
                </a:solidFill>
                <a:effectLst/>
                <a:latin typeface="Consolas" panose="020B0609020204030204" pitchFamily="49" charset="0"/>
              </a:rPr>
              <a:t>Logger</a:t>
            </a:r>
            <a:r>
              <a:rPr lang="en-US" sz="1400" b="0" dirty="0">
                <a:solidFill>
                  <a:srgbClr val="000000"/>
                </a:solidFill>
                <a:effectLst/>
                <a:latin typeface="Consolas" panose="020B0609020204030204" pitchFamily="49" charset="0"/>
              </a:rPr>
              <a:t> logger)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registerUser</a:t>
            </a:r>
            <a:r>
              <a:rPr lang="en-US" sz="1400" b="0" dirty="0">
                <a:solidFill>
                  <a:srgbClr val="000000"/>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UserModelInterface</a:t>
            </a:r>
            <a:r>
              <a:rPr lang="en-US" sz="1400" b="0" dirty="0">
                <a:solidFill>
                  <a:srgbClr val="000000"/>
                </a:solidFill>
                <a:effectLst/>
                <a:latin typeface="Consolas" panose="020B0609020204030204" pitchFamily="49" charset="0"/>
              </a:rPr>
              <a:t> user): void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.logger.log(</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4" name="Content Placeholder 2">
            <a:extLst>
              <a:ext uri="{FF2B5EF4-FFF2-40B4-BE49-F238E27FC236}">
                <a16:creationId xmlns:a16="http://schemas.microsoft.com/office/drawing/2014/main" id="{BAD905DC-9E1C-4A9F-8257-7DE9E00805D1}"/>
              </a:ext>
            </a:extLst>
          </p:cNvPr>
          <p:cNvSpPr txBox="1">
            <a:spLocks/>
          </p:cNvSpPr>
          <p:nvPr/>
        </p:nvSpPr>
        <p:spPr>
          <a:xfrm>
            <a:off x="6279549" y="1324083"/>
            <a:ext cx="5912451"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b="0" dirty="0">
              <a:solidFill>
                <a:srgbClr val="000000"/>
              </a:solidFill>
              <a:effectLst/>
              <a:latin typeface="Consolas" panose="020B0609020204030204" pitchFamily="49" charset="0"/>
            </a:endParaRPr>
          </a:p>
          <a:p>
            <a:pPr marL="0" indent="0">
              <a:buNone/>
            </a:pP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UserNotifierTest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extends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TestCase</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function </a:t>
            </a:r>
            <a:r>
              <a:rPr lang="en-US" sz="1400" b="0" dirty="0" err="1">
                <a:solidFill>
                  <a:srgbClr val="000000"/>
                </a:solidFill>
                <a:effectLst/>
                <a:latin typeface="Consolas" panose="020B0609020204030204" pitchFamily="49" charset="0"/>
              </a:rPr>
              <a:t>testLogMessage</a:t>
            </a:r>
            <a:r>
              <a:rPr lang="en-US" sz="1400" b="0" dirty="0">
                <a:solidFill>
                  <a:srgbClr val="000000"/>
                </a:solidFill>
                <a:effectLst/>
                <a:latin typeface="Consolas" panose="020B0609020204030204" pitchFamily="49" charset="0"/>
              </a:rPr>
              <a:t>(): void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 logger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LoggerSpy</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 notifier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UserNotifier</a:t>
            </a:r>
            <a:r>
              <a:rPr lang="en-US" sz="1400" b="0" dirty="0">
                <a:solidFill>
                  <a:srgbClr val="000000"/>
                </a:solidFill>
                <a:effectLst/>
                <a:latin typeface="Consolas" panose="020B0609020204030204" pitchFamily="49" charset="0"/>
              </a:rPr>
              <a:t>(logger);</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User(name = </a:t>
            </a:r>
            <a:r>
              <a:rPr lang="en-US" sz="1400" b="0" dirty="0">
                <a:solidFill>
                  <a:srgbClr val="A31515"/>
                </a:solidFill>
                <a:effectLst/>
                <a:latin typeface="Consolas" panose="020B0609020204030204" pitchFamily="49" charset="0"/>
              </a:rPr>
              <a:t>'Jesus'</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notifier.registerUser</a:t>
            </a:r>
            <a:r>
              <a:rPr lang="en-US" sz="1400" b="0" dirty="0">
                <a:solidFill>
                  <a:srgbClr val="000000"/>
                </a:solidFill>
                <a:effectLst/>
                <a:latin typeface="Consolas" panose="020B0609020204030204" pitchFamily="49" charset="0"/>
              </a:rPr>
              <a:t>(user);</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self.assertStringContainsString</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"Notifying the user: {user.name()}"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first(</a:t>
            </a:r>
            <a:r>
              <a:rPr lang="en-US" sz="1400" b="0" dirty="0" err="1">
                <a:solidFill>
                  <a:srgbClr val="000000"/>
                </a:solidFill>
                <a:effectLst/>
                <a:latin typeface="Consolas" panose="020B0609020204030204" pitchFamily="49" charset="0"/>
              </a:rPr>
              <a:t>logger.messages</a:t>
            </a:r>
            <a:r>
              <a:rPr lang="en-US" sz="1400" b="0" dirty="0">
                <a:solidFill>
                  <a:srgbClr val="000000"/>
                </a:solidFill>
                <a:effectLst/>
                <a:latin typeface="Consolas" panose="020B0609020204030204" pitchFamily="49" charset="0"/>
              </a:rPr>
              <a:t>)     );    }}</a:t>
            </a:r>
          </a:p>
        </p:txBody>
      </p:sp>
      <p:sp>
        <p:nvSpPr>
          <p:cNvPr id="5" name="Rectangle 4">
            <a:extLst>
              <a:ext uri="{FF2B5EF4-FFF2-40B4-BE49-F238E27FC236}">
                <a16:creationId xmlns:a16="http://schemas.microsoft.com/office/drawing/2014/main" id="{1A6EDACC-60A1-4298-BE63-F41105B4FE07}"/>
              </a:ext>
            </a:extLst>
          </p:cNvPr>
          <p:cNvSpPr/>
          <p:nvPr/>
        </p:nvSpPr>
        <p:spPr>
          <a:xfrm>
            <a:off x="8706566" y="4871136"/>
            <a:ext cx="2129876" cy="132556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Logger “remembers” messages</a:t>
            </a:r>
          </a:p>
        </p:txBody>
      </p:sp>
    </p:spTree>
    <p:extLst>
      <p:ext uri="{BB962C8B-B14F-4D97-AF65-F5344CB8AC3E}">
        <p14:creationId xmlns:p14="http://schemas.microsoft.com/office/powerpoint/2010/main" val="20474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lstStyle/>
          <a:p>
            <a:r>
              <a:rPr lang="en-US" dirty="0"/>
              <a:t>Test Mock is a Double that has Scripted results</a:t>
            </a:r>
          </a:p>
        </p:txBody>
      </p:sp>
      <p:sp>
        <p:nvSpPr>
          <p:cNvPr id="3" name="Content Placeholder 2">
            <a:extLst>
              <a:ext uri="{FF2B5EF4-FFF2-40B4-BE49-F238E27FC236}">
                <a16:creationId xmlns:a16="http://schemas.microsoft.com/office/drawing/2014/main" id="{A9444C6B-CCC8-FC4E-85A6-583BEE66E7B0}"/>
              </a:ext>
            </a:extLst>
          </p:cNvPr>
          <p:cNvSpPr>
            <a:spLocks noGrp="1"/>
          </p:cNvSpPr>
          <p:nvPr>
            <p:ph idx="1"/>
          </p:nvPr>
        </p:nvSpPr>
        <p:spPr/>
        <p:txBody>
          <a:bodyPr/>
          <a:lstStyle/>
          <a:p>
            <a:r>
              <a:rPr lang="en-US" dirty="0"/>
              <a:t>A test mock has scripted results:</a:t>
            </a:r>
          </a:p>
          <a:p>
            <a:pPr lvl="1"/>
            <a:r>
              <a:rPr lang="en-US" dirty="0"/>
              <a:t>If such-and-such a method is called</a:t>
            </a:r>
          </a:p>
          <a:p>
            <a:pPr lvl="2"/>
            <a:r>
              <a:rPr lang="en-US" dirty="0"/>
              <a:t>return some particular value.</a:t>
            </a:r>
          </a:p>
          <a:p>
            <a:r>
              <a:rPr lang="en-US" dirty="0"/>
              <a:t>A complex mock can have many scripts:</a:t>
            </a:r>
          </a:p>
          <a:p>
            <a:pPr lvl="1"/>
            <a:r>
              <a:rPr lang="en-US" dirty="0"/>
              <a:t>Multiple methods;</a:t>
            </a:r>
          </a:p>
          <a:p>
            <a:pPr lvl="1"/>
            <a:r>
              <a:rPr lang="en-US" dirty="0"/>
              <a:t>Different results for subsequent calls.</a:t>
            </a:r>
          </a:p>
          <a:p>
            <a:r>
              <a:rPr lang="en-US" dirty="0"/>
              <a:t>Useful mocking assumes we know how mocked object will be used.</a:t>
            </a:r>
          </a:p>
          <a:p>
            <a:r>
              <a:rPr lang="en-US" dirty="0"/>
              <a:t>If a “mock” has real logic, it becomes a “fake” (we will discuss this later).</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9058824" y="3073593"/>
            <a:ext cx="2743200" cy="165080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Mock has “scripted answers” and is used for “behavior verification”</a:t>
            </a:r>
          </a:p>
        </p:txBody>
      </p:sp>
    </p:spTree>
    <p:extLst>
      <p:ext uri="{BB962C8B-B14F-4D97-AF65-F5344CB8AC3E}">
        <p14:creationId xmlns:p14="http://schemas.microsoft.com/office/powerpoint/2010/main" val="2138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Jest supports Mocks</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Rectangle 4">
            <a:extLst>
              <a:ext uri="{FF2B5EF4-FFF2-40B4-BE49-F238E27FC236}">
                <a16:creationId xmlns:a16="http://schemas.microsoft.com/office/drawing/2014/main" id="{04C2F5A4-5E0B-4497-8ADB-C757CB0915B9}"/>
              </a:ext>
            </a:extLst>
          </p:cNvPr>
          <p:cNvSpPr/>
          <p:nvPr/>
        </p:nvSpPr>
        <p:spPr>
          <a:xfrm>
            <a:off x="8799903" y="1906649"/>
            <a:ext cx="2743200" cy="92293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You will see more of these in HW3</a:t>
            </a:r>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1169556" y="2014037"/>
            <a:ext cx="9383331" cy="637559"/>
          </a:xfrm>
        </p:spPr>
        <p:txBody>
          <a:bodyPr>
            <a:noAutofit/>
          </a:bodyPr>
          <a:lstStyle/>
          <a:p>
            <a:pPr marL="0" indent="0">
              <a:spcBef>
                <a:spcPts val="600"/>
              </a:spcBef>
              <a:buNone/>
            </a:pP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mockDeep</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&gt;();</a:t>
            </a:r>
          </a:p>
          <a:p>
            <a:pPr marL="0" indent="0">
              <a:spcBef>
                <a:spcPts val="600"/>
              </a:spcBef>
              <a:buNone/>
            </a:pP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TwilioVideo</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mockTwilioVideo</a:t>
            </a:r>
            <a:r>
              <a:rPr lang="en-US" sz="1400" b="0" dirty="0">
                <a:solidFill>
                  <a:srgbClr val="000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D9B4F4D3-34A0-4A15-9384-A98F7AF7900C}"/>
              </a:ext>
            </a:extLst>
          </p:cNvPr>
          <p:cNvSpPr txBox="1">
            <a:spLocks/>
          </p:cNvSpPr>
          <p:nvPr/>
        </p:nvSpPr>
        <p:spPr>
          <a:xfrm>
            <a:off x="838200" y="1500160"/>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Replacing </a:t>
            </a:r>
            <a:r>
              <a:rPr lang="en-US" dirty="0" err="1"/>
              <a:t>TwilioVideo</a:t>
            </a:r>
            <a:r>
              <a:rPr lang="en-US" dirty="0"/>
              <a:t> with Mock</a:t>
            </a:r>
          </a:p>
        </p:txBody>
      </p:sp>
      <p:sp>
        <p:nvSpPr>
          <p:cNvPr id="11" name="Content Placeholder 2">
            <a:extLst>
              <a:ext uri="{FF2B5EF4-FFF2-40B4-BE49-F238E27FC236}">
                <a16:creationId xmlns:a16="http://schemas.microsoft.com/office/drawing/2014/main" id="{ED1F0E20-8558-473A-B8D4-C48FA7B230C9}"/>
              </a:ext>
            </a:extLst>
          </p:cNvPr>
          <p:cNvSpPr txBox="1">
            <a:spLocks/>
          </p:cNvSpPr>
          <p:nvPr/>
        </p:nvSpPr>
        <p:spPr>
          <a:xfrm>
            <a:off x="838200" y="2829582"/>
            <a:ext cx="7887346" cy="63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Jest Tests can be written</a:t>
            </a:r>
          </a:p>
        </p:txBody>
      </p:sp>
      <p:sp>
        <p:nvSpPr>
          <p:cNvPr id="14" name="Content Placeholder 6">
            <a:extLst>
              <a:ext uri="{FF2B5EF4-FFF2-40B4-BE49-F238E27FC236}">
                <a16:creationId xmlns:a16="http://schemas.microsoft.com/office/drawing/2014/main" id="{F2302F38-DBC6-4BA9-851F-E68654230849}"/>
              </a:ext>
            </a:extLst>
          </p:cNvPr>
          <p:cNvSpPr txBox="1">
            <a:spLocks/>
          </p:cNvSpPr>
          <p:nvPr/>
        </p:nvSpPr>
        <p:spPr>
          <a:xfrm>
            <a:off x="1169556" y="3467141"/>
            <a:ext cx="12294973" cy="28916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0" dirty="0">
                <a:solidFill>
                  <a:srgbClr val="000000"/>
                </a:solidFill>
                <a:effectLst/>
                <a:latin typeface="Consolas" panose="020B0609020204030204" pitchFamily="49" charset="0"/>
              </a:rPr>
              <a:t>it(</a:t>
            </a:r>
            <a:r>
              <a:rPr lang="en-US" sz="1400" b="0" dirty="0">
                <a:solidFill>
                  <a:srgbClr val="A31515"/>
                </a:solidFill>
                <a:effectLst/>
                <a:latin typeface="Consolas" panose="020B0609020204030204" pitchFamily="49" charset="0"/>
              </a:rPr>
              <a:t>'should use the </a:t>
            </a:r>
            <a:r>
              <a:rPr lang="en-US" sz="1400" b="0" dirty="0" err="1">
                <a:solidFill>
                  <a:srgbClr val="A31515"/>
                </a:solidFill>
                <a:effectLst/>
                <a:latin typeface="Consolas" panose="020B0609020204030204" pitchFamily="49" charset="0"/>
              </a:rPr>
              <a:t>coveyTownID</a:t>
            </a:r>
            <a:r>
              <a:rPr lang="en-US" sz="1400" b="0" dirty="0">
                <a:solidFill>
                  <a:srgbClr val="A31515"/>
                </a:solidFill>
                <a:effectLst/>
                <a:latin typeface="Consolas" panose="020B0609020204030204" pitchFamily="49" charset="0"/>
              </a:rPr>
              <a:t> and player ID properties when requesting a video 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FriendlyNameTest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townName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false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newPlayerSession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townController.addPlayer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Player(</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toBeCalledTimes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mockTwilioVideo.getTokenForTown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townController.coveyTownID</a:t>
            </a:r>
            <a:r>
              <a:rPr lang="en-US" sz="1400" b="0" dirty="0">
                <a:solidFill>
                  <a:srgbClr val="000000"/>
                </a:solidFill>
                <a:effectLst/>
                <a:latin typeface="Consolas" panose="020B0609020204030204" pitchFamily="49" charset="0"/>
              </a:rPr>
              <a:t>, newPlayerSession.player.id);</a:t>
            </a:r>
          </a:p>
          <a:p>
            <a:pPr marL="0" indent="0">
              <a:buNone/>
            </a:pPr>
            <a:r>
              <a:rPr lang="en-US" sz="1400"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B037E04E-BF04-4FDE-A540-AF9ED445F492}"/>
              </a:ext>
            </a:extLst>
          </p:cNvPr>
          <p:cNvSpPr txBox="1"/>
          <p:nvPr/>
        </p:nvSpPr>
        <p:spPr>
          <a:xfrm>
            <a:off x="6334679" y="862601"/>
            <a:ext cx="5527807" cy="369332"/>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chemeClr val="tx1"/>
                </a:solidFill>
              </a:rPr>
              <a:t>Jest’s Mock API: </a:t>
            </a:r>
            <a:r>
              <a:rPr lang="en-US" dirty="0">
                <a:solidFill>
                  <a:schemeClr val="tx1"/>
                </a:solidFill>
                <a:hlinkClick r:id="rId3"/>
              </a:rPr>
              <a:t>https://jestjs.io/docs/mock-function-api</a:t>
            </a:r>
            <a:r>
              <a:rPr lang="en-US" dirty="0">
                <a:solidFill>
                  <a:schemeClr val="tx1"/>
                </a:solidFill>
              </a:rPr>
              <a:t> </a:t>
            </a:r>
          </a:p>
        </p:txBody>
      </p:sp>
    </p:spTree>
    <p:extLst>
      <p:ext uri="{BB962C8B-B14F-4D97-AF65-F5344CB8AC3E}">
        <p14:creationId xmlns:p14="http://schemas.microsoft.com/office/powerpoint/2010/main" val="25969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/1</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9966158" cy="4856190"/>
          </a:xfrm>
        </p:spPr>
        <p:txBody>
          <a:bodyPr>
            <a:noAutofit/>
          </a:bodyPr>
          <a:lstStyle/>
          <a:p>
            <a:pPr marL="0" indent="0">
              <a:buNone/>
            </a:pPr>
            <a:r>
              <a:rPr lang="en-US" sz="1400" b="0" dirty="0">
                <a:solidFill>
                  <a:srgbClr val="000000"/>
                </a:solidFill>
                <a:effectLst/>
                <a:latin typeface="Consolas" panose="020B0609020204030204" pitchFamily="49" charset="0"/>
              </a:rPr>
              <a:t>describe(</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conversationAreaCreateHandler</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 = mock&lt;</a:t>
            </a:r>
            <a:r>
              <a:rPr lang="en-US" sz="1400" b="0" dirty="0" err="1">
                <a:solidFill>
                  <a:srgbClr val="000000"/>
                </a:solidFill>
                <a:effectLst/>
                <a:latin typeface="Consolas" panose="020B0609020204030204" pitchFamily="49" charset="0"/>
              </a:rPr>
              <a:t>CoveyTownController</a:t>
            </a:r>
            <a:r>
              <a:rPr lang="en-US" sz="1400" b="0" dirty="0">
                <a:solidFill>
                  <a:srgbClr val="000000"/>
                </a:solidFill>
                <a:effectLst/>
                <a:latin typeface="Consolas" panose="020B0609020204030204" pitchFamily="49" charset="0"/>
              </a:rPr>
              <a:t>&gt;();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beforeAll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Set up a spy for </a:t>
            </a:r>
            <a:r>
              <a:rPr lang="en-US" sz="1400" b="0" dirty="0" err="1">
                <a:solidFill>
                  <a:srgbClr val="008000"/>
                </a:solidFill>
                <a:effectLst/>
                <a:latin typeface="Consolas" panose="020B0609020204030204" pitchFamily="49" charset="0"/>
              </a:rPr>
              <a:t>CoveyTownsStore</a:t>
            </a:r>
            <a:r>
              <a:rPr lang="en-US" sz="1400" b="0" dirty="0">
                <a:solidFill>
                  <a:srgbClr val="008000"/>
                </a:solidFill>
                <a:effectLst/>
                <a:latin typeface="Consolas" panose="020B0609020204030204" pitchFamily="49" charset="0"/>
              </a:rPr>
              <a:t> that will always return our </a:t>
            </a:r>
            <a:r>
              <a:rPr lang="en-US" sz="1400" b="0" dirty="0" err="1">
                <a:solidFill>
                  <a:srgbClr val="008000"/>
                </a:solidFill>
                <a:effectLst/>
                <a:latin typeface="Consolas" panose="020B0609020204030204" pitchFamily="49" charset="0"/>
              </a:rPr>
              <a:t>mockCoveyTownsStore</a:t>
            </a:r>
            <a:r>
              <a:rPr lang="en-US" sz="1400" b="0" dirty="0">
                <a:solidFill>
                  <a:srgbClr val="008000"/>
                </a:solidFill>
                <a:effectLst/>
                <a:latin typeface="Consolas" panose="020B0609020204030204" pitchFamily="49" charset="0"/>
              </a:rPr>
              <a:t> as the singleton instance</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jest.spyOn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CoveyTownsStore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getInstance</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beforeEach</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Reset all mock calls, and ensure that </a:t>
            </a:r>
            <a:r>
              <a:rPr lang="en-US" sz="1400" b="0" dirty="0" err="1">
                <a:solidFill>
                  <a:srgbClr val="008000"/>
                </a:solidFill>
                <a:effectLst/>
                <a:latin typeface="Consolas" panose="020B0609020204030204" pitchFamily="49" charset="0"/>
              </a:rPr>
              <a:t>getControllerForTown</a:t>
            </a:r>
            <a:r>
              <a:rPr lang="en-US" sz="1400" b="0" dirty="0">
                <a:solidFill>
                  <a:srgbClr val="008000"/>
                </a:solidFill>
                <a:effectLst/>
                <a:latin typeface="Consolas" panose="020B0609020204030204" pitchFamily="49" charset="0"/>
              </a:rPr>
              <a:t> will always return the same mock controller</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mockReset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mockCoveyTownStore</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mockCoveyTownStore.getControllerForTown.mockReturnValue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mockCoveyTownController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 . . </a:t>
            </a:r>
            <a:endParaRPr lang="en-US" sz="14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E5B1C2-118F-4C69-91E4-39B1A438D45E}"/>
              </a:ext>
            </a:extLst>
          </p:cNvPr>
          <p:cNvSpPr/>
          <p:nvPr/>
        </p:nvSpPr>
        <p:spPr>
          <a:xfrm>
            <a:off x="9625913" y="3298523"/>
            <a:ext cx="2090184" cy="11031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spying on </a:t>
            </a:r>
            <a:r>
              <a:rPr lang="en-US" sz="2400" b="1" dirty="0" err="1">
                <a:solidFill>
                  <a:schemeClr val="tx1"/>
                </a:solidFill>
                <a:latin typeface="Ink Free" panose="03080402000500000000" pitchFamily="66" charset="0"/>
              </a:rPr>
              <a:t>getInstance</a:t>
            </a:r>
            <a:r>
              <a:rPr lang="en-US" sz="2400" b="1" dirty="0">
                <a:solidFill>
                  <a:schemeClr val="tx1"/>
                </a:solidFill>
                <a:latin typeface="Ink Free" panose="03080402000500000000" pitchFamily="66" charset="0"/>
              </a:rPr>
              <a:t>() method</a:t>
            </a:r>
          </a:p>
        </p:txBody>
      </p:sp>
    </p:spTree>
    <p:extLst>
      <p:ext uri="{BB962C8B-B14F-4D97-AF65-F5344CB8AC3E}">
        <p14:creationId xmlns:p14="http://schemas.microsoft.com/office/powerpoint/2010/main" val="32478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95E9-C50B-3645-B3B4-EF2E34B0F672}"/>
              </a:ext>
            </a:extLst>
          </p:cNvPr>
          <p:cNvSpPr>
            <a:spLocks noGrp="1"/>
          </p:cNvSpPr>
          <p:nvPr>
            <p:ph type="title"/>
          </p:nvPr>
        </p:nvSpPr>
        <p:spPr/>
        <p:txBody>
          <a:bodyPr>
            <a:normAutofit/>
          </a:bodyPr>
          <a:lstStyle/>
          <a:p>
            <a:r>
              <a:rPr lang="en-US" dirty="0"/>
              <a:t>Here is another Example of Mock /2</a:t>
            </a:r>
          </a:p>
        </p:txBody>
      </p:sp>
      <p:sp>
        <p:nvSpPr>
          <p:cNvPr id="4" name="Slide Number Placeholder 3">
            <a:extLst>
              <a:ext uri="{FF2B5EF4-FFF2-40B4-BE49-F238E27FC236}">
                <a16:creationId xmlns:a16="http://schemas.microsoft.com/office/drawing/2014/main" id="{65F708AD-E1DB-5644-8814-B1B227A25D18}"/>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Content Placeholder 6">
            <a:extLst>
              <a:ext uri="{FF2B5EF4-FFF2-40B4-BE49-F238E27FC236}">
                <a16:creationId xmlns:a16="http://schemas.microsoft.com/office/drawing/2014/main" id="{14EA8CB0-B9C9-4AEC-9C4D-53B755738B06}"/>
              </a:ext>
            </a:extLst>
          </p:cNvPr>
          <p:cNvSpPr>
            <a:spLocks noGrp="1"/>
          </p:cNvSpPr>
          <p:nvPr>
            <p:ph idx="1"/>
          </p:nvPr>
        </p:nvSpPr>
        <p:spPr>
          <a:xfrm>
            <a:off x="838200" y="1500160"/>
            <a:ext cx="11353800" cy="4856190"/>
          </a:xfrm>
        </p:spPr>
        <p:txBody>
          <a:bodyPr>
            <a:noAutofit/>
          </a:bodyPr>
          <a:lstStyle/>
          <a:p>
            <a:pPr marL="0" indent="0">
              <a:buNone/>
            </a:pPr>
            <a:r>
              <a:rPr lang="en-US" sz="1000" b="0" dirty="0">
                <a:solidFill>
                  <a:srgbClr val="000000"/>
                </a:solidFill>
                <a:effectLst/>
                <a:latin typeface="Consolas" panose="020B0609020204030204" pitchFamily="49" charset="0"/>
              </a:rPr>
              <a:t>. . . . </a:t>
            </a:r>
          </a:p>
          <a:p>
            <a:pPr marL="0" indent="0">
              <a:buNone/>
            </a:pPr>
            <a:r>
              <a:rPr lang="en-US" sz="1400" b="0" dirty="0">
                <a:solidFill>
                  <a:srgbClr val="000000"/>
                </a:solidFill>
                <a:effectLst/>
                <a:latin typeface="Consolas" panose="020B0609020204030204" pitchFamily="49" charset="0"/>
              </a:rPr>
              <a:t>    it(</a:t>
            </a:r>
            <a:r>
              <a:rPr lang="en-US" sz="1400" b="0" dirty="0">
                <a:solidFill>
                  <a:srgbClr val="A31515"/>
                </a:solidFill>
                <a:effectLst/>
                <a:latin typeface="Consolas" panose="020B0609020204030204" pitchFamily="49" charset="0"/>
              </a:rPr>
              <a:t>'Checks for a valid session token before creating a conversation area'</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ServerConversationArea</a:t>
            </a:r>
            <a:r>
              <a:rPr lang="en-US" sz="1400" b="0" dirty="0">
                <a:solidFill>
                  <a:srgbClr val="000000"/>
                </a:solidFill>
                <a:effectLst/>
                <a:latin typeface="Consolas" panose="020B0609020204030204" pitchFamily="49" charset="0"/>
              </a:rPr>
              <a:t> = { </a:t>
            </a:r>
            <a:r>
              <a:rPr lang="en-US" sz="1400" b="0" dirty="0" err="1">
                <a:solidFill>
                  <a:srgbClr val="000000"/>
                </a:solidFill>
                <a:effectLst/>
                <a:latin typeface="Consolas" panose="020B0609020204030204" pitchFamily="49" charset="0"/>
              </a:rPr>
              <a:t>boundingBox</a:t>
            </a:r>
            <a:r>
              <a:rPr lang="en-US" sz="1400" b="0" dirty="0">
                <a:solidFill>
                  <a:srgbClr val="000000"/>
                </a:solidFill>
                <a:effectLst/>
                <a:latin typeface="Consolas" panose="020B0609020204030204" pitchFamily="49" charset="0"/>
              </a:rPr>
              <a:t>: { height: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width: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x:</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y:</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 }, label: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occupantsByID</a:t>
            </a:r>
            <a:r>
              <a:rPr lang="en-US" sz="1400" b="0" dirty="0">
                <a:solidFill>
                  <a:srgbClr val="000000"/>
                </a:solidFill>
                <a:effectLst/>
                <a:latin typeface="Consolas" panose="020B0609020204030204" pitchFamily="49" charset="0"/>
              </a:rPr>
              <a:t>: [], topic: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Make sure to return 'undefined' regardless of what session token is passed</a:t>
            </a:r>
            <a:endParaRPr lang="en-US" sz="1400" b="0" dirty="0">
              <a:solidFill>
                <a:srgbClr val="000000"/>
              </a:solidFill>
              <a:effectLst/>
              <a:latin typeface="Consolas" panose="020B0609020204030204" pitchFamily="49" charset="0"/>
            </a:endParaRP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mockCoveyTownController.getSessionByToken.mockReturnValueOnce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undefined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requestHandlers.conversationAreaCreateHandler</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conversationArea</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coveyTownID</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sessionToken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mockCoveyTownController.getSessionByToken</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toBeCalledWith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invalidSessionToken</a:t>
            </a:r>
            <a:r>
              <a:rPr lang="en-US" sz="1400" b="0" dirty="0">
                <a:solidFill>
                  <a:srgbClr val="000000"/>
                </a:solidFill>
                <a:effectLst/>
                <a:latin typeface="Consolas" panose="020B0609020204030204" pitchFamily="49" charset="0"/>
              </a:rPr>
              <a:t>);</a:t>
            </a:r>
          </a:p>
          <a:p>
            <a:pPr marL="0" indent="0">
              <a:buNone/>
            </a:pPr>
            <a:r>
              <a:rPr lang="en-US" sz="1400" b="0" dirty="0">
                <a:solidFill>
                  <a:srgbClr val="000000"/>
                </a:solidFill>
                <a:effectLst/>
                <a:latin typeface="Consolas" panose="020B0609020204030204" pitchFamily="49" charset="0"/>
              </a:rPr>
              <a:t>      expect(</a:t>
            </a:r>
            <a:r>
              <a:rPr lang="en-US" sz="1400" b="0" dirty="0" err="1">
                <a:solidFill>
                  <a:srgbClr val="000000"/>
                </a:solidFill>
                <a:effectLst/>
                <a:latin typeface="Consolas" panose="020B0609020204030204" pitchFamily="49" charset="0"/>
              </a:rPr>
              <a:t>mockCoveyTownController.addConversationArea</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not.toHaveBeenCalled</a:t>
            </a:r>
            <a:r>
              <a:rPr lang="en-US" sz="1400" b="0" dirty="0">
                <a:solidFill>
                  <a:srgbClr val="000000"/>
                </a:solidFill>
                <a:effectLst/>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ECA3CE3C-69BA-4AC1-843E-0384EB59EAAC}"/>
              </a:ext>
            </a:extLst>
          </p:cNvPr>
          <p:cNvSpPr/>
          <p:nvPr/>
        </p:nvSpPr>
        <p:spPr>
          <a:xfrm>
            <a:off x="5968313" y="4402999"/>
            <a:ext cx="5634682" cy="82390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If </a:t>
            </a:r>
            <a:r>
              <a:rPr lang="en-US" sz="2400" b="1" dirty="0" err="1">
                <a:solidFill>
                  <a:schemeClr val="tx1"/>
                </a:solidFill>
                <a:latin typeface="Ink Free" panose="03080402000500000000" pitchFamily="66" charset="0"/>
              </a:rPr>
              <a:t>SessionToken</a:t>
            </a:r>
            <a:r>
              <a:rPr lang="en-US" sz="2400" b="1" dirty="0">
                <a:solidFill>
                  <a:schemeClr val="tx1"/>
                </a:solidFill>
                <a:latin typeface="Ink Free" panose="03080402000500000000" pitchFamily="66" charset="0"/>
              </a:rPr>
              <a:t> is invalid, don’t call </a:t>
            </a:r>
            <a:r>
              <a:rPr lang="en-US" sz="2400" b="1" dirty="0" err="1">
                <a:solidFill>
                  <a:schemeClr val="tx1"/>
                </a:solidFill>
                <a:latin typeface="Ink Free" panose="03080402000500000000" pitchFamily="66" charset="0"/>
              </a:rPr>
              <a:t>addConversationArea</a:t>
            </a:r>
            <a:r>
              <a:rPr lang="en-US" sz="2400"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233936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7E768-7027-9A41-B88B-CB0667D14490}"/>
              </a:ext>
            </a:extLst>
          </p:cNvPr>
          <p:cNvSpPr>
            <a:spLocks noGrp="1"/>
          </p:cNvSpPr>
          <p:nvPr>
            <p:ph type="title"/>
          </p:nvPr>
        </p:nvSpPr>
        <p:spPr/>
        <p:txBody>
          <a:bodyPr/>
          <a:lstStyle/>
          <a:p>
            <a:r>
              <a:rPr lang="en-US" dirty="0"/>
              <a:t>Test Fake is a Mock with semi-real implementation</a:t>
            </a:r>
          </a:p>
        </p:txBody>
      </p:sp>
      <p:sp>
        <p:nvSpPr>
          <p:cNvPr id="3" name="Content Placeholder 2">
            <a:extLst>
              <a:ext uri="{FF2B5EF4-FFF2-40B4-BE49-F238E27FC236}">
                <a16:creationId xmlns:a16="http://schemas.microsoft.com/office/drawing/2014/main" id="{DFA7644B-7956-A147-9BA0-8AF6266FDE78}"/>
              </a:ext>
            </a:extLst>
          </p:cNvPr>
          <p:cNvSpPr>
            <a:spLocks noGrp="1"/>
          </p:cNvSpPr>
          <p:nvPr>
            <p:ph idx="1"/>
          </p:nvPr>
        </p:nvSpPr>
        <p:spPr>
          <a:xfrm>
            <a:off x="838199" y="1500160"/>
            <a:ext cx="8385723" cy="4856190"/>
          </a:xfrm>
        </p:spPr>
        <p:txBody>
          <a:bodyPr>
            <a:normAutofit lnSpcReduction="10000"/>
          </a:bodyPr>
          <a:lstStyle/>
          <a:p>
            <a:r>
              <a:rPr lang="en-US" dirty="0"/>
              <a:t>A </a:t>
            </a:r>
            <a:r>
              <a:rPr lang="en-US" i="1" dirty="0"/>
              <a:t>fake</a:t>
            </a:r>
            <a:r>
              <a:rPr lang="en-US" dirty="0"/>
              <a:t> has an implementation of the object being replaced</a:t>
            </a:r>
          </a:p>
          <a:p>
            <a:pPr lvl="1"/>
            <a:r>
              <a:rPr lang="en-US" dirty="0"/>
              <a:t>A </a:t>
            </a:r>
            <a:r>
              <a:rPr lang="en-US" i="1" dirty="0"/>
              <a:t>low-fidelity </a:t>
            </a:r>
            <a:r>
              <a:rPr lang="en-US" dirty="0"/>
              <a:t>fake implements things partially</a:t>
            </a:r>
          </a:p>
          <a:p>
            <a:pPr lvl="2"/>
            <a:r>
              <a:rPr lang="en-US" dirty="0"/>
              <a:t>Enough to work for the test.</a:t>
            </a:r>
          </a:p>
          <a:p>
            <a:pPr lvl="1"/>
            <a:r>
              <a:rPr lang="en-US" dirty="0"/>
              <a:t>A </a:t>
            </a:r>
            <a:r>
              <a:rPr lang="en-US" i="1" dirty="0"/>
              <a:t>high-fidelity</a:t>
            </a:r>
            <a:r>
              <a:rPr lang="en-US" dirty="0"/>
              <a:t> fake implements most aspects:</a:t>
            </a:r>
          </a:p>
          <a:p>
            <a:pPr lvl="2"/>
            <a:r>
              <a:rPr lang="en-US" dirty="0"/>
              <a:t>Usually all functional aspects;</a:t>
            </a:r>
          </a:p>
          <a:p>
            <a:pPr lvl="2"/>
            <a:r>
              <a:rPr lang="en-US" dirty="0"/>
              <a:t>Usually not as efficiently or as scalable.</a:t>
            </a:r>
          </a:p>
          <a:p>
            <a:r>
              <a:rPr lang="en-US" dirty="0"/>
              <a:t>The purpose of the fake is to avoid processes/network/cost:</a:t>
            </a:r>
          </a:p>
          <a:p>
            <a:pPr lvl="1"/>
            <a:r>
              <a:rPr lang="en-US" dirty="0"/>
              <a:t>So the test can be cheap and deterministic.</a:t>
            </a:r>
          </a:p>
          <a:p>
            <a:endParaRPr lang="en-US" dirty="0"/>
          </a:p>
          <a:p>
            <a:r>
              <a:rPr lang="en-US" dirty="0"/>
              <a:t>Transcript Server you used in </a:t>
            </a:r>
            <a:r>
              <a:rPr lang="en-US" dirty="0">
                <a:solidFill>
                  <a:srgbClr val="FF0000"/>
                </a:solidFill>
              </a:rPr>
              <a:t>Activity 4.1</a:t>
            </a:r>
            <a:r>
              <a:rPr lang="en-US" dirty="0"/>
              <a:t> was a Fake</a:t>
            </a:r>
          </a:p>
          <a:p>
            <a:endParaRPr lang="en-US" dirty="0"/>
          </a:p>
        </p:txBody>
      </p:sp>
      <p:sp>
        <p:nvSpPr>
          <p:cNvPr id="4" name="Slide Number Placeholder 3">
            <a:extLst>
              <a:ext uri="{FF2B5EF4-FFF2-40B4-BE49-F238E27FC236}">
                <a16:creationId xmlns:a16="http://schemas.microsoft.com/office/drawing/2014/main" id="{C5805623-B53B-C946-BF7C-65ECA2549B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ECCCCB64-2FF5-4C88-96CA-408D2AD03DF0}"/>
              </a:ext>
            </a:extLst>
          </p:cNvPr>
          <p:cNvSpPr/>
          <p:nvPr/>
        </p:nvSpPr>
        <p:spPr>
          <a:xfrm>
            <a:off x="9223923" y="3073593"/>
            <a:ext cx="2295631" cy="1325563"/>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latin typeface="Ink Free" panose="03080402000500000000" pitchFamily="66" charset="0"/>
              </a:rPr>
              <a:t>Fake has </a:t>
            </a:r>
          </a:p>
          <a:p>
            <a:pPr algn="ctr"/>
            <a:r>
              <a:rPr lang="en-US" sz="2400" b="1" dirty="0">
                <a:solidFill>
                  <a:schemeClr val="tx1"/>
                </a:solidFill>
                <a:latin typeface="Ink Free" panose="03080402000500000000" pitchFamily="66" charset="0"/>
              </a:rPr>
              <a:t>“semi-real implementation”</a:t>
            </a:r>
          </a:p>
        </p:txBody>
      </p:sp>
    </p:spTree>
    <p:extLst>
      <p:ext uri="{BB962C8B-B14F-4D97-AF65-F5344CB8AC3E}">
        <p14:creationId xmlns:p14="http://schemas.microsoft.com/office/powerpoint/2010/main" val="87815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4615-A4AC-2C4A-AECE-11E2CAE0F1AE}"/>
              </a:ext>
            </a:extLst>
          </p:cNvPr>
          <p:cNvSpPr>
            <a:spLocks noGrp="1"/>
          </p:cNvSpPr>
          <p:nvPr>
            <p:ph type="title"/>
          </p:nvPr>
        </p:nvSpPr>
        <p:spPr/>
        <p:txBody>
          <a:bodyPr/>
          <a:lstStyle/>
          <a:p>
            <a:r>
              <a:rPr lang="en-US" dirty="0"/>
              <a:t>How do you provide a Test Double for a User?</a:t>
            </a:r>
          </a:p>
        </p:txBody>
      </p:sp>
      <p:sp>
        <p:nvSpPr>
          <p:cNvPr id="3" name="Content Placeholder 2">
            <a:extLst>
              <a:ext uri="{FF2B5EF4-FFF2-40B4-BE49-F238E27FC236}">
                <a16:creationId xmlns:a16="http://schemas.microsoft.com/office/drawing/2014/main" id="{11087B55-23D0-E141-9AF2-C91AC061F35E}"/>
              </a:ext>
            </a:extLst>
          </p:cNvPr>
          <p:cNvSpPr>
            <a:spLocks noGrp="1"/>
          </p:cNvSpPr>
          <p:nvPr>
            <p:ph idx="1"/>
          </p:nvPr>
        </p:nvSpPr>
        <p:spPr/>
        <p:txBody>
          <a:bodyPr/>
          <a:lstStyle/>
          <a:p>
            <a:r>
              <a:rPr lang="en-US" dirty="0"/>
              <a:t>To replace a user, we can program a “</a:t>
            </a:r>
            <a:r>
              <a:rPr lang="en-US" dirty="0">
                <a:solidFill>
                  <a:srgbClr val="FF0000"/>
                </a:solidFill>
              </a:rPr>
              <a:t>Bot</a:t>
            </a:r>
            <a:r>
              <a:rPr lang="en-US" dirty="0"/>
              <a:t>”</a:t>
            </a:r>
          </a:p>
          <a:p>
            <a:pPr lvl="1"/>
            <a:r>
              <a:rPr lang="en-US" dirty="0"/>
              <a:t>Randomly use mouse, press buttons;</a:t>
            </a:r>
          </a:p>
          <a:p>
            <a:pPr lvl="1"/>
            <a:r>
              <a:rPr lang="en-US" dirty="0"/>
              <a:t>Arbitrary text;</a:t>
            </a:r>
          </a:p>
          <a:p>
            <a:pPr lvl="1"/>
            <a:r>
              <a:rPr lang="en-US" dirty="0"/>
              <a:t>Fast or slow.</a:t>
            </a:r>
          </a:p>
          <a:p>
            <a:r>
              <a:rPr lang="en-US" dirty="0"/>
              <a:t>Smarter (“</a:t>
            </a:r>
            <a:r>
              <a:rPr lang="en-US" dirty="0">
                <a:solidFill>
                  <a:srgbClr val="FF0000"/>
                </a:solidFill>
              </a:rPr>
              <a:t>Fuzzing</a:t>
            </a:r>
            <a:r>
              <a:rPr lang="en-US" dirty="0"/>
              <a:t>”)</a:t>
            </a:r>
          </a:p>
          <a:p>
            <a:pPr lvl="1"/>
            <a:r>
              <a:rPr lang="en-US" dirty="0"/>
              <a:t>Capture real actions;</a:t>
            </a:r>
          </a:p>
          <a:p>
            <a:pPr lvl="1"/>
            <a:r>
              <a:rPr lang="en-US" dirty="0"/>
              <a:t>Then make targeted mutations.</a:t>
            </a:r>
          </a:p>
          <a:p>
            <a:pPr lvl="1"/>
            <a:r>
              <a:rPr lang="en-US" dirty="0"/>
              <a:t>(This applies also to programs taking text input.)</a:t>
            </a:r>
          </a:p>
          <a:p>
            <a:r>
              <a:rPr lang="en-US" dirty="0"/>
              <a:t>Expected result can only be imprecise:</a:t>
            </a:r>
          </a:p>
          <a:p>
            <a:pPr lvl="1"/>
            <a:r>
              <a:rPr lang="en-US" dirty="0"/>
              <a:t>e.g., “not crash” or “not leak secrets”.</a:t>
            </a:r>
          </a:p>
        </p:txBody>
      </p:sp>
      <p:sp>
        <p:nvSpPr>
          <p:cNvPr id="4" name="Slide Number Placeholder 3">
            <a:extLst>
              <a:ext uri="{FF2B5EF4-FFF2-40B4-BE49-F238E27FC236}">
                <a16:creationId xmlns:a16="http://schemas.microsoft.com/office/drawing/2014/main" id="{F03D07CA-8AC9-DE49-B8D6-DC6FE8416DE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50210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476096"/>
            <a:ext cx="9663260" cy="4351338"/>
          </a:xfrm>
        </p:spPr>
        <p:txBody>
          <a:bodyPr>
            <a:normAutofit/>
          </a:bodyPr>
          <a:lstStyle/>
          <a:p>
            <a:r>
              <a:rPr lang="en-US" dirty="0"/>
              <a:t>By the end of this lesson, you should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p:txBody>
          <a:bodyPr/>
          <a:lstStyle/>
          <a:p>
            <a:r>
              <a:rPr lang="en-US" dirty="0"/>
              <a:t>Weaknesses of Test Doubles	</a:t>
            </a:r>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p:txBody>
          <a:bodyPr/>
          <a:lstStyle/>
          <a:p>
            <a:r>
              <a:rPr lang="en-US" dirty="0"/>
              <a:t>The Mock/Fake may not behave correctly</a:t>
            </a:r>
          </a:p>
          <a:p>
            <a:pPr lvl="1"/>
            <a:r>
              <a:rPr lang="en-US" dirty="0"/>
              <a:t>The test may assume wrong behavior;</a:t>
            </a:r>
          </a:p>
          <a:p>
            <a:pPr lvl="1"/>
            <a:r>
              <a:rPr lang="en-US" dirty="0"/>
              <a:t>Particularly an issue if original object changes</a:t>
            </a:r>
          </a:p>
          <a:p>
            <a:pPr lvl="2"/>
            <a:r>
              <a:rPr lang="en-US" dirty="0"/>
              <a:t>Mocks have to be maintained as well!</a:t>
            </a:r>
          </a:p>
          <a:p>
            <a:pPr lvl="1"/>
            <a:r>
              <a:rPr lang="en-US" dirty="0"/>
              <a:t>Solution: Test the mock/fake against a higher fidelity fake, or against the real thing.</a:t>
            </a:r>
          </a:p>
          <a:p>
            <a:r>
              <a:rPr lang="en-US" dirty="0"/>
              <a:t>The SUT may use a different algorithm:</a:t>
            </a:r>
          </a:p>
          <a:p>
            <a:pPr lvl="1"/>
            <a:r>
              <a:rPr lang="en-US" dirty="0"/>
              <a:t>The Spies expect a particular usage of double;</a:t>
            </a:r>
          </a:p>
          <a:p>
            <a:pPr lvl="1"/>
            <a:r>
              <a:rPr lang="en-US" dirty="0"/>
              <a:t>The test is “brittle” because it depends on internal behavior of SUT;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378395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9677400" cy="4351338"/>
          </a:xfrm>
        </p:spPr>
        <p:txBody>
          <a:bodyPr/>
          <a:lstStyle/>
          <a:p>
            <a:r>
              <a:rPr lang="en-US" dirty="0"/>
              <a:t>You should now be able to:</a:t>
            </a:r>
          </a:p>
          <a:p>
            <a:pPr lvl="1" fontAlgn="base"/>
            <a:r>
              <a:rPr lang="en-US" dirty="0"/>
              <a:t>Explain why you might need a "test double“ in your testing</a:t>
            </a:r>
          </a:p>
          <a:p>
            <a:pPr lvl="1" fontAlgn="base"/>
            <a:r>
              <a:rPr lang="en-US" dirty="0"/>
              <a:t>Explain the differences between different kinds of test “doubles” such as “stubs, mocks, spies, fakes”</a:t>
            </a:r>
          </a:p>
          <a:p>
            <a:pPr lvl="1" fontAlgn="base"/>
            <a:endParaRPr lang="en-US" dirty="0"/>
          </a:p>
          <a:p>
            <a:pPr lvl="1" fontAlgn="base"/>
            <a:endParaRPr lang="en-US" dirty="0"/>
          </a:p>
          <a:p>
            <a:pPr lvl="1" fontAlgn="base"/>
            <a:endParaRPr lang="en-US" dirty="0"/>
          </a:p>
          <a:p>
            <a:pPr lvl="1" fontAlgn="base"/>
            <a:r>
              <a:rPr lang="en-US" dirty="0">
                <a:solidFill>
                  <a:srgbClr val="FF0000"/>
                </a:solidFill>
              </a:rPr>
              <a:t>For Further Reading</a:t>
            </a:r>
            <a:r>
              <a:rPr lang="en-US" dirty="0"/>
              <a:t> </a:t>
            </a:r>
          </a:p>
          <a:p>
            <a:pPr lvl="2" fontAlgn="base"/>
            <a:r>
              <a:rPr lang="en-US" dirty="0"/>
              <a:t>Check out Martin Fowler’s article, </a:t>
            </a:r>
            <a:br>
              <a:rPr lang="en-US" dirty="0"/>
            </a:br>
            <a:r>
              <a:rPr lang="en-US" dirty="0"/>
              <a:t>“Mocks Aren’t Stubs” </a:t>
            </a:r>
            <a:r>
              <a:rPr lang="en-US" dirty="0">
                <a:hlinkClick r:id="rId3"/>
              </a:rPr>
              <a:t>https://martinfowler.com/articles/mocksArentStubs.html</a:t>
            </a:r>
            <a:r>
              <a:rPr lang="en-US" dirty="0"/>
              <a:t> </a:t>
            </a:r>
          </a:p>
          <a:p>
            <a:pPr lvl="2" fontAlgn="base"/>
            <a:r>
              <a:rPr lang="en-US" dirty="0"/>
              <a:t>“</a:t>
            </a:r>
            <a:r>
              <a:rPr lang="en-US" dirty="0" err="1"/>
              <a:t>xUnit</a:t>
            </a:r>
            <a:r>
              <a:rPr lang="en-US" dirty="0"/>
              <a:t> Test Patterns: Refactoring Test Code” by Gerard </a:t>
            </a:r>
            <a:r>
              <a:rPr lang="en-US" dirty="0" err="1"/>
              <a:t>Meszaros</a:t>
            </a:r>
            <a:endParaRPr lang="en-US" dirty="0"/>
          </a:p>
          <a:p>
            <a:pPr lvl="1" fontAlgn="base"/>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21</a:t>
            </a:fld>
            <a:endParaRPr lang="en-US"/>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Review: What is the purpose of Test </a:t>
            </a:r>
            <a:r>
              <a:rPr lang="en-US" dirty="0">
                <a:solidFill>
                  <a:srgbClr val="FF0000"/>
                </a:solidFill>
              </a:rPr>
              <a:t>Suite</a:t>
            </a:r>
            <a:r>
              <a:rPr lang="en-US" dirty="0"/>
              <a:t>?</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6">
            <a:extLst>
              <a:ext uri="{FF2B5EF4-FFF2-40B4-BE49-F238E27FC236}">
                <a16:creationId xmlns:a16="http://schemas.microsoft.com/office/drawing/2014/main" id="{9725FC9D-D345-402E-8219-765500A15897}"/>
              </a:ext>
            </a:extLst>
          </p:cNvPr>
          <p:cNvSpPr/>
          <p:nvPr/>
        </p:nvSpPr>
        <p:spPr>
          <a:xfrm>
            <a:off x="8729983" y="2833151"/>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5.2</a:t>
            </a:r>
          </a:p>
        </p:txBody>
      </p:sp>
    </p:spTree>
    <p:extLst>
      <p:ext uri="{BB962C8B-B14F-4D97-AF65-F5344CB8AC3E}">
        <p14:creationId xmlns:p14="http://schemas.microsoft.com/office/powerpoint/2010/main" val="72241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a:xfrm>
            <a:off x="838200" y="1723592"/>
            <a:ext cx="10357022" cy="4351338"/>
          </a:xfrm>
        </p:spPr>
        <p:txBody>
          <a:bodyPr>
            <a:normAutofit lnSpcReduction="10000"/>
          </a:bodyPr>
          <a:lstStyle/>
          <a:p>
            <a:r>
              <a:rPr lang="en-US" altLang="en-US" dirty="0"/>
              <a:t>Database component</a:t>
            </a:r>
          </a:p>
          <a:p>
            <a:pPr lvl="1"/>
            <a:r>
              <a:rPr lang="en-US" altLang="en-US" dirty="0"/>
              <a:t>Contents may need to reflect/simulate real-world;</a:t>
            </a:r>
          </a:p>
          <a:p>
            <a:pPr lvl="1"/>
            <a:r>
              <a:rPr lang="en-US" altLang="en-US" dirty="0"/>
              <a:t>Data may be expensive/proprietary/confidential.</a:t>
            </a:r>
          </a:p>
          <a:p>
            <a:r>
              <a:rPr lang="en-US" altLang="en-US" dirty="0"/>
              <a:t>Network connections</a:t>
            </a:r>
          </a:p>
          <a:p>
            <a:pPr lvl="1"/>
            <a:r>
              <a:rPr lang="en-US" altLang="en-US" dirty="0"/>
              <a:t>”Real” connections may be slow/flaky/disrupted;</a:t>
            </a:r>
          </a:p>
          <a:p>
            <a:pPr lvl="1"/>
            <a:r>
              <a:rPr lang="en-US" altLang="en-US" dirty="0"/>
              <a:t>Resources may have changed since test was written.</a:t>
            </a:r>
          </a:p>
          <a:p>
            <a:r>
              <a:rPr lang="en-US" altLang="en-US" dirty="0"/>
              <a:t>Environment</a:t>
            </a:r>
          </a:p>
          <a:p>
            <a:pPr lvl="1"/>
            <a:r>
              <a:rPr lang="en-US" altLang="en-US" dirty="0"/>
              <a:t>Interactions with OS, locale or other software.</a:t>
            </a:r>
          </a:p>
          <a:p>
            <a:r>
              <a:rPr lang="en-US" altLang="en-US" dirty="0"/>
              <a:t>Human actors</a:t>
            </a:r>
          </a:p>
          <a:p>
            <a:pPr lvl="1"/>
            <a:r>
              <a:rPr lang="en-US" altLang="en-US" dirty="0"/>
              <a:t>Ultimately unpredictable.</a:t>
            </a:r>
          </a:p>
          <a:p>
            <a:pPr lvl="1"/>
            <a:endParaRPr lang="en-US" altLang="en-US" dirty="0"/>
          </a:p>
        </p:txBody>
      </p:sp>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Large Systems are Hard to Test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3" name="Picture 2">
            <a:extLst>
              <a:ext uri="{FF2B5EF4-FFF2-40B4-BE49-F238E27FC236}">
                <a16:creationId xmlns:a16="http://schemas.microsoft.com/office/drawing/2014/main" id="{0F19B65C-FACB-4E09-8367-DB50636A1A41}"/>
              </a:ext>
            </a:extLst>
          </p:cNvPr>
          <p:cNvPicPr>
            <a:picLocks noChangeAspect="1"/>
          </p:cNvPicPr>
          <p:nvPr/>
        </p:nvPicPr>
        <p:blipFill>
          <a:blip r:embed="rId3"/>
          <a:stretch>
            <a:fillRect/>
          </a:stretch>
        </p:blipFill>
        <p:spPr>
          <a:xfrm>
            <a:off x="7471718" y="4188941"/>
            <a:ext cx="4368526" cy="2157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Unit Testing is not sufficient</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5</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grpSp>
        <p:nvGrpSpPr>
          <p:cNvPr id="5" name="Group">
            <a:extLst>
              <a:ext uri="{FF2B5EF4-FFF2-40B4-BE49-F238E27FC236}">
                <a16:creationId xmlns:a16="http://schemas.microsoft.com/office/drawing/2014/main" id="{94320377-5FCA-4F13-9956-62D15DA07829}"/>
              </a:ext>
            </a:extLst>
          </p:cNvPr>
          <p:cNvGrpSpPr/>
          <p:nvPr/>
        </p:nvGrpSpPr>
        <p:grpSpPr>
          <a:xfrm>
            <a:off x="6002787" y="1660632"/>
            <a:ext cx="4572971" cy="4030394"/>
            <a:chOff x="0" y="0"/>
            <a:chExt cx="5892800" cy="4800600"/>
          </a:xfrm>
        </p:grpSpPr>
        <p:pic>
          <p:nvPicPr>
            <p:cNvPr id="6" name="image.pdf" descr="image.pdf">
              <a:extLst>
                <a:ext uri="{FF2B5EF4-FFF2-40B4-BE49-F238E27FC236}">
                  <a16:creationId xmlns:a16="http://schemas.microsoft.com/office/drawing/2014/main" id="{D11B9416-02BE-4115-9EEA-FD695C315DB6}"/>
                </a:ext>
              </a:extLst>
            </p:cNvPr>
            <p:cNvPicPr>
              <a:picLocks/>
            </p:cNvPicPr>
            <p:nvPr/>
          </p:nvPicPr>
          <p:blipFill>
            <a:blip r:embed="rId3"/>
            <a:srcRect l="31923" t="66222" r="13717" b="14309"/>
            <a:stretch>
              <a:fillRect/>
            </a:stretch>
          </p:blipFill>
          <p:spPr>
            <a:xfrm>
              <a:off x="0" y="1739900"/>
              <a:ext cx="5384800" cy="1485900"/>
            </a:xfrm>
            <a:prstGeom prst="rect">
              <a:avLst/>
            </a:prstGeom>
            <a:ln w="3175" cap="flat">
              <a:noFill/>
              <a:miter lim="400000"/>
            </a:ln>
            <a:effectLst/>
          </p:spPr>
        </p:pic>
        <p:sp>
          <p:nvSpPr>
            <p:cNvPr id="7" name="Driver">
              <a:extLst>
                <a:ext uri="{FF2B5EF4-FFF2-40B4-BE49-F238E27FC236}">
                  <a16:creationId xmlns:a16="http://schemas.microsoft.com/office/drawing/2014/main" id="{D152BA05-0B02-43B5-A65A-0AE1AC9D0355}"/>
                </a:ext>
              </a:extLst>
            </p:cNvPr>
            <p:cNvSpPr/>
            <p:nvPr/>
          </p:nvSpPr>
          <p:spPr>
            <a:xfrm>
              <a:off x="3822700" y="0"/>
              <a:ext cx="1270000" cy="1270000"/>
            </a:xfrm>
            <a:prstGeom prst="rect">
              <a:avLst/>
            </a:prstGeom>
            <a:solidFill>
              <a:schemeClr val="accent4">
                <a:hueOff val="-858837"/>
                <a:lumOff val="-9791"/>
              </a:schemeClr>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Driver</a:t>
              </a:r>
            </a:p>
          </p:txBody>
        </p:sp>
        <p:sp>
          <p:nvSpPr>
            <p:cNvPr id="8" name="Stub">
              <a:extLst>
                <a:ext uri="{FF2B5EF4-FFF2-40B4-BE49-F238E27FC236}">
                  <a16:creationId xmlns:a16="http://schemas.microsoft.com/office/drawing/2014/main" id="{9F228A97-7EFB-4989-BB3A-DFEE6CC81A0A}"/>
                </a:ext>
              </a:extLst>
            </p:cNvPr>
            <p:cNvSpPr/>
            <p:nvPr/>
          </p:nvSpPr>
          <p:spPr>
            <a:xfrm>
              <a:off x="29210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9" name="Stub">
              <a:extLst>
                <a:ext uri="{FF2B5EF4-FFF2-40B4-BE49-F238E27FC236}">
                  <a16:creationId xmlns:a16="http://schemas.microsoft.com/office/drawing/2014/main" id="{4B5A6F83-DAC8-48ED-AE5C-126039CA3361}"/>
                </a:ext>
              </a:extLst>
            </p:cNvPr>
            <p:cNvSpPr/>
            <p:nvPr/>
          </p:nvSpPr>
          <p:spPr>
            <a:xfrm>
              <a:off x="4622800" y="3530600"/>
              <a:ext cx="1270000" cy="1270000"/>
            </a:xfrm>
            <a:prstGeom prst="rect">
              <a:avLst/>
            </a:prstGeom>
            <a:solidFill>
              <a:srgbClr val="FFD479"/>
            </a:solidFill>
            <a:ln w="127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noAutofit/>
            </a:bodyPr>
            <a:lstStyle>
              <a:lvl1pPr defTabSz="584200">
                <a:defRPr sz="2200">
                  <a:solidFill>
                    <a:srgbClr val="000000"/>
                  </a:solidFill>
                  <a:latin typeface="Helvetica CY Plain"/>
                  <a:ea typeface="Helvetica CY Plain"/>
                  <a:cs typeface="Helvetica CY Plain"/>
                  <a:sym typeface="Helvetica CY Plain"/>
                </a:defRPr>
              </a:lvl1pPr>
            </a:lstStyle>
            <a:p>
              <a:r>
                <a:t>Stub</a:t>
              </a:r>
            </a:p>
          </p:txBody>
        </p:sp>
        <p:sp>
          <p:nvSpPr>
            <p:cNvPr id="10" name="Line">
              <a:extLst>
                <a:ext uri="{FF2B5EF4-FFF2-40B4-BE49-F238E27FC236}">
                  <a16:creationId xmlns:a16="http://schemas.microsoft.com/office/drawing/2014/main" id="{0C1AB79F-06E4-4611-8939-8A819E2983E0}"/>
                </a:ext>
              </a:extLst>
            </p:cNvPr>
            <p:cNvSpPr/>
            <p:nvPr/>
          </p:nvSpPr>
          <p:spPr>
            <a:xfrm flipV="1">
              <a:off x="4411133" y="1261260"/>
              <a:ext cx="1" cy="525207"/>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1" name="Line">
              <a:extLst>
                <a:ext uri="{FF2B5EF4-FFF2-40B4-BE49-F238E27FC236}">
                  <a16:creationId xmlns:a16="http://schemas.microsoft.com/office/drawing/2014/main" id="{5D6B3D66-8D07-4A1B-A80A-FE249212FC9F}"/>
                </a:ext>
              </a:extLst>
            </p:cNvPr>
            <p:cNvSpPr/>
            <p:nvPr/>
          </p:nvSpPr>
          <p:spPr>
            <a:xfrm flipV="1">
              <a:off x="3496733" y="2921000"/>
              <a:ext cx="897467" cy="609600"/>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sp>
          <p:nvSpPr>
            <p:cNvPr id="12" name="Line">
              <a:extLst>
                <a:ext uri="{FF2B5EF4-FFF2-40B4-BE49-F238E27FC236}">
                  <a16:creationId xmlns:a16="http://schemas.microsoft.com/office/drawing/2014/main" id="{932D1B1E-202E-43C6-A1F1-6A845ABE577A}"/>
                </a:ext>
              </a:extLst>
            </p:cNvPr>
            <p:cNvSpPr/>
            <p:nvPr/>
          </p:nvSpPr>
          <p:spPr>
            <a:xfrm flipH="1" flipV="1">
              <a:off x="4411133" y="2887133"/>
              <a:ext cx="914401" cy="660401"/>
            </a:xfrm>
            <a:prstGeom prst="line">
              <a:avLst/>
            </a:prstGeom>
            <a:noFill/>
            <a:ln w="38100" cap="flat">
              <a:solidFill>
                <a:srgbClr val="000000"/>
              </a:solidFill>
              <a:prstDash val="solid"/>
              <a:miter lim="400000"/>
              <a:headEnd type="triangle" w="med" len="med"/>
            </a:ln>
            <a:effectLst/>
          </p:spPr>
          <p:txBody>
            <a:bodyPr wrap="square" lIns="0" tIns="0" rIns="0" bIns="0" numCol="1" anchor="t">
              <a:noAutofit/>
            </a:bodyPr>
            <a:lstStyle/>
            <a:p>
              <a:pPr algn="l" defTabSz="457200">
                <a:defRPr sz="1200">
                  <a:solidFill>
                    <a:srgbClr val="000000"/>
                  </a:solidFill>
                  <a:latin typeface="Helvetica"/>
                  <a:ea typeface="Helvetica"/>
                  <a:cs typeface="Helvetica"/>
                  <a:sym typeface="Helvetica"/>
                </a:defRPr>
              </a:pPr>
              <a:endParaRPr/>
            </a:p>
          </p:txBody>
        </p:sp>
      </p:grpSp>
      <p:sp>
        <p:nvSpPr>
          <p:cNvPr id="15" name="Text Placeholder 2">
            <a:extLst>
              <a:ext uri="{FF2B5EF4-FFF2-40B4-BE49-F238E27FC236}">
                <a16:creationId xmlns:a16="http://schemas.microsoft.com/office/drawing/2014/main" id="{10BE1B6A-CB39-4C8D-AD3D-923719E5DC1C}"/>
              </a:ext>
            </a:extLst>
          </p:cNvPr>
          <p:cNvSpPr>
            <a:spLocks noGrp="1"/>
          </p:cNvSpPr>
          <p:nvPr>
            <p:ph idx="1"/>
          </p:nvPr>
        </p:nvSpPr>
        <p:spPr>
          <a:xfrm>
            <a:off x="838200" y="1500160"/>
            <a:ext cx="5694575" cy="4351338"/>
          </a:xfrm>
        </p:spPr>
        <p:txBody>
          <a:bodyPr/>
          <a:lstStyle/>
          <a:p>
            <a:r>
              <a:rPr lang="en-US" dirty="0"/>
              <a:t>You are used to using Drivers and Stubs in your tests</a:t>
            </a:r>
          </a:p>
          <a:p>
            <a:endParaRPr lang="en-US" dirty="0"/>
          </a:p>
          <a:p>
            <a:endParaRPr lang="en-US" dirty="0"/>
          </a:p>
          <a:p>
            <a:endParaRPr lang="en-US" dirty="0"/>
          </a:p>
          <a:p>
            <a:endParaRPr lang="en-US" dirty="0"/>
          </a:p>
          <a:p>
            <a:endParaRPr lang="en-US" dirty="0"/>
          </a:p>
          <a:p>
            <a:r>
              <a:rPr lang="en-US" dirty="0"/>
              <a:t>Overall systems are “a little more” complicated</a:t>
            </a:r>
          </a:p>
        </p:txBody>
      </p:sp>
    </p:spTree>
    <p:extLst>
      <p:ext uri="{BB962C8B-B14F-4D97-AF65-F5344CB8AC3E}">
        <p14:creationId xmlns:p14="http://schemas.microsoft.com/office/powerpoint/2010/main" val="214598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Test Doubles replace uncontrollable pieces of the environment</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6</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Tree>
    <p:extLst>
      <p:ext uri="{BB962C8B-B14F-4D97-AF65-F5344CB8AC3E}">
        <p14:creationId xmlns:p14="http://schemas.microsoft.com/office/powerpoint/2010/main" val="41981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2" grpId="0" animBg="1"/>
      <p:bldP spid="23"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616BB48C-7A0E-994F-9086-93C3D0221641}"/>
              </a:ext>
            </a:extLst>
          </p:cNvPr>
          <p:cNvSpPr/>
          <p:nvPr/>
        </p:nvSpPr>
        <p:spPr>
          <a:xfrm>
            <a:off x="1445342" y="1548581"/>
            <a:ext cx="2798482" cy="3396881"/>
          </a:xfrm>
          <a:custGeom>
            <a:avLst/>
            <a:gdLst>
              <a:gd name="connsiteX0" fmla="*/ 0 w 2798482"/>
              <a:gd name="connsiteY0" fmla="*/ 0 h 3396881"/>
              <a:gd name="connsiteX1" fmla="*/ 1740310 w 2798482"/>
              <a:gd name="connsiteY1" fmla="*/ 221225 h 3396881"/>
              <a:gd name="connsiteX2" fmla="*/ 2610464 w 2798482"/>
              <a:gd name="connsiteY2" fmla="*/ 707922 h 3396881"/>
              <a:gd name="connsiteX3" fmla="*/ 2698955 w 2798482"/>
              <a:gd name="connsiteY3" fmla="*/ 2020529 h 3396881"/>
              <a:gd name="connsiteX4" fmla="*/ 1445342 w 2798482"/>
              <a:gd name="connsiteY4" fmla="*/ 3185651 h 3396881"/>
              <a:gd name="connsiteX5" fmla="*/ 29497 w 2798482"/>
              <a:gd name="connsiteY5" fmla="*/ 3392129 h 33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482" h="3396881">
                <a:moveTo>
                  <a:pt x="0" y="0"/>
                </a:moveTo>
                <a:cubicBezTo>
                  <a:pt x="652616" y="51619"/>
                  <a:pt x="1305233" y="103238"/>
                  <a:pt x="1740310" y="221225"/>
                </a:cubicBezTo>
                <a:cubicBezTo>
                  <a:pt x="2175387" y="339212"/>
                  <a:pt x="2450690" y="408038"/>
                  <a:pt x="2610464" y="707922"/>
                </a:cubicBezTo>
                <a:cubicBezTo>
                  <a:pt x="2770238" y="1007806"/>
                  <a:pt x="2893142" y="1607574"/>
                  <a:pt x="2698955" y="2020529"/>
                </a:cubicBezTo>
                <a:cubicBezTo>
                  <a:pt x="2504768" y="2433484"/>
                  <a:pt x="1890252" y="2957051"/>
                  <a:pt x="1445342" y="3185651"/>
                </a:cubicBezTo>
                <a:cubicBezTo>
                  <a:pt x="1000432" y="3414251"/>
                  <a:pt x="514964" y="3403190"/>
                  <a:pt x="29497" y="3392129"/>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ABB279F-DDD6-7C49-AE4A-D16A74685DF2}"/>
              </a:ext>
            </a:extLst>
          </p:cNvPr>
          <p:cNvSpPr/>
          <p:nvPr/>
        </p:nvSpPr>
        <p:spPr>
          <a:xfrm>
            <a:off x="3126658" y="3791908"/>
            <a:ext cx="5117690" cy="2903860"/>
          </a:xfrm>
          <a:custGeom>
            <a:avLst/>
            <a:gdLst>
              <a:gd name="connsiteX0" fmla="*/ 0 w 5117690"/>
              <a:gd name="connsiteY0" fmla="*/ 2859615 h 2903860"/>
              <a:gd name="connsiteX1" fmla="*/ 870155 w 5117690"/>
              <a:gd name="connsiteY1" fmla="*/ 1355279 h 2903860"/>
              <a:gd name="connsiteX2" fmla="*/ 1637071 w 5117690"/>
              <a:gd name="connsiteY2" fmla="*/ 160660 h 2903860"/>
              <a:gd name="connsiteX3" fmla="*/ 3303639 w 5117690"/>
              <a:gd name="connsiteY3" fmla="*/ 145911 h 2903860"/>
              <a:gd name="connsiteX4" fmla="*/ 4365523 w 5117690"/>
              <a:gd name="connsiteY4" fmla="*/ 1399524 h 2903860"/>
              <a:gd name="connsiteX5" fmla="*/ 5117690 w 5117690"/>
              <a:gd name="connsiteY5" fmla="*/ 2903860 h 290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17690" h="2903860">
                <a:moveTo>
                  <a:pt x="0" y="2859615"/>
                </a:moveTo>
                <a:cubicBezTo>
                  <a:pt x="298655" y="2332360"/>
                  <a:pt x="597310" y="1805105"/>
                  <a:pt x="870155" y="1355279"/>
                </a:cubicBezTo>
                <a:cubicBezTo>
                  <a:pt x="1143000" y="905453"/>
                  <a:pt x="1231490" y="362221"/>
                  <a:pt x="1637071" y="160660"/>
                </a:cubicBezTo>
                <a:cubicBezTo>
                  <a:pt x="2042652" y="-40901"/>
                  <a:pt x="2848897" y="-60566"/>
                  <a:pt x="3303639" y="145911"/>
                </a:cubicBezTo>
                <a:cubicBezTo>
                  <a:pt x="3758381" y="352388"/>
                  <a:pt x="4063181" y="939866"/>
                  <a:pt x="4365523" y="1399524"/>
                </a:cubicBezTo>
                <a:cubicBezTo>
                  <a:pt x="4667865" y="1859182"/>
                  <a:pt x="4892777" y="2381521"/>
                  <a:pt x="5117690" y="2903860"/>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2FCD613B-6976-2445-A953-E64938D642A5}"/>
              </a:ext>
            </a:extLst>
          </p:cNvPr>
          <p:cNvSpPr/>
          <p:nvPr/>
        </p:nvSpPr>
        <p:spPr>
          <a:xfrm>
            <a:off x="7013477" y="1533832"/>
            <a:ext cx="4888471" cy="3510116"/>
          </a:xfrm>
          <a:custGeom>
            <a:avLst/>
            <a:gdLst>
              <a:gd name="connsiteX0" fmla="*/ 3664355 w 4888471"/>
              <a:gd name="connsiteY0" fmla="*/ 0 h 3510116"/>
              <a:gd name="connsiteX1" fmla="*/ 1171878 w 4888471"/>
              <a:gd name="connsiteY1" fmla="*/ 117987 h 3510116"/>
              <a:gd name="connsiteX2" fmla="*/ 168988 w 4888471"/>
              <a:gd name="connsiteY2" fmla="*/ 634181 h 3510116"/>
              <a:gd name="connsiteX3" fmla="*/ 109994 w 4888471"/>
              <a:gd name="connsiteY3" fmla="*/ 2020529 h 3510116"/>
              <a:gd name="connsiteX4" fmla="*/ 1275117 w 4888471"/>
              <a:gd name="connsiteY4" fmla="*/ 2846439 h 3510116"/>
              <a:gd name="connsiteX5" fmla="*/ 3693852 w 4888471"/>
              <a:gd name="connsiteY5" fmla="*/ 3318387 h 3510116"/>
              <a:gd name="connsiteX6" fmla="*/ 4888471 w 4888471"/>
              <a:gd name="connsiteY6" fmla="*/ 3510116 h 351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88471" h="3510116">
                <a:moveTo>
                  <a:pt x="3664355" y="0"/>
                </a:moveTo>
                <a:cubicBezTo>
                  <a:pt x="2709397" y="6145"/>
                  <a:pt x="1754439" y="12290"/>
                  <a:pt x="1171878" y="117987"/>
                </a:cubicBezTo>
                <a:cubicBezTo>
                  <a:pt x="589317" y="223684"/>
                  <a:pt x="345969" y="317091"/>
                  <a:pt x="168988" y="634181"/>
                </a:cubicBezTo>
                <a:cubicBezTo>
                  <a:pt x="-7993" y="951271"/>
                  <a:pt x="-74361" y="1651819"/>
                  <a:pt x="109994" y="2020529"/>
                </a:cubicBezTo>
                <a:cubicBezTo>
                  <a:pt x="294349" y="2389239"/>
                  <a:pt x="677807" y="2630129"/>
                  <a:pt x="1275117" y="2846439"/>
                </a:cubicBezTo>
                <a:cubicBezTo>
                  <a:pt x="1872427" y="3062749"/>
                  <a:pt x="3091626" y="3207774"/>
                  <a:pt x="3693852" y="3318387"/>
                </a:cubicBezTo>
                <a:cubicBezTo>
                  <a:pt x="4296078" y="3429000"/>
                  <a:pt x="4592274" y="3469558"/>
                  <a:pt x="4888471" y="3510116"/>
                </a:cubicBezTo>
              </a:path>
            </a:pathLst>
          </a:custGeom>
          <a:pattFill prst="pct5">
            <a:fgClr>
              <a:schemeClr val="accent1"/>
            </a:fgClr>
            <a:bgClr>
              <a:schemeClr val="bg1"/>
            </a:bgClr>
          </a:patt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a:t>
            </a:r>
          </a:p>
        </p:txBody>
      </p:sp>
      <p:sp>
        <p:nvSpPr>
          <p:cNvPr id="2" name="Title 1">
            <a:extLst>
              <a:ext uri="{FF2B5EF4-FFF2-40B4-BE49-F238E27FC236}">
                <a16:creationId xmlns:a16="http://schemas.microsoft.com/office/drawing/2014/main" id="{84254271-F8B1-5348-B575-F509EBC46126}"/>
              </a:ext>
            </a:extLst>
          </p:cNvPr>
          <p:cNvSpPr>
            <a:spLocks noGrp="1"/>
          </p:cNvSpPr>
          <p:nvPr>
            <p:ph type="title"/>
          </p:nvPr>
        </p:nvSpPr>
        <p:spPr/>
        <p:txBody>
          <a:bodyPr/>
          <a:lstStyle/>
          <a:p>
            <a:r>
              <a:rPr lang="en-US" dirty="0"/>
              <a:t>What are Test Doubles?</a:t>
            </a:r>
          </a:p>
        </p:txBody>
      </p:sp>
      <p:sp>
        <p:nvSpPr>
          <p:cNvPr id="3" name="Slide Number Placeholder 2">
            <a:extLst>
              <a:ext uri="{FF2B5EF4-FFF2-40B4-BE49-F238E27FC236}">
                <a16:creationId xmlns:a16="http://schemas.microsoft.com/office/drawing/2014/main" id="{995706AB-C4DE-DD4F-982B-03DA291E06AC}"/>
              </a:ext>
            </a:extLst>
          </p:cNvPr>
          <p:cNvSpPr>
            <a:spLocks noGrp="1"/>
          </p:cNvSpPr>
          <p:nvPr>
            <p:ph type="sldNum" sz="quarter" idx="12"/>
          </p:nvPr>
        </p:nvSpPr>
        <p:spPr/>
        <p:txBody>
          <a:bodyPr/>
          <a:lstStyle/>
          <a:p>
            <a:fld id="{20F37917-FD3A-4669-9018-DA04BCDD3D75}" type="slidenum">
              <a:rPr lang="en-US" smtClean="0"/>
              <a:t>7</a:t>
            </a:fld>
            <a:endParaRPr lang="en-US" dirty="0"/>
          </a:p>
        </p:txBody>
      </p:sp>
      <p:sp>
        <p:nvSpPr>
          <p:cNvPr id="4" name="Cloud 3">
            <a:extLst>
              <a:ext uri="{FF2B5EF4-FFF2-40B4-BE49-F238E27FC236}">
                <a16:creationId xmlns:a16="http://schemas.microsoft.com/office/drawing/2014/main" id="{5804BF34-0974-0A40-A4A1-DA5701A31AB5}"/>
              </a:ext>
            </a:extLst>
          </p:cNvPr>
          <p:cNvSpPr/>
          <p:nvPr/>
        </p:nvSpPr>
        <p:spPr>
          <a:xfrm>
            <a:off x="7696200" y="1819837"/>
            <a:ext cx="2347452" cy="1828799"/>
          </a:xfrm>
          <a:prstGeom prst="cloud">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Network</a:t>
            </a:r>
          </a:p>
          <a:p>
            <a:pPr algn="l"/>
            <a:r>
              <a:rPr lang="en-US" sz="2400" dirty="0">
                <a:solidFill>
                  <a:schemeClr val="tx1"/>
                </a:solidFill>
              </a:rPr>
              <a:t>Resources</a:t>
            </a:r>
          </a:p>
        </p:txBody>
      </p:sp>
      <p:sp>
        <p:nvSpPr>
          <p:cNvPr id="5" name="Can 4">
            <a:extLst>
              <a:ext uri="{FF2B5EF4-FFF2-40B4-BE49-F238E27FC236}">
                <a16:creationId xmlns:a16="http://schemas.microsoft.com/office/drawing/2014/main" id="{49B82D02-9D44-4D40-893A-44B6266194EE}"/>
              </a:ext>
            </a:extLst>
          </p:cNvPr>
          <p:cNvSpPr>
            <a:spLocks noChangeAspect="1"/>
          </p:cNvSpPr>
          <p:nvPr/>
        </p:nvSpPr>
        <p:spPr>
          <a:xfrm>
            <a:off x="4719483" y="4106608"/>
            <a:ext cx="1828800" cy="2432304"/>
          </a:xfrm>
          <a:prstGeom prst="can">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dirty="0">
                <a:solidFill>
                  <a:schemeClr val="tx1"/>
                </a:solidFill>
              </a:rPr>
              <a:t>   Database</a:t>
            </a:r>
          </a:p>
        </p:txBody>
      </p:sp>
      <p:sp>
        <p:nvSpPr>
          <p:cNvPr id="6" name="Rounded Rectangle 5">
            <a:extLst>
              <a:ext uri="{FF2B5EF4-FFF2-40B4-BE49-F238E27FC236}">
                <a16:creationId xmlns:a16="http://schemas.microsoft.com/office/drawing/2014/main" id="{77D6D70F-82AB-5B40-AD99-ED863FDFF50A}"/>
              </a:ext>
            </a:extLst>
          </p:cNvPr>
          <p:cNvSpPr>
            <a:spLocks noChangeAspect="1"/>
          </p:cNvSpPr>
          <p:nvPr/>
        </p:nvSpPr>
        <p:spPr>
          <a:xfrm>
            <a:off x="4719483" y="1819836"/>
            <a:ext cx="1828800" cy="1828800"/>
          </a:xfrm>
          <a:prstGeom prst="round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Business Logic</a:t>
            </a:r>
          </a:p>
        </p:txBody>
      </p:sp>
      <p:sp>
        <p:nvSpPr>
          <p:cNvPr id="7" name="Smiley Face 6">
            <a:extLst>
              <a:ext uri="{FF2B5EF4-FFF2-40B4-BE49-F238E27FC236}">
                <a16:creationId xmlns:a16="http://schemas.microsoft.com/office/drawing/2014/main" id="{5758F995-E866-E849-9D8A-9571282BA385}"/>
              </a:ext>
            </a:extLst>
          </p:cNvPr>
          <p:cNvSpPr/>
          <p:nvPr/>
        </p:nvSpPr>
        <p:spPr>
          <a:xfrm>
            <a:off x="2418736" y="2277036"/>
            <a:ext cx="914400" cy="914400"/>
          </a:xfrm>
          <a:prstGeom prst="smileyFace">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9" name="Straight Arrow Connector 8">
            <a:extLst>
              <a:ext uri="{FF2B5EF4-FFF2-40B4-BE49-F238E27FC236}">
                <a16:creationId xmlns:a16="http://schemas.microsoft.com/office/drawing/2014/main" id="{64213124-4098-804B-95C8-E4BE36B43C5B}"/>
              </a:ext>
            </a:extLst>
          </p:cNvPr>
          <p:cNvCxnSpPr>
            <a:cxnSpLocks/>
            <a:stCxn id="6" idx="3"/>
            <a:endCxn id="4" idx="2"/>
          </p:cNvCxnSpPr>
          <p:nvPr/>
        </p:nvCxnSpPr>
        <p:spPr>
          <a:xfrm>
            <a:off x="6548283" y="2734236"/>
            <a:ext cx="1155198" cy="1"/>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063EAF-544E-4A4D-963D-0593C5AACB1B}"/>
              </a:ext>
            </a:extLst>
          </p:cNvPr>
          <p:cNvCxnSpPr>
            <a:cxnSpLocks/>
            <a:stCxn id="6" idx="2"/>
          </p:cNvCxnSpPr>
          <p:nvPr/>
        </p:nvCxnSpPr>
        <p:spPr>
          <a:xfrm>
            <a:off x="5633883" y="3648636"/>
            <a:ext cx="0" cy="68739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B309AD-65B8-5243-8FF7-A87F8B8154E5}"/>
              </a:ext>
            </a:extLst>
          </p:cNvPr>
          <p:cNvCxnSpPr>
            <a:cxnSpLocks/>
            <a:stCxn id="7" idx="6"/>
          </p:cNvCxnSpPr>
          <p:nvPr/>
        </p:nvCxnSpPr>
        <p:spPr>
          <a:xfrm flipV="1">
            <a:off x="3333136" y="2716086"/>
            <a:ext cx="1386347" cy="18150"/>
          </a:xfrm>
          <a:prstGeom prst="straightConnector1">
            <a:avLst/>
          </a:prstGeom>
          <a:ln w="635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465FEC2-07F6-C140-A5C6-DDFDA1CCA603}"/>
              </a:ext>
            </a:extLst>
          </p:cNvPr>
          <p:cNvSpPr txBox="1"/>
          <p:nvPr/>
        </p:nvSpPr>
        <p:spPr>
          <a:xfrm>
            <a:off x="10987548" y="4070555"/>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23" name="TextBox 22">
            <a:extLst>
              <a:ext uri="{FF2B5EF4-FFF2-40B4-BE49-F238E27FC236}">
                <a16:creationId xmlns:a16="http://schemas.microsoft.com/office/drawing/2014/main" id="{C5DB216B-EC3E-C84B-BFC0-F92D5F8A9731}"/>
              </a:ext>
            </a:extLst>
          </p:cNvPr>
          <p:cNvSpPr txBox="1"/>
          <p:nvPr/>
        </p:nvSpPr>
        <p:spPr>
          <a:xfrm>
            <a:off x="9630697" y="4075697"/>
            <a:ext cx="1989904"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Mock network</a:t>
            </a:r>
          </a:p>
        </p:txBody>
      </p:sp>
      <p:sp>
        <p:nvSpPr>
          <p:cNvPr id="25" name="TextBox 24">
            <a:extLst>
              <a:ext uri="{FF2B5EF4-FFF2-40B4-BE49-F238E27FC236}">
                <a16:creationId xmlns:a16="http://schemas.microsoft.com/office/drawing/2014/main" id="{0367EF59-2A14-4A46-B127-4EC30DAD647E}"/>
              </a:ext>
            </a:extLst>
          </p:cNvPr>
          <p:cNvSpPr txBox="1"/>
          <p:nvPr/>
        </p:nvSpPr>
        <p:spPr>
          <a:xfrm flipH="1">
            <a:off x="6716075" y="6282252"/>
            <a:ext cx="1974811" cy="340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accent6"/>
                </a:solidFill>
              </a:rPr>
              <a:t>Fake Database</a:t>
            </a:r>
          </a:p>
        </p:txBody>
      </p:sp>
      <p:sp>
        <p:nvSpPr>
          <p:cNvPr id="30" name="TextBox 29">
            <a:extLst>
              <a:ext uri="{FF2B5EF4-FFF2-40B4-BE49-F238E27FC236}">
                <a16:creationId xmlns:a16="http://schemas.microsoft.com/office/drawing/2014/main" id="{7411A290-B7D8-EE4A-AF2B-4380247270A5}"/>
              </a:ext>
            </a:extLst>
          </p:cNvPr>
          <p:cNvSpPr txBox="1"/>
          <p:nvPr/>
        </p:nvSpPr>
        <p:spPr>
          <a:xfrm>
            <a:off x="1163995" y="3889109"/>
            <a:ext cx="1842171"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chemeClr val="accent6"/>
                </a:solidFill>
              </a:rPr>
              <a:t>Random user</a:t>
            </a:r>
          </a:p>
        </p:txBody>
      </p:sp>
      <p:sp>
        <p:nvSpPr>
          <p:cNvPr id="18" name="TextBox 17">
            <a:extLst>
              <a:ext uri="{FF2B5EF4-FFF2-40B4-BE49-F238E27FC236}">
                <a16:creationId xmlns:a16="http://schemas.microsoft.com/office/drawing/2014/main" id="{2BCC1000-53EB-4F1E-BE7A-7CA3B13880D3}"/>
              </a:ext>
            </a:extLst>
          </p:cNvPr>
          <p:cNvSpPr txBox="1"/>
          <p:nvPr/>
        </p:nvSpPr>
        <p:spPr>
          <a:xfrm>
            <a:off x="6301821" y="2129299"/>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1" name="TextBox 20">
            <a:extLst>
              <a:ext uri="{FF2B5EF4-FFF2-40B4-BE49-F238E27FC236}">
                <a16:creationId xmlns:a16="http://schemas.microsoft.com/office/drawing/2014/main" id="{6FAF35CE-2452-470A-A28E-7BFD5D012C4D}"/>
              </a:ext>
            </a:extLst>
          </p:cNvPr>
          <p:cNvSpPr txBox="1"/>
          <p:nvPr/>
        </p:nvSpPr>
        <p:spPr>
          <a:xfrm>
            <a:off x="3293738" y="2069768"/>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
        <p:nvSpPr>
          <p:cNvPr id="26" name="TextBox 25">
            <a:extLst>
              <a:ext uri="{FF2B5EF4-FFF2-40B4-BE49-F238E27FC236}">
                <a16:creationId xmlns:a16="http://schemas.microsoft.com/office/drawing/2014/main" id="{A188182B-4DD6-4D98-BC62-E76E747B4D9D}"/>
              </a:ext>
            </a:extLst>
          </p:cNvPr>
          <p:cNvSpPr txBox="1"/>
          <p:nvPr/>
        </p:nvSpPr>
        <p:spPr>
          <a:xfrm>
            <a:off x="5714611" y="3727265"/>
            <a:ext cx="1649426"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sz="2400" dirty="0">
                <a:solidFill>
                  <a:srgbClr val="FF0000"/>
                </a:solidFill>
              </a:rPr>
              <a:t>Test Double</a:t>
            </a:r>
          </a:p>
        </p:txBody>
      </p:sp>
    </p:spTree>
    <p:extLst>
      <p:ext uri="{BB962C8B-B14F-4D97-AF65-F5344CB8AC3E}">
        <p14:creationId xmlns:p14="http://schemas.microsoft.com/office/powerpoint/2010/main" val="198298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5B1-74B3-4230-9751-B8D43B3DAD0A}"/>
              </a:ext>
            </a:extLst>
          </p:cNvPr>
          <p:cNvSpPr>
            <a:spLocks noGrp="1"/>
          </p:cNvSpPr>
          <p:nvPr>
            <p:ph type="title"/>
          </p:nvPr>
        </p:nvSpPr>
        <p:spPr/>
        <p:txBody>
          <a:bodyPr/>
          <a:lstStyle/>
          <a:p>
            <a:r>
              <a:rPr lang="en-US" dirty="0"/>
              <a:t>We will talk about four kinds of doubles:</a:t>
            </a:r>
          </a:p>
        </p:txBody>
      </p:sp>
      <p:sp>
        <p:nvSpPr>
          <p:cNvPr id="4" name="Content Placeholder 3">
            <a:extLst>
              <a:ext uri="{FF2B5EF4-FFF2-40B4-BE49-F238E27FC236}">
                <a16:creationId xmlns:a16="http://schemas.microsoft.com/office/drawing/2014/main" id="{77DEC28A-8493-4C7F-A726-0CDC6ED7FBDF}"/>
              </a:ext>
            </a:extLst>
          </p:cNvPr>
          <p:cNvSpPr>
            <a:spLocks noGrp="1"/>
          </p:cNvSpPr>
          <p:nvPr>
            <p:ph idx="1"/>
          </p:nvPr>
        </p:nvSpPr>
        <p:spPr/>
        <p:txBody>
          <a:bodyPr/>
          <a:lstStyle/>
          <a:p>
            <a:r>
              <a:rPr lang="en-US" dirty="0"/>
              <a:t>Stubs, which just supply the same interface as the original</a:t>
            </a:r>
          </a:p>
          <a:p>
            <a:r>
              <a:rPr lang="en-US" dirty="0"/>
              <a:t>Spies, which </a:t>
            </a:r>
            <a:r>
              <a:rPr lang="en-US" dirty="0">
                <a:solidFill>
                  <a:srgbClr val="FF0000"/>
                </a:solidFill>
              </a:rPr>
              <a:t>remember</a:t>
            </a:r>
            <a:r>
              <a:rPr lang="en-US" dirty="0"/>
              <a:t> how the object was called</a:t>
            </a:r>
          </a:p>
          <a:p>
            <a:r>
              <a:rPr lang="en-US" dirty="0"/>
              <a:t>Mocks, which respond to messages with scripted results</a:t>
            </a:r>
          </a:p>
          <a:p>
            <a:pPr lvl="1"/>
            <a:r>
              <a:rPr lang="en-US" dirty="0"/>
              <a:t>Jest has good built-in support for creating mocks, spies, and stubs</a:t>
            </a:r>
          </a:p>
          <a:p>
            <a:r>
              <a:rPr lang="en-US" dirty="0"/>
              <a:t>Fakes, which is a mock with “semi-real” implementation</a:t>
            </a:r>
          </a:p>
          <a:p>
            <a:pPr lvl="1"/>
            <a:r>
              <a:rPr lang="en-US" dirty="0"/>
              <a:t>Our transcript server was an example of a fake</a:t>
            </a:r>
          </a:p>
          <a:p>
            <a:endParaRPr lang="en-US" dirty="0"/>
          </a:p>
        </p:txBody>
      </p:sp>
      <p:sp>
        <p:nvSpPr>
          <p:cNvPr id="3" name="Slide Number Placeholder 2">
            <a:extLst>
              <a:ext uri="{FF2B5EF4-FFF2-40B4-BE49-F238E27FC236}">
                <a16:creationId xmlns:a16="http://schemas.microsoft.com/office/drawing/2014/main" id="{8EB60AD8-F92D-49F0-9601-AA5BC370CF49}"/>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366982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0DBE-B958-2440-80F0-5258A90EECA2}"/>
              </a:ext>
            </a:extLst>
          </p:cNvPr>
          <p:cNvSpPr>
            <a:spLocks noGrp="1"/>
          </p:cNvSpPr>
          <p:nvPr>
            <p:ph type="title"/>
          </p:nvPr>
        </p:nvSpPr>
        <p:spPr/>
        <p:txBody>
          <a:bodyPr/>
          <a:lstStyle/>
          <a:p>
            <a:r>
              <a:rPr lang="en-US" dirty="0"/>
              <a:t>A Test Stub is a Double that just supplies the same interface</a:t>
            </a:r>
          </a:p>
        </p:txBody>
      </p:sp>
      <p:sp>
        <p:nvSpPr>
          <p:cNvPr id="3" name="Content Placeholder 2">
            <a:extLst>
              <a:ext uri="{FF2B5EF4-FFF2-40B4-BE49-F238E27FC236}">
                <a16:creationId xmlns:a16="http://schemas.microsoft.com/office/drawing/2014/main" id="{FFF6BAFB-589D-F24B-92EF-494F61629AF2}"/>
              </a:ext>
            </a:extLst>
          </p:cNvPr>
          <p:cNvSpPr>
            <a:spLocks noGrp="1"/>
          </p:cNvSpPr>
          <p:nvPr>
            <p:ph idx="1"/>
          </p:nvPr>
        </p:nvSpPr>
        <p:spPr/>
        <p:txBody>
          <a:bodyPr/>
          <a:lstStyle/>
          <a:p>
            <a:r>
              <a:rPr lang="en-US" dirty="0"/>
              <a:t>Supply an object with the same interface:</a:t>
            </a:r>
          </a:p>
          <a:p>
            <a:pPr lvl="1"/>
            <a:r>
              <a:rPr lang="en-US" dirty="0"/>
              <a:t>Same methods;</a:t>
            </a:r>
          </a:p>
          <a:p>
            <a:pPr lvl="1"/>
            <a:r>
              <a:rPr lang="en-US" dirty="0"/>
              <a:t>Default result values (i.e., </a:t>
            </a:r>
            <a:r>
              <a:rPr lang="en-US" dirty="0">
                <a:solidFill>
                  <a:srgbClr val="FF0000"/>
                </a:solidFill>
              </a:rPr>
              <a:t>canned answers</a:t>
            </a:r>
            <a:r>
              <a:rPr lang="en-US" dirty="0"/>
              <a:t>).</a:t>
            </a:r>
          </a:p>
          <a:p>
            <a:r>
              <a:rPr lang="en-US" dirty="0"/>
              <a:t>The stub gets the test to run:</a:t>
            </a:r>
          </a:p>
          <a:p>
            <a:pPr lvl="1"/>
            <a:r>
              <a:rPr lang="en-US" dirty="0"/>
              <a:t>If the client blindly uses the stub, it can proceed;</a:t>
            </a:r>
          </a:p>
          <a:p>
            <a:pPr lvl="1"/>
            <a:r>
              <a:rPr lang="en-US" dirty="0"/>
              <a:t>If the client expects something specific from the object, the test will likely fail.</a:t>
            </a:r>
          </a:p>
        </p:txBody>
      </p:sp>
      <p:sp>
        <p:nvSpPr>
          <p:cNvPr id="4" name="Slide Number Placeholder 3">
            <a:extLst>
              <a:ext uri="{FF2B5EF4-FFF2-40B4-BE49-F238E27FC236}">
                <a16:creationId xmlns:a16="http://schemas.microsoft.com/office/drawing/2014/main" id="{EC8935C3-913F-B147-BF3C-943C94911AD7}"/>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00313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1093</TotalTime>
  <Words>2556</Words>
  <Application>Microsoft Office PowerPoint</Application>
  <PresentationFormat>Widescreen</PresentationFormat>
  <Paragraphs>312</Paragraphs>
  <Slides>21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Consolas</vt:lpstr>
      <vt:lpstr>Verdana</vt:lpstr>
      <vt:lpstr>Helvetica</vt:lpstr>
      <vt:lpstr>Helvetica CY Plain</vt:lpstr>
      <vt:lpstr>Slack-Lato</vt:lpstr>
      <vt:lpstr>Ink Free</vt:lpstr>
      <vt:lpstr>Calibri Light</vt:lpstr>
      <vt:lpstr>Office Theme</vt:lpstr>
      <vt:lpstr>CS 4530: Fundamentals of Software Engineering  Lesson 5.3 Testing Systems</vt:lpstr>
      <vt:lpstr>Learning Objectives for this Lesson</vt:lpstr>
      <vt:lpstr>Review: What is the purpose of Test Suite?</vt:lpstr>
      <vt:lpstr>Large Systems are Hard to Test</vt:lpstr>
      <vt:lpstr>Unit Testing is not sufficient</vt:lpstr>
      <vt:lpstr>Test Doubles replace uncontrollable pieces of the environment</vt:lpstr>
      <vt:lpstr>What are Test Doubles?</vt:lpstr>
      <vt:lpstr>We will talk about four kinds of doubles:</vt:lpstr>
      <vt:lpstr>A Test Stub is a Double that just supplies the same interface</vt:lpstr>
      <vt:lpstr>Test Stub Example</vt:lpstr>
      <vt:lpstr>Sometimes a Stub is not enough</vt:lpstr>
      <vt:lpstr>Test Spy is a stub that remembers how the object was called</vt:lpstr>
      <vt:lpstr>Test Spy Example</vt:lpstr>
      <vt:lpstr>Test Mock is a Double that has Scripted results</vt:lpstr>
      <vt:lpstr>Jest supports Mocks</vt:lpstr>
      <vt:lpstr>Here is another Example of Mock /1</vt:lpstr>
      <vt:lpstr>Here is another Example of Mock /2</vt:lpstr>
      <vt:lpstr>Test Fake is a Mock with semi-real implementation</vt:lpstr>
      <vt:lpstr>How do you provide a Test Double for a User?</vt:lpstr>
      <vt:lpstr>Weaknesses of Test Doubles </vt:lpstr>
      <vt:lpstr>Review: 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6.4 Testing Systems</dc:title>
  <dc:creator>John T Boyland</dc:creator>
  <cp:lastModifiedBy>Mitchell Wand</cp:lastModifiedBy>
  <cp:revision>49</cp:revision>
  <dcterms:created xsi:type="dcterms:W3CDTF">2021-01-29T13:39:02Z</dcterms:created>
  <dcterms:modified xsi:type="dcterms:W3CDTF">2022-02-16T17:33:24Z</dcterms:modified>
</cp:coreProperties>
</file>