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7"/>
  </p:notesMasterIdLst>
  <p:sldIdLst>
    <p:sldId id="256" r:id="rId3"/>
    <p:sldId id="257" r:id="rId4"/>
    <p:sldId id="258" r:id="rId5"/>
    <p:sldId id="303"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411" r:id="rId21"/>
    <p:sldId id="409" r:id="rId22"/>
    <p:sldId id="410" r:id="rId23"/>
    <p:sldId id="407" r:id="rId24"/>
    <p:sldId id="408" r:id="rId25"/>
    <p:sldId id="376" r:id="rId26"/>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12700"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3175" cap="flat">
              <a:solidFill>
                <a:srgbClr val="000000"/>
              </a:solidFill>
              <a:prstDash val="solid"/>
              <a:miter lim="400000"/>
            </a:ln>
          </a:left>
          <a:right>
            <a:ln w="12700" cap="flat">
              <a:solidFill>
                <a:srgbClr val="000000"/>
              </a:solidFill>
              <a:prstDash val="solid"/>
              <a:miter lim="400000"/>
            </a:ln>
          </a:right>
          <a:top>
            <a:ln w="3175" cap="flat">
              <a:solidFill>
                <a:srgbClr val="536773"/>
              </a:solidFill>
              <a:prstDash val="solid"/>
              <a:miter lim="400000"/>
            </a:ln>
          </a:top>
          <a:bottom>
            <a:ln w="3175" cap="flat">
              <a:solidFill>
                <a:srgbClr val="536773"/>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firstCol>
    <a:lastRow>
      <a:tcTxStyle b="off"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12700"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noFill/>
        </a:fill>
      </a:tcStyle>
    </a:lastRow>
    <a:firstRow>
      <a:tcTxStyle b="on" i="off">
        <a:fontRef idx="minor">
          <a:srgbClr val="000000"/>
        </a:fontRef>
        <a:srgbClr val="000000"/>
      </a:tcTxStyle>
      <a:tcStyle>
        <a:tcBdr>
          <a:left>
            <a:ln w="3175" cap="flat">
              <a:solidFill>
                <a:srgbClr val="536773"/>
              </a:solidFill>
              <a:prstDash val="solid"/>
              <a:miter lim="400000"/>
            </a:ln>
          </a:left>
          <a:right>
            <a:ln w="3175" cap="flat">
              <a:solidFill>
                <a:srgbClr val="536773"/>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536773"/>
              </a:solidFill>
              <a:prstDash val="solid"/>
              <a:miter lim="400000"/>
            </a:ln>
          </a:insideH>
          <a:insideV>
            <a:ln w="3175"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838383"/>
              </a:solidFill>
              <a:prstDash val="solid"/>
              <a:miter lim="400000"/>
            </a:ln>
          </a:left>
          <a:right>
            <a:ln w="3175" cap="flat">
              <a:solidFill>
                <a:srgbClr val="838383"/>
              </a:solidFill>
              <a:prstDash val="solid"/>
              <a:miter lim="400000"/>
            </a:ln>
          </a:right>
          <a:top>
            <a:ln w="3175" cap="flat">
              <a:solidFill>
                <a:srgbClr val="838383"/>
              </a:solidFill>
              <a:prstDash val="solid"/>
              <a:miter lim="400000"/>
            </a:ln>
          </a:top>
          <a:bottom>
            <a:ln w="3175" cap="flat">
              <a:solidFill>
                <a:srgbClr val="838383"/>
              </a:solidFill>
              <a:prstDash val="solid"/>
              <a:miter lim="400000"/>
            </a:ln>
          </a:bottom>
          <a:insideH>
            <a:ln w="3175" cap="flat">
              <a:solidFill>
                <a:srgbClr val="838383"/>
              </a:solidFill>
              <a:prstDash val="solid"/>
              <a:miter lim="400000"/>
            </a:ln>
          </a:insideH>
          <a:insideV>
            <a:ln w="3175"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808080"/>
              </a:solidFill>
              <a:prstDash val="solid"/>
              <a:miter lim="400000"/>
            </a:ln>
          </a:right>
          <a:top>
            <a:ln w="3175" cap="flat">
              <a:solidFill>
                <a:srgbClr val="808080"/>
              </a:solidFill>
              <a:prstDash val="solid"/>
              <a:miter lim="400000"/>
            </a:ln>
          </a:top>
          <a:bottom>
            <a:ln w="3175" cap="flat">
              <a:solidFill>
                <a:srgbClr val="808080"/>
              </a:solidFill>
              <a:prstDash val="solid"/>
              <a:miter lim="400000"/>
            </a:ln>
          </a:bottom>
          <a:insideH>
            <a:ln w="3175" cap="flat">
              <a:solidFill>
                <a:srgbClr val="808080"/>
              </a:solidFill>
              <a:prstDash val="solid"/>
              <a:miter lim="400000"/>
            </a:ln>
          </a:insideH>
          <a:insideV>
            <a:ln w="3175"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chemeClr val="accent3"/>
              </a:solidFill>
              <a:prstDash val="solid"/>
              <a:miter lim="400000"/>
            </a:ln>
          </a:top>
          <a:bottom>
            <a:ln w="3175" cap="flat">
              <a:solidFill>
                <a:srgbClr val="4D4D4D"/>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3175" cap="flat">
              <a:solidFill>
                <a:srgbClr val="4D4D4D"/>
              </a:solidFill>
              <a:prstDash val="solid"/>
              <a:miter lim="400000"/>
            </a:ln>
          </a:left>
          <a:right>
            <a:ln w="3175" cap="flat">
              <a:solidFill>
                <a:srgbClr val="4D4D4D"/>
              </a:solidFill>
              <a:prstDash val="solid"/>
              <a:miter lim="400000"/>
            </a:ln>
          </a:right>
          <a:top>
            <a:ln w="3175" cap="flat">
              <a:solidFill>
                <a:srgbClr val="4D4D4D"/>
              </a:solidFill>
              <a:prstDash val="solid"/>
              <a:miter lim="400000"/>
            </a:ln>
          </a:top>
          <a:bottom>
            <a:ln w="3175" cap="flat">
              <a:solidFill>
                <a:srgbClr val="4D4D4D"/>
              </a:solidFill>
              <a:prstDash val="solid"/>
              <a:miter lim="400000"/>
            </a:ln>
          </a:bottom>
          <a:insideH>
            <a:ln w="3175" cap="flat">
              <a:solidFill>
                <a:srgbClr val="4D4D4D"/>
              </a:solidFill>
              <a:prstDash val="solid"/>
              <a:miter lim="400000"/>
            </a:ln>
          </a:insideH>
          <a:insideV>
            <a:ln w="3175"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12700" cap="flat">
              <a:solidFill>
                <a:srgbClr val="F8BA00"/>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3175" cap="flat">
              <a:solidFill>
                <a:srgbClr val="5B5A5A"/>
              </a:solidFill>
              <a:prstDash val="solid"/>
              <a:miter lim="400000"/>
            </a:ln>
          </a:left>
          <a:right>
            <a:ln w="3175" cap="flat">
              <a:solidFill>
                <a:srgbClr val="5B5A5A"/>
              </a:solidFill>
              <a:prstDash val="solid"/>
              <a:miter lim="400000"/>
            </a:ln>
          </a:right>
          <a:top>
            <a:ln w="3175" cap="flat">
              <a:solidFill>
                <a:srgbClr val="5B5A5A"/>
              </a:solidFill>
              <a:prstDash val="solid"/>
              <a:miter lim="400000"/>
            </a:ln>
          </a:top>
          <a:bottom>
            <a:ln w="3175" cap="flat">
              <a:solidFill>
                <a:srgbClr val="5B5A5A"/>
              </a:solidFill>
              <a:prstDash val="solid"/>
              <a:miter lim="400000"/>
            </a:ln>
          </a:bottom>
          <a:insideH>
            <a:ln w="3175" cap="flat">
              <a:solidFill>
                <a:srgbClr val="5B5A5A"/>
              </a:solidFill>
              <a:prstDash val="solid"/>
              <a:miter lim="400000"/>
            </a:ln>
          </a:insideH>
          <a:insideV>
            <a:ln w="3175"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464646"/>
              </a:solidFill>
              <a:prstDash val="solid"/>
              <a:miter lim="400000"/>
            </a:ln>
          </a:left>
          <a:right>
            <a:ln w="3175" cap="flat">
              <a:solidFill>
                <a:srgbClr val="464646"/>
              </a:solidFill>
              <a:prstDash val="solid"/>
              <a:miter lim="400000"/>
            </a:ln>
          </a:right>
          <a:top>
            <a:ln w="3175" cap="flat">
              <a:solidFill>
                <a:srgbClr val="464646"/>
              </a:solidFill>
              <a:prstDash val="solid"/>
              <a:miter lim="400000"/>
            </a:ln>
          </a:top>
          <a:bottom>
            <a:ln w="3175" cap="flat">
              <a:solidFill>
                <a:srgbClr val="464646"/>
              </a:solidFill>
              <a:prstDash val="solid"/>
              <a:miter lim="400000"/>
            </a:ln>
          </a:bottom>
          <a:insideH>
            <a:ln w="3175" cap="flat">
              <a:solidFill>
                <a:srgbClr val="464646"/>
              </a:solidFill>
              <a:prstDash val="solid"/>
              <a:miter lim="400000"/>
            </a:ln>
          </a:insideH>
          <a:insideV>
            <a:ln w="3175"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3175" cap="flat">
              <a:solidFill>
                <a:srgbClr val="5E5E5E"/>
              </a:solidFill>
              <a:prstDash val="solid"/>
              <a:miter lim="400000"/>
            </a:ln>
          </a:left>
          <a:right>
            <a:ln w="3175" cap="flat">
              <a:solidFill>
                <a:srgbClr val="A6AAA9"/>
              </a:solidFill>
              <a:prstDash val="solid"/>
              <a:miter lim="400000"/>
            </a:ln>
          </a:right>
          <a:top>
            <a:ln w="3175" cap="flat">
              <a:solidFill>
                <a:srgbClr val="C3C3C3"/>
              </a:solidFill>
              <a:prstDash val="solid"/>
              <a:miter lim="400000"/>
            </a:ln>
          </a:top>
          <a:bottom>
            <a:ln w="3175" cap="flat">
              <a:solidFill>
                <a:srgbClr val="C3C3C3"/>
              </a:solidFill>
              <a:prstDash val="solid"/>
              <a:miter lim="400000"/>
            </a:ln>
          </a:bottom>
          <a:insideH>
            <a:ln w="3175" cap="flat">
              <a:solidFill>
                <a:srgbClr val="C3C3C3"/>
              </a:solidFill>
              <a:prstDash val="solid"/>
              <a:miter lim="400000"/>
            </a:ln>
          </a:insideH>
          <a:insideV>
            <a:ln w="3175"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3175" cap="flat">
              <a:solidFill>
                <a:srgbClr val="5E5E5E"/>
              </a:solidFill>
              <a:prstDash val="solid"/>
              <a:miter lim="400000"/>
            </a:ln>
          </a:left>
          <a:right>
            <a:ln w="3175" cap="flat">
              <a:solidFill>
                <a:srgbClr val="5E5E5E"/>
              </a:solidFill>
              <a:prstDash val="solid"/>
              <a:miter lim="400000"/>
            </a:ln>
          </a:right>
          <a:top>
            <a:ln w="12700" cap="flat">
              <a:solidFill>
                <a:srgbClr val="CB297B"/>
              </a:solidFill>
              <a:prstDash val="solid"/>
              <a:miter lim="400000"/>
            </a:ln>
          </a:top>
          <a:bottom>
            <a:ln w="3175" cap="flat">
              <a:solidFill>
                <a:srgbClr val="5E5E5E"/>
              </a:solidFill>
              <a:prstDash val="solid"/>
              <a:miter lim="400000"/>
            </a:ln>
          </a:bottom>
          <a:insideH>
            <a:ln w="3175" cap="flat">
              <a:solidFill>
                <a:srgbClr val="5E5E5E"/>
              </a:solidFill>
              <a:prstDash val="solid"/>
              <a:miter lim="400000"/>
            </a:ln>
          </a:insideH>
          <a:insideV>
            <a:ln w="3175"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5E5E5E"/>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3175" cap="flat">
              <a:solidFill>
                <a:srgbClr val="6C6C6C"/>
              </a:solidFill>
              <a:prstDash val="solid"/>
              <a:miter lim="400000"/>
            </a:ln>
          </a:left>
          <a:right>
            <a:ln w="12700"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firstCol>
    <a:la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12700" cap="flat">
              <a:solidFill>
                <a:srgbClr val="000000"/>
              </a:solidFill>
              <a:prstDash val="solid"/>
              <a:miter lim="400000"/>
            </a:ln>
          </a:top>
          <a:bottom>
            <a:ln w="3175" cap="flat">
              <a:solidFill>
                <a:srgbClr val="6C6C6C"/>
              </a:solidFill>
              <a:prstDash val="solid"/>
              <a:miter lim="400000"/>
            </a:ln>
          </a:bottom>
          <a:insideH>
            <a:ln w="3175" cap="flat">
              <a:solidFill>
                <a:srgbClr val="000000"/>
              </a:solidFill>
              <a:custDash>
                <a:ds d="200000" sp="200000"/>
              </a:custDash>
              <a:miter lim="400000"/>
            </a:ln>
          </a:insideH>
          <a:insideV>
            <a:ln w="3175" cap="flat">
              <a:solidFill>
                <a:srgbClr val="000000"/>
              </a:solidFill>
              <a:prstDash val="solid"/>
              <a:miter lim="400000"/>
            </a:ln>
          </a:insideV>
        </a:tcBdr>
        <a:fill>
          <a:noFill/>
        </a:fill>
      </a:tcStyle>
    </a:lastRow>
    <a:firstRow>
      <a:tcTxStyle b="on"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6C6C6C"/>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74" autoAdjust="0"/>
  </p:normalViewPr>
  <p:slideViewPr>
    <p:cSldViewPr snapToGrid="0">
      <p:cViewPr varScale="1">
        <p:scale>
          <a:sx n="40" d="100"/>
          <a:sy n="40" d="100"/>
        </p:scale>
        <p:origin x="1016" y="5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81000" y="685800"/>
            <a:ext cx="6096000" cy="3429000"/>
          </a:xfrm>
          <a:prstGeom prst="rect">
            <a:avLst/>
          </a:prstGeom>
        </p:spPr>
        <p:txBody>
          <a:bodyPr/>
          <a:lstStyle/>
          <a:p>
            <a:endParaRPr/>
          </a:p>
        </p:txBody>
      </p:sp>
      <p:sp>
        <p:nvSpPr>
          <p:cNvPr id="132" name="Shape 1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xfrm>
            <a:off x="381000" y="685800"/>
            <a:ext cx="6096000" cy="3429000"/>
          </a:xfrm>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L="0" indent="0" defTabSz="584200">
              <a:lnSpc>
                <a:spcPct val="100000"/>
              </a:lnSpc>
              <a:buSzPct val="100000"/>
              <a:buNone/>
              <a:defRPr>
                <a:latin typeface="Lucida Grande"/>
                <a:ea typeface="Lucida Grande"/>
                <a:cs typeface="Lucida Grande"/>
                <a:sym typeface="Lucida Grande"/>
              </a:defRPr>
            </a:pPr>
            <a:r>
              <a:rPr dirty="0"/>
              <a:t>some examples of widely used </a:t>
            </a:r>
            <a:r>
              <a:rPr dirty="0" err="1"/>
              <a:t>refactorings</a:t>
            </a:r>
            <a:r>
              <a:rPr dirty="0"/>
              <a:t> that are “local” in scope</a:t>
            </a:r>
          </a:p>
          <a:p>
            <a:pPr marL="228600" indent="-228600" defTabSz="584200">
              <a:lnSpc>
                <a:spcPct val="100000"/>
              </a:lnSpc>
              <a:buSzPct val="100000"/>
              <a:buChar char="•"/>
              <a:defRPr>
                <a:latin typeface="Lucida Grande"/>
                <a:ea typeface="Lucida Grande"/>
                <a:cs typeface="Lucida Grande"/>
                <a:sym typeface="Lucida Grande"/>
              </a:defRPr>
            </a:pPr>
            <a:r>
              <a:rPr dirty="0"/>
              <a:t>useful for restructuring methods</a:t>
            </a:r>
          </a:p>
          <a:p>
            <a:pPr marL="228600" indent="-228600" defTabSz="584200">
              <a:lnSpc>
                <a:spcPct val="100000"/>
              </a:lnSpc>
              <a:buSzPct val="100000"/>
              <a:buChar char="•"/>
              <a:defRPr>
                <a:latin typeface="Lucida Grande"/>
                <a:ea typeface="Lucida Grande"/>
                <a:cs typeface="Lucida Grande"/>
                <a:sym typeface="Lucida Grande"/>
              </a:defRPr>
            </a:pPr>
            <a:r>
              <a:rPr dirty="0"/>
              <a:t>We already talked about bad names and duplicate code. We would fix these smells by applying refactoring rename and extract method, resp</a:t>
            </a:r>
          </a:p>
          <a:p>
            <a:pPr marL="228600" indent="-228600" defTabSz="584200">
              <a:lnSpc>
                <a:spcPct val="100000"/>
              </a:lnSpc>
              <a:buSzPct val="100000"/>
              <a:buChar char="•"/>
              <a:defRPr>
                <a:latin typeface="Lucida Grande"/>
                <a:ea typeface="Lucida Grande"/>
                <a:cs typeface="Lucida Grande"/>
                <a:sym typeface="Lucida Grande"/>
              </a:defRPr>
            </a:pPr>
            <a:r>
              <a:rPr dirty="0"/>
              <a:t>Inline method is inverse: when you want to go fold a method back into another</a:t>
            </a:r>
          </a:p>
          <a:p>
            <a:pPr marL="228600" indent="-228600" defTabSz="584200">
              <a:lnSpc>
                <a:spcPct val="100000"/>
              </a:lnSpc>
              <a:buSzPct val="100000"/>
              <a:buChar char="•"/>
              <a:defRPr>
                <a:latin typeface="Lucida Grande"/>
                <a:ea typeface="Lucida Grande"/>
                <a:cs typeface="Lucida Grande"/>
                <a:sym typeface="Lucida Grande"/>
              </a:defRPr>
            </a:pPr>
            <a:r>
              <a:rPr dirty="0"/>
              <a:t>Extract local variable is like extract method, but what you might do with just an expression, so that a big expression can be more manageable</a:t>
            </a:r>
          </a:p>
          <a:p>
            <a:pPr marL="228600" indent="-228600" defTabSz="584200">
              <a:lnSpc>
                <a:spcPct val="100000"/>
              </a:lnSpc>
              <a:buSzPct val="100000"/>
              <a:buChar char="•"/>
              <a:defRPr>
                <a:latin typeface="Lucida Grande"/>
                <a:ea typeface="Lucida Grande"/>
                <a:cs typeface="Lucida Grande"/>
                <a:sym typeface="Lucida Grande"/>
              </a:defRPr>
            </a:pPr>
            <a:r>
              <a:rPr dirty="0"/>
              <a:t>Again, inline local is the inverse: eliminating a local variable that is maybe superfluous</a:t>
            </a:r>
          </a:p>
          <a:p>
            <a:pPr marL="228600" indent="-228600" defTabSz="584200">
              <a:lnSpc>
                <a:spcPct val="100000"/>
              </a:lnSpc>
              <a:buSzPct val="100000"/>
              <a:buChar char="•"/>
              <a:defRPr>
                <a:latin typeface="Lucida Grande"/>
                <a:ea typeface="Lucida Grande"/>
                <a:cs typeface="Lucida Grande"/>
                <a:sym typeface="Lucida Grande"/>
              </a:defRPr>
            </a:pPr>
            <a:r>
              <a:rPr dirty="0"/>
              <a:t>Change function declaration lets us adapt the order of parameters on a method</a:t>
            </a:r>
          </a:p>
          <a:p>
            <a:pPr marL="279400" indent="-279400" defTabSz="584200">
              <a:lnSpc>
                <a:spcPct val="100000"/>
              </a:lnSpc>
              <a:buSzPct val="123000"/>
              <a:buChar char="•"/>
              <a:defRPr>
                <a:latin typeface="Lucida Grande"/>
                <a:ea typeface="Lucida Grande"/>
                <a:cs typeface="Lucida Grande"/>
                <a:sym typeface="Lucida Grande"/>
              </a:defRPr>
            </a:pPr>
            <a:r>
              <a:rPr dirty="0"/>
              <a:t>encapsulate a field replaces direct field accesses with getters/setters, and </a:t>
            </a:r>
          </a:p>
          <a:p>
            <a:pPr marL="279400" indent="-279400" defTabSz="584200">
              <a:lnSpc>
                <a:spcPct val="100000"/>
              </a:lnSpc>
              <a:buSzPct val="123000"/>
              <a:buChar char="•"/>
              <a:defRPr>
                <a:latin typeface="Lucida Grande"/>
                <a:ea typeface="Lucida Grande"/>
                <a:cs typeface="Lucida Grande"/>
                <a:sym typeface="Lucida Grande"/>
              </a:defRPr>
            </a:pPr>
            <a:r>
              <a:rPr dirty="0"/>
              <a:t>Convert local to field creates a field with the specified scope to replace a local variable.</a:t>
            </a:r>
          </a:p>
          <a:p>
            <a:pPr marL="279400" indent="-279400" defTabSz="584200">
              <a:lnSpc>
                <a:spcPct val="100000"/>
              </a:lnSpc>
              <a:buSzPct val="123000"/>
              <a:buChar char="•"/>
              <a:defRPr>
                <a:latin typeface="Lucida Grande"/>
                <a:ea typeface="Lucida Grande"/>
                <a:cs typeface="Lucida Grande"/>
                <a:sym typeface="Lucida Grande"/>
              </a:defRPr>
            </a:pPr>
            <a:r>
              <a:rPr dirty="0"/>
              <a:t>These are just a few of the hundreds of </a:t>
            </a:r>
            <a:r>
              <a:rPr dirty="0" err="1"/>
              <a:t>refactorings</a:t>
            </a:r>
            <a:r>
              <a:rPr dirty="0"/>
              <a:t> in Fowler’s book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p>
            <a:r>
              <a:t>refactorings for changing the class hierarchy and/or the types of declarations of variables and fields</a:t>
            </a:r>
          </a:p>
          <a:p>
            <a:r>
              <a:t>purpose is to make designs more flexible, e.g., by facilitating the introduction of design patterns </a:t>
            </a:r>
          </a:p>
          <a:p>
            <a:endParaRPr/>
          </a:p>
          <a:p>
            <a:r>
              <a:t>Way, way more refactoring than this. Again, over a hundred. What’s most useful is often what’s automated…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381000" y="685800"/>
            <a:ext cx="6096000" cy="3429000"/>
          </a:xfrm>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If programmers spend time “cleaning up the code”, then that’s less time spent implementing required functionality - and the schedule is slipping as it is!</a:t>
            </a:r>
          </a:p>
          <a:p>
            <a:r>
              <a:t>Refactoring can break code that previously worked</a:t>
            </a:r>
          </a:p>
          <a:p>
            <a:endParaRPr/>
          </a:p>
          <a:p>
            <a:r>
              <a:t>Refactoring needs to be systematic, incremental, and safe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381000" y="685800"/>
            <a:ext cx="6096000" cy="3429000"/>
          </a:xfrm>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rPr lang="en-US" dirty="0"/>
              <a:t>Ward Cunningham introduced the term “Technical Debt” in 1992 to communicate the delicate balance between speed and rework in pursuit of delivering functioning quality software. You can think of technical debt as an analogy with friction in mechanical devices; the more friction a device experiences due to wear and tear, lack of lubrication, or bad design, the harder it is to move the device, and the more energy you have to apply to get the original effect. At the same time, friction is a necessary condition of mechanical parts working together. You cannot eliminate it completely; you can only reduce its impact.</a:t>
            </a:r>
          </a:p>
          <a:p>
            <a:endParaRPr lang="en-US" dirty="0"/>
          </a:p>
          <a:p>
            <a:r>
              <a:rPr lang="en-US" dirty="0"/>
              <a:t>If programmers spend time “cleaning up the code”, then that’s less time spent implementing required functionality - and the schedule is slipping as it is!</a:t>
            </a:r>
          </a:p>
          <a:p>
            <a:endParaRPr lang="en-US" dirty="0"/>
          </a:p>
          <a:p>
            <a:r>
              <a:rPr lang="en-US" dirty="0"/>
              <a:t>Refactoring can break code that previously worked</a:t>
            </a:r>
          </a:p>
          <a:p>
            <a:endParaRPr lang="en-US" dirty="0"/>
          </a:p>
        </p:txBody>
      </p:sp>
    </p:spTree>
    <p:extLst>
      <p:ext uri="{BB962C8B-B14F-4D97-AF65-F5344CB8AC3E}">
        <p14:creationId xmlns:p14="http://schemas.microsoft.com/office/powerpoint/2010/main" val="1801496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381000" y="685800"/>
            <a:ext cx="6096000" cy="3429000"/>
          </a:xfrm>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rPr lang="en-US" dirty="0"/>
              <a:t>More details in this book: https://learning.oreilly.com/library/view/managing-technical-debt/9780135646052/ </a:t>
            </a:r>
          </a:p>
          <a:p>
            <a:pPr lvl="1">
              <a:spcBef>
                <a:spcPts val="1200"/>
              </a:spcBef>
            </a:pPr>
            <a:r>
              <a:rPr lang="en-US" sz="2400" b="1" dirty="0"/>
              <a:t>Quick-and-Dirty if-then-else:</a:t>
            </a:r>
            <a:r>
              <a:rPr lang="en-US" sz="2400" dirty="0"/>
              <a:t> A quick and dirty solution for a smaller market might prompt the need for another larger change which can no longer be quick and dirty. Like adding support for one </a:t>
            </a:r>
            <a:r>
              <a:rPr lang="en-US" sz="2400" dirty="0" err="1"/>
              <a:t>langage</a:t>
            </a:r>
            <a:r>
              <a:rPr lang="en-US" sz="2400" dirty="0"/>
              <a:t> but then needing support for other languages.</a:t>
            </a:r>
          </a:p>
          <a:p>
            <a:pPr lvl="1">
              <a:spcBef>
                <a:spcPts val="1200"/>
              </a:spcBef>
            </a:pPr>
            <a:r>
              <a:rPr lang="en-US" sz="2400" b="1" dirty="0"/>
              <a:t>Hitting the Wall:</a:t>
            </a:r>
            <a:r>
              <a:rPr lang="en-US" sz="2400" dirty="0"/>
              <a:t> when a company develops a lot of code for demos (with new and new features) without any plan for overall architecture, they will eventually hit a wall and the developers will no longer to able to do anything due to </a:t>
            </a:r>
            <a:r>
              <a:rPr lang="en-US" sz="2000" dirty="0"/>
              <a:t>scalability, data management, distribution of the system, and security issues</a:t>
            </a:r>
            <a:endParaRPr lang="en-US" sz="2400" dirty="0"/>
          </a:p>
          <a:p>
            <a:pPr lvl="1">
              <a:spcBef>
                <a:spcPts val="1200"/>
              </a:spcBef>
            </a:pPr>
            <a:r>
              <a:rPr lang="en-US" sz="2400" b="1" dirty="0"/>
              <a:t>Crumbling Under the Load</a:t>
            </a:r>
            <a:r>
              <a:rPr lang="en-US" sz="2400" dirty="0"/>
              <a:t>: there was no single cause of technical debt. There were hundreds of causes: code imperfections, tricks, and workarounds, compounded by no usable documentation and little automated testing. While the development team dreams of a complete rewrite, the economic situation does not allow delaying new releases or new products or abandoning support for older products.</a:t>
            </a:r>
          </a:p>
          <a:p>
            <a:pPr lvl="1">
              <a:spcBef>
                <a:spcPts val="1200"/>
              </a:spcBef>
            </a:pPr>
            <a:r>
              <a:rPr lang="en-US" sz="2400" b="1" dirty="0"/>
              <a:t>Death by a Thousand Cuts</a:t>
            </a:r>
            <a:r>
              <a:rPr lang="en-US" sz="2400" dirty="0"/>
              <a:t>:  a pervasive lack of competence can result in many small, avoidable coding issues that are never caught. Lack of organizational competency—as in the case of this IT-service organization—easily activates a number of cascading effects. The unplanned and unmanaged hiring boom, the missed opportunity to enforce commonality across the products, and the limited testing all contributed to the accumulating technical debt.</a:t>
            </a:r>
          </a:p>
          <a:p>
            <a:pPr lvl="1">
              <a:spcBef>
                <a:spcPts val="1200"/>
              </a:spcBef>
            </a:pPr>
            <a:r>
              <a:rPr lang="en-US" sz="2400" b="1" dirty="0"/>
              <a:t>Tactical Investment</a:t>
            </a:r>
            <a:r>
              <a:rPr lang="en-US" sz="2400" dirty="0"/>
              <a:t>: A small company started developing a web application for targeted users without exact requirement using “I’ll know it when I see it” philosophy. While developing a “minimum viable product” (MVP) with some core functionality and little underlying sophistication. Members of the company invested heavily in building the right infrastructure for a product that would be able to support millions of simultaneous users and adapt to dozens of situations and cities. </a:t>
            </a:r>
            <a:r>
              <a:rPr lang="en-US" sz="2000" dirty="0"/>
              <a:t>They were aware of the deliberate shortcuts they were taking and their consequences on future development and made it very clear to everyone, internal and external, that the shortcuts were temporary solutions so that no one would be tempted to keep them, painfully patched, as part of the permanent solution.</a:t>
            </a:r>
            <a:r>
              <a:rPr lang="en-US" sz="2400" dirty="0"/>
              <a:t> In this manner, taking on technical debt was a wise investment that paid off. The company repaid the “borrowed time,” but it could also have walked away from the project.</a:t>
            </a:r>
            <a:endParaRPr dirty="0"/>
          </a:p>
        </p:txBody>
      </p:sp>
    </p:spTree>
    <p:extLst>
      <p:ext uri="{BB962C8B-B14F-4D97-AF65-F5344CB8AC3E}">
        <p14:creationId xmlns:p14="http://schemas.microsoft.com/office/powerpoint/2010/main" val="1769597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Refactoring needs to be systematic, incremental, and safe</a:t>
            </a:r>
          </a:p>
          <a:p>
            <a:endParaRPr lang="en-US" dirty="0"/>
          </a:p>
        </p:txBody>
      </p:sp>
    </p:spTree>
    <p:extLst>
      <p:ext uri="{BB962C8B-B14F-4D97-AF65-F5344CB8AC3E}">
        <p14:creationId xmlns:p14="http://schemas.microsoft.com/office/powerpoint/2010/main" val="1047769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997993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Possible Activity:</a:t>
            </a:r>
          </a:p>
          <a:p>
            <a:r>
              <a:rPr lang="en-US" dirty="0"/>
              <a:t>Review the project code-base and identify 3-5 possible refactoring candidates.</a:t>
            </a:r>
            <a:br>
              <a:rPr lang="en-US" dirty="0"/>
            </a:br>
            <a:r>
              <a:rPr lang="en-US" dirty="0"/>
              <a:t>Identify Technical Debt and circumstances under which </a:t>
            </a:r>
            <a:r>
              <a:rPr lang="en-US"/>
              <a:t>it accrued </a:t>
            </a:r>
            <a:r>
              <a:rPr lang="en-US" dirty="0"/>
              <a:t>interest</a:t>
            </a:r>
          </a:p>
        </p:txBody>
      </p:sp>
    </p:spTree>
    <p:extLst>
      <p:ext uri="{BB962C8B-B14F-4D97-AF65-F5344CB8AC3E}">
        <p14:creationId xmlns:p14="http://schemas.microsoft.com/office/powerpoint/2010/main" val="1635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381000" y="685800"/>
            <a:ext cx="6096000" cy="3429000"/>
          </a:xfrm>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The process of changing the source code of a software system such that:</a:t>
            </a:r>
          </a:p>
          <a:p>
            <a:r>
              <a:t>The external (observable) behavior of the system does not change - e.g., functional requirements are maintained</a:t>
            </a:r>
          </a:p>
          <a:p>
            <a:r>
              <a:t>But the internal structure of the system is improved</a:t>
            </a:r>
          </a:p>
        </p:txBody>
      </p:sp>
    </p:spTree>
    <p:extLst>
      <p:ext uri="{BB962C8B-B14F-4D97-AF65-F5344CB8AC3E}">
        <p14:creationId xmlns:p14="http://schemas.microsoft.com/office/powerpoint/2010/main" val="2184127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xfrm>
            <a:off x="381000" y="685800"/>
            <a:ext cx="6096000" cy="3429000"/>
          </a:xfrm>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Author of many works on software engineering methodology, including the seminal text on refactoring. Not inventor of refactoring by any means, but an evangelist for refactoring and related development methodologies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xfrm>
            <a:off x="381000" y="685800"/>
            <a:ext cx="6096000" cy="3429000"/>
          </a:xfrm>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dirty="0"/>
              <a:t>also in the book:</a:t>
            </a:r>
          </a:p>
          <a:p>
            <a:pPr marL="228600" indent="-228600">
              <a:buSzPct val="100000"/>
              <a:buChar char="•"/>
            </a:pPr>
            <a:r>
              <a:rPr dirty="0"/>
              <a:t>UML diagrams to illustrate the situation before and after</a:t>
            </a:r>
          </a:p>
          <a:p>
            <a:pPr marL="228600" indent="-228600">
              <a:buSzPct val="100000"/>
              <a:buChar char="•"/>
            </a:pPr>
            <a:r>
              <a:rPr dirty="0"/>
              <a:t>examples of code before and after each refactoring</a:t>
            </a:r>
            <a:endParaRPr lang="en-US" dirty="0"/>
          </a:p>
          <a:p>
            <a:pPr marL="228600" indent="-228600">
              <a:buSzPct val="100000"/>
              <a:buChar char="•"/>
            </a:pPr>
            <a:endParaRPr lang="en-US" dirty="0"/>
          </a:p>
          <a:p>
            <a:pPr marL="228600" indent="-228600">
              <a:buSzPct val="100000"/>
              <a:buChar char="•"/>
            </a:pPr>
            <a:r>
              <a:rPr lang="en-US" dirty="0"/>
              <a:t>https://learning.oreilly.com/library/view/refactoring-improving-the/9780134757681/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xfrm>
            <a:off x="381000" y="685800"/>
            <a:ext cx="6096000" cy="3429000"/>
          </a:xfrm>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Characteristics that might be improved: Maintainability: Easier to read and understand, Easier to (further) modify, Easier to integrate, Easier to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xfrm>
            <a:off x="381000" y="685800"/>
            <a:ext cx="6096000" cy="3429000"/>
          </a:xfrm>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pPr marL="228600" indent="-228600" defTabSz="584200">
              <a:lnSpc>
                <a:spcPct val="100000"/>
              </a:lnSpc>
              <a:buSzPct val="100000"/>
              <a:buChar char="•"/>
              <a:defRPr sz="1600">
                <a:latin typeface="Lucida Grande"/>
                <a:ea typeface="Lucida Grande"/>
                <a:cs typeface="Lucida Grande"/>
                <a:sym typeface="Lucida Grande"/>
              </a:defRPr>
            </a:pPr>
            <a:r>
              <a:t>A disciplined technique for restructuring an existing body of code, altering its internal structure without changing its external behavior</a:t>
            </a:r>
          </a:p>
          <a:p>
            <a:pPr marL="228600" indent="-228600" defTabSz="584200">
              <a:lnSpc>
                <a:spcPct val="100000"/>
              </a:lnSpc>
              <a:buSzPct val="100000"/>
              <a:buChar char="•"/>
              <a:defRPr sz="1600">
                <a:latin typeface="Lucida Grande"/>
                <a:ea typeface="Lucida Grande"/>
                <a:cs typeface="Lucida Grande"/>
                <a:sym typeface="Lucida Grande"/>
              </a:defRPr>
            </a:pPr>
            <a:r>
              <a:t>Series of small behavior-preserving transformations</a:t>
            </a:r>
          </a:p>
          <a:p>
            <a:pPr marL="228600" indent="-228600" defTabSz="584200">
              <a:lnSpc>
                <a:spcPct val="100000"/>
              </a:lnSpc>
              <a:buSzPct val="100000"/>
              <a:buChar char="•"/>
              <a:defRPr sz="1600">
                <a:latin typeface="Lucida Grande"/>
                <a:ea typeface="Lucida Grande"/>
                <a:cs typeface="Lucida Grande"/>
                <a:sym typeface="Lucida Grande"/>
              </a:defRPr>
            </a:pPr>
            <a:r>
              <a:t>Each transformation does little, but a sequence of transformations can produce a significant restructuring</a:t>
            </a:r>
          </a:p>
          <a:p>
            <a:pPr marL="228600" indent="-228600" defTabSz="584200">
              <a:lnSpc>
                <a:spcPct val="100000"/>
              </a:lnSpc>
              <a:buSzPct val="100000"/>
              <a:buChar char="•"/>
              <a:defRPr sz="1600">
                <a:latin typeface="Lucida Grande"/>
                <a:ea typeface="Lucida Grande"/>
                <a:cs typeface="Lucida Grande"/>
                <a:sym typeface="Lucida Grande"/>
              </a:defRPr>
            </a:pPr>
            <a:r>
              <a:t>Since each refactoring is small, it's less likely to go wrong</a:t>
            </a:r>
          </a:p>
          <a:p>
            <a:pPr marL="228600" indent="-228600" defTabSz="584200">
              <a:lnSpc>
                <a:spcPct val="100000"/>
              </a:lnSpc>
              <a:buSzPct val="100000"/>
              <a:buChar char="•"/>
              <a:defRPr sz="1600">
                <a:latin typeface="Lucida Grande"/>
                <a:ea typeface="Lucida Grande"/>
                <a:cs typeface="Lucida Grande"/>
                <a:sym typeface="Lucida Grande"/>
              </a:defRPr>
            </a:pPr>
            <a:r>
              <a:t>The system is also kept fully working after each small refactoring (via regression testing), reducing the chances that a system can get seriously broken during the restructuring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xfrm>
            <a:off x="381000" y="685800"/>
            <a:ext cx="6096000" cy="3429000"/>
          </a:xfrm>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When you add new functionality</a:t>
            </a:r>
          </a:p>
          <a:p>
            <a:r>
              <a:t>	Do it before you add the new function, to make it easier to add the function</a:t>
            </a:r>
          </a:p>
          <a:p>
            <a:r>
              <a:t>	Or do it after you add the function, to clean up the code including that function</a:t>
            </a:r>
          </a:p>
          <a:p>
            <a:r>
              <a:t>When you need to fix a bug</a:t>
            </a:r>
          </a:p>
          <a:p>
            <a:r>
              <a:t>As you do a code review</a:t>
            </a:r>
          </a:p>
          <a:p>
            <a:r>
              <a:t>Whenever…</a:t>
            </a:r>
          </a:p>
          <a:p>
            <a:endParaRPr/>
          </a:p>
          <a:p>
            <a:r>
              <a:t>The idea behind refactoring is to acknowledge that it will be difficult to get a design right the first time</a:t>
            </a:r>
          </a:p>
          <a:p>
            <a:r>
              <a:t>And as a program’s requirements change, the design may need to change</a:t>
            </a:r>
          </a:p>
          <a:p>
            <a:r>
              <a:t>It is notoriously difficult (impossible?) to design for all possible changes a priori</a:t>
            </a:r>
          </a:p>
          <a:p>
            <a:r>
              <a:t>And as agile programming proponents say, “You aren’t gonna need it” – but what if later you do?</a:t>
            </a:r>
          </a:p>
          <a:p>
            <a:r>
              <a:t>Refactoring provides techniques for evolving the design in small incremental steps</a:t>
            </a:r>
          </a:p>
          <a:p>
            <a:r>
              <a:t>Technical debt: The project’s requirements are constantly changing and at some point it may become obvious that parts of the code are obsolete, have become cumbersome, and must be redesigned to meet new requirements. On the other hand, the project’s programmers are writing new code every day that works with the obsolete parts. Therefore, the longer refactoring is delayed, the more dependent code will have to be reworked in the future.</a:t>
            </a:r>
          </a:p>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noRot="1" noChangeAspect="1"/>
          </p:cNvSpPr>
          <p:nvPr>
            <p:ph type="sldImg"/>
          </p:nvPr>
        </p:nvSpPr>
        <p:spPr>
          <a:xfrm>
            <a:off x="381000" y="685800"/>
            <a:ext cx="6096000" cy="3429000"/>
          </a:xfrm>
          <a:prstGeom prst="rect">
            <a:avLst/>
          </a:prstGeom>
        </p:spPr>
        <p:txBody>
          <a:bodyPr/>
          <a:lstStyle/>
          <a:p>
            <a:endParaRPr/>
          </a:p>
        </p:txBody>
      </p:sp>
      <p:sp>
        <p:nvSpPr>
          <p:cNvPr id="198" name="Shape 198"/>
          <p:cNvSpPr>
            <a:spLocks noGrp="1"/>
          </p:cNvSpPr>
          <p:nvPr>
            <p:ph type="body" sz="quarter" idx="1"/>
          </p:nvPr>
        </p:nvSpPr>
        <p:spPr>
          <a:prstGeom prst="rect">
            <a:avLst/>
          </a:prstGeom>
        </p:spPr>
        <p:txBody>
          <a:bodyPr/>
          <a:lstStyle/>
          <a:p>
            <a:r>
              <a:t>Sadly, however, naming is one of the two hardest things in programming. So, perhaps the most common refactorings we do are the renames: Change Function Declaration (124) (to rename a function), Rename Variable (137), and Rename Field (244). People are often afraid to rename things, thinking it’s not worth the trouble, but a good name can save hours of puzzled incomprehension in the future.</a:t>
            </a:r>
          </a:p>
          <a:p>
            <a:endParaRPr/>
          </a:p>
          <a:p>
            <a:r>
              <a:t>Renaming is not just an exercise in changing names. When you can’t think of a good name for something, it’s often a sign of a deeper design malaise. Puzzling over a tricky name has often led us to significant simplifications to our code.</a:t>
            </a:r>
          </a:p>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381000" y="685800"/>
            <a:ext cx="6096000" cy="3429000"/>
          </a:xfrm>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Shotgun surgery is similar to divergent change but is the opposite. You whiff this when, every time you make a change, you have to make a lot of little edits to a lot of different classes.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854311" y="7544473"/>
            <a:ext cx="15624304" cy="339723"/>
          </a:xfrm>
          <a:prstGeom prst="rect">
            <a:avLst/>
          </a:prstGeom>
        </p:spPr>
        <p:txBody>
          <a:bodyPr lIns="24383" tIns="24383" rIns="24383" bIns="24383"/>
          <a:lstStyle>
            <a:lvl1pPr defTabSz="649767">
              <a:defRPr sz="2656"/>
            </a:lvl1pPr>
          </a:lstStyle>
          <a:p>
            <a:r>
              <a:t>Author and Date</a:t>
            </a:r>
          </a:p>
        </p:txBody>
      </p:sp>
      <p:sp>
        <p:nvSpPr>
          <p:cNvPr id="12" name="Presentation Title"/>
          <p:cNvSpPr txBox="1">
            <a:spLocks noGrp="1"/>
          </p:cNvSpPr>
          <p:nvPr>
            <p:ph type="title" hasCustomPrompt="1"/>
          </p:nvPr>
        </p:nvSpPr>
        <p:spPr>
          <a:prstGeom prst="rect">
            <a:avLst/>
          </a:prstGeom>
        </p:spPr>
        <p:txBody>
          <a:bodyPr/>
          <a:lstStyle/>
          <a:p>
            <a:r>
              <a:t>Presentation Title</a:t>
            </a:r>
          </a:p>
        </p:txBody>
      </p:sp>
      <p:sp>
        <p:nvSpPr>
          <p:cNvPr id="13"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8" name="Attribution"/>
          <p:cNvSpPr txBox="1">
            <a:spLocks noGrp="1"/>
          </p:cNvSpPr>
          <p:nvPr>
            <p:ph type="body" sz="quarter" idx="21" hasCustomPrompt="1"/>
          </p:nvPr>
        </p:nvSpPr>
        <p:spPr>
          <a:xfrm>
            <a:off x="1728070" y="6912788"/>
            <a:ext cx="14364921" cy="339723"/>
          </a:xfrm>
          <a:prstGeom prst="rect">
            <a:avLst/>
          </a:prstGeom>
        </p:spPr>
        <p:txBody>
          <a:bodyPr lIns="24383" tIns="24383" rIns="24383" bIns="24383"/>
          <a:lstStyle>
            <a:lvl1pPr defTabSz="649767">
              <a:defRPr sz="2656"/>
            </a:lvl1pPr>
          </a:lstStyle>
          <a:p>
            <a:r>
              <a:t>Attribution</a:t>
            </a:r>
          </a:p>
        </p:txBody>
      </p:sp>
      <p:sp>
        <p:nvSpPr>
          <p:cNvPr id="99" name="Body Level One…"/>
          <p:cNvSpPr txBox="1">
            <a:spLocks noGrp="1"/>
          </p:cNvSpPr>
          <p:nvPr>
            <p:ph type="body" sz="quarter" idx="1" hasCustomPrompt="1"/>
          </p:nvPr>
        </p:nvSpPr>
        <p:spPr>
          <a:xfrm>
            <a:off x="1247272" y="3853792"/>
            <a:ext cx="14845720" cy="2046016"/>
          </a:xfrm>
          <a:prstGeom prst="rect">
            <a:avLst/>
          </a:prstGeom>
        </p:spPr>
        <p:txBody>
          <a:bodyPr/>
          <a:lstStyle>
            <a:lvl1pPr marL="605916" indent="-445625" defTabSz="2312370">
              <a:lnSpc>
                <a:spcPct val="90000"/>
              </a:lnSpc>
              <a:defRPr sz="8000" b="0" spc="-159">
                <a:latin typeface="Helvetica Neue Medium"/>
                <a:ea typeface="Helvetica Neue Medium"/>
                <a:cs typeface="Helvetica Neue Medium"/>
                <a:sym typeface="Helvetica Neue Medium"/>
              </a:defRPr>
            </a:lvl1pPr>
            <a:lvl2pPr marL="605916" indent="164096" defTabSz="2312370">
              <a:lnSpc>
                <a:spcPct val="90000"/>
              </a:lnSpc>
              <a:defRPr sz="8000" b="0" spc="-159">
                <a:latin typeface="Helvetica Neue Medium"/>
                <a:ea typeface="Helvetica Neue Medium"/>
                <a:cs typeface="Helvetica Neue Medium"/>
                <a:sym typeface="Helvetica Neue Medium"/>
              </a:defRPr>
            </a:lvl2pPr>
            <a:lvl3pPr marL="605916" indent="773819" defTabSz="2312370">
              <a:lnSpc>
                <a:spcPct val="90000"/>
              </a:lnSpc>
              <a:defRPr sz="8000" b="0" spc="-159">
                <a:latin typeface="Helvetica Neue Medium"/>
                <a:ea typeface="Helvetica Neue Medium"/>
                <a:cs typeface="Helvetica Neue Medium"/>
                <a:sym typeface="Helvetica Neue Medium"/>
              </a:defRPr>
            </a:lvl3pPr>
            <a:lvl4pPr marL="605916" indent="1383541" defTabSz="2312370">
              <a:lnSpc>
                <a:spcPct val="90000"/>
              </a:lnSpc>
              <a:defRPr sz="8000" b="0" spc="-159">
                <a:latin typeface="Helvetica Neue Medium"/>
                <a:ea typeface="Helvetica Neue Medium"/>
                <a:cs typeface="Helvetica Neue Medium"/>
                <a:sym typeface="Helvetica Neue Medium"/>
              </a:defRPr>
            </a:lvl4pPr>
            <a:lvl5pPr marL="605916" indent="1993264" defTabSz="2312370">
              <a:lnSpc>
                <a:spcPct val="90000"/>
              </a:lnSpc>
              <a:defRPr sz="8000" b="0" spc="-159">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7" name="Image"/>
          <p:cNvSpPr>
            <a:spLocks noGrp="1"/>
          </p:cNvSpPr>
          <p:nvPr>
            <p:ph type="pic" sz="quarter" idx="21"/>
          </p:nvPr>
        </p:nvSpPr>
        <p:spPr>
          <a:xfrm>
            <a:off x="11207952" y="1761066"/>
            <a:ext cx="5290188" cy="3173162"/>
          </a:xfrm>
          <a:prstGeom prst="rect">
            <a:avLst/>
          </a:prstGeom>
        </p:spPr>
        <p:txBody>
          <a:bodyPr lIns="91439" tIns="45719" rIns="91439" bIns="45719">
            <a:noAutofit/>
          </a:bodyPr>
          <a:lstStyle/>
          <a:p>
            <a:endParaRPr/>
          </a:p>
        </p:txBody>
      </p:sp>
      <p:sp>
        <p:nvSpPr>
          <p:cNvPr id="108" name="Image"/>
          <p:cNvSpPr>
            <a:spLocks noGrp="1"/>
          </p:cNvSpPr>
          <p:nvPr>
            <p:ph type="pic" sz="half" idx="22"/>
          </p:nvPr>
        </p:nvSpPr>
        <p:spPr>
          <a:xfrm>
            <a:off x="9600373" y="3340959"/>
            <a:ext cx="7423801" cy="6480097"/>
          </a:xfrm>
          <a:prstGeom prst="rect">
            <a:avLst/>
          </a:prstGeom>
        </p:spPr>
        <p:txBody>
          <a:bodyPr lIns="91439" tIns="45719" rIns="91439" bIns="45719">
            <a:noAutofit/>
          </a:bodyPr>
          <a:lstStyle/>
          <a:p>
            <a:endParaRPr/>
          </a:p>
        </p:txBody>
      </p:sp>
      <p:sp>
        <p:nvSpPr>
          <p:cNvPr id="109" name="Image"/>
          <p:cNvSpPr>
            <a:spLocks noGrp="1"/>
          </p:cNvSpPr>
          <p:nvPr>
            <p:ph type="pic" idx="23"/>
          </p:nvPr>
        </p:nvSpPr>
        <p:spPr>
          <a:xfrm>
            <a:off x="-99347" y="1483372"/>
            <a:ext cx="11813057" cy="6644641"/>
          </a:xfrm>
          <a:prstGeom prst="rect">
            <a:avLst/>
          </a:prstGeom>
        </p:spPr>
        <p:txBody>
          <a:bodyPr lIns="91439" tIns="45719" rIns="91439" bIns="45719">
            <a:noAutofit/>
          </a:bodyPr>
          <a:lstStyle/>
          <a:p>
            <a:endParaRP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17" name="Image"/>
          <p:cNvSpPr>
            <a:spLocks noGrp="1"/>
          </p:cNvSpPr>
          <p:nvPr>
            <p:ph type="pic" idx="21"/>
          </p:nvPr>
        </p:nvSpPr>
        <p:spPr>
          <a:xfrm>
            <a:off x="-948297" y="-1727201"/>
            <a:ext cx="19236856" cy="11541762"/>
          </a:xfrm>
          <a:prstGeom prst="rect">
            <a:avLst/>
          </a:prstGeom>
        </p:spPr>
        <p:txBody>
          <a:bodyPr lIns="91439" tIns="45719" rIns="91439" bIns="45719">
            <a:noAutofit/>
          </a:bodyPr>
          <a:lstStyle/>
          <a:p>
            <a:endParaRPr/>
          </a:p>
        </p:txBody>
      </p:sp>
      <p:sp>
        <p:nvSpPr>
          <p:cNvPr id="11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766973" y="946009"/>
            <a:ext cx="15381147" cy="3395698"/>
          </a:xfrm>
        </p:spPr>
        <p:txBody>
          <a:bodyPr anchor="b">
            <a:normAutofit/>
          </a:bodyPr>
          <a:lstStyle>
            <a:lvl1pPr algn="l">
              <a:defRPr sz="455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766980" y="4604911"/>
            <a:ext cx="14405759" cy="2354862"/>
          </a:xfrm>
        </p:spPr>
        <p:txBody>
          <a:bodyPr>
            <a:normAutofit/>
          </a:bodyPr>
          <a:lstStyle>
            <a:lvl1pPr marL="0" indent="0" algn="l">
              <a:buNone/>
              <a:defRPr sz="3983">
                <a:latin typeface="Verdana" panose="020B0604030504040204" pitchFamily="34" charset="0"/>
                <a:ea typeface="Verdana" panose="020B0604030504040204" pitchFamily="34" charset="0"/>
              </a:defRPr>
            </a:lvl1pPr>
            <a:lvl2pPr marL="650391" indent="0" algn="ctr">
              <a:buNone/>
              <a:defRPr sz="2844"/>
            </a:lvl2pPr>
            <a:lvl3pPr marL="1300781" indent="0" algn="ctr">
              <a:buNone/>
              <a:defRPr sz="2560"/>
            </a:lvl3pPr>
            <a:lvl4pPr marL="1951172" indent="0" algn="ctr">
              <a:buNone/>
              <a:defRPr sz="2276"/>
            </a:lvl4pPr>
            <a:lvl5pPr marL="2601561" indent="0" algn="ctr">
              <a:buNone/>
              <a:defRPr sz="2276"/>
            </a:lvl5pPr>
            <a:lvl6pPr marL="3251952" indent="0" algn="ctr">
              <a:buNone/>
              <a:defRPr sz="2276"/>
            </a:lvl6pPr>
            <a:lvl7pPr marL="3902342" indent="0" algn="ctr">
              <a:buNone/>
              <a:defRPr sz="2276"/>
            </a:lvl7pPr>
            <a:lvl8pPr marL="4552734" indent="0" algn="ctr">
              <a:buNone/>
              <a:defRPr sz="2276"/>
            </a:lvl8pPr>
            <a:lvl9pPr marL="5203123" indent="0" algn="ctr">
              <a:buNone/>
              <a:defRPr sz="2276"/>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766973" y="4345994"/>
            <a:ext cx="153811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248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192143" y="25969"/>
            <a:ext cx="14955977" cy="1885245"/>
          </a:xfrm>
        </p:spPr>
        <p:txBody>
          <a:bodyPr anchor="b">
            <a:normAutofit/>
          </a:bodyPr>
          <a:lstStyle>
            <a:lvl1pPr>
              <a:defRPr sz="512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192152" y="2133561"/>
            <a:ext cx="11217901"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192143" y="2032438"/>
            <a:ext cx="149559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58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1183112" y="2431628"/>
            <a:ext cx="14955977" cy="4057226"/>
          </a:xfrm>
        </p:spPr>
        <p:txBody>
          <a:bodyPr anchor="b">
            <a:normAutofit/>
          </a:bodyPr>
          <a:lstStyle>
            <a:lvl1pPr>
              <a:defRPr sz="6259"/>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1183112" y="6527247"/>
            <a:ext cx="14955977" cy="2133599"/>
          </a:xfrm>
        </p:spPr>
        <p:txBody>
          <a:bodyPr/>
          <a:lstStyle>
            <a:lvl1pPr marL="0" indent="0">
              <a:buNone/>
              <a:defRPr sz="3415">
                <a:solidFill>
                  <a:schemeClr val="tx1">
                    <a:tint val="75000"/>
                  </a:schemeClr>
                </a:solidFill>
              </a:defRPr>
            </a:lvl1pPr>
            <a:lvl2pPr marL="650391" indent="0">
              <a:buNone/>
              <a:defRPr sz="2844">
                <a:solidFill>
                  <a:schemeClr val="tx1">
                    <a:tint val="75000"/>
                  </a:schemeClr>
                </a:solidFill>
              </a:defRPr>
            </a:lvl2pPr>
            <a:lvl3pPr marL="1300781" indent="0">
              <a:buNone/>
              <a:defRPr sz="2560">
                <a:solidFill>
                  <a:schemeClr val="tx1">
                    <a:tint val="75000"/>
                  </a:schemeClr>
                </a:solidFill>
              </a:defRPr>
            </a:lvl3pPr>
            <a:lvl4pPr marL="1951172" indent="0">
              <a:buNone/>
              <a:defRPr sz="2276">
                <a:solidFill>
                  <a:schemeClr val="tx1">
                    <a:tint val="75000"/>
                  </a:schemeClr>
                </a:solidFill>
              </a:defRPr>
            </a:lvl4pPr>
            <a:lvl5pPr marL="2601561" indent="0">
              <a:buNone/>
              <a:defRPr sz="2276">
                <a:solidFill>
                  <a:schemeClr val="tx1">
                    <a:tint val="75000"/>
                  </a:schemeClr>
                </a:solidFill>
              </a:defRPr>
            </a:lvl5pPr>
            <a:lvl6pPr marL="3251952" indent="0">
              <a:buNone/>
              <a:defRPr sz="2276">
                <a:solidFill>
                  <a:schemeClr val="tx1">
                    <a:tint val="75000"/>
                  </a:schemeClr>
                </a:solidFill>
              </a:defRPr>
            </a:lvl6pPr>
            <a:lvl7pPr marL="3902342" indent="0">
              <a:buNone/>
              <a:defRPr sz="2276">
                <a:solidFill>
                  <a:schemeClr val="tx1">
                    <a:tint val="75000"/>
                  </a:schemeClr>
                </a:solidFill>
              </a:defRPr>
            </a:lvl7pPr>
            <a:lvl8pPr marL="4552734" indent="0">
              <a:buNone/>
              <a:defRPr sz="2276">
                <a:solidFill>
                  <a:schemeClr val="tx1">
                    <a:tint val="75000"/>
                  </a:schemeClr>
                </a:solidFill>
              </a:defRPr>
            </a:lvl8pPr>
            <a:lvl9pPr marL="5203123" indent="0">
              <a:buNone/>
              <a:defRPr sz="2276">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1183114" y="6488853"/>
            <a:ext cx="149650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5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1192143" y="2596444"/>
            <a:ext cx="7369612"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8778508" y="2596444"/>
            <a:ext cx="7369612"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1192143" y="2404534"/>
            <a:ext cx="149559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356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1194403" y="519303"/>
            <a:ext cx="14955977" cy="1885245"/>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1194412" y="2390987"/>
            <a:ext cx="7335743" cy="1171786"/>
          </a:xfrm>
        </p:spPr>
        <p:txBody>
          <a:bodyPr anchor="b"/>
          <a:lstStyle>
            <a:lvl1pPr marL="0" indent="0">
              <a:buNone/>
              <a:defRPr sz="3415" b="1"/>
            </a:lvl1pPr>
            <a:lvl2pPr marL="650391" indent="0">
              <a:buNone/>
              <a:defRPr sz="2844" b="1"/>
            </a:lvl2pPr>
            <a:lvl3pPr marL="1300781" indent="0">
              <a:buNone/>
              <a:defRPr sz="2560" b="1"/>
            </a:lvl3pPr>
            <a:lvl4pPr marL="1951172" indent="0">
              <a:buNone/>
              <a:defRPr sz="2276" b="1"/>
            </a:lvl4pPr>
            <a:lvl5pPr marL="2601561" indent="0">
              <a:buNone/>
              <a:defRPr sz="2276" b="1"/>
            </a:lvl5pPr>
            <a:lvl6pPr marL="3251952" indent="0">
              <a:buNone/>
              <a:defRPr sz="2276" b="1"/>
            </a:lvl6pPr>
            <a:lvl7pPr marL="3902342" indent="0">
              <a:buNone/>
              <a:defRPr sz="2276" b="1"/>
            </a:lvl7pPr>
            <a:lvl8pPr marL="4552734" indent="0">
              <a:buNone/>
              <a:defRPr sz="2276" b="1"/>
            </a:lvl8pPr>
            <a:lvl9pPr marL="5203123" indent="0">
              <a:buNone/>
              <a:defRPr sz="2276"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1194412" y="3562778"/>
            <a:ext cx="7335743"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8778508" y="2390987"/>
            <a:ext cx="7371871" cy="1171786"/>
          </a:xfrm>
        </p:spPr>
        <p:txBody>
          <a:bodyPr anchor="b"/>
          <a:lstStyle>
            <a:lvl1pPr marL="0" indent="0">
              <a:buNone/>
              <a:defRPr sz="3415" b="1"/>
            </a:lvl1pPr>
            <a:lvl2pPr marL="650391" indent="0">
              <a:buNone/>
              <a:defRPr sz="2844" b="1"/>
            </a:lvl2pPr>
            <a:lvl3pPr marL="1300781" indent="0">
              <a:buNone/>
              <a:defRPr sz="2560" b="1"/>
            </a:lvl3pPr>
            <a:lvl4pPr marL="1951172" indent="0">
              <a:buNone/>
              <a:defRPr sz="2276" b="1"/>
            </a:lvl4pPr>
            <a:lvl5pPr marL="2601561" indent="0">
              <a:buNone/>
              <a:defRPr sz="2276" b="1"/>
            </a:lvl5pPr>
            <a:lvl6pPr marL="3251952" indent="0">
              <a:buNone/>
              <a:defRPr sz="2276" b="1"/>
            </a:lvl6pPr>
            <a:lvl7pPr marL="3902342" indent="0">
              <a:buNone/>
              <a:defRPr sz="2276" b="1"/>
            </a:lvl7pPr>
            <a:lvl8pPr marL="4552734" indent="0">
              <a:buNone/>
              <a:defRPr sz="2276" b="1"/>
            </a:lvl8pPr>
            <a:lvl9pPr marL="5203123" indent="0">
              <a:buNone/>
              <a:defRPr sz="2276"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8778508" y="3562778"/>
            <a:ext cx="7371871"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4016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1192143" y="14"/>
            <a:ext cx="14955977" cy="1885245"/>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1192143" y="1885245"/>
            <a:ext cx="149559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821857" y="528332"/>
            <a:ext cx="19020104" cy="85434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857981" y="5019053"/>
            <a:ext cx="15624301" cy="2479041"/>
          </a:xfrm>
          <a:prstGeom prst="rect">
            <a:avLst/>
          </a:prstGeom>
        </p:spPr>
        <p:txBody>
          <a:bodyPr/>
          <a:lstStyle/>
          <a:p>
            <a:r>
              <a:t>Presentation Title</a:t>
            </a:r>
          </a:p>
        </p:txBody>
      </p:sp>
      <p:sp>
        <p:nvSpPr>
          <p:cNvPr id="23" name="Author and Date"/>
          <p:cNvSpPr txBox="1">
            <a:spLocks noGrp="1"/>
          </p:cNvSpPr>
          <p:nvPr>
            <p:ph type="body" sz="quarter" idx="22" hasCustomPrompt="1"/>
          </p:nvPr>
        </p:nvSpPr>
        <p:spPr>
          <a:xfrm>
            <a:off x="858836" y="1809140"/>
            <a:ext cx="15622609" cy="339722"/>
          </a:xfrm>
          <a:prstGeom prst="rect">
            <a:avLst/>
          </a:prstGeom>
        </p:spPr>
        <p:txBody>
          <a:bodyPr lIns="24383" tIns="24383" rIns="24383" bIns="24383"/>
          <a:lstStyle>
            <a:lvl1pPr defTabSz="649767">
              <a:defRPr sz="2656"/>
            </a:lvl1pPr>
          </a:lstStyle>
          <a:p>
            <a:r>
              <a:t>Author and Date</a:t>
            </a:r>
          </a:p>
        </p:txBody>
      </p:sp>
      <p:sp>
        <p:nvSpPr>
          <p:cNvPr id="24" name="Body Level One…"/>
          <p:cNvSpPr txBox="1">
            <a:spLocks noGrp="1"/>
          </p:cNvSpPr>
          <p:nvPr>
            <p:ph type="body" sz="quarter" idx="1" hasCustomPrompt="1"/>
          </p:nvPr>
        </p:nvSpPr>
        <p:spPr>
          <a:xfrm>
            <a:off x="857981" y="7411152"/>
            <a:ext cx="15624301" cy="595708"/>
          </a:xfrm>
          <a:prstGeom prst="rect">
            <a:avLst/>
          </a:prstGeom>
        </p:spPr>
        <p:txBody>
          <a:body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86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1194402" y="650240"/>
            <a:ext cx="5592685" cy="2275840"/>
          </a:xfrm>
        </p:spPr>
        <p:txBody>
          <a:bodyPr anchor="b"/>
          <a:lstStyle>
            <a:lvl1pPr>
              <a:defRPr sz="4551"/>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7371871" y="1404338"/>
            <a:ext cx="8778508" cy="6931378"/>
          </a:xfrm>
        </p:spPr>
        <p:txBody>
          <a:bodyPr/>
          <a:lstStyle>
            <a:lvl1pPr>
              <a:defRPr sz="4551"/>
            </a:lvl1pPr>
            <a:lvl2pPr>
              <a:defRPr sz="3983"/>
            </a:lvl2pPr>
            <a:lvl3pPr>
              <a:defRPr sz="3415"/>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1194402" y="2926085"/>
            <a:ext cx="5592685" cy="5420925"/>
          </a:xfrm>
        </p:spPr>
        <p:txBody>
          <a:bodyPr/>
          <a:lstStyle>
            <a:lvl1pPr marL="0" indent="0">
              <a:buNone/>
              <a:defRPr sz="2276"/>
            </a:lvl1pPr>
            <a:lvl2pPr marL="650391" indent="0">
              <a:buNone/>
              <a:defRPr sz="1991"/>
            </a:lvl2pPr>
            <a:lvl3pPr marL="1300781" indent="0">
              <a:buNone/>
              <a:defRPr sz="1707"/>
            </a:lvl3pPr>
            <a:lvl4pPr marL="1951172" indent="0">
              <a:buNone/>
              <a:defRPr sz="1423"/>
            </a:lvl4pPr>
            <a:lvl5pPr marL="2601561" indent="0">
              <a:buNone/>
              <a:defRPr sz="1423"/>
            </a:lvl5pPr>
            <a:lvl6pPr marL="3251952" indent="0">
              <a:buNone/>
              <a:defRPr sz="1423"/>
            </a:lvl6pPr>
            <a:lvl7pPr marL="3902342" indent="0">
              <a:buNone/>
              <a:defRPr sz="1423"/>
            </a:lvl7pPr>
            <a:lvl8pPr marL="4552734" indent="0">
              <a:buNone/>
              <a:defRPr sz="1423"/>
            </a:lvl8pPr>
            <a:lvl9pPr marL="5203123" indent="0">
              <a:buNone/>
              <a:defRPr sz="1423"/>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107467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1194402" y="650240"/>
            <a:ext cx="5592685" cy="2275840"/>
          </a:xfrm>
        </p:spPr>
        <p:txBody>
          <a:bodyPr anchor="b"/>
          <a:lstStyle>
            <a:lvl1pPr>
              <a:defRPr sz="4551"/>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7371871" y="1404338"/>
            <a:ext cx="8778508" cy="6931378"/>
          </a:xfrm>
        </p:spPr>
        <p:txBody>
          <a:bodyPr/>
          <a:lstStyle>
            <a:lvl1pPr marL="0" indent="0">
              <a:buNone/>
              <a:defRPr sz="4551"/>
            </a:lvl1pPr>
            <a:lvl2pPr marL="650391" indent="0">
              <a:buNone/>
              <a:defRPr sz="3983"/>
            </a:lvl2pPr>
            <a:lvl3pPr marL="1300781" indent="0">
              <a:buNone/>
              <a:defRPr sz="3415"/>
            </a:lvl3pPr>
            <a:lvl4pPr marL="1951172" indent="0">
              <a:buNone/>
              <a:defRPr sz="2844"/>
            </a:lvl4pPr>
            <a:lvl5pPr marL="2601561" indent="0">
              <a:buNone/>
              <a:defRPr sz="2844"/>
            </a:lvl5pPr>
            <a:lvl6pPr marL="3251952" indent="0">
              <a:buNone/>
              <a:defRPr sz="2844"/>
            </a:lvl6pPr>
            <a:lvl7pPr marL="3902342" indent="0">
              <a:buNone/>
              <a:defRPr sz="2844"/>
            </a:lvl7pPr>
            <a:lvl8pPr marL="4552734" indent="0">
              <a:buNone/>
              <a:defRPr sz="2844"/>
            </a:lvl8pPr>
            <a:lvl9pPr marL="5203123" indent="0">
              <a:buNone/>
              <a:defRPr sz="2844"/>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1194402" y="2926085"/>
            <a:ext cx="5592685" cy="5420925"/>
          </a:xfrm>
        </p:spPr>
        <p:txBody>
          <a:bodyPr/>
          <a:lstStyle>
            <a:lvl1pPr marL="0" indent="0">
              <a:buNone/>
              <a:defRPr sz="2276"/>
            </a:lvl1pPr>
            <a:lvl2pPr marL="650391" indent="0">
              <a:buNone/>
              <a:defRPr sz="1991"/>
            </a:lvl2pPr>
            <a:lvl3pPr marL="1300781" indent="0">
              <a:buNone/>
              <a:defRPr sz="1707"/>
            </a:lvl3pPr>
            <a:lvl4pPr marL="1951172" indent="0">
              <a:buNone/>
              <a:defRPr sz="1423"/>
            </a:lvl4pPr>
            <a:lvl5pPr marL="2601561" indent="0">
              <a:buNone/>
              <a:defRPr sz="1423"/>
            </a:lvl5pPr>
            <a:lvl6pPr marL="3251952" indent="0">
              <a:buNone/>
              <a:defRPr sz="1423"/>
            </a:lvl6pPr>
            <a:lvl7pPr marL="3902342" indent="0">
              <a:buNone/>
              <a:defRPr sz="1423"/>
            </a:lvl7pPr>
            <a:lvl8pPr marL="4552734" indent="0">
              <a:buNone/>
              <a:defRPr sz="1423"/>
            </a:lvl8pPr>
            <a:lvl9pPr marL="5203123" indent="0">
              <a:buNone/>
              <a:defRPr sz="1423"/>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856706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567250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12409126" y="519302"/>
            <a:ext cx="3738994"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1192143" y="519302"/>
            <a:ext cx="11000229"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60671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21970259" y="9109700"/>
            <a:ext cx="395941" cy="389915"/>
          </a:xfrm>
          <a:prstGeom prst="rect">
            <a:avLst/>
          </a:prstGeom>
        </p:spPr>
        <p:txBody>
          <a:bodyPr/>
          <a:lstStyle/>
          <a:p>
            <a:pPr defTabSz="779126">
              <a:defRPr/>
            </a:pPr>
            <a:fld id="{86CB4B4D-7CA3-9044-876B-883B54F8677D}" type="slidenum">
              <a:rPr lang="en-US" smtClean="0"/>
              <a:pPr defTabSz="779126">
                <a:defRPr/>
              </a:pPr>
              <a:t>‹#›</a:t>
            </a:fld>
            <a:endParaRPr lang="en-US"/>
          </a:p>
        </p:txBody>
      </p:sp>
    </p:spTree>
    <p:extLst>
      <p:ext uri="{BB962C8B-B14F-4D97-AF65-F5344CB8AC3E}">
        <p14:creationId xmlns:p14="http://schemas.microsoft.com/office/powerpoint/2010/main" val="188739108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762035" y="2222500"/>
            <a:ext cx="12496775" cy="6667500"/>
          </a:xfrm>
          <a:prstGeom prst="rect">
            <a:avLst/>
          </a:prstGeom>
        </p:spPr>
        <p:txBody>
          <a:bodyPr/>
          <a:lstStyle>
            <a:lvl1pPr marL="365833" indent="-365833">
              <a:defRPr>
                <a:solidFill>
                  <a:schemeClr val="tx1"/>
                </a:solidFill>
              </a:defRPr>
            </a:lvl1pPr>
            <a:lvl2pPr marL="731663" indent="-365833">
              <a:spcBef>
                <a:spcPts val="1600"/>
              </a:spcBef>
              <a:defRPr>
                <a:solidFill>
                  <a:schemeClr val="tx1"/>
                </a:solidFill>
              </a:defRPr>
            </a:lvl2pPr>
            <a:lvl3pPr marL="1006038" indent="-365833">
              <a:spcBef>
                <a:spcPts val="799"/>
              </a:spcBef>
              <a:defRPr sz="4000">
                <a:solidFill>
                  <a:schemeClr val="tx1"/>
                </a:solidFill>
              </a:defRPr>
            </a:lvl3pPr>
            <a:lvl4pPr marL="1280409" indent="-365833">
              <a:spcBef>
                <a:spcPts val="0"/>
              </a:spcBef>
              <a:defRPr sz="4000">
                <a:solidFill>
                  <a:schemeClr val="tx1"/>
                </a:solidFill>
              </a:defRPr>
            </a:lvl4pPr>
            <a:lvl5pPr marL="1554784" indent="-365833">
              <a:spcBef>
                <a:spcPts val="0"/>
              </a:spcBef>
              <a:defRPr sz="4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21970259" y="9109700"/>
            <a:ext cx="395941" cy="389915"/>
          </a:xfrm>
          <a:prstGeom prst="rect">
            <a:avLst/>
          </a:prstGeom>
        </p:spPr>
        <p:txBody>
          <a:bodyPr/>
          <a:lstStyle/>
          <a:p>
            <a:pPr defTabSz="779126">
              <a:defRPr/>
            </a:pPr>
            <a:fld id="{86CB4B4D-7CA3-9044-876B-883B54F8677D}" type="slidenum">
              <a:rPr lang="en-US" smtClean="0"/>
              <a:pPr defTabSz="779126">
                <a:defRPr/>
              </a:pPr>
              <a:t>‹#›</a:t>
            </a:fld>
            <a:endParaRPr lang="en-US"/>
          </a:p>
        </p:txBody>
      </p:sp>
    </p:spTree>
    <p:extLst>
      <p:ext uri="{BB962C8B-B14F-4D97-AF65-F5344CB8AC3E}">
        <p14:creationId xmlns:p14="http://schemas.microsoft.com/office/powerpoint/2010/main" val="409553470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sz="half" idx="21"/>
          </p:nvPr>
        </p:nvSpPr>
        <p:spPr>
          <a:xfrm>
            <a:off x="7803117" y="1110832"/>
            <a:ext cx="8636594" cy="7538721"/>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857981" y="1896534"/>
            <a:ext cx="6954170" cy="3137213"/>
          </a:xfrm>
          <a:prstGeom prst="rect">
            <a:avLst/>
          </a:prstGeom>
        </p:spPr>
        <p:txBody>
          <a:bodyPr/>
          <a:lstStyle>
            <a:lvl1pPr>
              <a:defRPr sz="8000" spc="-159"/>
            </a:lvl1pPr>
          </a:lstStyle>
          <a:p>
            <a:r>
              <a:t>Slide Title</a:t>
            </a:r>
          </a:p>
        </p:txBody>
      </p:sp>
      <p:sp>
        <p:nvSpPr>
          <p:cNvPr id="34" name="Body Level One…"/>
          <p:cNvSpPr txBox="1">
            <a:spLocks noGrp="1"/>
          </p:cNvSpPr>
          <p:nvPr>
            <p:ph type="body" sz="quarter" idx="1" hasCustomPrompt="1"/>
          </p:nvPr>
        </p:nvSpPr>
        <p:spPr>
          <a:xfrm>
            <a:off x="857981" y="4984841"/>
            <a:ext cx="6954170" cy="2872226"/>
          </a:xfrm>
          <a:prstGeom prst="rect">
            <a:avLst/>
          </a:prstGeom>
        </p:spPr>
        <p:txBody>
          <a:body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8512503" y="8096852"/>
            <a:ext cx="306387" cy="30093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857981" y="1794933"/>
            <a:ext cx="15624301" cy="764354"/>
          </a:xfrm>
          <a:prstGeom prst="rect">
            <a:avLst/>
          </a:prstGeom>
        </p:spPr>
        <p:txBody>
          <a:bodyPr anchor="t"/>
          <a:lstStyle>
            <a:lvl1pPr>
              <a:defRPr sz="8000" spc="-159"/>
            </a:lvl1pPr>
          </a:lstStyle>
          <a:p>
            <a:r>
              <a:t>Slide Title</a:t>
            </a:r>
          </a:p>
        </p:txBody>
      </p:sp>
      <p:sp>
        <p:nvSpPr>
          <p:cNvPr id="43" name="Slide Subtitle"/>
          <p:cNvSpPr txBox="1">
            <a:spLocks noGrp="1"/>
          </p:cNvSpPr>
          <p:nvPr>
            <p:ph type="body" sz="quarter" idx="21" hasCustomPrompt="1"/>
          </p:nvPr>
        </p:nvSpPr>
        <p:spPr>
          <a:xfrm>
            <a:off x="857981" y="2484779"/>
            <a:ext cx="15624301" cy="498550"/>
          </a:xfrm>
          <a:prstGeom prst="rect">
            <a:avLst/>
          </a:prstGeom>
        </p:spPr>
        <p:txBody>
          <a:bodyPr lIns="24383" tIns="24383" rIns="24383" bIns="24383"/>
          <a:lstStyle>
            <a:lvl1pPr defTabSz="610625">
              <a:defRPr sz="3952">
                <a:solidFill>
                  <a:srgbClr val="005493"/>
                </a:solidFill>
              </a:defRPr>
            </a:lvl1pPr>
          </a:lstStyle>
          <a:p>
            <a:r>
              <a:t>Slide Subtitle</a:t>
            </a:r>
          </a:p>
        </p:txBody>
      </p:sp>
      <p:sp>
        <p:nvSpPr>
          <p:cNvPr id="44" name="Body Level One…"/>
          <p:cNvSpPr txBox="1">
            <a:spLocks noGrp="1"/>
          </p:cNvSpPr>
          <p:nvPr>
            <p:ph type="body" idx="1" hasCustomPrompt="1"/>
          </p:nvPr>
        </p:nvSpPr>
        <p:spPr>
          <a:xfrm>
            <a:off x="857981" y="3485081"/>
            <a:ext cx="15624301" cy="4403207"/>
          </a:xfrm>
          <a:prstGeom prst="rect">
            <a:avLst/>
          </a:prstGeom>
        </p:spPr>
        <p:txBody>
          <a:bodyPr/>
          <a:lstStyle>
            <a:lvl1pPr marL="575847" indent="-575847" defTabSz="2312370">
              <a:lnSpc>
                <a:spcPct val="90000"/>
              </a:lnSpc>
              <a:spcBef>
                <a:spcPts val="4267"/>
              </a:spcBef>
              <a:buSzPct val="123000"/>
              <a:buChar char="•"/>
              <a:defRPr sz="4535" b="0"/>
            </a:lvl1pPr>
            <a:lvl2pPr marL="1388811" indent="-575847" defTabSz="2312370">
              <a:lnSpc>
                <a:spcPct val="90000"/>
              </a:lnSpc>
              <a:spcBef>
                <a:spcPts val="4267"/>
              </a:spcBef>
              <a:buSzPct val="123000"/>
              <a:buChar char="•"/>
              <a:defRPr sz="4535" b="0"/>
            </a:lvl2pPr>
            <a:lvl3pPr marL="2201773" indent="-575847" defTabSz="2312370">
              <a:lnSpc>
                <a:spcPct val="90000"/>
              </a:lnSpc>
              <a:spcBef>
                <a:spcPts val="4267"/>
              </a:spcBef>
              <a:buSzPct val="123000"/>
              <a:buChar char="•"/>
              <a:defRPr sz="4535" b="0"/>
            </a:lvl3pPr>
            <a:lvl4pPr marL="3014736" indent="-575847" defTabSz="2312370">
              <a:lnSpc>
                <a:spcPct val="90000"/>
              </a:lnSpc>
              <a:spcBef>
                <a:spcPts val="4267"/>
              </a:spcBef>
              <a:buSzPct val="123000"/>
              <a:buChar char="•"/>
              <a:defRPr sz="4535" b="0"/>
            </a:lvl4pPr>
            <a:lvl5pPr marL="3827701" indent="-575847" defTabSz="2312370">
              <a:lnSpc>
                <a:spcPct val="90000"/>
              </a:lnSpc>
              <a:spcBef>
                <a:spcPts val="4267"/>
              </a:spcBef>
              <a:buSzPct val="123000"/>
              <a:buChar char="•"/>
              <a:defRPr sz="4535"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2" name="Slide Subtitle"/>
          <p:cNvSpPr txBox="1">
            <a:spLocks noGrp="1"/>
          </p:cNvSpPr>
          <p:nvPr>
            <p:ph type="body" sz="quarter" idx="21" hasCustomPrompt="1"/>
          </p:nvPr>
        </p:nvSpPr>
        <p:spPr>
          <a:xfrm>
            <a:off x="857981" y="2484779"/>
            <a:ext cx="6954170" cy="498550"/>
          </a:xfrm>
          <a:prstGeom prst="rect">
            <a:avLst/>
          </a:prstGeom>
        </p:spPr>
        <p:txBody>
          <a:bodyPr lIns="24383" tIns="24383" rIns="24383" bIns="24383"/>
          <a:lstStyle>
            <a:lvl1pPr defTabSz="610625">
              <a:defRPr sz="3952"/>
            </a:lvl1pPr>
          </a:lstStyle>
          <a:p>
            <a:r>
              <a:t>Slide Subtitle</a:t>
            </a:r>
          </a:p>
        </p:txBody>
      </p:sp>
      <p:sp>
        <p:nvSpPr>
          <p:cNvPr id="53" name="Body Level One…"/>
          <p:cNvSpPr txBox="1">
            <a:spLocks noGrp="1"/>
          </p:cNvSpPr>
          <p:nvPr>
            <p:ph type="body" sz="quarter" idx="1" hasCustomPrompt="1"/>
          </p:nvPr>
        </p:nvSpPr>
        <p:spPr>
          <a:xfrm>
            <a:off x="857981" y="3485069"/>
            <a:ext cx="6954170" cy="4403536"/>
          </a:xfrm>
          <a:prstGeom prst="rect">
            <a:avLst/>
          </a:prstGeom>
        </p:spPr>
        <p:txBody>
          <a:bodyPr/>
          <a:lstStyle>
            <a:lvl1pPr marL="575847" indent="-575847" defTabSz="2312370">
              <a:lnSpc>
                <a:spcPct val="90000"/>
              </a:lnSpc>
              <a:spcBef>
                <a:spcPts val="4267"/>
              </a:spcBef>
              <a:buSzPct val="123000"/>
              <a:buChar char="•"/>
              <a:defRPr sz="4535" b="0"/>
            </a:lvl1pPr>
            <a:lvl2pPr marL="1388811" indent="-575847" defTabSz="2312370">
              <a:lnSpc>
                <a:spcPct val="90000"/>
              </a:lnSpc>
              <a:spcBef>
                <a:spcPts val="4267"/>
              </a:spcBef>
              <a:buSzPct val="123000"/>
              <a:buChar char="•"/>
              <a:defRPr sz="4535" b="0"/>
            </a:lvl2pPr>
            <a:lvl3pPr marL="2201773" indent="-575847" defTabSz="2312370">
              <a:lnSpc>
                <a:spcPct val="90000"/>
              </a:lnSpc>
              <a:spcBef>
                <a:spcPts val="4267"/>
              </a:spcBef>
              <a:buSzPct val="123000"/>
              <a:buChar char="•"/>
              <a:defRPr sz="4535" b="0"/>
            </a:lvl3pPr>
            <a:lvl4pPr marL="3014736" indent="-575847" defTabSz="2312370">
              <a:lnSpc>
                <a:spcPct val="90000"/>
              </a:lnSpc>
              <a:spcBef>
                <a:spcPts val="4267"/>
              </a:spcBef>
              <a:buSzPct val="123000"/>
              <a:buChar char="•"/>
              <a:defRPr sz="4535" b="0"/>
            </a:lvl4pPr>
            <a:lvl5pPr marL="3827701" indent="-575847" defTabSz="2312370">
              <a:lnSpc>
                <a:spcPct val="90000"/>
              </a:lnSpc>
              <a:spcBef>
                <a:spcPts val="4267"/>
              </a:spcBef>
              <a:buSzPct val="123000"/>
              <a:buChar char="•"/>
              <a:defRPr sz="4535" b="0"/>
            </a:lvl5pPr>
          </a:lstStyle>
          <a:p>
            <a:r>
              <a:t>Slide bullet text</a:t>
            </a:r>
          </a:p>
          <a:p>
            <a:pPr lvl="1"/>
            <a:endParaRPr/>
          </a:p>
          <a:p>
            <a:pPr lvl="2"/>
            <a:endParaRPr/>
          </a:p>
          <a:p>
            <a:pPr lvl="3"/>
            <a:endParaRPr/>
          </a:p>
          <a:p>
            <a:pPr lvl="4"/>
            <a:endParaRPr/>
          </a:p>
        </p:txBody>
      </p:sp>
      <p:sp>
        <p:nvSpPr>
          <p:cNvPr id="54" name="660384004_1290x1720.jpg"/>
          <p:cNvSpPr>
            <a:spLocks noGrp="1"/>
          </p:cNvSpPr>
          <p:nvPr>
            <p:ph type="pic" sz="half" idx="22"/>
          </p:nvPr>
        </p:nvSpPr>
        <p:spPr>
          <a:xfrm>
            <a:off x="8670132" y="1001995"/>
            <a:ext cx="7763348" cy="7763111"/>
          </a:xfrm>
          <a:prstGeom prst="rect">
            <a:avLst/>
          </a:prstGeom>
        </p:spPr>
        <p:txBody>
          <a:bodyPr lIns="91439" tIns="45719" rIns="91439" bIns="45719">
            <a:noAutofit/>
          </a:bodyPr>
          <a:lstStyle/>
          <a:p>
            <a:endParaRPr/>
          </a:p>
        </p:txBody>
      </p:sp>
      <p:sp>
        <p:nvSpPr>
          <p:cNvPr id="55" name="Slide Title"/>
          <p:cNvSpPr txBox="1">
            <a:spLocks noGrp="1"/>
          </p:cNvSpPr>
          <p:nvPr>
            <p:ph type="title" hasCustomPrompt="1"/>
          </p:nvPr>
        </p:nvSpPr>
        <p:spPr>
          <a:xfrm>
            <a:off x="857981" y="1794946"/>
            <a:ext cx="6954170" cy="765387"/>
          </a:xfrm>
          <a:prstGeom prst="rect">
            <a:avLst/>
          </a:prstGeom>
        </p:spPr>
        <p:txBody>
          <a:bodyPr anchor="t"/>
          <a:lstStyle>
            <a:lvl1pPr>
              <a:defRPr sz="8000" spc="-159"/>
            </a:lvl1pPr>
          </a:lstStyle>
          <a:p>
            <a:r>
              <a:t>Slide Title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63" name="Section Title"/>
          <p:cNvSpPr txBox="1">
            <a:spLocks noGrp="1"/>
          </p:cNvSpPr>
          <p:nvPr>
            <p:ph type="title" hasCustomPrompt="1"/>
          </p:nvPr>
        </p:nvSpPr>
        <p:spPr>
          <a:xfrm>
            <a:off x="857978" y="3637279"/>
            <a:ext cx="15624304" cy="2479042"/>
          </a:xfrm>
          <a:prstGeom prst="rect">
            <a:avLst/>
          </a:prstGeom>
        </p:spPr>
        <p:txBody>
          <a:bodyPr anchor="ctr"/>
          <a:lstStyle>
            <a:lvl1pPr>
              <a:defRPr b="0">
                <a:latin typeface="Helvetica Neue Medium"/>
                <a:ea typeface="Helvetica Neue Medium"/>
                <a:cs typeface="Helvetica Neue Medium"/>
                <a:sym typeface="Helvetica Neue Medium"/>
              </a:defRPr>
            </a:lvl1pPr>
          </a:lstStyle>
          <a:p>
            <a:r>
              <a:t>Section Title</a:t>
            </a:r>
          </a:p>
        </p:txBody>
      </p:sp>
      <p:sp>
        <p:nvSpPr>
          <p:cNvPr id="64" name="Slide Number"/>
          <p:cNvSpPr txBox="1">
            <a:spLocks noGrp="1"/>
          </p:cNvSpPr>
          <p:nvPr>
            <p:ph type="sldNum" sz="quarter" idx="2"/>
          </p:nvPr>
        </p:nvSpPr>
        <p:spPr>
          <a:xfrm>
            <a:off x="8512503" y="8096852"/>
            <a:ext cx="306387" cy="300936"/>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857981" y="1794946"/>
            <a:ext cx="15624301" cy="765387"/>
          </a:xfrm>
          <a:prstGeom prst="rect">
            <a:avLst/>
          </a:prstGeom>
        </p:spPr>
        <p:txBody>
          <a:bodyPr anchor="t"/>
          <a:lstStyle>
            <a:lvl1pPr>
              <a:defRPr sz="8000" spc="-159"/>
            </a:lvl1pPr>
          </a:lstStyle>
          <a:p>
            <a:r>
              <a:t>Agenda Title</a:t>
            </a:r>
          </a:p>
        </p:txBody>
      </p:sp>
      <p:sp>
        <p:nvSpPr>
          <p:cNvPr id="72" name="Agenda Subtitle"/>
          <p:cNvSpPr txBox="1">
            <a:spLocks noGrp="1"/>
          </p:cNvSpPr>
          <p:nvPr>
            <p:ph type="body" sz="quarter" idx="21" hasCustomPrompt="1"/>
          </p:nvPr>
        </p:nvSpPr>
        <p:spPr>
          <a:xfrm>
            <a:off x="857981" y="2484779"/>
            <a:ext cx="15624301" cy="498550"/>
          </a:xfrm>
          <a:prstGeom prst="rect">
            <a:avLst/>
          </a:prstGeom>
        </p:spPr>
        <p:txBody>
          <a:bodyPr lIns="24383" tIns="24383" rIns="24383" bIns="24383"/>
          <a:lstStyle>
            <a:lvl1pPr defTabSz="610625">
              <a:defRPr sz="3952"/>
            </a:lvl1pPr>
          </a:lstStyle>
          <a:p>
            <a:r>
              <a:t>Agenda Subtitle</a:t>
            </a:r>
          </a:p>
        </p:txBody>
      </p:sp>
      <p:sp>
        <p:nvSpPr>
          <p:cNvPr id="73" name="Body Level One…"/>
          <p:cNvSpPr txBox="1">
            <a:spLocks noGrp="1"/>
          </p:cNvSpPr>
          <p:nvPr>
            <p:ph type="body" idx="1" hasCustomPrompt="1"/>
          </p:nvPr>
        </p:nvSpPr>
        <p:spPr>
          <a:xfrm>
            <a:off x="857981" y="3485081"/>
            <a:ext cx="15624301" cy="4403207"/>
          </a:xfrm>
          <a:prstGeom prst="rect">
            <a:avLst/>
          </a:prstGeom>
        </p:spPr>
        <p:txBody>
          <a:bodyPr/>
          <a:lstStyle>
            <a:lvl1pPr>
              <a:spcBef>
                <a:spcPts val="1600"/>
              </a:spcBef>
              <a:defRPr b="0" spc="-51"/>
            </a:lvl1pPr>
            <a:lvl2pPr>
              <a:spcBef>
                <a:spcPts val="1600"/>
              </a:spcBef>
              <a:defRPr b="0" spc="-51"/>
            </a:lvl2pPr>
            <a:lvl3pPr>
              <a:spcBef>
                <a:spcPts val="1600"/>
              </a:spcBef>
              <a:defRPr b="0" spc="-51"/>
            </a:lvl3pPr>
            <a:lvl4pPr>
              <a:spcBef>
                <a:spcPts val="1600"/>
              </a:spcBef>
              <a:defRPr b="0" spc="-51"/>
            </a:lvl4pPr>
            <a:lvl5pPr>
              <a:spcBef>
                <a:spcPts val="1600"/>
              </a:spcBef>
              <a:defRPr b="0" spc="-51"/>
            </a:lvl5pPr>
          </a:lstStyle>
          <a:p>
            <a:r>
              <a:t>Agenda Topics</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857981" y="3843649"/>
            <a:ext cx="15624301" cy="2066302"/>
          </a:xfrm>
          <a:prstGeom prst="rect">
            <a:avLst/>
          </a:prstGeom>
        </p:spPr>
        <p:txBody>
          <a:bodyPr anchor="ctr"/>
          <a:lstStyle>
            <a:lvl1pPr algn="ctr" defTabSz="2312370">
              <a:lnSpc>
                <a:spcPct val="80000"/>
              </a:lnSpc>
              <a:defRPr sz="10935" b="0" spc="-219">
                <a:latin typeface="Helvetica Neue Medium"/>
                <a:ea typeface="Helvetica Neue Medium"/>
                <a:cs typeface="Helvetica Neue Medium"/>
                <a:sym typeface="Helvetica Neue Medium"/>
              </a:defRPr>
            </a:lvl1pPr>
            <a:lvl2pPr algn="ctr" defTabSz="2312370">
              <a:lnSpc>
                <a:spcPct val="80000"/>
              </a:lnSpc>
              <a:defRPr sz="10935" b="0" spc="-219">
                <a:latin typeface="Helvetica Neue Medium"/>
                <a:ea typeface="Helvetica Neue Medium"/>
                <a:cs typeface="Helvetica Neue Medium"/>
                <a:sym typeface="Helvetica Neue Medium"/>
              </a:defRPr>
            </a:lvl2pPr>
            <a:lvl3pPr algn="ctr" defTabSz="2312370">
              <a:lnSpc>
                <a:spcPct val="80000"/>
              </a:lnSpc>
              <a:defRPr sz="10935" b="0" spc="-219">
                <a:latin typeface="Helvetica Neue Medium"/>
                <a:ea typeface="Helvetica Neue Medium"/>
                <a:cs typeface="Helvetica Neue Medium"/>
                <a:sym typeface="Helvetica Neue Medium"/>
              </a:defRPr>
            </a:lvl3pPr>
            <a:lvl4pPr algn="ctr" defTabSz="2312370">
              <a:lnSpc>
                <a:spcPct val="80000"/>
              </a:lnSpc>
              <a:defRPr sz="10935" b="0" spc="-219">
                <a:latin typeface="Helvetica Neue Medium"/>
                <a:ea typeface="Helvetica Neue Medium"/>
                <a:cs typeface="Helvetica Neue Medium"/>
                <a:sym typeface="Helvetica Neue Medium"/>
              </a:defRPr>
            </a:lvl4pPr>
            <a:lvl5pPr algn="ctr" defTabSz="2312370">
              <a:lnSpc>
                <a:spcPct val="80000"/>
              </a:lnSpc>
              <a:defRPr sz="10935" b="0" spc="-219">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89" name="Body Level One…"/>
          <p:cNvSpPr txBox="1">
            <a:spLocks noGrp="1"/>
          </p:cNvSpPr>
          <p:nvPr>
            <p:ph type="body" sz="half" idx="1" hasCustomPrompt="1"/>
          </p:nvPr>
        </p:nvSpPr>
        <p:spPr>
          <a:xfrm>
            <a:off x="857981" y="1793029"/>
            <a:ext cx="15624301" cy="3862179"/>
          </a:xfrm>
          <a:prstGeom prst="rect">
            <a:avLst/>
          </a:prstGeom>
        </p:spPr>
        <p:txBody>
          <a:bodyPr anchor="b"/>
          <a:lstStyle>
            <a:lvl1pPr algn="ctr" defTabSz="2312370">
              <a:lnSpc>
                <a:spcPct val="80000"/>
              </a:lnSpc>
              <a:defRPr sz="23472" spc="-235"/>
            </a:lvl1pPr>
            <a:lvl2pPr algn="ctr" defTabSz="2312370">
              <a:lnSpc>
                <a:spcPct val="80000"/>
              </a:lnSpc>
              <a:defRPr sz="23472" spc="-235"/>
            </a:lvl2pPr>
            <a:lvl3pPr algn="ctr" defTabSz="2312370">
              <a:lnSpc>
                <a:spcPct val="80000"/>
              </a:lnSpc>
              <a:defRPr sz="23472" spc="-235"/>
            </a:lvl3pPr>
            <a:lvl4pPr algn="ctr" defTabSz="2312370">
              <a:lnSpc>
                <a:spcPct val="80000"/>
              </a:lnSpc>
              <a:defRPr sz="23472" spc="-235"/>
            </a:lvl4pPr>
            <a:lvl5pPr algn="ctr" defTabSz="2312370">
              <a:lnSpc>
                <a:spcPct val="80000"/>
              </a:lnSpc>
              <a:defRPr sz="23472" spc="-235"/>
            </a:lvl5pPr>
          </a:lstStyle>
          <a:p>
            <a:r>
              <a:t>100%</a:t>
            </a:r>
          </a:p>
          <a:p>
            <a:pPr lvl="1"/>
            <a:endParaRPr/>
          </a:p>
          <a:p>
            <a:pPr lvl="2"/>
            <a:endParaRPr/>
          </a:p>
          <a:p>
            <a:pPr lvl="3"/>
            <a:endParaRPr/>
          </a:p>
          <a:p>
            <a:pPr lvl="4"/>
            <a:endParaRPr/>
          </a:p>
        </p:txBody>
      </p:sp>
      <p:sp>
        <p:nvSpPr>
          <p:cNvPr id="90" name="Fact information"/>
          <p:cNvSpPr txBox="1">
            <a:spLocks noGrp="1"/>
          </p:cNvSpPr>
          <p:nvPr>
            <p:ph type="body" sz="quarter" idx="21" hasCustomPrompt="1"/>
          </p:nvPr>
        </p:nvSpPr>
        <p:spPr>
          <a:xfrm>
            <a:off x="857981" y="5625696"/>
            <a:ext cx="15624301" cy="498550"/>
          </a:xfrm>
          <a:prstGeom prst="rect">
            <a:avLst/>
          </a:prstGeom>
        </p:spPr>
        <p:txBody>
          <a:bodyPr lIns="24383" tIns="24383" rIns="24383" bIns="24383"/>
          <a:lstStyle>
            <a:lvl1pPr algn="ctr" defTabSz="610625">
              <a:defRPr sz="3952"/>
            </a:lvl1pPr>
          </a:lstStyle>
          <a:p>
            <a:r>
              <a:t>Fact information</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857978" y="2592541"/>
            <a:ext cx="15624304" cy="24790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chor="b">
            <a:normAutofit/>
          </a:bodyPr>
          <a:lstStyle/>
          <a:p>
            <a:r>
              <a:t>Presentation Title</a:t>
            </a:r>
          </a:p>
        </p:txBody>
      </p:sp>
      <p:sp>
        <p:nvSpPr>
          <p:cNvPr id="3" name="Body Level One…"/>
          <p:cNvSpPr txBox="1">
            <a:spLocks noGrp="1"/>
          </p:cNvSpPr>
          <p:nvPr>
            <p:ph type="body" idx="1" hasCustomPrompt="1"/>
          </p:nvPr>
        </p:nvSpPr>
        <p:spPr>
          <a:xfrm>
            <a:off x="854313" y="5071571"/>
            <a:ext cx="15624301" cy="10160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7093" tIns="27093" rIns="27093" bIns="27093">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8512503" y="8094594"/>
            <a:ext cx="306387" cy="300936"/>
          </a:xfrm>
          <a:prstGeom prst="rect">
            <a:avLst/>
          </a:prstGeom>
          <a:ln w="3175">
            <a:miter lim="400000"/>
          </a:ln>
        </p:spPr>
        <p:txBody>
          <a:bodyPr wrap="none" lIns="27093" tIns="27093" rIns="27093" bIns="27093" anchor="b">
            <a:spAutoFit/>
          </a:bodyPr>
          <a:lstStyle>
            <a:lvl1pPr defTabSz="554020">
              <a:defRPr sz="16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1pPr>
      <a:lvl2pPr marL="0" marR="0" indent="609722"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2pPr>
      <a:lvl3pPr marL="0" marR="0" indent="1219445"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3pPr>
      <a:lvl4pPr marL="0" marR="0" indent="1829166"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4pPr>
      <a:lvl5pPr marL="0" marR="0" indent="2438889"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5pPr>
      <a:lvl6pPr marL="0" marR="0" indent="3048608"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6pPr>
      <a:lvl7pPr marL="0" marR="0" indent="3658334"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7pPr>
      <a:lvl8pPr marL="0" marR="0" indent="4268053"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8pPr>
      <a:lvl9pPr marL="0" marR="0" indent="4877776" algn="l" defTabSz="2312370" rtl="0" latinLnBrk="0">
        <a:lnSpc>
          <a:spcPct val="80000"/>
        </a:lnSpc>
        <a:spcBef>
          <a:spcPts val="0"/>
        </a:spcBef>
        <a:spcAft>
          <a:spcPts val="0"/>
        </a:spcAft>
        <a:buClrTx/>
        <a:buSzTx/>
        <a:buFontTx/>
        <a:buNone/>
        <a:tabLst/>
        <a:defRPr sz="10935" b="1" i="0" u="none" strike="noStrike" cap="none" spc="-219" baseline="0">
          <a:solidFill>
            <a:srgbClr val="000000"/>
          </a:solidFill>
          <a:uFillTx/>
          <a:latin typeface="+mn-lt"/>
          <a:ea typeface="+mn-ea"/>
          <a:cs typeface="+mn-cs"/>
          <a:sym typeface="Helvetica Neue"/>
        </a:defRPr>
      </a:lvl9pPr>
    </p:titleStyle>
    <p:bodyStyle>
      <a:lvl1pPr marL="0" marR="0" indent="0"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1pPr>
      <a:lvl2pPr marL="0" marR="0" indent="609722"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2pPr>
      <a:lvl3pPr marL="0" marR="0" indent="1219445"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3pPr>
      <a:lvl4pPr marL="0" marR="0" indent="1829166"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4pPr>
      <a:lvl5pPr marL="0" marR="0" indent="2438889"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5pPr>
      <a:lvl6pPr marL="0" marR="0" indent="3048608"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6pPr>
      <a:lvl7pPr marL="0" marR="0" indent="3658334"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7pPr>
      <a:lvl8pPr marL="0" marR="0" indent="4268053"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8pPr>
      <a:lvl9pPr marL="0" marR="0" indent="4877776" algn="l" defTabSz="782854" rtl="0" latinLnBrk="0">
        <a:lnSpc>
          <a:spcPct val="100000"/>
        </a:lnSpc>
        <a:spcBef>
          <a:spcPts val="0"/>
        </a:spcBef>
        <a:spcAft>
          <a:spcPts val="0"/>
        </a:spcAft>
        <a:buClrTx/>
        <a:buSzTx/>
        <a:buFontTx/>
        <a:buNone/>
        <a:tabLst/>
        <a:defRPr sz="5067" b="1" i="0" u="none" strike="noStrike" cap="none" spc="0" baseline="0">
          <a:solidFill>
            <a:srgbClr val="000000"/>
          </a:solidFill>
          <a:uFillTx/>
          <a:latin typeface="+mn-lt"/>
          <a:ea typeface="+mn-ea"/>
          <a:cs typeface="+mn-cs"/>
          <a:sym typeface="Helvetica Neue"/>
        </a:defRPr>
      </a:lvl9pPr>
    </p:bodyStyle>
    <p:otherStyle>
      <a:lvl1pPr marL="0" marR="0" indent="0"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1pPr>
      <a:lvl2pPr marL="0" marR="0" indent="609722"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2pPr>
      <a:lvl3pPr marL="0" marR="0" indent="1219445"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3pPr>
      <a:lvl4pPr marL="0" marR="0" indent="1829166"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4pPr>
      <a:lvl5pPr marL="0" marR="0" indent="2438889"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5pPr>
      <a:lvl6pPr marL="0" marR="0" indent="3048608"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6pPr>
      <a:lvl7pPr marL="0" marR="0" indent="3658334"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7pPr>
      <a:lvl8pPr marL="0" marR="0" indent="4268053"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8pPr>
      <a:lvl9pPr marL="0" marR="0" indent="4877776" algn="ctr" defTabSz="554020" rtl="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1192143" y="519303"/>
            <a:ext cx="14955977" cy="18852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1192143" y="2596444"/>
            <a:ext cx="14955977"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1192143" y="9040156"/>
            <a:ext cx="3901559"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54D997E8-DDEE-43F1-8D9B-F8A1E11DE488}" type="datetime1">
              <a:rPr lang="en-US" smtClean="0"/>
              <a:t>4/3/2022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5743962" y="9040156"/>
            <a:ext cx="5852339" cy="519289"/>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12246562" y="9040156"/>
            <a:ext cx="3901559" cy="519289"/>
          </a:xfrm>
          <a:prstGeom prst="rect">
            <a:avLst/>
          </a:prstGeom>
        </p:spPr>
        <p:txBody>
          <a:bodyPr vert="horz" lIns="91440" tIns="45720" rIns="91440" bIns="45720" rtlCol="0" anchor="ctr"/>
          <a:lstStyle>
            <a:lvl1pPr algn="r">
              <a:defRPr sz="1707">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4148769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1300781" rtl="0" eaLnBrk="1" latinLnBrk="0" hangingPunct="1">
        <a:lnSpc>
          <a:spcPct val="90000"/>
        </a:lnSpc>
        <a:spcBef>
          <a:spcPct val="0"/>
        </a:spcBef>
        <a:buNone/>
        <a:defRPr sz="6259" kern="1200">
          <a:solidFill>
            <a:srgbClr val="0070C0"/>
          </a:solidFill>
          <a:latin typeface="Verdana" panose="020B0604030504040204" pitchFamily="34" charset="0"/>
          <a:ea typeface="Verdana" panose="020B0604030504040204" pitchFamily="34" charset="0"/>
          <a:cs typeface="+mj-cs"/>
        </a:defRPr>
      </a:lvl1pPr>
    </p:titleStyle>
    <p:bodyStyle>
      <a:lvl1pPr marL="325195" indent="-325195" algn="l" defTabSz="1300781" rtl="0" eaLnBrk="1" latinLnBrk="0" hangingPunct="1">
        <a:lnSpc>
          <a:spcPct val="90000"/>
        </a:lnSpc>
        <a:spcBef>
          <a:spcPts val="1423"/>
        </a:spcBef>
        <a:buFont typeface="Arial" panose="020B0604020202020204" pitchFamily="34" charset="0"/>
        <a:buChar char="•"/>
        <a:defRPr sz="3983" kern="1200">
          <a:solidFill>
            <a:schemeClr val="tx1"/>
          </a:solidFill>
          <a:latin typeface="+mn-lt"/>
          <a:ea typeface="+mn-ea"/>
          <a:cs typeface="+mn-cs"/>
        </a:defRPr>
      </a:lvl1pPr>
      <a:lvl2pPr marL="975583" indent="-325195" algn="l" defTabSz="1300781" rtl="0" eaLnBrk="1" latinLnBrk="0" hangingPunct="1">
        <a:lnSpc>
          <a:spcPct val="90000"/>
        </a:lnSpc>
        <a:spcBef>
          <a:spcPts val="711"/>
        </a:spcBef>
        <a:buFont typeface="Arial" panose="020B0604020202020204" pitchFamily="34" charset="0"/>
        <a:buChar char="•"/>
        <a:defRPr sz="3415" kern="1200">
          <a:solidFill>
            <a:schemeClr val="tx1"/>
          </a:solidFill>
          <a:latin typeface="+mn-lt"/>
          <a:ea typeface="+mn-ea"/>
          <a:cs typeface="+mn-cs"/>
        </a:defRPr>
      </a:lvl2pPr>
      <a:lvl3pPr marL="1625976" indent="-325195" algn="l" defTabSz="1300781" rtl="0" eaLnBrk="1" latinLnBrk="0" hangingPunct="1">
        <a:lnSpc>
          <a:spcPct val="90000"/>
        </a:lnSpc>
        <a:spcBef>
          <a:spcPts val="711"/>
        </a:spcBef>
        <a:buFont typeface="Arial" panose="020B0604020202020204" pitchFamily="34" charset="0"/>
        <a:buChar char="•"/>
        <a:defRPr sz="2844" kern="1200">
          <a:solidFill>
            <a:schemeClr val="tx1"/>
          </a:solidFill>
          <a:latin typeface="+mn-lt"/>
          <a:ea typeface="+mn-ea"/>
          <a:cs typeface="+mn-cs"/>
        </a:defRPr>
      </a:lvl3pPr>
      <a:lvl4pPr marL="2276366" indent="-325195" algn="l" defTabSz="1300781"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4pPr>
      <a:lvl5pPr marL="2926758" indent="-325195" algn="l" defTabSz="1300781"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5pPr>
      <a:lvl6pPr marL="3577147" indent="-325195" algn="l" defTabSz="1300781"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7538" indent="-325195" algn="l" defTabSz="1300781"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7928" indent="-325195" algn="l" defTabSz="1300781"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8319" indent="-325195" algn="l" defTabSz="1300781"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781" rtl="0" eaLnBrk="1" latinLnBrk="0" hangingPunct="1">
        <a:defRPr sz="2560" kern="1200">
          <a:solidFill>
            <a:schemeClr val="tx1"/>
          </a:solidFill>
          <a:latin typeface="+mn-lt"/>
          <a:ea typeface="+mn-ea"/>
          <a:cs typeface="+mn-cs"/>
        </a:defRPr>
      </a:lvl1pPr>
      <a:lvl2pPr marL="650391" algn="l" defTabSz="1300781" rtl="0" eaLnBrk="1" latinLnBrk="0" hangingPunct="1">
        <a:defRPr sz="2560" kern="1200">
          <a:solidFill>
            <a:schemeClr val="tx1"/>
          </a:solidFill>
          <a:latin typeface="+mn-lt"/>
          <a:ea typeface="+mn-ea"/>
          <a:cs typeface="+mn-cs"/>
        </a:defRPr>
      </a:lvl2pPr>
      <a:lvl3pPr marL="1300781" algn="l" defTabSz="1300781" rtl="0" eaLnBrk="1" latinLnBrk="0" hangingPunct="1">
        <a:defRPr sz="2560" kern="1200">
          <a:solidFill>
            <a:schemeClr val="tx1"/>
          </a:solidFill>
          <a:latin typeface="+mn-lt"/>
          <a:ea typeface="+mn-ea"/>
          <a:cs typeface="+mn-cs"/>
        </a:defRPr>
      </a:lvl3pPr>
      <a:lvl4pPr marL="1951172" algn="l" defTabSz="1300781" rtl="0" eaLnBrk="1" latinLnBrk="0" hangingPunct="1">
        <a:defRPr sz="2560" kern="1200">
          <a:solidFill>
            <a:schemeClr val="tx1"/>
          </a:solidFill>
          <a:latin typeface="+mn-lt"/>
          <a:ea typeface="+mn-ea"/>
          <a:cs typeface="+mn-cs"/>
        </a:defRPr>
      </a:lvl4pPr>
      <a:lvl5pPr marL="2601561" algn="l" defTabSz="1300781" rtl="0" eaLnBrk="1" latinLnBrk="0" hangingPunct="1">
        <a:defRPr sz="2560" kern="1200">
          <a:solidFill>
            <a:schemeClr val="tx1"/>
          </a:solidFill>
          <a:latin typeface="+mn-lt"/>
          <a:ea typeface="+mn-ea"/>
          <a:cs typeface="+mn-cs"/>
        </a:defRPr>
      </a:lvl5pPr>
      <a:lvl6pPr marL="3251952" algn="l" defTabSz="1300781" rtl="0" eaLnBrk="1" latinLnBrk="0" hangingPunct="1">
        <a:defRPr sz="2560" kern="1200">
          <a:solidFill>
            <a:schemeClr val="tx1"/>
          </a:solidFill>
          <a:latin typeface="+mn-lt"/>
          <a:ea typeface="+mn-ea"/>
          <a:cs typeface="+mn-cs"/>
        </a:defRPr>
      </a:lvl6pPr>
      <a:lvl7pPr marL="3902342" algn="l" defTabSz="1300781" rtl="0" eaLnBrk="1" latinLnBrk="0" hangingPunct="1">
        <a:defRPr sz="2560" kern="1200">
          <a:solidFill>
            <a:schemeClr val="tx1"/>
          </a:solidFill>
          <a:latin typeface="+mn-lt"/>
          <a:ea typeface="+mn-ea"/>
          <a:cs typeface="+mn-cs"/>
        </a:defRPr>
      </a:lvl7pPr>
      <a:lvl8pPr marL="4552734" algn="l" defTabSz="1300781" rtl="0" eaLnBrk="1" latinLnBrk="0" hangingPunct="1">
        <a:defRPr sz="2560" kern="1200">
          <a:solidFill>
            <a:schemeClr val="tx1"/>
          </a:solidFill>
          <a:latin typeface="+mn-lt"/>
          <a:ea typeface="+mn-ea"/>
          <a:cs typeface="+mn-cs"/>
        </a:defRPr>
      </a:lvl8pPr>
      <a:lvl9pPr marL="5203123" algn="l" defTabSz="1300781"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ing.oreilly.com/library/view/refactoring-improving-the/9780134757681/ch03.xhtml#ch03lev1sec7" TargetMode="External"/><Relationship Id="rId13" Type="http://schemas.openxmlformats.org/officeDocument/2006/relationships/hyperlink" Target="https://learning.oreilly.com/library/view/refactoring-improving-the/9780134757681/ch03.xhtml#ch03lev1sec12" TargetMode="External"/><Relationship Id="rId18" Type="http://schemas.openxmlformats.org/officeDocument/2006/relationships/hyperlink" Target="https://learning.oreilly.com/library/view/refactoring-improving-the/9780134757681/ch03.xhtml#ch03lev1sec17" TargetMode="External"/><Relationship Id="rId3" Type="http://schemas.openxmlformats.org/officeDocument/2006/relationships/hyperlink" Target="https://learning.oreilly.com/library/view/refactoring-improving-the/9780134757681/ch03.xhtml#ch03lev1sec2" TargetMode="External"/><Relationship Id="rId21" Type="http://schemas.openxmlformats.org/officeDocument/2006/relationships/hyperlink" Target="https://learning.oreilly.com/library/view/refactoring-improving-the/9780134757681/ch03.xhtml#ch03lev1sec20" TargetMode="External"/><Relationship Id="rId7" Type="http://schemas.openxmlformats.org/officeDocument/2006/relationships/hyperlink" Target="https://learning.oreilly.com/library/view/refactoring-improving-the/9780134757681/ch03.xhtml#ch03lev1sec6" TargetMode="External"/><Relationship Id="rId12" Type="http://schemas.openxmlformats.org/officeDocument/2006/relationships/hyperlink" Target="https://learning.oreilly.com/library/view/refactoring-improving-the/9780134757681/ch03.xhtml#ch03lev1sec11" TargetMode="External"/><Relationship Id="rId17" Type="http://schemas.openxmlformats.org/officeDocument/2006/relationships/hyperlink" Target="https://learning.oreilly.com/library/view/refactoring-improving-the/9780134757681/ch03.xhtml#ch03lev1sec16" TargetMode="External"/><Relationship Id="rId2" Type="http://schemas.openxmlformats.org/officeDocument/2006/relationships/hyperlink" Target="https://learning.oreilly.com/library/view/refactoring-improving-the/9780134757681/ch03.xhtml#ch03lev1sec1" TargetMode="External"/><Relationship Id="rId16" Type="http://schemas.openxmlformats.org/officeDocument/2006/relationships/hyperlink" Target="https://learning.oreilly.com/library/view/refactoring-improving-the/9780134757681/ch03.xhtml#ch03lev1sec15" TargetMode="External"/><Relationship Id="rId20" Type="http://schemas.openxmlformats.org/officeDocument/2006/relationships/hyperlink" Target="https://learning.oreilly.com/library/view/refactoring-improving-the/9780134757681/ch03.xhtml#ch03lev1sec19" TargetMode="External"/><Relationship Id="rId1" Type="http://schemas.openxmlformats.org/officeDocument/2006/relationships/slideLayout" Target="../slideLayouts/slideLayout4.xml"/><Relationship Id="rId6" Type="http://schemas.openxmlformats.org/officeDocument/2006/relationships/hyperlink" Target="https://learning.oreilly.com/library/view/refactoring-improving-the/9780134757681/ch03.xhtml#ch03lev1sec5" TargetMode="External"/><Relationship Id="rId11" Type="http://schemas.openxmlformats.org/officeDocument/2006/relationships/hyperlink" Target="https://learning.oreilly.com/library/view/refactoring-improving-the/9780134757681/ch03.xhtml#ch03lev1sec10" TargetMode="External"/><Relationship Id="rId24" Type="http://schemas.openxmlformats.org/officeDocument/2006/relationships/hyperlink" Target="https://learning.oreilly.com/library/view/refactoring-improving-the/9780134757681/ch03.xhtml#ch03lev1sec23" TargetMode="External"/><Relationship Id="rId5" Type="http://schemas.openxmlformats.org/officeDocument/2006/relationships/hyperlink" Target="https://learning.oreilly.com/library/view/refactoring-improving-the/9780134757681/ch03.xhtml#ch03lev1sec4" TargetMode="External"/><Relationship Id="rId15" Type="http://schemas.openxmlformats.org/officeDocument/2006/relationships/hyperlink" Target="https://learning.oreilly.com/library/view/refactoring-improving-the/9780134757681/ch03.xhtml#ch03lev1sec14" TargetMode="External"/><Relationship Id="rId23" Type="http://schemas.openxmlformats.org/officeDocument/2006/relationships/hyperlink" Target="https://learning.oreilly.com/library/view/refactoring-improving-the/9780134757681/ch03.xhtml#ch03lev1sec22" TargetMode="External"/><Relationship Id="rId10" Type="http://schemas.openxmlformats.org/officeDocument/2006/relationships/hyperlink" Target="https://learning.oreilly.com/library/view/refactoring-improving-the/9780134757681/ch03.xhtml#ch03lev1sec9" TargetMode="External"/><Relationship Id="rId19" Type="http://schemas.openxmlformats.org/officeDocument/2006/relationships/hyperlink" Target="https://learning.oreilly.com/library/view/refactoring-improving-the/9780134757681/ch03.xhtml#ch03lev1sec18" TargetMode="External"/><Relationship Id="rId4" Type="http://schemas.openxmlformats.org/officeDocument/2006/relationships/hyperlink" Target="https://learning.oreilly.com/library/view/refactoring-improving-the/9780134757681/ch03.xhtml#ch03lev1sec3" TargetMode="External"/><Relationship Id="rId9" Type="http://schemas.openxmlformats.org/officeDocument/2006/relationships/hyperlink" Target="https://learning.oreilly.com/library/view/refactoring-improving-the/9780134757681/ch03.xhtml#ch03lev1sec8" TargetMode="External"/><Relationship Id="rId14" Type="http://schemas.openxmlformats.org/officeDocument/2006/relationships/hyperlink" Target="https://learning.oreilly.com/library/view/refactoring-improving-the/9780134757681/ch03.xhtml#ch03lev1sec13" TargetMode="External"/><Relationship Id="rId22" Type="http://schemas.openxmlformats.org/officeDocument/2006/relationships/hyperlink" Target="https://learning.oreilly.com/library/view/refactoring-improving-the/9780134757681/ch03.xhtml#ch03lev1sec21"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S 4530/5500…"/>
          <p:cNvSpPr txBox="1">
            <a:spLocks noGrp="1"/>
          </p:cNvSpPr>
          <p:nvPr>
            <p:ph type="ctrTitle"/>
          </p:nvPr>
        </p:nvSpPr>
        <p:spPr>
          <a:xfrm>
            <a:off x="1867711" y="1253015"/>
            <a:ext cx="14614573" cy="2481981"/>
          </a:xfrm>
          <a:prstGeom prst="rect">
            <a:avLst/>
          </a:prstGeom>
        </p:spPr>
        <p:txBody>
          <a:bodyPr>
            <a:normAutofit/>
          </a:bodyPr>
          <a:lstStyle/>
          <a:p>
            <a:pPr>
              <a:defRPr sz="4800" spc="-96">
                <a:solidFill>
                  <a:srgbClr val="005493"/>
                </a:solidFill>
              </a:defRPr>
            </a:pPr>
            <a:r>
              <a:rPr sz="6000" dirty="0"/>
              <a:t>CS 4530</a:t>
            </a:r>
          </a:p>
          <a:p>
            <a:pPr>
              <a:defRPr sz="3800" spc="-76">
                <a:solidFill>
                  <a:srgbClr val="005493"/>
                </a:solidFill>
              </a:defRPr>
            </a:pPr>
            <a:r>
              <a:rPr sz="6000" dirty="0"/>
              <a:t>Fundamentals</a:t>
            </a:r>
            <a:r>
              <a:rPr lang="en-US" sz="6000" dirty="0"/>
              <a:t> </a:t>
            </a:r>
            <a:r>
              <a:rPr sz="6000" dirty="0"/>
              <a:t>of Software Engineering</a:t>
            </a:r>
          </a:p>
        </p:txBody>
      </p:sp>
      <p:sp>
        <p:nvSpPr>
          <p:cNvPr id="135" name="Jonathan Bell, Frank Tip, Mitch Wand…"/>
          <p:cNvSpPr txBox="1">
            <a:spLocks noGrp="1"/>
          </p:cNvSpPr>
          <p:nvPr>
            <p:ph type="subTitle" sz="quarter" idx="1"/>
          </p:nvPr>
        </p:nvSpPr>
        <p:spPr>
          <a:xfrm>
            <a:off x="1867710" y="6018604"/>
            <a:ext cx="14614573" cy="1354709"/>
          </a:xfrm>
          <a:prstGeom prst="rect">
            <a:avLst/>
          </a:prstGeom>
        </p:spPr>
        <p:txBody>
          <a:bodyPr>
            <a:normAutofit/>
          </a:bodyPr>
          <a:lstStyle/>
          <a:p>
            <a:pPr>
              <a:defRPr sz="2400"/>
            </a:pPr>
            <a:r>
              <a:rPr lang="en-US" sz="3200" dirty="0"/>
              <a:t>Jonathan Bell, Adeel Bhutta, Ferdinand Vesely, Mitch Wand</a:t>
            </a:r>
          </a:p>
          <a:p>
            <a:pPr>
              <a:defRPr sz="2400"/>
            </a:pPr>
            <a:r>
              <a:rPr lang="en-US" sz="3200" dirty="0"/>
              <a:t>Khoury College of Computer Sciences</a:t>
            </a:r>
          </a:p>
        </p:txBody>
      </p:sp>
      <p:sp>
        <p:nvSpPr>
          <p:cNvPr id="136" name="Lesson 10.4: Refactoring"/>
          <p:cNvSpPr txBox="1"/>
          <p:nvPr/>
        </p:nvSpPr>
        <p:spPr>
          <a:xfrm>
            <a:off x="1867710" y="4514124"/>
            <a:ext cx="14614573" cy="135470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125" tIns="36125" rIns="36125" bIns="36125">
            <a:normAutofit lnSpcReduction="10000"/>
          </a:bodyPr>
          <a:lstStyle>
            <a:lvl1pPr algn="l" defTabSz="587022">
              <a:defRPr sz="3200" b="1">
                <a:solidFill>
                  <a:srgbClr val="000000"/>
                </a:solidFill>
              </a:defRPr>
            </a:lvl1pPr>
          </a:lstStyle>
          <a:p>
            <a:r>
              <a:rPr sz="4400" dirty="0"/>
              <a:t>Lesson 1</a:t>
            </a:r>
            <a:r>
              <a:rPr lang="en-US" sz="4400" dirty="0"/>
              <a:t>1</a:t>
            </a:r>
            <a:r>
              <a:rPr sz="4400" dirty="0"/>
              <a:t>: </a:t>
            </a:r>
            <a:r>
              <a:rPr lang="en-US" sz="4400" dirty="0"/>
              <a:t>Code Smells, </a:t>
            </a:r>
            <a:r>
              <a:rPr sz="4400" dirty="0"/>
              <a:t>Refactoring</a:t>
            </a:r>
            <a:r>
              <a:rPr lang="en-US" sz="4400" dirty="0"/>
              <a:t> and Technical Debt</a:t>
            </a:r>
            <a:endParaRPr sz="4400" dirty="0"/>
          </a:p>
        </p:txBody>
      </p:sp>
      <p:sp>
        <p:nvSpPr>
          <p:cNvPr id="6" name="Rectangle 5">
            <a:extLst>
              <a:ext uri="{FF2B5EF4-FFF2-40B4-BE49-F238E27FC236}">
                <a16:creationId xmlns:a16="http://schemas.microsoft.com/office/drawing/2014/main" id="{3E26312F-241E-4333-BDEC-69C682D1D88D}"/>
              </a:ext>
            </a:extLst>
          </p:cNvPr>
          <p:cNvSpPr/>
          <p:nvPr/>
        </p:nvSpPr>
        <p:spPr>
          <a:xfrm>
            <a:off x="1867710" y="7787513"/>
            <a:ext cx="8128248" cy="523220"/>
          </a:xfrm>
          <a:prstGeom prst="rect">
            <a:avLst/>
          </a:prstGeom>
        </p:spPr>
        <p:txBody>
          <a:bodyPr>
            <a:spAutoFit/>
          </a:bodyPr>
          <a:lstStyle/>
          <a:p>
            <a:pPr algn="l" defTabSz="1219445" hangingPunct="1"/>
            <a:r>
              <a:rPr lang="en-US" sz="2800" kern="1200" dirty="0">
                <a:solidFill>
                  <a:srgbClr val="5C5962"/>
                </a:solidFill>
                <a:latin typeface="Calibri" panose="020F0502020204030204"/>
              </a:rPr>
              <a:t>© 2022 Released under the </a:t>
            </a:r>
            <a:r>
              <a:rPr lang="en-US" sz="2800" kern="1200" dirty="0">
                <a:solidFill>
                  <a:srgbClr val="D41B2C"/>
                </a:solidFill>
                <a:latin typeface="Calibri" panose="020F0502020204030204"/>
                <a:hlinkClick r:id="rId2"/>
              </a:rPr>
              <a:t>CC BY-SA</a:t>
            </a:r>
            <a:r>
              <a:rPr lang="en-US" sz="2800" kern="1200" dirty="0">
                <a:solidFill>
                  <a:srgbClr val="5C5962"/>
                </a:solidFill>
                <a:latin typeface="Calibri" panose="020F0502020204030204"/>
              </a:rPr>
              <a:t> license</a:t>
            </a:r>
            <a:endParaRPr lang="en-US" sz="2800" kern="1200" dirty="0">
              <a:solidFill>
                <a:prstClr val="black"/>
              </a:solidFill>
              <a:latin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servations"/>
          <p:cNvSpPr txBox="1">
            <a:spLocks noGrp="1"/>
          </p:cNvSpPr>
          <p:nvPr>
            <p:ph type="title"/>
          </p:nvPr>
        </p:nvSpPr>
        <p:spPr>
          <a:xfrm>
            <a:off x="857981" y="1483135"/>
            <a:ext cx="15624301" cy="764354"/>
          </a:xfrm>
          <a:prstGeom prst="rect">
            <a:avLst/>
          </a:prstGeom>
        </p:spPr>
        <p:txBody>
          <a:bodyPr>
            <a:normAutofit/>
          </a:bodyPr>
          <a:lstStyle>
            <a:lvl1pPr defTabSz="1369804">
              <a:defRPr sz="4740" spc="-94"/>
            </a:lvl1pPr>
          </a:lstStyle>
          <a:p>
            <a:r>
              <a:rPr sz="4400" dirty="0"/>
              <a:t>Observations</a:t>
            </a:r>
          </a:p>
        </p:txBody>
      </p:sp>
      <p:sp>
        <p:nvSpPr>
          <p:cNvPr id="182"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183" name="small incremental steps that preserve program behavior…"/>
          <p:cNvSpPr txBox="1">
            <a:spLocks noGrp="1"/>
          </p:cNvSpPr>
          <p:nvPr>
            <p:ph type="body" idx="1"/>
          </p:nvPr>
        </p:nvSpPr>
        <p:spPr>
          <a:prstGeom prst="rect">
            <a:avLst/>
          </a:prstGeom>
        </p:spPr>
        <p:txBody>
          <a:bodyPr>
            <a:normAutofit lnSpcReduction="10000"/>
          </a:bodyPr>
          <a:lstStyle/>
          <a:p>
            <a:pPr marL="529781" indent="-529781" defTabSz="2127380">
              <a:spcBef>
                <a:spcPts val="1200"/>
              </a:spcBef>
              <a:defRPr sz="3128"/>
            </a:pPr>
            <a:r>
              <a:rPr b="1" dirty="0">
                <a:solidFill>
                  <a:srgbClr val="011993"/>
                </a:solidFill>
              </a:rPr>
              <a:t>small incremental steps</a:t>
            </a:r>
            <a:r>
              <a:rPr dirty="0"/>
              <a:t> that preserve program behavior </a:t>
            </a:r>
          </a:p>
          <a:p>
            <a:pPr marL="529781" indent="-529781" defTabSz="2127380">
              <a:spcBef>
                <a:spcPts val="1200"/>
              </a:spcBef>
              <a:defRPr sz="3128"/>
            </a:pPr>
            <a:endParaRPr dirty="0"/>
          </a:p>
          <a:p>
            <a:pPr marL="529781" indent="-529781" defTabSz="2127380">
              <a:spcBef>
                <a:spcPts val="1200"/>
              </a:spcBef>
              <a:defRPr sz="3128"/>
            </a:pPr>
            <a:r>
              <a:rPr dirty="0"/>
              <a:t>most steps are so simple that they can be </a:t>
            </a:r>
            <a:r>
              <a:rPr b="1" dirty="0">
                <a:solidFill>
                  <a:srgbClr val="011993"/>
                </a:solidFill>
              </a:rPr>
              <a:t>automated</a:t>
            </a:r>
          </a:p>
          <a:p>
            <a:pPr marL="1277707" lvl="1" indent="-529781" defTabSz="2127380">
              <a:spcBef>
                <a:spcPts val="1200"/>
              </a:spcBef>
              <a:buChar char="-"/>
              <a:defRPr sz="3128"/>
            </a:pPr>
            <a:r>
              <a:rPr dirty="0"/>
              <a:t>automation limited in complex cases</a:t>
            </a:r>
          </a:p>
          <a:p>
            <a:pPr marL="529781" indent="-529781" defTabSz="2127380">
              <a:spcBef>
                <a:spcPts val="1200"/>
              </a:spcBef>
              <a:defRPr sz="3128"/>
            </a:pPr>
            <a:endParaRPr dirty="0"/>
          </a:p>
          <a:p>
            <a:pPr marL="529781" indent="-529781" defTabSz="2127380">
              <a:spcBef>
                <a:spcPts val="1200"/>
              </a:spcBef>
              <a:defRPr sz="3128"/>
            </a:pPr>
            <a:r>
              <a:rPr dirty="0"/>
              <a:t>refactoring does not always proceed “in a straight line”</a:t>
            </a:r>
          </a:p>
          <a:p>
            <a:pPr marL="1277707" lvl="1" indent="-529781" defTabSz="2127380">
              <a:spcBef>
                <a:spcPts val="1200"/>
              </a:spcBef>
              <a:buChar char="-"/>
              <a:defRPr sz="3128"/>
            </a:pPr>
            <a:r>
              <a:rPr dirty="0"/>
              <a:t>sometimes, undo a step you did earlier… </a:t>
            </a:r>
          </a:p>
          <a:p>
            <a:pPr marL="1277707" lvl="1" indent="-529781" defTabSz="2127380">
              <a:spcBef>
                <a:spcPts val="1200"/>
              </a:spcBef>
              <a:buChar char="-"/>
              <a:defRPr sz="3128"/>
            </a:pPr>
            <a:r>
              <a:rPr dirty="0"/>
              <a:t>…when you have insights for a better design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en to refactor?"/>
          <p:cNvSpPr txBox="1">
            <a:spLocks noGrp="1"/>
          </p:cNvSpPr>
          <p:nvPr>
            <p:ph type="title"/>
          </p:nvPr>
        </p:nvSpPr>
        <p:spPr>
          <a:xfrm>
            <a:off x="857980" y="1319362"/>
            <a:ext cx="15624301" cy="764354"/>
          </a:xfrm>
          <a:prstGeom prst="rect">
            <a:avLst/>
          </a:prstGeom>
        </p:spPr>
        <p:txBody>
          <a:bodyPr>
            <a:normAutofit/>
          </a:bodyPr>
          <a:lstStyle>
            <a:lvl1pPr defTabSz="1369804">
              <a:defRPr sz="4740" spc="-94"/>
            </a:lvl1pPr>
          </a:lstStyle>
          <a:p>
            <a:r>
              <a:rPr sz="4400" dirty="0"/>
              <a:t>When to refactor?</a:t>
            </a:r>
          </a:p>
        </p:txBody>
      </p:sp>
      <p:sp>
        <p:nvSpPr>
          <p:cNvPr id="188" name="Refactoring is incremental redesign"/>
          <p:cNvSpPr txBox="1">
            <a:spLocks noGrp="1"/>
          </p:cNvSpPr>
          <p:nvPr>
            <p:ph type="body" idx="21"/>
          </p:nvPr>
        </p:nvSpPr>
        <p:spPr>
          <a:xfrm>
            <a:off x="857979" y="2083716"/>
            <a:ext cx="15624301" cy="498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20000"/>
          </a:bodyPr>
          <a:lstStyle/>
          <a:p>
            <a:r>
              <a:t>Refactoring is incremental redesign</a:t>
            </a:r>
          </a:p>
        </p:txBody>
      </p:sp>
      <p:sp>
        <p:nvSpPr>
          <p:cNvPr id="189" name="Acknowledge that it will be difficult to get design right the first time…"/>
          <p:cNvSpPr txBox="1">
            <a:spLocks noGrp="1"/>
          </p:cNvSpPr>
          <p:nvPr>
            <p:ph type="body" idx="1"/>
          </p:nvPr>
        </p:nvSpPr>
        <p:spPr>
          <a:xfrm>
            <a:off x="857982" y="3021102"/>
            <a:ext cx="15624301" cy="6443610"/>
          </a:xfrm>
          <a:prstGeom prst="rect">
            <a:avLst/>
          </a:prstGeom>
        </p:spPr>
        <p:txBody>
          <a:bodyPr>
            <a:normAutofit/>
          </a:bodyPr>
          <a:lstStyle/>
          <a:p>
            <a:pPr marL="558572" indent="-558572" defTabSz="2242997">
              <a:spcBef>
                <a:spcPts val="4135"/>
              </a:spcBef>
              <a:defRPr sz="3298"/>
            </a:pPr>
            <a:r>
              <a:rPr sz="3200" dirty="0"/>
              <a:t>Acknowledge that it will be difficult to get design right the first time</a:t>
            </a:r>
          </a:p>
          <a:p>
            <a:pPr marL="558572" indent="-558572" defTabSz="2242997">
              <a:spcBef>
                <a:spcPts val="4135"/>
              </a:spcBef>
              <a:defRPr sz="3298"/>
            </a:pPr>
            <a:r>
              <a:rPr sz="3200" dirty="0"/>
              <a:t>When adding new functionality, fixing a bug, doing code review, or any time</a:t>
            </a:r>
          </a:p>
          <a:p>
            <a:pPr marL="558572" indent="-558572" defTabSz="2242997">
              <a:spcBef>
                <a:spcPts val="4135"/>
              </a:spcBef>
              <a:defRPr sz="3298"/>
            </a:pPr>
            <a:r>
              <a:rPr sz="3200" dirty="0"/>
              <a:t>Refactoring evolves design in increments</a:t>
            </a:r>
          </a:p>
          <a:p>
            <a:pPr marL="558572" indent="-558572" defTabSz="2242997">
              <a:spcBef>
                <a:spcPts val="4135"/>
              </a:spcBef>
              <a:defRPr sz="3298"/>
            </a:pPr>
            <a:r>
              <a:rPr sz="3200" dirty="0"/>
              <a:t>Refactoring reduces technical debt</a:t>
            </a:r>
          </a:p>
          <a:p>
            <a:pPr marL="558572" indent="-558572" defTabSz="2242997">
              <a:spcBef>
                <a:spcPts val="4135"/>
              </a:spcBef>
              <a:defRPr sz="3298"/>
            </a:pPr>
            <a:r>
              <a:rPr sz="3200" dirty="0"/>
              <a:t>What do you refactor?</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de Smells"/>
          <p:cNvSpPr txBox="1">
            <a:spLocks noGrp="1"/>
          </p:cNvSpPr>
          <p:nvPr>
            <p:ph type="title"/>
          </p:nvPr>
        </p:nvSpPr>
        <p:spPr>
          <a:prstGeom prst="rect">
            <a:avLst/>
          </a:prstGeom>
        </p:spPr>
        <p:txBody>
          <a:bodyPr>
            <a:normAutofit/>
          </a:bodyPr>
          <a:lstStyle>
            <a:lvl1pPr defTabSz="1369804">
              <a:defRPr sz="4740" spc="-94"/>
            </a:lvl1pPr>
          </a:lstStyle>
          <a:p>
            <a:r>
              <a:rPr sz="4400" dirty="0"/>
              <a:t>Code Smells</a:t>
            </a:r>
          </a:p>
        </p:txBody>
      </p:sp>
      <p:sp>
        <p:nvSpPr>
          <p:cNvPr id="194" name="Mysterious Nam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20000"/>
          </a:bodyPr>
          <a:lstStyle/>
          <a:p>
            <a:r>
              <a:t>Mysterious Name</a:t>
            </a:r>
          </a:p>
        </p:txBody>
      </p:sp>
      <p:sp>
        <p:nvSpPr>
          <p:cNvPr id="195" name="“We may fantasize about being International Men of Mystery, but our code needs to be mundane and clear”…"/>
          <p:cNvSpPr txBox="1"/>
          <p:nvPr/>
        </p:nvSpPr>
        <p:spPr>
          <a:xfrm>
            <a:off x="511782" y="3391625"/>
            <a:ext cx="15624302" cy="339694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6125" tIns="36125" rIns="36125" bIns="36125" anchor="ctr">
            <a:spAutoFit/>
          </a:bodyPr>
          <a:lstStyle/>
          <a:p>
            <a:pPr marL="605916" indent="-445625" algn="just">
              <a:lnSpc>
                <a:spcPct val="90000"/>
              </a:lnSpc>
              <a:defRPr sz="4800" spc="-96">
                <a:solidFill>
                  <a:srgbClr val="000000"/>
                </a:solidFill>
                <a:latin typeface="Helvetica Neue Medium"/>
                <a:ea typeface="Helvetica Neue Medium"/>
                <a:cs typeface="Helvetica Neue Medium"/>
                <a:sym typeface="Helvetica Neue Medium"/>
              </a:defRPr>
            </a:pPr>
            <a:r>
              <a:rPr sz="6400" dirty="0"/>
              <a:t>“We may fantasize about being International Men of Mystery, but our code needs to be mundane and clear”</a:t>
            </a:r>
          </a:p>
          <a:p>
            <a:pPr marL="605916" indent="-445625" algn="just">
              <a:lnSpc>
                <a:spcPct val="90000"/>
              </a:lnSpc>
              <a:defRPr sz="3600" spc="-72">
                <a:latin typeface="Helvetica Neue Medium"/>
                <a:ea typeface="Helvetica Neue Medium"/>
                <a:cs typeface="Helvetica Neue Medium"/>
                <a:sym typeface="Helvetica Neue Medium"/>
              </a:defRPr>
            </a:pPr>
            <a:r>
              <a:rPr sz="4800" dirty="0"/>
              <a:t>- Martin Fowler on “Mysterious Name”</a:t>
            </a:r>
          </a:p>
        </p:txBody>
      </p:sp>
      <p:sp>
        <p:nvSpPr>
          <p:cNvPr id="196" name="“Refactoring: Improving the Design of Existing Code,” Martin Fowler, 1992"/>
          <p:cNvSpPr txBox="1"/>
          <p:nvPr/>
        </p:nvSpPr>
        <p:spPr>
          <a:xfrm>
            <a:off x="4161275" y="10713326"/>
            <a:ext cx="9017712" cy="40118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p>
            <a:r>
              <a:rPr sz="2133"/>
              <a:t>“Refactoring: Improving the Design of Existing Code,” Martin Fowler, 1992</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de Smells"/>
          <p:cNvSpPr txBox="1">
            <a:spLocks noGrp="1"/>
          </p:cNvSpPr>
          <p:nvPr>
            <p:ph type="title"/>
          </p:nvPr>
        </p:nvSpPr>
        <p:spPr>
          <a:prstGeom prst="rect">
            <a:avLst/>
          </a:prstGeom>
        </p:spPr>
        <p:txBody>
          <a:bodyPr>
            <a:normAutofit/>
          </a:bodyPr>
          <a:lstStyle>
            <a:lvl1pPr defTabSz="1369804">
              <a:defRPr sz="4740" spc="-94"/>
            </a:lvl1pPr>
          </a:lstStyle>
          <a:p>
            <a:r>
              <a:rPr sz="4400" dirty="0"/>
              <a:t>Code Smells</a:t>
            </a:r>
          </a:p>
        </p:txBody>
      </p:sp>
      <p:sp>
        <p:nvSpPr>
          <p:cNvPr id="201" name="Shotgun Surgery"/>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20000"/>
          </a:bodyPr>
          <a:lstStyle/>
          <a:p>
            <a:r>
              <a:rPr dirty="0"/>
              <a:t>Shotgun Surgery</a:t>
            </a:r>
          </a:p>
        </p:txBody>
      </p:sp>
      <p:sp>
        <p:nvSpPr>
          <p:cNvPr id="202" name="“When the changes are all over the place, they are hard to find, and it’s easy to miss an important change.”…"/>
          <p:cNvSpPr txBox="1"/>
          <p:nvPr/>
        </p:nvSpPr>
        <p:spPr>
          <a:xfrm>
            <a:off x="1138988" y="3953099"/>
            <a:ext cx="14997095" cy="339694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6125" tIns="36125" rIns="36125" bIns="36125" anchor="ctr">
            <a:spAutoFit/>
          </a:bodyPr>
          <a:lstStyle/>
          <a:p>
            <a:pPr marL="605916" indent="-445625" algn="just">
              <a:lnSpc>
                <a:spcPct val="90000"/>
              </a:lnSpc>
              <a:defRPr sz="4800" spc="-96">
                <a:solidFill>
                  <a:srgbClr val="000000"/>
                </a:solidFill>
                <a:latin typeface="Helvetica Neue Medium"/>
                <a:ea typeface="Helvetica Neue Medium"/>
                <a:cs typeface="Helvetica Neue Medium"/>
                <a:sym typeface="Helvetica Neue Medium"/>
              </a:defRPr>
            </a:pPr>
            <a:r>
              <a:rPr sz="6400" dirty="0"/>
              <a:t>“When the changes are all over the place, they are hard to find, and it’s easy to miss an important change.”</a:t>
            </a:r>
          </a:p>
          <a:p>
            <a:pPr marL="605916" indent="-445625" algn="just">
              <a:lnSpc>
                <a:spcPct val="90000"/>
              </a:lnSpc>
              <a:defRPr sz="3600" spc="-72">
                <a:latin typeface="Helvetica Neue Medium"/>
                <a:ea typeface="Helvetica Neue Medium"/>
                <a:cs typeface="Helvetica Neue Medium"/>
                <a:sym typeface="Helvetica Neue Medium"/>
              </a:defRPr>
            </a:pPr>
            <a:r>
              <a:rPr sz="4800" dirty="0"/>
              <a:t>- Martin Fowler on “Shotgun Surgery”</a:t>
            </a:r>
          </a:p>
        </p:txBody>
      </p:sp>
      <p:sp>
        <p:nvSpPr>
          <p:cNvPr id="203" name="“Refactoring: Improving the Design of Existing Code,” Martin Fowler, 1992"/>
          <p:cNvSpPr txBox="1"/>
          <p:nvPr/>
        </p:nvSpPr>
        <p:spPr>
          <a:xfrm>
            <a:off x="4161275" y="10713326"/>
            <a:ext cx="9017712" cy="40118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p>
            <a:r>
              <a:rPr sz="2133"/>
              <a:t>“Refactoring: Improving the Design of Existing Code,” Martin Fowler, 1992</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de Smells"/>
          <p:cNvSpPr txBox="1">
            <a:spLocks noGrp="1"/>
          </p:cNvSpPr>
          <p:nvPr>
            <p:ph type="title"/>
          </p:nvPr>
        </p:nvSpPr>
        <p:spPr>
          <a:xfrm>
            <a:off x="857981" y="984936"/>
            <a:ext cx="15624301" cy="764354"/>
          </a:xfrm>
          <a:prstGeom prst="rect">
            <a:avLst/>
          </a:prstGeom>
        </p:spPr>
        <p:txBody>
          <a:bodyPr>
            <a:normAutofit/>
          </a:bodyPr>
          <a:lstStyle>
            <a:lvl1pPr defTabSz="1369804">
              <a:defRPr sz="4740" spc="-94"/>
            </a:lvl1pPr>
          </a:lstStyle>
          <a:p>
            <a:r>
              <a:rPr sz="4400" dirty="0"/>
              <a:t>Code Smells</a:t>
            </a:r>
          </a:p>
        </p:txBody>
      </p:sp>
      <p:sp>
        <p:nvSpPr>
          <p:cNvPr id="208" name="A complete list (links to book!)"/>
          <p:cNvSpPr txBox="1">
            <a:spLocks noGrp="1"/>
          </p:cNvSpPr>
          <p:nvPr>
            <p:ph type="body" idx="21"/>
          </p:nvPr>
        </p:nvSpPr>
        <p:spPr>
          <a:xfrm>
            <a:off x="857981" y="1733757"/>
            <a:ext cx="15624301" cy="498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20000"/>
          </a:bodyPr>
          <a:lstStyle/>
          <a:p>
            <a:r>
              <a:rPr dirty="0"/>
              <a:t>A complete list (links to book!)</a:t>
            </a:r>
          </a:p>
        </p:txBody>
      </p:sp>
      <p:sp>
        <p:nvSpPr>
          <p:cNvPr id="209" name="Mysterious Name…"/>
          <p:cNvSpPr txBox="1">
            <a:spLocks noGrp="1"/>
          </p:cNvSpPr>
          <p:nvPr>
            <p:ph type="body" sz="quarter" idx="1"/>
          </p:nvPr>
        </p:nvSpPr>
        <p:spPr>
          <a:xfrm>
            <a:off x="1012408" y="2595213"/>
            <a:ext cx="4823141" cy="7890851"/>
          </a:xfrm>
          <a:prstGeom prst="rect">
            <a:avLst/>
          </a:prstGeom>
        </p:spPr>
        <p:txBody>
          <a:bodyPr>
            <a:normAutofit/>
          </a:bodyPr>
          <a:lstStyle/>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2"/>
              </a:rPr>
              <a:t>Mysterious Name</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3"/>
              </a:rPr>
              <a:t>Duplicated Code</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4"/>
              </a:rPr>
              <a:t>Long Function</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5"/>
              </a:rPr>
              <a:t>Long Parameter List</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6"/>
              </a:rPr>
              <a:t>Global Data</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7"/>
              </a:rPr>
              <a:t>Mutable Data</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8"/>
              </a:rPr>
              <a:t>Divergent Change</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9"/>
              </a:rPr>
              <a:t>Shotgun Surgery</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10"/>
              </a:rPr>
              <a:t>Feature Envy</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11"/>
              </a:rPr>
              <a:t>Data Clumps</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12"/>
              </a:rPr>
              <a:t>Primitive Obsession</a:t>
            </a:r>
            <a:endParaRPr sz="3200" dirty="0">
              <a:solidFill>
                <a:srgbClr val="333333"/>
              </a:solidFill>
            </a:endParaRPr>
          </a:p>
          <a:p>
            <a:pPr marL="0" indent="0" defTabSz="609722">
              <a:lnSpc>
                <a:spcPct val="100000"/>
              </a:lnSpc>
              <a:spcBef>
                <a:spcPts val="0"/>
              </a:spcBef>
              <a:buSzTx/>
              <a:buNone/>
              <a:defRPr sz="2900">
                <a:solidFill>
                  <a:srgbClr val="070707"/>
                </a:solidFill>
                <a:latin typeface="Georgia"/>
                <a:ea typeface="Georgia"/>
                <a:cs typeface="Georgia"/>
                <a:sym typeface="Georgia"/>
              </a:defRPr>
            </a:pPr>
            <a:r>
              <a:rPr sz="3200" u="sng" dirty="0">
                <a:hlinkClick r:id="rId13"/>
              </a:rPr>
              <a:t>Repeated Switches</a:t>
            </a:r>
          </a:p>
        </p:txBody>
      </p:sp>
      <p:sp>
        <p:nvSpPr>
          <p:cNvPr id="210" name="“Refactoring: Improving the Design of Existing Code,” Martin Fowler, 1992"/>
          <p:cNvSpPr txBox="1"/>
          <p:nvPr/>
        </p:nvSpPr>
        <p:spPr>
          <a:xfrm>
            <a:off x="4161275" y="10713326"/>
            <a:ext cx="9017712" cy="40118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p>
            <a:r>
              <a:rPr sz="2133"/>
              <a:t>“Refactoring: Improving the Design of Existing Code,” Martin Fowler, 1992</a:t>
            </a:r>
          </a:p>
        </p:txBody>
      </p:sp>
      <p:sp>
        <p:nvSpPr>
          <p:cNvPr id="211" name="Loops…"/>
          <p:cNvSpPr txBox="1"/>
          <p:nvPr/>
        </p:nvSpPr>
        <p:spPr>
          <a:xfrm>
            <a:off x="6362734" y="2567633"/>
            <a:ext cx="8062322" cy="548982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p>
            <a:pPr algn="l" defTabSz="609722">
              <a:defRPr sz="2900">
                <a:solidFill>
                  <a:srgbClr val="070707"/>
                </a:solidFill>
                <a:latin typeface="Georgia"/>
                <a:ea typeface="Georgia"/>
                <a:cs typeface="Georgia"/>
                <a:sym typeface="Georgia"/>
              </a:defRPr>
            </a:pPr>
            <a:r>
              <a:rPr sz="3200" u="sng" dirty="0">
                <a:hlinkClick r:id="rId14"/>
              </a:rPr>
              <a:t>Loops</a:t>
            </a:r>
          </a:p>
          <a:p>
            <a:pPr algn="l" defTabSz="609722">
              <a:defRPr sz="2900">
                <a:solidFill>
                  <a:srgbClr val="070707"/>
                </a:solidFill>
                <a:latin typeface="Georgia"/>
                <a:ea typeface="Georgia"/>
                <a:cs typeface="Georgia"/>
                <a:sym typeface="Georgia"/>
              </a:defRPr>
            </a:pPr>
            <a:r>
              <a:rPr sz="3200" u="sng" dirty="0">
                <a:hlinkClick r:id="rId15"/>
              </a:rPr>
              <a:t>Lazy Element</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16"/>
              </a:rPr>
              <a:t>Speculative Generality</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17"/>
              </a:rPr>
              <a:t>Temporary Field</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18"/>
              </a:rPr>
              <a:t>Message Chains</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19"/>
              </a:rPr>
              <a:t>Middle Man</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20"/>
              </a:rPr>
              <a:t>Insider Trading</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21"/>
              </a:rPr>
              <a:t>Large Class</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22"/>
              </a:rPr>
              <a:t>Alternative Classes with Different Interfaces</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23"/>
              </a:rPr>
              <a:t>Data Class</a:t>
            </a:r>
            <a:endParaRPr sz="3200" dirty="0">
              <a:solidFill>
                <a:srgbClr val="333333"/>
              </a:solidFill>
            </a:endParaRPr>
          </a:p>
          <a:p>
            <a:pPr algn="l" defTabSz="609722">
              <a:defRPr sz="2900">
                <a:solidFill>
                  <a:srgbClr val="070707"/>
                </a:solidFill>
                <a:latin typeface="Georgia"/>
                <a:ea typeface="Georgia"/>
                <a:cs typeface="Georgia"/>
                <a:sym typeface="Georgia"/>
              </a:defRPr>
            </a:pPr>
            <a:r>
              <a:rPr sz="3200" u="sng" dirty="0">
                <a:hlinkClick r:id="rId24"/>
              </a:rPr>
              <a:t>Refused Bequest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Local” Refactorings"/>
          <p:cNvSpPr txBox="1">
            <a:spLocks noGrp="1"/>
          </p:cNvSpPr>
          <p:nvPr>
            <p:ph type="title"/>
          </p:nvPr>
        </p:nvSpPr>
        <p:spPr>
          <a:xfrm>
            <a:off x="857981" y="1087372"/>
            <a:ext cx="15624301" cy="764354"/>
          </a:xfrm>
          <a:prstGeom prst="rect">
            <a:avLst/>
          </a:prstGeom>
        </p:spPr>
        <p:txBody>
          <a:bodyPr>
            <a:normAutofit/>
          </a:bodyPr>
          <a:lstStyle>
            <a:lvl1pPr defTabSz="1369804">
              <a:defRPr sz="4740" spc="-94"/>
            </a:lvl1pPr>
          </a:lstStyle>
          <a:p>
            <a:r>
              <a:rPr sz="4400" dirty="0"/>
              <a:t>“Local” </a:t>
            </a:r>
            <a:r>
              <a:rPr sz="4400" dirty="0" err="1"/>
              <a:t>Refactorings</a:t>
            </a:r>
            <a:endParaRPr sz="4400" dirty="0"/>
          </a:p>
        </p:txBody>
      </p:sp>
      <p:sp>
        <p:nvSpPr>
          <p:cNvPr id="214" name="Slide Subtitle"/>
          <p:cNvSpPr txBox="1">
            <a:spLocks noGrp="1"/>
          </p:cNvSpPr>
          <p:nvPr>
            <p:ph type="body" idx="21"/>
          </p:nvPr>
        </p:nvSpPr>
        <p:spPr>
          <a:xfrm>
            <a:off x="857981" y="1870273"/>
            <a:ext cx="15624301" cy="498550"/>
          </a:xfrm>
          <a:prstGeom prst="rect">
            <a:avLst/>
          </a:prstGeom>
        </p:spPr>
        <p:txBody>
          <a:bodyPr>
            <a:normAutofit fontScale="85000" lnSpcReduction="20000"/>
          </a:bodyPr>
          <a:lstStyle/>
          <a:p>
            <a:endParaRPr dirty="0"/>
          </a:p>
        </p:txBody>
      </p:sp>
      <p:sp>
        <p:nvSpPr>
          <p:cNvPr id="215" name="Slide bullet text"/>
          <p:cNvSpPr txBox="1">
            <a:spLocks noGrp="1"/>
          </p:cNvSpPr>
          <p:nvPr>
            <p:ph type="body" idx="1"/>
          </p:nvPr>
        </p:nvSpPr>
        <p:spPr>
          <a:prstGeom prst="rect">
            <a:avLst/>
          </a:prstGeom>
        </p:spPr>
        <p:txBody>
          <a:bodyPr/>
          <a:lstStyle/>
          <a:p>
            <a:endParaRPr/>
          </a:p>
        </p:txBody>
      </p:sp>
      <p:graphicFrame>
        <p:nvGraphicFramePr>
          <p:cNvPr id="216" name="Table"/>
          <p:cNvGraphicFramePr/>
          <p:nvPr>
            <p:extLst>
              <p:ext uri="{D42A27DB-BD31-4B8C-83A1-F6EECF244321}">
                <p14:modId xmlns:p14="http://schemas.microsoft.com/office/powerpoint/2010/main" val="2851607285"/>
              </p:ext>
            </p:extLst>
          </p:nvPr>
        </p:nvGraphicFramePr>
        <p:xfrm>
          <a:off x="1098613" y="2368823"/>
          <a:ext cx="14654735" cy="7311167"/>
        </p:xfrm>
        <a:graphic>
          <a:graphicData uri="http://schemas.openxmlformats.org/drawingml/2006/table">
            <a:tbl>
              <a:tblPr bandRow="1">
                <a:tableStyleId>{4C3C2611-4C71-4FC5-86AE-919BDF0F9419}</a:tableStyleId>
              </a:tblPr>
              <a:tblGrid>
                <a:gridCol w="3445036">
                  <a:extLst>
                    <a:ext uri="{9D8B030D-6E8A-4147-A177-3AD203B41FA5}">
                      <a16:colId xmlns:a16="http://schemas.microsoft.com/office/drawing/2014/main" val="20000"/>
                    </a:ext>
                  </a:extLst>
                </a:gridCol>
                <a:gridCol w="11209699">
                  <a:extLst>
                    <a:ext uri="{9D8B030D-6E8A-4147-A177-3AD203B41FA5}">
                      <a16:colId xmlns:a16="http://schemas.microsoft.com/office/drawing/2014/main" val="20001"/>
                    </a:ext>
                  </a:extLst>
                </a:gridCol>
              </a:tblGrid>
              <a:tr h="0">
                <a:tc>
                  <a:txBody>
                    <a:bodyPr/>
                    <a:lstStyle/>
                    <a:p>
                      <a:pPr defTabSz="914400">
                        <a:defRPr sz="1800"/>
                      </a:pPr>
                      <a:r>
                        <a:rPr sz="2800" b="1" dirty="0">
                          <a:latin typeface="Helvetica"/>
                          <a:ea typeface="Helvetica"/>
                          <a:cs typeface="Helvetica"/>
                          <a:sym typeface="Helvetica"/>
                        </a:rPr>
                        <a:t>Rename</a:t>
                      </a:r>
                    </a:p>
                  </a:txBody>
                  <a:tcPr marL="67735" marR="67735" marT="67735" marB="67735" anchor="ctr" horzOverflow="overflow">
                    <a:lnL w="12700">
                      <a:miter lim="400000"/>
                    </a:lnL>
                    <a:lnR w="12700">
                      <a:solidFill>
                        <a:srgbClr val="3797C6"/>
                      </a:solidFill>
                      <a:miter lim="400000"/>
                    </a:lnR>
                    <a:lnT w="12700">
                      <a:miter lim="400000"/>
                    </a:lnT>
                    <a:lnB w="12700">
                      <a:solidFill>
                        <a:srgbClr val="3797C6"/>
                      </a:solidFill>
                      <a:miter lim="400000"/>
                    </a:lnB>
                    <a:solidFill>
                      <a:srgbClr val="EBEBEB"/>
                    </a:solidFill>
                  </a:tcPr>
                </a:tc>
                <a:tc>
                  <a:txBody>
                    <a:bodyPr/>
                    <a:lstStyle/>
                    <a:p>
                      <a:pPr algn="l" defTabSz="584200">
                        <a:defRPr sz="1800"/>
                      </a:pPr>
                      <a:r>
                        <a:rPr sz="2400" dirty="0">
                          <a:latin typeface="Helvetica"/>
                          <a:ea typeface="Helvetica"/>
                          <a:cs typeface="Helvetica"/>
                          <a:sym typeface="Helvetica"/>
                        </a:rPr>
                        <a:t>rename variables, fields methods, classes, packages
provide better intuition for the renamed element’s purpose</a:t>
                      </a:r>
                    </a:p>
                  </a:txBody>
                  <a:tcPr marL="67735" marR="67735" marT="67735" marB="67735" anchor="ctr" horzOverflow="overflow">
                    <a:lnL w="12700">
                      <a:solidFill>
                        <a:srgbClr val="3797C6"/>
                      </a:solidFill>
                      <a:miter lim="400000"/>
                    </a:lnL>
                    <a:lnR w="12700">
                      <a:miter lim="400000"/>
                    </a:lnR>
                    <a:lnT w="12700">
                      <a:miter lim="400000"/>
                    </a:lnT>
                    <a:lnB w="12700">
                      <a:solidFill>
                        <a:srgbClr val="3797C6"/>
                      </a:solidFill>
                      <a:miter lim="400000"/>
                    </a:lnB>
                    <a:solidFill>
                      <a:srgbClr val="EBEBEB"/>
                    </a:solidFill>
                  </a:tcPr>
                </a:tc>
                <a:extLst>
                  <a:ext uri="{0D108BD9-81ED-4DB2-BD59-A6C34878D82A}">
                    <a16:rowId xmlns:a16="http://schemas.microsoft.com/office/drawing/2014/main" val="10000"/>
                  </a:ext>
                </a:extLst>
              </a:tr>
              <a:tr h="1229528">
                <a:tc>
                  <a:txBody>
                    <a:bodyPr/>
                    <a:lstStyle/>
                    <a:p>
                      <a:pPr defTabSz="914400">
                        <a:defRPr sz="1800"/>
                      </a:pPr>
                      <a:r>
                        <a:rPr sz="2800" b="1" dirty="0">
                          <a:latin typeface="Helvetica"/>
                          <a:ea typeface="Helvetica"/>
                          <a:cs typeface="Helvetica"/>
                          <a:sym typeface="Helvetica"/>
                        </a:rPr>
                        <a:t>Extract Method</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400" dirty="0">
                          <a:latin typeface="Helvetica"/>
                          <a:ea typeface="Helvetica"/>
                          <a:cs typeface="Helvetica"/>
                          <a:sym typeface="Helvetica"/>
                        </a:rPr>
                        <a:t>extract statements into a new method
enables reuse; avoid cut-and-paste programming
improve readability</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1"/>
                  </a:ext>
                </a:extLst>
              </a:tr>
              <a:tr h="860216">
                <a:tc>
                  <a:txBody>
                    <a:bodyPr/>
                    <a:lstStyle/>
                    <a:p>
                      <a:pPr defTabSz="914400">
                        <a:defRPr sz="1800"/>
                      </a:pPr>
                      <a:r>
                        <a:rPr sz="2800" b="1" dirty="0">
                          <a:latin typeface="Helvetica"/>
                          <a:ea typeface="Helvetica"/>
                          <a:cs typeface="Helvetica"/>
                          <a:sym typeface="Helvetica"/>
                        </a:rPr>
                        <a:t>Inline Method</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400" dirty="0">
                          <a:latin typeface="Helvetica"/>
                          <a:ea typeface="Helvetica"/>
                          <a:cs typeface="Helvetica"/>
                          <a:sym typeface="Helvetica"/>
                        </a:rPr>
                        <a:t>replace a method call with the method’s body
often useful as intermediate step </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2"/>
                  </a:ext>
                </a:extLst>
              </a:tr>
              <a:tr h="522830">
                <a:tc>
                  <a:txBody>
                    <a:bodyPr/>
                    <a:lstStyle/>
                    <a:p>
                      <a:pPr defTabSz="914400">
                        <a:defRPr sz="1800"/>
                      </a:pPr>
                      <a:r>
                        <a:rPr sz="2800" b="1" dirty="0">
                          <a:latin typeface="Helvetica"/>
                          <a:ea typeface="Helvetica"/>
                          <a:cs typeface="Helvetica"/>
                          <a:sym typeface="Helvetica"/>
                        </a:rPr>
                        <a:t>Extract Local</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400" dirty="0">
                          <a:latin typeface="Helvetica"/>
                          <a:ea typeface="Helvetica"/>
                          <a:cs typeface="Helvetica"/>
                          <a:sym typeface="Helvetica"/>
                        </a:rPr>
                        <a:t>introduce a new local variable for a designated expression</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3"/>
                  </a:ext>
                </a:extLst>
              </a:tr>
              <a:tr h="522830">
                <a:tc>
                  <a:txBody>
                    <a:bodyPr/>
                    <a:lstStyle/>
                    <a:p>
                      <a:pPr defTabSz="914400">
                        <a:defRPr sz="1800"/>
                      </a:pPr>
                      <a:r>
                        <a:rPr sz="2800" b="1" dirty="0">
                          <a:latin typeface="Helvetica"/>
                          <a:ea typeface="Helvetica"/>
                          <a:cs typeface="Helvetica"/>
                          <a:sym typeface="Helvetica"/>
                        </a:rPr>
                        <a:t>Inline Local</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584200">
                        <a:defRPr sz="1800"/>
                      </a:pPr>
                      <a:r>
                        <a:rPr sz="2400">
                          <a:latin typeface="Helvetica"/>
                          <a:ea typeface="Helvetica"/>
                          <a:cs typeface="Helvetica"/>
                          <a:sym typeface="Helvetica"/>
                        </a:rPr>
                        <a:t>replace a local variable with the expression that defines its value</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4"/>
                  </a:ext>
                </a:extLst>
              </a:tr>
              <a:tr h="887571">
                <a:tc>
                  <a:txBody>
                    <a:bodyPr/>
                    <a:lstStyle/>
                    <a:p>
                      <a:pPr defTabSz="914400">
                        <a:defRPr sz="1800"/>
                      </a:pPr>
                      <a:r>
                        <a:rPr sz="2800" b="1" dirty="0">
                          <a:latin typeface="Helvetica"/>
                          <a:ea typeface="Helvetica"/>
                          <a:cs typeface="Helvetica"/>
                          <a:sym typeface="Helvetica"/>
                        </a:rPr>
                        <a:t>Change Method Signature</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400">
                          <a:latin typeface="Helvetica"/>
                          <a:ea typeface="Helvetica"/>
                          <a:cs typeface="Helvetica"/>
                          <a:sym typeface="Helvetica"/>
                        </a:rPr>
                        <a:t>reorder a method’s parameters</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5"/>
                  </a:ext>
                </a:extLst>
              </a:tr>
              <a:tr h="924072">
                <a:tc>
                  <a:txBody>
                    <a:bodyPr/>
                    <a:lstStyle/>
                    <a:p>
                      <a:pPr defTabSz="914400">
                        <a:defRPr sz="1800"/>
                      </a:pPr>
                      <a:r>
                        <a:rPr sz="2800" b="1" dirty="0">
                          <a:latin typeface="Helvetica"/>
                          <a:ea typeface="Helvetica"/>
                          <a:cs typeface="Helvetica"/>
                          <a:sym typeface="Helvetica"/>
                        </a:rPr>
                        <a:t>Encapsulate Field</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EBEBEB"/>
                    </a:solidFill>
                  </a:tcPr>
                </a:tc>
                <a:tc>
                  <a:txBody>
                    <a:bodyPr/>
                    <a:lstStyle/>
                    <a:p>
                      <a:pPr algn="l" defTabSz="914400">
                        <a:defRPr sz="1800"/>
                      </a:pPr>
                      <a:r>
                        <a:rPr sz="2400">
                          <a:latin typeface="Helvetica"/>
                          <a:ea typeface="Helvetica"/>
                          <a:cs typeface="Helvetica"/>
                          <a:sym typeface="Helvetica"/>
                        </a:rPr>
                        <a:t>introduce getter/setter methods</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EBEBEB"/>
                    </a:solidFill>
                  </a:tcPr>
                </a:tc>
                <a:extLst>
                  <a:ext uri="{0D108BD9-81ED-4DB2-BD59-A6C34878D82A}">
                    <a16:rowId xmlns:a16="http://schemas.microsoft.com/office/drawing/2014/main" val="10006"/>
                  </a:ext>
                </a:extLst>
              </a:tr>
              <a:tr h="1307075">
                <a:tc>
                  <a:txBody>
                    <a:bodyPr/>
                    <a:lstStyle/>
                    <a:p>
                      <a:pPr defTabSz="914400">
                        <a:defRPr sz="1800"/>
                      </a:pPr>
                      <a:r>
                        <a:rPr sz="2800" b="1" dirty="0">
                          <a:latin typeface="Helvetica"/>
                          <a:ea typeface="Helvetica"/>
                          <a:cs typeface="Helvetica"/>
                          <a:sym typeface="Helvetica"/>
                        </a:rPr>
                        <a:t>Convert Local Variable to Field</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miter lim="400000"/>
                    </a:lnB>
                    <a:solidFill>
                      <a:srgbClr val="EBEBEB"/>
                    </a:solidFill>
                  </a:tcPr>
                </a:tc>
                <a:tc>
                  <a:txBody>
                    <a:bodyPr/>
                    <a:lstStyle/>
                    <a:p>
                      <a:pPr algn="l" defTabSz="914400">
                        <a:defRPr sz="1800"/>
                      </a:pPr>
                      <a:r>
                        <a:rPr sz="2400" dirty="0">
                          <a:latin typeface="Helvetica"/>
                          <a:ea typeface="Helvetica"/>
                          <a:cs typeface="Helvetica"/>
                          <a:sym typeface="Helvetica"/>
                        </a:rPr>
                        <a:t>convert local variable to field
sometimes useful to enable application of Extract Method </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miter lim="400000"/>
                    </a:lnB>
                    <a:solidFill>
                      <a:srgbClr val="EBEBEB"/>
                    </a:solidFill>
                  </a:tcPr>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ype-Related Refactorings"/>
          <p:cNvSpPr txBox="1">
            <a:spLocks noGrp="1"/>
          </p:cNvSpPr>
          <p:nvPr>
            <p:ph type="title"/>
          </p:nvPr>
        </p:nvSpPr>
        <p:spPr>
          <a:xfrm>
            <a:off x="857981" y="1338843"/>
            <a:ext cx="15624301" cy="764354"/>
          </a:xfrm>
          <a:prstGeom prst="rect">
            <a:avLst/>
          </a:prstGeom>
        </p:spPr>
        <p:txBody>
          <a:bodyPr>
            <a:normAutofit/>
          </a:bodyPr>
          <a:lstStyle>
            <a:lvl1pPr defTabSz="1369804">
              <a:defRPr sz="4740" spc="-94"/>
            </a:lvl1pPr>
          </a:lstStyle>
          <a:p>
            <a:r>
              <a:rPr sz="4400" dirty="0"/>
              <a:t>Type-Related </a:t>
            </a:r>
            <a:r>
              <a:rPr sz="4400" dirty="0" err="1"/>
              <a:t>Refactorings</a:t>
            </a:r>
            <a:endParaRPr sz="4400" dirty="0"/>
          </a:p>
        </p:txBody>
      </p:sp>
      <p:sp>
        <p:nvSpPr>
          <p:cNvPr id="221" name="Slide Subtitle"/>
          <p:cNvSpPr txBox="1">
            <a:spLocks noGrp="1"/>
          </p:cNvSpPr>
          <p:nvPr>
            <p:ph type="body" idx="21"/>
          </p:nvPr>
        </p:nvSpPr>
        <p:spPr>
          <a:prstGeom prst="rect">
            <a:avLst/>
          </a:prstGeom>
        </p:spPr>
        <p:txBody>
          <a:bodyPr>
            <a:normAutofit fontScale="85000" lnSpcReduction="20000"/>
          </a:bodyPr>
          <a:lstStyle/>
          <a:p>
            <a:endParaRPr/>
          </a:p>
        </p:txBody>
      </p:sp>
      <p:graphicFrame>
        <p:nvGraphicFramePr>
          <p:cNvPr id="222" name="Table"/>
          <p:cNvGraphicFramePr/>
          <p:nvPr>
            <p:extLst>
              <p:ext uri="{D42A27DB-BD31-4B8C-83A1-F6EECF244321}">
                <p14:modId xmlns:p14="http://schemas.microsoft.com/office/powerpoint/2010/main" val="1276863844"/>
              </p:ext>
            </p:extLst>
          </p:nvPr>
        </p:nvGraphicFramePr>
        <p:xfrm>
          <a:off x="1266198" y="3364911"/>
          <a:ext cx="14230475" cy="4359885"/>
        </p:xfrm>
        <a:graphic>
          <a:graphicData uri="http://schemas.openxmlformats.org/drawingml/2006/table">
            <a:tbl>
              <a:tblPr bandRow="1">
                <a:tableStyleId>{4C3C2611-4C71-4FC5-86AE-919BDF0F9419}</a:tableStyleId>
              </a:tblPr>
              <a:tblGrid>
                <a:gridCol w="6107430">
                  <a:extLst>
                    <a:ext uri="{9D8B030D-6E8A-4147-A177-3AD203B41FA5}">
                      <a16:colId xmlns:a16="http://schemas.microsoft.com/office/drawing/2014/main" val="20000"/>
                    </a:ext>
                  </a:extLst>
                </a:gridCol>
                <a:gridCol w="8123045">
                  <a:extLst>
                    <a:ext uri="{9D8B030D-6E8A-4147-A177-3AD203B41FA5}">
                      <a16:colId xmlns:a16="http://schemas.microsoft.com/office/drawing/2014/main" val="20001"/>
                    </a:ext>
                  </a:extLst>
                </a:gridCol>
              </a:tblGrid>
              <a:tr h="102016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rPr sz="3200"/>
                        <a:t>Generalize Declared Type</a:t>
                      </a:r>
                    </a:p>
                  </a:txBody>
                  <a:tcPr marL="67735" marR="67735" marT="67735" marB="67735" anchor="ctr" horzOverflow="overflow">
                    <a:lnL w="12700">
                      <a:miter lim="400000"/>
                    </a:lnL>
                    <a:lnR w="12700">
                      <a:solidFill>
                        <a:srgbClr val="3797C6"/>
                      </a:solidFill>
                      <a:miter lim="400000"/>
                    </a:lnR>
                    <a:lnT w="12700">
                      <a:miter lim="400000"/>
                    </a:lnT>
                    <a:lnB w="12700">
                      <a:solidFill>
                        <a:srgbClr val="3797C6"/>
                      </a:solidFill>
                      <a:miter lim="400000"/>
                    </a:lnB>
                    <a:solidFill>
                      <a:srgbClr val="929000">
                        <a:alpha val="43803"/>
                      </a:srgbClr>
                    </a:solidFill>
                  </a:tcPr>
                </a:tc>
                <a:tc>
                  <a:txBody>
                    <a:bodyPr/>
                    <a:lstStyle/>
                    <a:p>
                      <a:pPr defTabSz="914400">
                        <a:defRPr sz="1800"/>
                      </a:pPr>
                      <a:r>
                        <a:rPr sz="3200">
                          <a:latin typeface="Helvetica Light"/>
                          <a:ea typeface="Helvetica Light"/>
                          <a:cs typeface="Helvetica Light"/>
                          <a:sym typeface="Helvetica Light"/>
                        </a:rPr>
                        <a:t>replace the type of a declaration with a more general type </a:t>
                      </a:r>
                    </a:p>
                  </a:txBody>
                  <a:tcPr marL="67735" marR="67735" marT="67735" marB="67735" anchor="ctr" horzOverflow="overflow">
                    <a:lnL w="12700">
                      <a:solidFill>
                        <a:srgbClr val="3797C6"/>
                      </a:solidFill>
                      <a:miter lim="400000"/>
                    </a:lnL>
                    <a:lnR w="12700">
                      <a:miter lim="400000"/>
                    </a:lnR>
                    <a:lnT w="12700">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0"/>
                  </a:ext>
                </a:extLst>
              </a:tr>
              <a:tr h="1027395">
                <a:tc>
                  <a:txBody>
                    <a:bodyPr/>
                    <a:lstStyle/>
                    <a:p>
                      <a:pPr lvl="1" indent="228600" algn="l" defTabSz="487694">
                        <a:lnSpc>
                          <a:spcPct val="104000"/>
                        </a:lnSpc>
                        <a:spcBef>
                          <a:spcPts val="400"/>
                        </a:spcBef>
                        <a:defRPr sz="2400" b="1">
                          <a:solidFill>
                            <a:srgbClr val="615445"/>
                          </a:solidFill>
                          <a:latin typeface="Helvetica"/>
                          <a:ea typeface="Helvetica"/>
                          <a:cs typeface="Helvetica"/>
                          <a:sym typeface="Helvetica"/>
                        </a:defRPr>
                      </a:pPr>
                      <a:r>
                        <a:rPr sz="3200"/>
                        <a:t>Extract Interface</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3200">
                          <a:latin typeface="Helvetica Light"/>
                          <a:ea typeface="Helvetica Light"/>
                          <a:cs typeface="Helvetica Light"/>
                          <a:sym typeface="Helvetica Light"/>
                        </a:rPr>
                        <a:t>create a new interface, and update declarations to use it where possible</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1"/>
                  </a:ext>
                </a:extLst>
              </a:tr>
              <a:tr h="1027395">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rPr sz="3200"/>
                        <a:t>Pull Up Members</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solidFill>
                        <a:srgbClr val="3797C6"/>
                      </a:solidFill>
                      <a:miter lim="400000"/>
                    </a:lnB>
                    <a:solidFill>
                      <a:srgbClr val="929000">
                        <a:alpha val="43803"/>
                      </a:srgbClr>
                    </a:solidFill>
                  </a:tcPr>
                </a:tc>
                <a:tc>
                  <a:txBody>
                    <a:bodyPr/>
                    <a:lstStyle/>
                    <a:p>
                      <a:pPr defTabSz="914400">
                        <a:defRPr sz="1800"/>
                      </a:pPr>
                      <a:r>
                        <a:rPr sz="3200">
                          <a:latin typeface="Helvetica Light"/>
                          <a:ea typeface="Helvetica Light"/>
                          <a:cs typeface="Helvetica Light"/>
                          <a:sym typeface="Helvetica Light"/>
                        </a:rPr>
                        <a:t>move methods and fields to a superclass</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solidFill>
                        <a:srgbClr val="3797C6"/>
                      </a:solidFill>
                      <a:miter lim="400000"/>
                    </a:lnB>
                    <a:solidFill>
                      <a:srgbClr val="929000">
                        <a:alpha val="43803"/>
                      </a:srgbClr>
                    </a:solidFill>
                  </a:tcPr>
                </a:tc>
                <a:extLst>
                  <a:ext uri="{0D108BD9-81ED-4DB2-BD59-A6C34878D82A}">
                    <a16:rowId xmlns:a16="http://schemas.microsoft.com/office/drawing/2014/main" val="10002"/>
                  </a:ext>
                </a:extLst>
              </a:tr>
              <a:tr h="1020160">
                <a:tc>
                  <a:txBody>
                    <a:bodyPr/>
                    <a:lstStyle/>
                    <a:p>
                      <a:pPr lvl="1" indent="0" algn="l" defTabSz="487694">
                        <a:lnSpc>
                          <a:spcPct val="104000"/>
                        </a:lnSpc>
                        <a:spcBef>
                          <a:spcPts val="400"/>
                        </a:spcBef>
                        <a:buClr>
                          <a:srgbClr val="000000"/>
                        </a:buClr>
                        <a:buFont typeface="Wingdings"/>
                        <a:defRPr sz="2400" b="1">
                          <a:solidFill>
                            <a:srgbClr val="615445"/>
                          </a:solidFill>
                          <a:latin typeface="Helvetica"/>
                          <a:ea typeface="Helvetica"/>
                          <a:cs typeface="Helvetica"/>
                          <a:sym typeface="Helvetica"/>
                        </a:defRPr>
                      </a:pPr>
                      <a:r>
                        <a:rPr sz="3200"/>
                        <a:t>Infer Generic Type Arguments</a:t>
                      </a:r>
                    </a:p>
                  </a:txBody>
                  <a:tcPr marL="67735" marR="67735" marT="67735" marB="67735" anchor="ctr" horzOverflow="overflow">
                    <a:lnL w="12700">
                      <a:miter lim="400000"/>
                    </a:lnL>
                    <a:lnR w="12700">
                      <a:solidFill>
                        <a:srgbClr val="3797C6"/>
                      </a:solidFill>
                      <a:miter lim="400000"/>
                    </a:lnR>
                    <a:lnT w="12700">
                      <a:solidFill>
                        <a:srgbClr val="3797C6"/>
                      </a:solidFill>
                      <a:miter lim="400000"/>
                    </a:lnT>
                    <a:lnB w="12700">
                      <a:miter lim="400000"/>
                    </a:lnB>
                    <a:solidFill>
                      <a:srgbClr val="929000">
                        <a:alpha val="43803"/>
                      </a:srgbClr>
                    </a:solidFill>
                  </a:tcPr>
                </a:tc>
                <a:tc>
                  <a:txBody>
                    <a:bodyPr/>
                    <a:lstStyle/>
                    <a:p>
                      <a:pPr defTabSz="914400">
                        <a:defRPr sz="1800"/>
                      </a:pPr>
                      <a:r>
                        <a:rPr sz="3200" dirty="0">
                          <a:latin typeface="Helvetica Light"/>
                          <a:ea typeface="Helvetica Light"/>
                          <a:cs typeface="Helvetica Light"/>
                          <a:sym typeface="Helvetica Light"/>
                        </a:rPr>
                        <a:t>infer type arguments for “raw” uses of generic types</a:t>
                      </a:r>
                    </a:p>
                  </a:txBody>
                  <a:tcPr marL="67735" marR="67735" marT="67735" marB="67735" anchor="ctr" horzOverflow="overflow">
                    <a:lnL w="12700">
                      <a:solidFill>
                        <a:srgbClr val="3797C6"/>
                      </a:solidFill>
                      <a:miter lim="400000"/>
                    </a:lnL>
                    <a:lnR w="12700">
                      <a:miter lim="400000"/>
                    </a:lnR>
                    <a:lnT w="12700">
                      <a:solidFill>
                        <a:srgbClr val="3797C6"/>
                      </a:solidFill>
                      <a:miter lim="400000"/>
                    </a:lnT>
                    <a:lnB w="12700">
                      <a:miter lim="400000"/>
                    </a:lnB>
                    <a:solidFill>
                      <a:srgbClr val="929000">
                        <a:alpha val="43803"/>
                      </a:srgbClr>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Automated Refactorings in VSC"/>
          <p:cNvSpPr txBox="1">
            <a:spLocks noGrp="1"/>
          </p:cNvSpPr>
          <p:nvPr>
            <p:ph type="title"/>
          </p:nvPr>
        </p:nvSpPr>
        <p:spPr>
          <a:xfrm>
            <a:off x="857981" y="1347537"/>
            <a:ext cx="15624301" cy="1211750"/>
          </a:xfrm>
          <a:prstGeom prst="rect">
            <a:avLst/>
          </a:prstGeom>
        </p:spPr>
        <p:txBody>
          <a:bodyPr>
            <a:normAutofit/>
          </a:bodyPr>
          <a:lstStyle>
            <a:lvl1pPr defTabSz="1369804">
              <a:defRPr sz="4740" spc="-94"/>
            </a:lvl1pPr>
          </a:lstStyle>
          <a:p>
            <a:r>
              <a:rPr sz="4400" dirty="0"/>
              <a:t>Automated </a:t>
            </a:r>
            <a:r>
              <a:rPr sz="4400" dirty="0" err="1"/>
              <a:t>Refactorings</a:t>
            </a:r>
            <a:r>
              <a:rPr sz="4400" dirty="0"/>
              <a:t> in VSC</a:t>
            </a:r>
          </a:p>
        </p:txBody>
      </p:sp>
      <p:sp>
        <p:nvSpPr>
          <p:cNvPr id="227"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228" name="Slide bullet text"/>
          <p:cNvSpPr txBox="1">
            <a:spLocks noGrp="1"/>
          </p:cNvSpPr>
          <p:nvPr>
            <p:ph type="body" idx="1"/>
          </p:nvPr>
        </p:nvSpPr>
        <p:spPr>
          <a:prstGeom prst="rect">
            <a:avLst/>
          </a:prstGeom>
        </p:spPr>
        <p:txBody>
          <a:bodyPr/>
          <a:lstStyle/>
          <a:p>
            <a:endParaRPr/>
          </a:p>
        </p:txBody>
      </p:sp>
      <p:pic>
        <p:nvPicPr>
          <p:cNvPr id="229" name="Image" descr="Image"/>
          <p:cNvPicPr>
            <a:picLocks noChangeAspect="1"/>
          </p:cNvPicPr>
          <p:nvPr/>
        </p:nvPicPr>
        <p:blipFill>
          <a:blip r:embed="rId2"/>
          <a:stretch>
            <a:fillRect/>
          </a:stretch>
        </p:blipFill>
        <p:spPr>
          <a:xfrm>
            <a:off x="4893884" y="2692333"/>
            <a:ext cx="7552497" cy="6180855"/>
          </a:xfrm>
          <a:prstGeom prst="rect">
            <a:avLst/>
          </a:prstGeom>
          <a:ln w="3175">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857981" y="1524000"/>
            <a:ext cx="15624301" cy="1035287"/>
          </a:xfrm>
          <a:prstGeom prst="rect">
            <a:avLst/>
          </a:prstGeom>
        </p:spPr>
        <p:txBody>
          <a:bodyPr>
            <a:normAutofit/>
          </a:bodyPr>
          <a:lstStyle>
            <a:lvl1pPr defTabSz="1369804">
              <a:defRPr sz="4740" spc="-94"/>
            </a:lvl1pPr>
          </a:lstStyle>
          <a:p>
            <a:r>
              <a:rPr sz="4400" dirty="0"/>
              <a:t>Refactoring Risks</a:t>
            </a:r>
          </a:p>
        </p:txBody>
      </p:sp>
      <p:sp>
        <p:nvSpPr>
          <p:cNvPr id="232"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lstStyle/>
          <a:p>
            <a:r>
              <a:rPr dirty="0"/>
              <a:t>Developer time is valuable: is this the best use of time </a:t>
            </a:r>
            <a:r>
              <a:rPr i="1" dirty="0"/>
              <a:t>today</a:t>
            </a:r>
            <a:r>
              <a:rPr dirty="0"/>
              <a:t>?</a:t>
            </a:r>
          </a:p>
          <a:p>
            <a:r>
              <a:rPr dirty="0"/>
              <a:t>Despite best intentions, may not be safe</a:t>
            </a:r>
          </a:p>
          <a:p>
            <a:r>
              <a:rPr dirty="0"/>
              <a:t>Potential for version control conflicts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857981" y="1572126"/>
            <a:ext cx="15624301" cy="987161"/>
          </a:xfrm>
          <a:prstGeom prst="rect">
            <a:avLst/>
          </a:prstGeom>
        </p:spPr>
        <p:txBody>
          <a:bodyPr>
            <a:normAutofit/>
          </a:bodyPr>
          <a:lstStyle>
            <a:lvl1pPr defTabSz="1369804">
              <a:defRPr sz="4740" spc="-94"/>
            </a:lvl1pPr>
          </a:lstStyle>
          <a:p>
            <a:r>
              <a:rPr lang="en-US" sz="4400" dirty="0"/>
              <a:t>This leads us into Technical Debt</a:t>
            </a:r>
            <a:endParaRPr sz="4400" dirty="0"/>
          </a:p>
        </p:txBody>
      </p:sp>
      <p:sp>
        <p:nvSpPr>
          <p:cNvPr id="232"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233" name="Developer time is valuable: is this the best use of time today?…"/>
          <p:cNvSpPr txBox="1">
            <a:spLocks noGrp="1"/>
          </p:cNvSpPr>
          <p:nvPr>
            <p:ph type="body" idx="1"/>
          </p:nvPr>
        </p:nvSpPr>
        <p:spPr>
          <a:prstGeom prst="rect">
            <a:avLst/>
          </a:prstGeom>
        </p:spPr>
        <p:txBody>
          <a:bodyPr>
            <a:normAutofit/>
          </a:bodyPr>
          <a:lstStyle/>
          <a:p>
            <a:r>
              <a:rPr lang="en-US" dirty="0"/>
              <a:t>Code smells and Refactoring are tightly coupled with Technical debt</a:t>
            </a:r>
          </a:p>
          <a:p>
            <a:r>
              <a:rPr lang="en-US" dirty="0"/>
              <a:t>In software-intensive systems, technical debt consists of </a:t>
            </a:r>
            <a:r>
              <a:rPr lang="en-US" i="1" dirty="0"/>
              <a:t>design or implementation </a:t>
            </a:r>
            <a:r>
              <a:rPr lang="en-US" dirty="0"/>
              <a:t>constructs that are expedient in the short term but that set up a technical context that can make a </a:t>
            </a:r>
            <a:r>
              <a:rPr lang="en-US" i="1" dirty="0"/>
              <a:t>future change</a:t>
            </a:r>
            <a:r>
              <a:rPr lang="en-US" dirty="0"/>
              <a:t> more costly or impossible. </a:t>
            </a:r>
          </a:p>
        </p:txBody>
      </p:sp>
    </p:spTree>
    <p:extLst>
      <p:ext uri="{BB962C8B-B14F-4D97-AF65-F5344CB8AC3E}">
        <p14:creationId xmlns:p14="http://schemas.microsoft.com/office/powerpoint/2010/main" val="38896151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Learning Goals"/>
          <p:cNvSpPr txBox="1">
            <a:spLocks noGrp="1"/>
          </p:cNvSpPr>
          <p:nvPr>
            <p:ph type="title"/>
          </p:nvPr>
        </p:nvSpPr>
        <p:spPr>
          <a:xfrm>
            <a:off x="1187116" y="1468516"/>
            <a:ext cx="15295166" cy="765387"/>
          </a:xfrm>
          <a:prstGeom prst="rect">
            <a:avLst/>
          </a:prstGeom>
        </p:spPr>
        <p:txBody>
          <a:bodyPr/>
          <a:lstStyle>
            <a:lvl1pPr defTabSz="1369804">
              <a:defRPr sz="4740" spc="-94"/>
            </a:lvl1pPr>
          </a:lstStyle>
          <a:p>
            <a:r>
              <a:rPr dirty="0"/>
              <a:t>Learning Goals</a:t>
            </a:r>
          </a:p>
        </p:txBody>
      </p:sp>
      <p:sp>
        <p:nvSpPr>
          <p:cNvPr id="139" name="By the end of this lesson, you should be able to…"/>
          <p:cNvSpPr txBox="1">
            <a:spLocks noGrp="1"/>
          </p:cNvSpPr>
          <p:nvPr>
            <p:ph type="body" idx="21"/>
          </p:nvPr>
        </p:nvSpPr>
        <p:spPr>
          <a:xfrm>
            <a:off x="1187116" y="2484778"/>
            <a:ext cx="15295166" cy="595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defRPr>
                <a:solidFill>
                  <a:srgbClr val="005493"/>
                </a:solidFill>
              </a:defRPr>
            </a:lvl1pPr>
          </a:lstStyle>
          <a:p>
            <a:r>
              <a:rPr dirty="0"/>
              <a:t>By the end of this lesson, you should be able to…</a:t>
            </a:r>
          </a:p>
        </p:txBody>
      </p:sp>
      <p:sp>
        <p:nvSpPr>
          <p:cNvPr id="140" name="Apply refactoring techniques to improve code quality…"/>
          <p:cNvSpPr txBox="1">
            <a:spLocks noGrp="1"/>
          </p:cNvSpPr>
          <p:nvPr>
            <p:ph type="body" idx="1"/>
          </p:nvPr>
        </p:nvSpPr>
        <p:spPr>
          <a:xfrm>
            <a:off x="1491916" y="3485081"/>
            <a:ext cx="13459326" cy="4403207"/>
          </a:xfrm>
          <a:prstGeom prst="rect">
            <a:avLst/>
          </a:prstGeom>
        </p:spPr>
        <p:txBody>
          <a:bodyPr>
            <a:normAutofit/>
          </a:bodyPr>
          <a:lstStyle/>
          <a:p>
            <a:pPr marL="685938" indent="-685938">
              <a:buFont typeface="+mj-lt"/>
              <a:buAutoNum type="arabicPeriod"/>
            </a:pPr>
            <a:r>
              <a:rPr lang="en-US" sz="3600" dirty="0"/>
              <a:t>Some common code “smells” (anti-patterns).</a:t>
            </a:r>
          </a:p>
          <a:p>
            <a:pPr marL="685938" indent="-685938">
              <a:buFont typeface="+mj-lt"/>
              <a:buAutoNum type="arabicPeriod"/>
            </a:pPr>
            <a:r>
              <a:rPr lang="en-US" sz="3600" dirty="0"/>
              <a:t>“Refactoring”: restructuring of code to improve structure.</a:t>
            </a:r>
          </a:p>
          <a:p>
            <a:pPr marL="685938" indent="-685938">
              <a:buFont typeface="+mj-lt"/>
              <a:buAutoNum type="arabicPeriod"/>
            </a:pPr>
            <a:r>
              <a:rPr lang="en-US" sz="3600" dirty="0"/>
              <a:t>“Technical Debt”: generalization covering all internal problems in a code-base.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Refactoring Risks"/>
          <p:cNvSpPr txBox="1">
            <a:spLocks noGrp="1"/>
          </p:cNvSpPr>
          <p:nvPr>
            <p:ph type="title"/>
          </p:nvPr>
        </p:nvSpPr>
        <p:spPr>
          <a:xfrm>
            <a:off x="857981" y="914400"/>
            <a:ext cx="15624301" cy="303067"/>
          </a:xfrm>
          <a:prstGeom prst="rect">
            <a:avLst/>
          </a:prstGeom>
        </p:spPr>
        <p:txBody>
          <a:bodyPr>
            <a:noAutofit/>
          </a:bodyPr>
          <a:lstStyle>
            <a:lvl1pPr defTabSz="1369804">
              <a:defRPr sz="4740" spc="-94"/>
            </a:lvl1pPr>
          </a:lstStyle>
          <a:p>
            <a:r>
              <a:rPr lang="en-US" sz="4400" dirty="0"/>
              <a:t>Technical Debt is Internal but affects maintainability and evolvability</a:t>
            </a:r>
            <a:endParaRPr sz="4400" dirty="0"/>
          </a:p>
        </p:txBody>
      </p:sp>
      <p:sp>
        <p:nvSpPr>
          <p:cNvPr id="233" name="Developer time is valuable: is this the best use of time today?…"/>
          <p:cNvSpPr txBox="1">
            <a:spLocks noGrp="1"/>
          </p:cNvSpPr>
          <p:nvPr>
            <p:ph type="body" idx="1"/>
          </p:nvPr>
        </p:nvSpPr>
        <p:spPr>
          <a:xfrm>
            <a:off x="857980" y="3422655"/>
            <a:ext cx="8357171" cy="5002345"/>
          </a:xfrm>
          <a:prstGeom prst="rect">
            <a:avLst/>
          </a:prstGeom>
        </p:spPr>
        <p:txBody>
          <a:bodyPr>
            <a:normAutofit/>
          </a:bodyPr>
          <a:lstStyle/>
          <a:p>
            <a:pPr>
              <a:spcBef>
                <a:spcPts val="1600"/>
              </a:spcBef>
            </a:pPr>
            <a:r>
              <a:rPr lang="en-US" sz="3600" dirty="0"/>
              <a:t>Usual Scenarios:</a:t>
            </a:r>
          </a:p>
          <a:p>
            <a:pPr lvl="1">
              <a:spcBef>
                <a:spcPts val="1600"/>
              </a:spcBef>
            </a:pPr>
            <a:r>
              <a:rPr lang="en-US" sz="3600" dirty="0"/>
              <a:t>Quick-and-Dirty if-then-else;</a:t>
            </a:r>
          </a:p>
          <a:p>
            <a:pPr lvl="1">
              <a:spcBef>
                <a:spcPts val="1600"/>
              </a:spcBef>
            </a:pPr>
            <a:r>
              <a:rPr lang="en-US" sz="3600" dirty="0"/>
              <a:t>Hitting the Wall;</a:t>
            </a:r>
          </a:p>
          <a:p>
            <a:pPr lvl="1">
              <a:spcBef>
                <a:spcPts val="1600"/>
              </a:spcBef>
            </a:pPr>
            <a:r>
              <a:rPr lang="en-US" sz="3600" dirty="0"/>
              <a:t>Crumbling Under the Load;</a:t>
            </a:r>
          </a:p>
          <a:p>
            <a:pPr lvl="1">
              <a:spcBef>
                <a:spcPts val="1600"/>
              </a:spcBef>
            </a:pPr>
            <a:r>
              <a:rPr lang="en-US" sz="3600" dirty="0"/>
              <a:t>Death by a Thousand Cuts;</a:t>
            </a:r>
          </a:p>
          <a:p>
            <a:pPr lvl="1">
              <a:spcBef>
                <a:spcPts val="1600"/>
              </a:spcBef>
            </a:pPr>
            <a:r>
              <a:rPr lang="en-US" sz="3600" dirty="0"/>
              <a:t>Tactical Investment.</a:t>
            </a:r>
          </a:p>
        </p:txBody>
      </p:sp>
      <p:pic>
        <p:nvPicPr>
          <p:cNvPr id="5" name="Picture 2">
            <a:extLst>
              <a:ext uri="{FF2B5EF4-FFF2-40B4-BE49-F238E27FC236}">
                <a16:creationId xmlns:a16="http://schemas.microsoft.com/office/drawing/2014/main" id="{C5463A71-BD19-47DF-BB76-7B071984D18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03147" y="3385010"/>
            <a:ext cx="6454663" cy="5454190"/>
          </a:xfrm>
          <a:prstGeom prst="rect">
            <a:avLst/>
          </a:prstGeom>
          <a:solidFill>
            <a:srgbClr val="FFFFFF"/>
          </a:solidFill>
        </p:spPr>
      </p:pic>
      <p:sp>
        <p:nvSpPr>
          <p:cNvPr id="6" name="Rectangle 5">
            <a:extLst>
              <a:ext uri="{FF2B5EF4-FFF2-40B4-BE49-F238E27FC236}">
                <a16:creationId xmlns:a16="http://schemas.microsoft.com/office/drawing/2014/main" id="{19D304F5-4208-4AA8-93DD-B2D540FD594F}"/>
              </a:ext>
            </a:extLst>
          </p:cNvPr>
          <p:cNvSpPr/>
          <p:nvPr/>
        </p:nvSpPr>
        <p:spPr>
          <a:xfrm>
            <a:off x="4643295" y="7798185"/>
            <a:ext cx="3349188" cy="617861"/>
          </a:xfrm>
          <a:prstGeom prst="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defTabSz="1300781" hangingPunct="1"/>
            <a:r>
              <a:rPr lang="en-US" sz="3415" b="1" kern="1200" dirty="0">
                <a:solidFill>
                  <a:prstClr val="black"/>
                </a:solidFill>
                <a:latin typeface="Ink Free" panose="03080402000500000000" pitchFamily="66" charset="0"/>
              </a:rPr>
              <a:t>Not just code!</a:t>
            </a:r>
          </a:p>
        </p:txBody>
      </p:sp>
      <p:sp>
        <p:nvSpPr>
          <p:cNvPr id="7" name="Developer time is valuable: is this the best use of time today?…">
            <a:extLst>
              <a:ext uri="{FF2B5EF4-FFF2-40B4-BE49-F238E27FC236}">
                <a16:creationId xmlns:a16="http://schemas.microsoft.com/office/drawing/2014/main" id="{84421804-5DE3-46F0-8759-4CE204964E4D}"/>
              </a:ext>
            </a:extLst>
          </p:cNvPr>
          <p:cNvSpPr txBox="1">
            <a:spLocks/>
          </p:cNvSpPr>
          <p:nvPr/>
        </p:nvSpPr>
        <p:spPr>
          <a:xfrm>
            <a:off x="857982" y="2165684"/>
            <a:ext cx="15624301" cy="166408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125" tIns="36125" rIns="36125" bIns="36125">
            <a:normAutofit/>
          </a:bodyPr>
          <a:lstStyle>
            <a:lvl1pPr marL="4318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1pPr>
            <a:lvl2pPr marL="10414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2pPr>
            <a:lvl3pPr marL="16510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3pPr>
            <a:lvl4pPr marL="22606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4pPr>
            <a:lvl5pPr marL="2870200" marR="0" indent="-431800" algn="l" defTabSz="1733930" rtl="0" latinLnBrk="0">
              <a:lnSpc>
                <a:spcPct val="90000"/>
              </a:lnSpc>
              <a:spcBef>
                <a:spcPts val="3200"/>
              </a:spcBef>
              <a:spcAft>
                <a:spcPts val="0"/>
              </a:spcAft>
              <a:buClrTx/>
              <a:buSzPct val="123000"/>
              <a:buFontTx/>
              <a:buChar char="•"/>
              <a:tabLst/>
              <a:defRPr sz="3400" b="0"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a:lstStyle>
          <a:p>
            <a:pPr hangingPunct="1"/>
            <a:r>
              <a:rPr lang="en-US" sz="3600" dirty="0"/>
              <a:t>Technical debt is a contingent liability whose impact is limited to internal system qualities—­primarily, but not only, maintainability and evolvability.</a:t>
            </a:r>
          </a:p>
        </p:txBody>
      </p:sp>
    </p:spTree>
    <p:extLst>
      <p:ext uri="{BB962C8B-B14F-4D97-AF65-F5344CB8AC3E}">
        <p14:creationId xmlns:p14="http://schemas.microsoft.com/office/powerpoint/2010/main" val="2138062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C512E1-5791-8D4A-9A19-52307D947EB2}"/>
              </a:ext>
            </a:extLst>
          </p:cNvPr>
          <p:cNvSpPr>
            <a:spLocks noGrp="1"/>
          </p:cNvSpPr>
          <p:nvPr>
            <p:ph type="body" idx="1"/>
          </p:nvPr>
        </p:nvSpPr>
        <p:spPr/>
        <p:txBody>
          <a:bodyPr>
            <a:normAutofit/>
          </a:bodyPr>
          <a:lstStyle/>
          <a:p>
            <a:r>
              <a:rPr lang="en-US" sz="4267" dirty="0"/>
              <a:t>Example of Debt</a:t>
            </a:r>
          </a:p>
        </p:txBody>
      </p:sp>
      <p:sp>
        <p:nvSpPr>
          <p:cNvPr id="4" name="Content Placeholder 3">
            <a:extLst>
              <a:ext uri="{FF2B5EF4-FFF2-40B4-BE49-F238E27FC236}">
                <a16:creationId xmlns:a16="http://schemas.microsoft.com/office/drawing/2014/main" id="{98BAAF5E-8F30-8442-874E-789AA4AF334D}"/>
              </a:ext>
            </a:extLst>
          </p:cNvPr>
          <p:cNvSpPr>
            <a:spLocks noGrp="1"/>
          </p:cNvSpPr>
          <p:nvPr>
            <p:ph sz="half" idx="2"/>
          </p:nvPr>
        </p:nvSpPr>
        <p:spPr/>
        <p:txBody>
          <a:bodyPr>
            <a:normAutofit/>
          </a:bodyPr>
          <a:lstStyle/>
          <a:p>
            <a:pPr fontAlgn="base"/>
            <a:r>
              <a:rPr lang="en-US" sz="3600" dirty="0"/>
              <a:t>Code Smells;</a:t>
            </a:r>
          </a:p>
          <a:p>
            <a:pPr fontAlgn="base"/>
            <a:r>
              <a:rPr lang="en-US" sz="3600" dirty="0"/>
              <a:t>Missing tests;</a:t>
            </a:r>
          </a:p>
          <a:p>
            <a:pPr fontAlgn="base"/>
            <a:r>
              <a:rPr lang="en-US" sz="3600" dirty="0"/>
              <a:t>Missing documentation;</a:t>
            </a:r>
          </a:p>
          <a:p>
            <a:pPr fontAlgn="base"/>
            <a:r>
              <a:rPr lang="en-US" sz="3600" dirty="0"/>
              <a:t>Dependency on old versions of third-party systems;</a:t>
            </a:r>
          </a:p>
          <a:p>
            <a:pPr fontAlgn="base"/>
            <a:r>
              <a:rPr lang="en-US" sz="3600" dirty="0"/>
              <a:t>Inefficient and/or non-scalable algorithms.</a:t>
            </a:r>
          </a:p>
        </p:txBody>
      </p:sp>
      <p:sp>
        <p:nvSpPr>
          <p:cNvPr id="5" name="Text Placeholder 4">
            <a:extLst>
              <a:ext uri="{FF2B5EF4-FFF2-40B4-BE49-F238E27FC236}">
                <a16:creationId xmlns:a16="http://schemas.microsoft.com/office/drawing/2014/main" id="{0F1AA0CA-7114-634C-9331-B4187D785255}"/>
              </a:ext>
            </a:extLst>
          </p:cNvPr>
          <p:cNvSpPr>
            <a:spLocks noGrp="1"/>
          </p:cNvSpPr>
          <p:nvPr>
            <p:ph type="body" sz="quarter" idx="3"/>
          </p:nvPr>
        </p:nvSpPr>
        <p:spPr/>
        <p:txBody>
          <a:bodyPr>
            <a:normAutofit/>
          </a:bodyPr>
          <a:lstStyle/>
          <a:p>
            <a:r>
              <a:rPr lang="en-US" sz="4267" dirty="0"/>
              <a:t>Example of Cost</a:t>
            </a:r>
          </a:p>
        </p:txBody>
      </p:sp>
      <p:sp>
        <p:nvSpPr>
          <p:cNvPr id="6" name="Content Placeholder 5">
            <a:extLst>
              <a:ext uri="{FF2B5EF4-FFF2-40B4-BE49-F238E27FC236}">
                <a16:creationId xmlns:a16="http://schemas.microsoft.com/office/drawing/2014/main" id="{25635C79-9951-C745-BD63-FB5DE97110FB}"/>
              </a:ext>
            </a:extLst>
          </p:cNvPr>
          <p:cNvSpPr>
            <a:spLocks noGrp="1"/>
          </p:cNvSpPr>
          <p:nvPr>
            <p:ph sz="quarter" idx="4"/>
          </p:nvPr>
        </p:nvSpPr>
        <p:spPr/>
        <p:txBody>
          <a:bodyPr>
            <a:normAutofit/>
          </a:bodyPr>
          <a:lstStyle/>
          <a:p>
            <a:r>
              <a:rPr lang="en-US" sz="3600" dirty="0"/>
              <a:t>“Smelly” code is less flexible;</a:t>
            </a:r>
          </a:p>
          <a:p>
            <a:r>
              <a:rPr lang="en-US" sz="3600" dirty="0"/>
              <a:t>Need to revert breaking change;</a:t>
            </a:r>
          </a:p>
          <a:p>
            <a:r>
              <a:rPr lang="en-US" sz="3600" dirty="0"/>
              <a:t>Can’t figure out how to use;</a:t>
            </a:r>
          </a:p>
          <a:p>
            <a:r>
              <a:rPr lang="en-US" sz="3600" dirty="0"/>
              <a:t>May have take over maintenance of old system;</a:t>
            </a:r>
          </a:p>
          <a:p>
            <a:r>
              <a:rPr lang="en-US" sz="3600" dirty="0"/>
              <a:t>Lose potential customers.</a:t>
            </a:r>
          </a:p>
        </p:txBody>
      </p:sp>
      <p:sp>
        <p:nvSpPr>
          <p:cNvPr id="7" name="Slide Number Placeholder 6">
            <a:extLst>
              <a:ext uri="{FF2B5EF4-FFF2-40B4-BE49-F238E27FC236}">
                <a16:creationId xmlns:a16="http://schemas.microsoft.com/office/drawing/2014/main" id="{3A24126E-ECF4-9C45-9CEB-B4B2602C4F4C}"/>
              </a:ext>
            </a:extLst>
          </p:cNvPr>
          <p:cNvSpPr>
            <a:spLocks noGrp="1"/>
          </p:cNvSpPr>
          <p:nvPr>
            <p:ph type="sldNum" sz="quarter" idx="12"/>
          </p:nvPr>
        </p:nvSpPr>
        <p:spPr/>
        <p:txBody>
          <a:bodyPr/>
          <a:lstStyle/>
          <a:p>
            <a:pPr defTabSz="1300781" hangingPunct="1"/>
            <a:fld id="{20F37917-FD3A-4669-9018-DA04BCDD3D75}" type="slidenum">
              <a:rPr lang="en-US" kern="1200">
                <a:solidFill>
                  <a:prstClr val="black">
                    <a:tint val="75000"/>
                  </a:prstClr>
                </a:solidFill>
                <a:latin typeface="Calibri" panose="020F0502020204030204"/>
              </a:rPr>
              <a:pPr defTabSz="1300781" hangingPunct="1"/>
              <a:t>21</a:t>
            </a:fld>
            <a:endParaRPr lang="en-US" kern="1200">
              <a:solidFill>
                <a:prstClr val="black">
                  <a:tint val="75000"/>
                </a:prstClr>
              </a:solidFill>
              <a:latin typeface="Calibri" panose="020F0502020204030204"/>
            </a:endParaRPr>
          </a:p>
        </p:txBody>
      </p:sp>
      <p:sp>
        <p:nvSpPr>
          <p:cNvPr id="10" name="Refactoring Risks">
            <a:extLst>
              <a:ext uri="{FF2B5EF4-FFF2-40B4-BE49-F238E27FC236}">
                <a16:creationId xmlns:a16="http://schemas.microsoft.com/office/drawing/2014/main" id="{B6FF4BB0-B9E2-45E7-9305-04B47431732A}"/>
              </a:ext>
            </a:extLst>
          </p:cNvPr>
          <p:cNvSpPr txBox="1">
            <a:spLocks/>
          </p:cNvSpPr>
          <p:nvPr/>
        </p:nvSpPr>
        <p:spPr>
          <a:xfrm>
            <a:off x="857981" y="950519"/>
            <a:ext cx="15624301" cy="161621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125" tIns="36125" rIns="36125" bIns="36125"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hangingPunct="1">
              <a:lnSpc>
                <a:spcPct val="100000"/>
              </a:lnSpc>
              <a:defRPr/>
            </a:pPr>
            <a:r>
              <a:rPr lang="en-US" sz="4400" dirty="0">
                <a:latin typeface="Helvetica Neue"/>
              </a:rPr>
              <a:t>Technical Debt is Sum of Internal Problems in Project Codebase</a:t>
            </a:r>
          </a:p>
        </p:txBody>
      </p:sp>
    </p:spTree>
    <p:extLst>
      <p:ext uri="{BB962C8B-B14F-4D97-AF65-F5344CB8AC3E}">
        <p14:creationId xmlns:p14="http://schemas.microsoft.com/office/powerpoint/2010/main" val="96225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71245-AE40-4D40-A8C4-0550C3293505}"/>
              </a:ext>
            </a:extLst>
          </p:cNvPr>
          <p:cNvSpPr>
            <a:spLocks noGrp="1"/>
          </p:cNvSpPr>
          <p:nvPr>
            <p:ph idx="1"/>
          </p:nvPr>
        </p:nvSpPr>
        <p:spPr>
          <a:xfrm>
            <a:off x="1192155" y="2374231"/>
            <a:ext cx="14575281" cy="7096483"/>
          </a:xfrm>
        </p:spPr>
        <p:txBody>
          <a:bodyPr>
            <a:normAutofit/>
          </a:bodyPr>
          <a:lstStyle/>
          <a:p>
            <a:r>
              <a:rPr lang="en-US" sz="4000" dirty="0"/>
              <a:t>Prototyping:</a:t>
            </a:r>
          </a:p>
          <a:p>
            <a:pPr lvl="1"/>
            <a:r>
              <a:rPr lang="en-US" sz="3600" dirty="0"/>
              <a:t>If code will be discarded, or drastically rewritten, don’t waste time perfecting it.</a:t>
            </a:r>
          </a:p>
          <a:p>
            <a:r>
              <a:rPr lang="en-US" sz="4000" dirty="0"/>
              <a:t>Getting a product out the door:</a:t>
            </a:r>
          </a:p>
          <a:p>
            <a:pPr lvl="1"/>
            <a:r>
              <a:rPr lang="en-US" sz="3600" dirty="0"/>
              <a:t>Time is often crucial in a competitive environment.</a:t>
            </a:r>
          </a:p>
          <a:p>
            <a:r>
              <a:rPr lang="en-US" sz="4000" dirty="0"/>
              <a:t>Fixing a critical failure:</a:t>
            </a:r>
          </a:p>
          <a:p>
            <a:pPr lvl="1"/>
            <a:r>
              <a:rPr lang="en-US" sz="3600" dirty="0"/>
              <a:t>People are waiting.</a:t>
            </a:r>
          </a:p>
          <a:p>
            <a:r>
              <a:rPr lang="en-US" sz="4000" dirty="0"/>
              <a:t>Maybe a simple algorithm is good enough:</a:t>
            </a:r>
          </a:p>
          <a:p>
            <a:pPr lvl="1"/>
            <a:r>
              <a:rPr lang="en-US" sz="3600" dirty="0"/>
              <a:t>“Premature optimization is the root of all evil”</a:t>
            </a:r>
          </a:p>
          <a:p>
            <a:pPr lvl="2"/>
            <a:r>
              <a:rPr lang="en-US" sz="3200" dirty="0"/>
              <a:t>Tony Hoare, Donald Knuth</a:t>
            </a:r>
          </a:p>
        </p:txBody>
      </p:sp>
      <p:sp>
        <p:nvSpPr>
          <p:cNvPr id="4" name="Slide Number Placeholder 3">
            <a:extLst>
              <a:ext uri="{FF2B5EF4-FFF2-40B4-BE49-F238E27FC236}">
                <a16:creationId xmlns:a16="http://schemas.microsoft.com/office/drawing/2014/main" id="{BCAEBBCD-B78A-D441-BDA0-8AFFA1A512F4}"/>
              </a:ext>
            </a:extLst>
          </p:cNvPr>
          <p:cNvSpPr>
            <a:spLocks noGrp="1"/>
          </p:cNvSpPr>
          <p:nvPr>
            <p:ph type="sldNum" sz="quarter" idx="12"/>
          </p:nvPr>
        </p:nvSpPr>
        <p:spPr/>
        <p:txBody>
          <a:bodyPr/>
          <a:lstStyle/>
          <a:p>
            <a:pPr defTabSz="1300781" hangingPunct="1"/>
            <a:fld id="{20F37917-FD3A-4669-9018-DA04BCDD3D75}" type="slidenum">
              <a:rPr lang="en-US" kern="1200">
                <a:solidFill>
                  <a:prstClr val="black">
                    <a:tint val="75000"/>
                  </a:prstClr>
                </a:solidFill>
                <a:latin typeface="Calibri" panose="020F0502020204030204"/>
              </a:rPr>
              <a:pPr defTabSz="1300781" hangingPunct="1"/>
              <a:t>22</a:t>
            </a:fld>
            <a:endParaRPr lang="en-US" kern="1200">
              <a:solidFill>
                <a:prstClr val="black">
                  <a:tint val="75000"/>
                </a:prstClr>
              </a:solidFill>
              <a:latin typeface="Calibri" panose="020F0502020204030204"/>
            </a:endParaRPr>
          </a:p>
        </p:txBody>
      </p:sp>
      <p:sp>
        <p:nvSpPr>
          <p:cNvPr id="5" name="Refactoring Risks">
            <a:extLst>
              <a:ext uri="{FF2B5EF4-FFF2-40B4-BE49-F238E27FC236}">
                <a16:creationId xmlns:a16="http://schemas.microsoft.com/office/drawing/2014/main" id="{0999C5B7-DA95-47DD-B025-F1C6F17BE081}"/>
              </a:ext>
            </a:extLst>
          </p:cNvPr>
          <p:cNvSpPr txBox="1">
            <a:spLocks/>
          </p:cNvSpPr>
          <p:nvPr/>
        </p:nvSpPr>
        <p:spPr>
          <a:xfrm>
            <a:off x="1192143" y="930442"/>
            <a:ext cx="15624301" cy="118011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125" tIns="36125" rIns="36125" bIns="36125"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hangingPunct="1">
              <a:lnSpc>
                <a:spcPct val="100000"/>
              </a:lnSpc>
              <a:defRPr/>
            </a:pPr>
            <a:r>
              <a:rPr lang="en-US" sz="4400" dirty="0">
                <a:latin typeface="Helvetica Neue"/>
              </a:rPr>
              <a:t>Good Reasons to Go Into Technical Debt</a:t>
            </a:r>
          </a:p>
        </p:txBody>
      </p:sp>
    </p:spTree>
    <p:extLst>
      <p:ext uri="{BB962C8B-B14F-4D97-AF65-F5344CB8AC3E}">
        <p14:creationId xmlns:p14="http://schemas.microsoft.com/office/powerpoint/2010/main" val="356948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93A0A-FC60-5E4E-80A2-AB0645F44C89}"/>
              </a:ext>
            </a:extLst>
          </p:cNvPr>
          <p:cNvSpPr>
            <a:spLocks noGrp="1"/>
          </p:cNvSpPr>
          <p:nvPr>
            <p:ph sz="half" idx="1"/>
          </p:nvPr>
        </p:nvSpPr>
        <p:spPr/>
        <p:txBody>
          <a:bodyPr>
            <a:normAutofit fontScale="92500" lnSpcReduction="20000"/>
          </a:bodyPr>
          <a:lstStyle/>
          <a:p>
            <a:r>
              <a:rPr lang="en-US" dirty="0"/>
              <a:t>Set aside time to pay off technical debt:</a:t>
            </a:r>
          </a:p>
          <a:p>
            <a:pPr lvl="1"/>
            <a:r>
              <a:rPr lang="en-US" dirty="0"/>
              <a:t>Google has (had?) “20%-time” for tasks such as this.</a:t>
            </a:r>
          </a:p>
          <a:p>
            <a:r>
              <a:rPr lang="en-US" dirty="0"/>
              <a:t>A new initiative can take on some technical debt:</a:t>
            </a:r>
          </a:p>
          <a:p>
            <a:pPr lvl="1"/>
            <a:r>
              <a:rPr lang="en-US" dirty="0"/>
              <a:t>Refactoring at the start of a project.</a:t>
            </a:r>
          </a:p>
          <a:p>
            <a:r>
              <a:rPr lang="en-US" dirty="0"/>
              <a:t>Don’t keep on putting off!</a:t>
            </a:r>
          </a:p>
          <a:p>
            <a:pPr lvl="1"/>
            <a:r>
              <a:rPr lang="en-US" dirty="0"/>
              <a:t>When a crisis hits, it’s too late;</a:t>
            </a:r>
          </a:p>
          <a:p>
            <a:pPr lvl="1" fontAlgn="base"/>
            <a:r>
              <a:rPr lang="en-US" dirty="0"/>
              <a:t>Hasty fixes to unmaintainable code multiplies problems;</a:t>
            </a:r>
          </a:p>
          <a:p>
            <a:pPr lvl="1" fontAlgn="base"/>
            <a:r>
              <a:rPr lang="en-US" dirty="0"/>
              <a:t>Eventually mounting technical debt can bury the team.</a:t>
            </a:r>
          </a:p>
          <a:p>
            <a:pPr lvl="1"/>
            <a:endParaRPr lang="en-US" dirty="0"/>
          </a:p>
          <a:p>
            <a:pPr lvl="1"/>
            <a:endParaRPr lang="en-US" dirty="0"/>
          </a:p>
        </p:txBody>
      </p:sp>
      <p:sp>
        <p:nvSpPr>
          <p:cNvPr id="5" name="Content Placeholder 4">
            <a:extLst>
              <a:ext uri="{FF2B5EF4-FFF2-40B4-BE49-F238E27FC236}">
                <a16:creationId xmlns:a16="http://schemas.microsoft.com/office/drawing/2014/main" id="{D6E26061-70E3-774E-89C2-35D13AF36CF7}"/>
              </a:ext>
            </a:extLst>
          </p:cNvPr>
          <p:cNvSpPr>
            <a:spLocks noGrp="1"/>
          </p:cNvSpPr>
          <p:nvPr>
            <p:ph sz="half" idx="2"/>
          </p:nvPr>
        </p:nvSpPr>
        <p:spPr/>
        <p:txBody>
          <a:bodyPr>
            <a:normAutofit fontScale="92500" lnSpcReduction="20000"/>
          </a:bodyPr>
          <a:lstStyle/>
          <a:p>
            <a:endParaRPr lang="en-US" dirty="0"/>
          </a:p>
        </p:txBody>
      </p:sp>
      <p:sp>
        <p:nvSpPr>
          <p:cNvPr id="4" name="Slide Number Placeholder 3">
            <a:extLst>
              <a:ext uri="{FF2B5EF4-FFF2-40B4-BE49-F238E27FC236}">
                <a16:creationId xmlns:a16="http://schemas.microsoft.com/office/drawing/2014/main" id="{E9FBCB78-749F-6A47-83F2-7889052430D0}"/>
              </a:ext>
            </a:extLst>
          </p:cNvPr>
          <p:cNvSpPr>
            <a:spLocks noGrp="1"/>
          </p:cNvSpPr>
          <p:nvPr>
            <p:ph type="sldNum" sz="quarter" idx="12"/>
          </p:nvPr>
        </p:nvSpPr>
        <p:spPr/>
        <p:txBody>
          <a:bodyPr/>
          <a:lstStyle/>
          <a:p>
            <a:pPr defTabSz="1300781" hangingPunct="1"/>
            <a:fld id="{20F37917-FD3A-4669-9018-DA04BCDD3D75}" type="slidenum">
              <a:rPr lang="en-US" kern="1200">
                <a:solidFill>
                  <a:prstClr val="black">
                    <a:tint val="75000"/>
                  </a:prstClr>
                </a:solidFill>
                <a:latin typeface="Calibri" panose="020F0502020204030204"/>
              </a:rPr>
              <a:pPr defTabSz="1300781" hangingPunct="1"/>
              <a:t>23</a:t>
            </a:fld>
            <a:endParaRPr lang="en-US" kern="1200">
              <a:solidFill>
                <a:prstClr val="black">
                  <a:tint val="75000"/>
                </a:prstClr>
              </a:solidFill>
              <a:latin typeface="Calibri" panose="020F0502020204030204"/>
            </a:endParaRPr>
          </a:p>
        </p:txBody>
      </p:sp>
      <p:grpSp>
        <p:nvGrpSpPr>
          <p:cNvPr id="12" name="Group 11">
            <a:extLst>
              <a:ext uri="{FF2B5EF4-FFF2-40B4-BE49-F238E27FC236}">
                <a16:creationId xmlns:a16="http://schemas.microsoft.com/office/drawing/2014/main" id="{A8E0E2F8-E169-BD42-A76A-A698DFB85F02}"/>
              </a:ext>
              <a:ext uri="{C183D7F6-B498-43B3-948B-1728B52AA6E4}">
                <adec:decorative xmlns:adec="http://schemas.microsoft.com/office/drawing/2017/decorative" val="1"/>
              </a:ext>
            </a:extLst>
          </p:cNvPr>
          <p:cNvGrpSpPr/>
          <p:nvPr/>
        </p:nvGrpSpPr>
        <p:grpSpPr>
          <a:xfrm>
            <a:off x="9690980" y="3304474"/>
            <a:ext cx="3956754" cy="4792174"/>
            <a:chOff x="6813755" y="2323482"/>
            <a:chExt cx="2782008" cy="3369395"/>
          </a:xfrm>
        </p:grpSpPr>
        <p:sp>
          <p:nvSpPr>
            <p:cNvPr id="6" name="Triangle 5">
              <a:extLst>
                <a:ext uri="{FF2B5EF4-FFF2-40B4-BE49-F238E27FC236}">
                  <a16:creationId xmlns:a16="http://schemas.microsoft.com/office/drawing/2014/main" id="{46C9E648-90DE-7340-B04A-41A1EFCF32C7}"/>
                </a:ext>
              </a:extLst>
            </p:cNvPr>
            <p:cNvSpPr/>
            <p:nvPr/>
          </p:nvSpPr>
          <p:spPr>
            <a:xfrm>
              <a:off x="6813755" y="5029200"/>
              <a:ext cx="1796845" cy="66367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300781" hangingPunct="1"/>
              <a:endParaRPr lang="en-US" sz="2560" kern="1200" dirty="0">
                <a:solidFill>
                  <a:prstClr val="black"/>
                </a:solidFill>
                <a:latin typeface="Calibri" panose="020F0502020204030204"/>
              </a:endParaRPr>
            </a:p>
          </p:txBody>
        </p:sp>
        <p:sp>
          <p:nvSpPr>
            <p:cNvPr id="7" name="Rounded Rectangle 6">
              <a:extLst>
                <a:ext uri="{FF2B5EF4-FFF2-40B4-BE49-F238E27FC236}">
                  <a16:creationId xmlns:a16="http://schemas.microsoft.com/office/drawing/2014/main" id="{42B2F8A3-8342-6943-BA81-9EF408CA90F3}"/>
                </a:ext>
              </a:extLst>
            </p:cNvPr>
            <p:cNvSpPr/>
            <p:nvPr/>
          </p:nvSpPr>
          <p:spPr>
            <a:xfrm rot="1735072">
              <a:off x="8269802" y="4443517"/>
              <a:ext cx="934819" cy="1091381"/>
            </a:xfrm>
            <a:prstGeom prst="roundRect">
              <a:avLst/>
            </a:prstGeom>
            <a:solidFill>
              <a:schemeClr val="accent6"/>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300781" hangingPunct="1"/>
              <a:endParaRPr lang="en-US" sz="2560" kern="1200" dirty="0">
                <a:solidFill>
                  <a:prstClr val="black"/>
                </a:solidFill>
                <a:latin typeface="Calibri" panose="020F0502020204030204"/>
              </a:endParaRPr>
            </a:p>
          </p:txBody>
        </p:sp>
        <p:sp>
          <p:nvSpPr>
            <p:cNvPr id="8" name="Chord 7">
              <a:extLst>
                <a:ext uri="{FF2B5EF4-FFF2-40B4-BE49-F238E27FC236}">
                  <a16:creationId xmlns:a16="http://schemas.microsoft.com/office/drawing/2014/main" id="{F415538E-AA14-E94E-B65A-43DF58A9544B}"/>
                </a:ext>
              </a:extLst>
            </p:cNvPr>
            <p:cNvSpPr/>
            <p:nvPr/>
          </p:nvSpPr>
          <p:spPr>
            <a:xfrm rot="19194776">
              <a:off x="7315844" y="4110037"/>
              <a:ext cx="1149631" cy="870155"/>
            </a:xfrm>
            <a:prstGeom prst="chord">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300781" hangingPunct="1"/>
              <a:endParaRPr lang="en-US" sz="2560" kern="1200" dirty="0">
                <a:solidFill>
                  <a:prstClr val="black"/>
                </a:solidFill>
                <a:latin typeface="Calibri" panose="020F0502020204030204"/>
              </a:endParaRPr>
            </a:p>
          </p:txBody>
        </p:sp>
        <p:sp>
          <p:nvSpPr>
            <p:cNvPr id="9" name="Rectangle 8">
              <a:extLst>
                <a:ext uri="{FF2B5EF4-FFF2-40B4-BE49-F238E27FC236}">
                  <a16:creationId xmlns:a16="http://schemas.microsoft.com/office/drawing/2014/main" id="{1645062D-1ACC-8042-BA71-4DBB712268C0}"/>
                </a:ext>
              </a:extLst>
            </p:cNvPr>
            <p:cNvSpPr/>
            <p:nvPr/>
          </p:nvSpPr>
          <p:spPr>
            <a:xfrm rot="547570">
              <a:off x="6841495" y="3734403"/>
              <a:ext cx="2593795" cy="5568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300781" hangingPunct="1"/>
              <a:endParaRPr lang="en-US" sz="2560" kern="1200" dirty="0">
                <a:solidFill>
                  <a:prstClr val="black"/>
                </a:solidFill>
                <a:latin typeface="Calibri" panose="020F0502020204030204"/>
              </a:endParaRPr>
            </a:p>
          </p:txBody>
        </p:sp>
        <p:sp>
          <p:nvSpPr>
            <p:cNvPr id="10" name="Plaque 9">
              <a:extLst>
                <a:ext uri="{FF2B5EF4-FFF2-40B4-BE49-F238E27FC236}">
                  <a16:creationId xmlns:a16="http://schemas.microsoft.com/office/drawing/2014/main" id="{47754DCA-63BB-A44D-8178-F09F603A5F00}"/>
                </a:ext>
              </a:extLst>
            </p:cNvPr>
            <p:cNvSpPr/>
            <p:nvPr/>
          </p:nvSpPr>
          <p:spPr>
            <a:xfrm rot="507010">
              <a:off x="8375159" y="2792401"/>
              <a:ext cx="1166352" cy="1064112"/>
            </a:xfrm>
            <a:prstGeom prst="plaqu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300781" hangingPunct="1"/>
              <a:endParaRPr lang="en-US" sz="2560" kern="1200" dirty="0">
                <a:solidFill>
                  <a:prstClr val="black"/>
                </a:solidFill>
                <a:latin typeface="Calibri" panose="020F0502020204030204"/>
              </a:endParaRPr>
            </a:p>
          </p:txBody>
        </p:sp>
        <p:sp>
          <p:nvSpPr>
            <p:cNvPr id="11" name="Oval 10">
              <a:extLst>
                <a:ext uri="{FF2B5EF4-FFF2-40B4-BE49-F238E27FC236}">
                  <a16:creationId xmlns:a16="http://schemas.microsoft.com/office/drawing/2014/main" id="{7C4D0FF9-026C-4045-ABE9-931E135AEE3A}"/>
                </a:ext>
              </a:extLst>
            </p:cNvPr>
            <p:cNvSpPr/>
            <p:nvPr/>
          </p:nvSpPr>
          <p:spPr>
            <a:xfrm>
              <a:off x="9048132" y="2323482"/>
              <a:ext cx="547631" cy="521729"/>
            </a:xfrm>
            <a:prstGeom prst="ellipse">
              <a:avLst/>
            </a:prstGeom>
            <a:solidFill>
              <a:schemeClr val="accent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defTabSz="1300781" hangingPunct="1"/>
              <a:endParaRPr lang="en-US" sz="2560" kern="1200" dirty="0">
                <a:solidFill>
                  <a:prstClr val="black"/>
                </a:solidFill>
                <a:latin typeface="Calibri" panose="020F0502020204030204"/>
              </a:endParaRPr>
            </a:p>
          </p:txBody>
        </p:sp>
      </p:grpSp>
      <p:pic>
        <p:nvPicPr>
          <p:cNvPr id="2050" name="Picture 2">
            <a:extLst>
              <a:ext uri="{FF2B5EF4-FFF2-40B4-BE49-F238E27FC236}">
                <a16:creationId xmlns:a16="http://schemas.microsoft.com/office/drawing/2014/main" id="{3EBB489A-47FD-0043-809B-C7C336C23CE9}"/>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4986" y="5730068"/>
            <a:ext cx="2167533" cy="231203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71B1A49-EBCD-D945-AB7C-56D22B903D0E}"/>
              </a:ext>
            </a:extLst>
          </p:cNvPr>
          <p:cNvSpPr txBox="1"/>
          <p:nvPr/>
        </p:nvSpPr>
        <p:spPr>
          <a:xfrm>
            <a:off x="15606236" y="1279396"/>
            <a:ext cx="0" cy="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30052" tIns="65026" rIns="130052" bIns="65026" numCol="1" spcCol="0" rtlCol="0" fromWordArt="0" anchor="ctr" anchorCtr="0" forceAA="0" compatLnSpc="1">
            <a:prstTxWarp prst="textNoShape">
              <a:avLst/>
            </a:prstTxWarp>
            <a:noAutofit/>
          </a:bodyPr>
          <a:lstStyle/>
          <a:p>
            <a:pPr algn="l" defTabSz="1300781" hangingPunct="1"/>
            <a:endParaRPr lang="en-US" sz="2560" kern="1200" dirty="0">
              <a:solidFill>
                <a:prstClr val="black"/>
              </a:solidFill>
              <a:latin typeface="Calibri" panose="020F0502020204030204"/>
            </a:endParaRPr>
          </a:p>
        </p:txBody>
      </p:sp>
      <p:sp>
        <p:nvSpPr>
          <p:cNvPr id="19" name="Refactoring Risks">
            <a:extLst>
              <a:ext uri="{FF2B5EF4-FFF2-40B4-BE49-F238E27FC236}">
                <a16:creationId xmlns:a16="http://schemas.microsoft.com/office/drawing/2014/main" id="{9CC67859-C497-4F28-80CD-D2DBEA924C30}"/>
              </a:ext>
            </a:extLst>
          </p:cNvPr>
          <p:cNvSpPr txBox="1">
            <a:spLocks/>
          </p:cNvSpPr>
          <p:nvPr/>
        </p:nvSpPr>
        <p:spPr>
          <a:xfrm>
            <a:off x="1192144" y="1463370"/>
            <a:ext cx="15624301" cy="98152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6125" tIns="36125" rIns="36125" bIns="36125" anchor="t">
            <a:noAutofit/>
          </a:bodyPr>
          <a:lstStyle>
            <a:lvl1pPr marL="0" marR="0" indent="0" algn="l" defTabSz="1369804" rtl="0" latinLnBrk="0">
              <a:lnSpc>
                <a:spcPct val="80000"/>
              </a:lnSpc>
              <a:spcBef>
                <a:spcPts val="0"/>
              </a:spcBef>
              <a:spcAft>
                <a:spcPts val="0"/>
              </a:spcAft>
              <a:buClrTx/>
              <a:buSzTx/>
              <a:buFontTx/>
              <a:buNone/>
              <a:tabLst/>
              <a:defRPr sz="4740" b="1" i="0" u="none" strike="noStrike" cap="none" spc="-9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a:lstStyle>
          <a:p>
            <a:pPr hangingPunct="1">
              <a:lnSpc>
                <a:spcPct val="100000"/>
              </a:lnSpc>
              <a:defRPr/>
            </a:pPr>
            <a:r>
              <a:rPr lang="en-US" sz="4400" dirty="0">
                <a:latin typeface="Helvetica Neue"/>
              </a:rPr>
              <a:t>Retire Technical Debt at Leisure</a:t>
            </a:r>
          </a:p>
        </p:txBody>
      </p:sp>
    </p:spTree>
    <p:extLst>
      <p:ext uri="{BB962C8B-B14F-4D97-AF65-F5344CB8AC3E}">
        <p14:creationId xmlns:p14="http://schemas.microsoft.com/office/powerpoint/2010/main" val="60171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normAutofit/>
          </a:bodyPr>
          <a:lstStyle/>
          <a:p>
            <a:r>
              <a:rPr lang="en-US" sz="4400" b="1" dirty="0">
                <a:solidFill>
                  <a:schemeClr val="tx1"/>
                </a:solidFill>
                <a:latin typeface="Helvetica Neue"/>
                <a:cs typeface="Helvetica" panose="020B0604020202020204" pitchFamily="34" charset="0"/>
              </a:rPr>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1192143" y="2197767"/>
            <a:ext cx="15286610" cy="7272947"/>
          </a:xfrm>
        </p:spPr>
        <p:txBody>
          <a:bodyPr>
            <a:normAutofit/>
          </a:bodyPr>
          <a:lstStyle/>
          <a:p>
            <a:r>
              <a:rPr lang="en-US" sz="4000" dirty="0"/>
              <a:t>You should now be able to:</a:t>
            </a:r>
          </a:p>
          <a:p>
            <a:pPr lvl="1" fontAlgn="base"/>
            <a:r>
              <a:rPr lang="en-US" sz="3600" dirty="0"/>
              <a:t>Review several classes of code smells;</a:t>
            </a:r>
          </a:p>
          <a:p>
            <a:pPr lvl="1" fontAlgn="base"/>
            <a:r>
              <a:rPr lang="en-US" sz="3600" dirty="0"/>
              <a:t>Describe several kinds of refactoring;</a:t>
            </a:r>
          </a:p>
          <a:p>
            <a:pPr lvl="1" fontAlgn="base"/>
            <a:r>
              <a:rPr lang="en-US" sz="3600" dirty="0"/>
              <a:t>Identify the “technical debt” metaphor;</a:t>
            </a:r>
          </a:p>
          <a:p>
            <a:pPr lvl="1" fontAlgn="base"/>
            <a:r>
              <a:rPr lang="en-US" sz="3600" dirty="0"/>
              <a:t>Indicate when and where technical debt is appropriate to accrue versus retire.</a:t>
            </a:r>
          </a:p>
          <a:p>
            <a:endParaRPr lang="en-US" sz="4000"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pPr defTabSz="1300781" hangingPunct="1"/>
            <a:fld id="{86CB4B4D-7CA3-9044-876B-883B54F8677D}" type="slidenum">
              <a:rPr lang="en-US" kern="1200">
                <a:solidFill>
                  <a:prstClr val="black">
                    <a:tint val="75000"/>
                  </a:prstClr>
                </a:solidFill>
                <a:latin typeface="Calibri" panose="020F0502020204030204"/>
              </a:rPr>
              <a:pPr defTabSz="1300781" hangingPunct="1"/>
              <a:t>24</a:t>
            </a:fld>
            <a:endParaRPr lang="en-US" kern="1200">
              <a:solidFill>
                <a:prstClr val="black">
                  <a:tint val="75000"/>
                </a:prstClr>
              </a:solidFill>
              <a:latin typeface="Calibri" panose="020F0502020204030204"/>
            </a:endParaRPr>
          </a:p>
        </p:txBody>
      </p:sp>
    </p:spTree>
    <p:extLst>
      <p:ext uri="{BB962C8B-B14F-4D97-AF65-F5344CB8AC3E}">
        <p14:creationId xmlns:p14="http://schemas.microsoft.com/office/powerpoint/2010/main" val="26439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xfrm>
            <a:off x="857981" y="1319362"/>
            <a:ext cx="15624301" cy="764354"/>
          </a:xfrm>
          <a:prstGeom prst="rect">
            <a:avLst/>
          </a:prstGeom>
        </p:spPr>
        <p:txBody>
          <a:bodyPr>
            <a:normAutofit/>
          </a:bodyPr>
          <a:lstStyle>
            <a:lvl1pPr defTabSz="1369804">
              <a:defRPr sz="4740" spc="-94"/>
            </a:lvl1pPr>
          </a:lstStyle>
          <a:p>
            <a:r>
              <a:rPr sz="4400" dirty="0"/>
              <a:t>Refactoring</a:t>
            </a:r>
          </a:p>
        </p:txBody>
      </p:sp>
      <p:sp>
        <p:nvSpPr>
          <p:cNvPr id="143" name="Slide Subtitle"/>
          <p:cNvSpPr txBox="1">
            <a:spLocks noGrp="1"/>
          </p:cNvSpPr>
          <p:nvPr>
            <p:ph type="body" idx="21"/>
          </p:nvPr>
        </p:nvSpPr>
        <p:spPr>
          <a:xfrm>
            <a:off x="857980" y="2303134"/>
            <a:ext cx="15624301" cy="498550"/>
          </a:xfrm>
          <a:prstGeom prst="rect">
            <a:avLst/>
          </a:prstGeom>
        </p:spPr>
        <p:txBody>
          <a:bodyPr>
            <a:normAutofit fontScale="85000" lnSpcReduction="20000"/>
          </a:bodyPr>
          <a:lstStyle/>
          <a:p>
            <a:endParaRPr/>
          </a:p>
        </p:txBody>
      </p:sp>
      <p:sp>
        <p:nvSpPr>
          <p:cNvPr id="144" name="refactoring is the process of applying transformations (refactorings) to a program, with the goal of improving its design…"/>
          <p:cNvSpPr txBox="1">
            <a:spLocks noGrp="1"/>
          </p:cNvSpPr>
          <p:nvPr>
            <p:ph type="body" idx="1"/>
          </p:nvPr>
        </p:nvSpPr>
        <p:spPr>
          <a:xfrm>
            <a:off x="857982" y="3021102"/>
            <a:ext cx="15624301" cy="7483476"/>
          </a:xfrm>
          <a:prstGeom prst="rect">
            <a:avLst/>
          </a:prstGeom>
        </p:spPr>
        <p:txBody>
          <a:bodyPr>
            <a:noAutofit/>
          </a:bodyPr>
          <a:lstStyle/>
          <a:p>
            <a:pPr marL="524362" indent="-524362" defTabSz="1988638">
              <a:spcBef>
                <a:spcPts val="1067"/>
              </a:spcBef>
              <a:defRPr sz="2494"/>
            </a:pPr>
            <a:r>
              <a:rPr sz="3600" b="1" dirty="0">
                <a:solidFill>
                  <a:srgbClr val="011993"/>
                </a:solidFill>
              </a:rPr>
              <a:t>refactoring</a:t>
            </a:r>
            <a:r>
              <a:rPr sz="3600" dirty="0"/>
              <a:t> is the process of applying transformations (</a:t>
            </a:r>
            <a:r>
              <a:rPr sz="3600" dirty="0" err="1"/>
              <a:t>refactorings</a:t>
            </a:r>
            <a:r>
              <a:rPr sz="3600" dirty="0"/>
              <a:t>) to a program, with the goal of improving its design</a:t>
            </a:r>
          </a:p>
          <a:p>
            <a:pPr marL="524362" indent="-524362" defTabSz="1988638">
              <a:spcBef>
                <a:spcPts val="1067"/>
              </a:spcBef>
              <a:defRPr sz="2494"/>
            </a:pPr>
            <a:r>
              <a:rPr sz="3600" dirty="0"/>
              <a:t>goals:</a:t>
            </a:r>
          </a:p>
          <a:p>
            <a:pPr marL="1223508" lvl="1" indent="-524362" defTabSz="1988638">
              <a:spcBef>
                <a:spcPts val="1067"/>
              </a:spcBef>
              <a:buChar char="-"/>
              <a:defRPr sz="2494"/>
            </a:pPr>
            <a:r>
              <a:rPr sz="3600" dirty="0"/>
              <a:t>keep program readable, understandable, and maintainable</a:t>
            </a:r>
          </a:p>
          <a:p>
            <a:pPr marL="1223508" lvl="1" indent="-524362" defTabSz="1988638">
              <a:spcBef>
                <a:spcPts val="1067"/>
              </a:spcBef>
              <a:buChar char="-"/>
              <a:defRPr sz="2494"/>
            </a:pPr>
            <a:r>
              <a:rPr sz="3600" dirty="0"/>
              <a:t>by eliminating small problems soon, you can avoid big trouble later</a:t>
            </a:r>
          </a:p>
          <a:p>
            <a:pPr marL="524362" indent="-524362" defTabSz="1988638">
              <a:spcBef>
                <a:spcPts val="1067"/>
              </a:spcBef>
              <a:defRPr sz="2494"/>
            </a:pPr>
            <a:r>
              <a:rPr sz="3600" dirty="0"/>
              <a:t>characteristics:</a:t>
            </a:r>
          </a:p>
          <a:p>
            <a:pPr marL="1223508" lvl="1" indent="-524362" defTabSz="1988638">
              <a:spcBef>
                <a:spcPts val="1067"/>
              </a:spcBef>
              <a:buChar char="-"/>
              <a:defRPr sz="2494"/>
            </a:pPr>
            <a:r>
              <a:rPr sz="3600" b="1" dirty="0">
                <a:solidFill>
                  <a:srgbClr val="011993"/>
                </a:solidFill>
              </a:rPr>
              <a:t>behavior-preserving</a:t>
            </a:r>
            <a:r>
              <a:rPr sz="3600" dirty="0"/>
              <a:t>: make sure the program works after each step</a:t>
            </a:r>
          </a:p>
          <a:p>
            <a:pPr marL="1223508" lvl="1" indent="-524362" defTabSz="1988638">
              <a:spcBef>
                <a:spcPts val="1067"/>
              </a:spcBef>
              <a:buChar char="-"/>
              <a:defRPr sz="2494" b="1">
                <a:solidFill>
                  <a:srgbClr val="011993"/>
                </a:solidFill>
              </a:defRPr>
            </a:pPr>
            <a:r>
              <a:rPr sz="3600" dirty="0"/>
              <a:t>small steps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factoring"/>
          <p:cNvSpPr txBox="1">
            <a:spLocks noGrp="1"/>
          </p:cNvSpPr>
          <p:nvPr>
            <p:ph type="title"/>
          </p:nvPr>
        </p:nvSpPr>
        <p:spPr>
          <a:xfrm>
            <a:off x="857981" y="1087372"/>
            <a:ext cx="15624301" cy="764354"/>
          </a:xfrm>
          <a:prstGeom prst="rect">
            <a:avLst/>
          </a:prstGeom>
        </p:spPr>
        <p:txBody>
          <a:bodyPr>
            <a:normAutofit/>
          </a:bodyPr>
          <a:lstStyle>
            <a:lvl1pPr defTabSz="1369804">
              <a:defRPr sz="4740" spc="-94"/>
            </a:lvl1pPr>
          </a:lstStyle>
          <a:p>
            <a:r>
              <a:rPr lang="en-US" sz="4400" dirty="0"/>
              <a:t>Learning Objectives for this Lesson</a:t>
            </a:r>
            <a:endParaRPr sz="4400" dirty="0"/>
          </a:p>
        </p:txBody>
      </p:sp>
      <p:sp>
        <p:nvSpPr>
          <p:cNvPr id="143" name="Slide Subtitle"/>
          <p:cNvSpPr txBox="1">
            <a:spLocks noGrp="1"/>
          </p:cNvSpPr>
          <p:nvPr>
            <p:ph type="body" idx="21"/>
          </p:nvPr>
        </p:nvSpPr>
        <p:spPr>
          <a:xfrm>
            <a:off x="857981" y="2169853"/>
            <a:ext cx="15624301" cy="498550"/>
          </a:xfrm>
          <a:prstGeom prst="rect">
            <a:avLst/>
          </a:prstGeom>
        </p:spPr>
        <p:txBody>
          <a:bodyPr>
            <a:normAutofit fontScale="85000" lnSpcReduction="20000"/>
          </a:bodyPr>
          <a:lstStyle/>
          <a:p>
            <a:endParaRPr dirty="0"/>
          </a:p>
        </p:txBody>
      </p:sp>
      <p:sp>
        <p:nvSpPr>
          <p:cNvPr id="144" name="refactoring is the process of applying transformations (refactorings) to a program, with the goal of improving its design…"/>
          <p:cNvSpPr txBox="1">
            <a:spLocks noGrp="1"/>
          </p:cNvSpPr>
          <p:nvPr>
            <p:ph type="body" idx="1"/>
          </p:nvPr>
        </p:nvSpPr>
        <p:spPr>
          <a:xfrm>
            <a:off x="857981" y="2986530"/>
            <a:ext cx="15624301" cy="4403207"/>
          </a:xfrm>
          <a:prstGeom prst="rect">
            <a:avLst/>
          </a:prstGeom>
        </p:spPr>
        <p:txBody>
          <a:bodyPr>
            <a:normAutofit/>
          </a:bodyPr>
          <a:lstStyle/>
          <a:p>
            <a:pPr marL="524362" indent="-524362" defTabSz="1988638">
              <a:spcBef>
                <a:spcPts val="1067"/>
              </a:spcBef>
              <a:defRPr sz="2494"/>
            </a:pPr>
            <a:r>
              <a:rPr lang="en-US" sz="3600" dirty="0">
                <a:solidFill>
                  <a:schemeClr val="tx1">
                    <a:lumMod val="50000"/>
                  </a:schemeClr>
                </a:solidFill>
              </a:rPr>
              <a:t>By the end of this lesson, you should be able to:</a:t>
            </a:r>
          </a:p>
          <a:p>
            <a:pPr marL="1337326" lvl="1" indent="-524362" defTabSz="1988638">
              <a:spcBef>
                <a:spcPts val="1067"/>
              </a:spcBef>
              <a:defRPr sz="2494"/>
            </a:pPr>
            <a:r>
              <a:rPr lang="en-US" sz="3600" dirty="0">
                <a:solidFill>
                  <a:schemeClr val="tx1">
                    <a:lumMod val="50000"/>
                  </a:schemeClr>
                </a:solidFill>
              </a:rPr>
              <a:t>Review several classes of code smells;</a:t>
            </a:r>
          </a:p>
          <a:p>
            <a:pPr marL="1337326" lvl="1" indent="-524362" defTabSz="1988638">
              <a:spcBef>
                <a:spcPts val="1067"/>
              </a:spcBef>
              <a:defRPr sz="2494"/>
            </a:pPr>
            <a:r>
              <a:rPr lang="en-US" sz="3600" dirty="0">
                <a:solidFill>
                  <a:schemeClr val="tx1">
                    <a:lumMod val="50000"/>
                  </a:schemeClr>
                </a:solidFill>
              </a:rPr>
              <a:t>Describe several kinds of refactoring;</a:t>
            </a:r>
          </a:p>
          <a:p>
            <a:pPr marL="1337326" lvl="1" indent="-524362" defTabSz="1988638">
              <a:spcBef>
                <a:spcPts val="1067"/>
              </a:spcBef>
              <a:defRPr sz="2494"/>
            </a:pPr>
            <a:r>
              <a:rPr lang="en-US" sz="3600" dirty="0">
                <a:solidFill>
                  <a:schemeClr val="tx1">
                    <a:lumMod val="50000"/>
                  </a:schemeClr>
                </a:solidFill>
              </a:rPr>
              <a:t>Identify the “technical debt” metaphor;</a:t>
            </a:r>
          </a:p>
          <a:p>
            <a:pPr marL="1337326" lvl="1" indent="-524362" defTabSz="1988638">
              <a:spcBef>
                <a:spcPts val="1067"/>
              </a:spcBef>
              <a:defRPr sz="2494"/>
            </a:pPr>
            <a:r>
              <a:rPr lang="en-US" sz="3600" dirty="0">
                <a:solidFill>
                  <a:schemeClr val="tx1">
                    <a:lumMod val="50000"/>
                  </a:schemeClr>
                </a:solidFill>
              </a:rPr>
              <a:t>Indicate when and where technical debt is appropriate to accrue versus retire.</a:t>
            </a:r>
          </a:p>
          <a:p>
            <a:pPr marL="1223508" lvl="1" indent="-524362" defTabSz="1988638">
              <a:spcBef>
                <a:spcPts val="1067"/>
              </a:spcBef>
              <a:buChar char="-"/>
              <a:defRPr sz="2494" b="1">
                <a:solidFill>
                  <a:srgbClr val="011993"/>
                </a:solidFill>
              </a:defRPr>
            </a:pPr>
            <a:endParaRPr sz="3600" dirty="0">
              <a:solidFill>
                <a:schemeClr val="tx1">
                  <a:lumMod val="50000"/>
                </a:schemeClr>
              </a:solidFill>
            </a:endParaRPr>
          </a:p>
        </p:txBody>
      </p:sp>
    </p:spTree>
    <p:extLst>
      <p:ext uri="{BB962C8B-B14F-4D97-AF65-F5344CB8AC3E}">
        <p14:creationId xmlns:p14="http://schemas.microsoft.com/office/powerpoint/2010/main" val="37258548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of Refactoring"/>
          <p:cNvSpPr txBox="1">
            <a:spLocks noGrp="1"/>
          </p:cNvSpPr>
          <p:nvPr>
            <p:ph type="title"/>
          </p:nvPr>
        </p:nvSpPr>
        <p:spPr>
          <a:xfrm>
            <a:off x="857980" y="1483135"/>
            <a:ext cx="15624301" cy="764354"/>
          </a:xfrm>
          <a:prstGeom prst="rect">
            <a:avLst/>
          </a:prstGeom>
        </p:spPr>
        <p:txBody>
          <a:bodyPr>
            <a:normAutofit/>
          </a:bodyPr>
          <a:lstStyle>
            <a:lvl1pPr defTabSz="1369804">
              <a:defRPr sz="4740" spc="-94"/>
            </a:lvl1pPr>
          </a:lstStyle>
          <a:p>
            <a:r>
              <a:rPr sz="4400" dirty="0"/>
              <a:t>History of Refactoring</a:t>
            </a:r>
          </a:p>
        </p:txBody>
      </p:sp>
      <p:sp>
        <p:nvSpPr>
          <p:cNvPr id="149"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150" name="refactoring is something good programmers have always done…"/>
          <p:cNvSpPr txBox="1">
            <a:spLocks noGrp="1"/>
          </p:cNvSpPr>
          <p:nvPr>
            <p:ph type="body" idx="1"/>
          </p:nvPr>
        </p:nvSpPr>
        <p:spPr>
          <a:prstGeom prst="rect">
            <a:avLst/>
          </a:prstGeom>
        </p:spPr>
        <p:txBody>
          <a:bodyPr/>
          <a:lstStyle/>
          <a:p>
            <a:pPr marL="542654" indent="-542654" defTabSz="2058010">
              <a:spcBef>
                <a:spcPts val="1067"/>
              </a:spcBef>
              <a:defRPr sz="2937"/>
            </a:pPr>
            <a:r>
              <a:rPr dirty="0"/>
              <a:t>refactoring is something good programmers have always done</a:t>
            </a:r>
          </a:p>
          <a:p>
            <a:pPr marL="1266190" lvl="1" indent="-542654" defTabSz="2058010">
              <a:spcBef>
                <a:spcPts val="1067"/>
              </a:spcBef>
              <a:buChar char="-"/>
              <a:defRPr sz="2937"/>
            </a:pPr>
            <a:r>
              <a:rPr dirty="0"/>
              <a:t>Opdyke’s PhD thesis (1990): refactoring tools for Smalltalk</a:t>
            </a:r>
          </a:p>
          <a:p>
            <a:pPr marL="1266190" lvl="1" indent="-542654" defTabSz="2058010">
              <a:spcBef>
                <a:spcPts val="1067"/>
              </a:spcBef>
              <a:buChar char="-"/>
              <a:defRPr sz="2937"/>
            </a:pPr>
            <a:r>
              <a:rPr dirty="0"/>
              <a:t>popularized by various agile development methodologies</a:t>
            </a:r>
          </a:p>
          <a:p>
            <a:pPr marL="0" indent="0" defTabSz="2058010">
              <a:spcBef>
                <a:spcPts val="1067"/>
              </a:spcBef>
              <a:buNone/>
              <a:defRPr sz="2937"/>
            </a:pPr>
            <a:endParaRPr dirty="0"/>
          </a:p>
          <a:p>
            <a:pPr marL="542654" indent="-542654" defTabSz="2058010">
              <a:spcBef>
                <a:spcPts val="1067"/>
              </a:spcBef>
              <a:defRPr sz="2937"/>
            </a:pPr>
            <a:r>
              <a:rPr dirty="0"/>
              <a:t>especially popular in the context of object-oriented languages</a:t>
            </a:r>
          </a:p>
          <a:p>
            <a:pPr marL="1266190" lvl="1" indent="-542654" defTabSz="2058010">
              <a:spcBef>
                <a:spcPts val="1067"/>
              </a:spcBef>
              <a:buChar char="-"/>
              <a:defRPr sz="2937"/>
            </a:pPr>
            <a:r>
              <a:rPr dirty="0"/>
              <a:t>OO features are well-suited to make designs flexible &amp; reusable </a:t>
            </a:r>
          </a:p>
          <a:p>
            <a:pPr marL="1266190" lvl="1" indent="-542654" defTabSz="2058010">
              <a:spcBef>
                <a:spcPts val="1067"/>
              </a:spcBef>
              <a:buChar char="-"/>
              <a:defRPr sz="2937"/>
            </a:pPr>
            <a:r>
              <a:rPr dirty="0"/>
              <a:t>but refactoring is not specific to OO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factoring"/>
          <p:cNvSpPr txBox="1">
            <a:spLocks noGrp="1"/>
          </p:cNvSpPr>
          <p:nvPr>
            <p:ph type="title"/>
          </p:nvPr>
        </p:nvSpPr>
        <p:spPr>
          <a:prstGeom prst="rect">
            <a:avLst/>
          </a:prstGeom>
        </p:spPr>
        <p:txBody>
          <a:bodyPr/>
          <a:lstStyle>
            <a:lvl1pPr defTabSz="1369804">
              <a:defRPr sz="4740" spc="-94"/>
            </a:lvl1pPr>
          </a:lstStyle>
          <a:p>
            <a:r>
              <a:rPr dirty="0"/>
              <a:t>Refactoring</a:t>
            </a:r>
          </a:p>
        </p:txBody>
      </p:sp>
      <p:sp>
        <p:nvSpPr>
          <p:cNvPr id="153" name="Martin Fowle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20000"/>
          </a:bodyPr>
          <a:lstStyle/>
          <a:p>
            <a:r>
              <a:t>Martin Fowler</a:t>
            </a:r>
          </a:p>
        </p:txBody>
      </p:sp>
      <p:sp>
        <p:nvSpPr>
          <p:cNvPr id="154" name="Slide bullet text"/>
          <p:cNvSpPr txBox="1">
            <a:spLocks noGrp="1"/>
          </p:cNvSpPr>
          <p:nvPr>
            <p:ph type="body" idx="1"/>
          </p:nvPr>
        </p:nvSpPr>
        <p:spPr>
          <a:prstGeom prst="rect">
            <a:avLst/>
          </a:prstGeom>
        </p:spPr>
        <p:txBody>
          <a:bodyPr/>
          <a:lstStyle/>
          <a:p>
            <a:endParaRPr/>
          </a:p>
        </p:txBody>
      </p:sp>
      <p:sp>
        <p:nvSpPr>
          <p:cNvPr id="155" name="“Any fool can write code that a computer can understand. Good programmers write code that humans can understand.”"/>
          <p:cNvSpPr txBox="1"/>
          <p:nvPr/>
        </p:nvSpPr>
        <p:spPr>
          <a:xfrm>
            <a:off x="5935579" y="3673175"/>
            <a:ext cx="11130740" cy="346078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67735" tIns="67735" rIns="67735" bIns="67735" anchor="ctr">
            <a:spAutoFit/>
          </a:bodyPr>
          <a:lstStyle>
            <a:lvl1pPr marL="454345" indent="-334151" algn="l">
              <a:lnSpc>
                <a:spcPct val="90000"/>
              </a:lnSpc>
              <a:defRPr sz="4300" spc="-85">
                <a:solidFill>
                  <a:srgbClr val="000000"/>
                </a:solidFill>
                <a:latin typeface="Helvetica Neue Medium"/>
                <a:ea typeface="Helvetica Neue Medium"/>
                <a:cs typeface="Helvetica Neue Medium"/>
                <a:sym typeface="Helvetica Neue Medium"/>
              </a:defRPr>
            </a:lvl1pPr>
          </a:lstStyle>
          <a:p>
            <a:r>
              <a:rPr sz="6000" dirty="0"/>
              <a:t>“Any fool can write code that a computer can understand. Good programmers write code that humans can understand.”</a:t>
            </a:r>
          </a:p>
        </p:txBody>
      </p:sp>
      <p:pic>
        <p:nvPicPr>
          <p:cNvPr id="156" name="2560px-Webysther_20150414193208_-_Martin_Fowler.jpg" descr="2560px-Webysther_20150414193208_-_Martin_Fowler.jpg"/>
          <p:cNvPicPr>
            <a:picLocks noChangeAspect="1"/>
          </p:cNvPicPr>
          <p:nvPr/>
        </p:nvPicPr>
        <p:blipFill>
          <a:blip r:embed="rId3"/>
          <a:stretch>
            <a:fillRect/>
          </a:stretch>
        </p:blipFill>
        <p:spPr>
          <a:xfrm>
            <a:off x="857981" y="2983329"/>
            <a:ext cx="4817959" cy="6423318"/>
          </a:xfrm>
          <a:prstGeom prst="rect">
            <a:avLst/>
          </a:prstGeom>
          <a:ln w="3175">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wler’s book"/>
          <p:cNvSpPr txBox="1">
            <a:spLocks noGrp="1"/>
          </p:cNvSpPr>
          <p:nvPr>
            <p:ph type="title"/>
          </p:nvPr>
        </p:nvSpPr>
        <p:spPr>
          <a:xfrm>
            <a:off x="857981" y="1388272"/>
            <a:ext cx="15624301" cy="764354"/>
          </a:xfrm>
          <a:prstGeom prst="rect">
            <a:avLst/>
          </a:prstGeom>
        </p:spPr>
        <p:txBody>
          <a:bodyPr/>
          <a:lstStyle>
            <a:lvl1pPr defTabSz="1369804">
              <a:defRPr sz="4740" spc="-94"/>
            </a:lvl1pPr>
          </a:lstStyle>
          <a:p>
            <a:r>
              <a:rPr dirty="0"/>
              <a:t>Fowler’s book</a:t>
            </a:r>
          </a:p>
        </p:txBody>
      </p:sp>
      <p:sp>
        <p:nvSpPr>
          <p:cNvPr id="161"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162" name="presents a catalogue of refactorings, similar to the catalogue of design patterns in the GoF book…"/>
          <p:cNvSpPr txBox="1">
            <a:spLocks noGrp="1"/>
          </p:cNvSpPr>
          <p:nvPr>
            <p:ph type="body" idx="1"/>
          </p:nvPr>
        </p:nvSpPr>
        <p:spPr>
          <a:xfrm>
            <a:off x="857982" y="3485081"/>
            <a:ext cx="12938230" cy="4403207"/>
          </a:xfrm>
          <a:prstGeom prst="rect">
            <a:avLst/>
          </a:prstGeom>
        </p:spPr>
        <p:txBody>
          <a:bodyPr>
            <a:normAutofit/>
          </a:bodyPr>
          <a:lstStyle/>
          <a:p>
            <a:pPr marL="500988" indent="-500988" defTabSz="2011759">
              <a:spcBef>
                <a:spcPts val="1067"/>
              </a:spcBef>
              <a:defRPr sz="2958"/>
            </a:pPr>
            <a:r>
              <a:rPr sz="3200" dirty="0"/>
              <a:t>presents a </a:t>
            </a:r>
            <a:r>
              <a:rPr sz="3200" b="1" dirty="0">
                <a:solidFill>
                  <a:srgbClr val="011993"/>
                </a:solidFill>
              </a:rPr>
              <a:t>catalogue of </a:t>
            </a:r>
            <a:r>
              <a:rPr sz="3200" b="1" dirty="0" err="1">
                <a:solidFill>
                  <a:srgbClr val="011993"/>
                </a:solidFill>
              </a:rPr>
              <a:t>refactorings</a:t>
            </a:r>
            <a:r>
              <a:rPr sz="3200" dirty="0"/>
              <a:t>, similar to the catalogue of design patterns in the </a:t>
            </a:r>
            <a:r>
              <a:rPr sz="3200" dirty="0" err="1"/>
              <a:t>GoF</a:t>
            </a:r>
            <a:r>
              <a:rPr sz="3200" dirty="0"/>
              <a:t> book</a:t>
            </a:r>
          </a:p>
          <a:p>
            <a:pPr marL="1208264" lvl="1" indent="-500988" defTabSz="2011759">
              <a:spcBef>
                <a:spcPts val="1067"/>
              </a:spcBef>
              <a:buChar char="-"/>
              <a:defRPr sz="2958"/>
            </a:pPr>
            <a:r>
              <a:rPr sz="3200" dirty="0"/>
              <a:t>catalogues “bad smells” - indications that refactoring may be needed</a:t>
            </a:r>
          </a:p>
          <a:p>
            <a:pPr marL="1208264" lvl="1" indent="-500988" defTabSz="2011759">
              <a:spcBef>
                <a:spcPts val="1067"/>
              </a:spcBef>
              <a:buChar char="-"/>
              <a:defRPr sz="2958"/>
            </a:pPr>
            <a:r>
              <a:rPr sz="3200" dirty="0"/>
              <a:t>explains when and how to apply </a:t>
            </a:r>
            <a:r>
              <a:rPr sz="3200" dirty="0" err="1"/>
              <a:t>refactorings</a:t>
            </a:r>
            <a:endParaRPr sz="3200" dirty="0"/>
          </a:p>
          <a:p>
            <a:pPr marL="500988" indent="-500988" defTabSz="2011759">
              <a:spcBef>
                <a:spcPts val="1067"/>
              </a:spcBef>
              <a:defRPr sz="2958"/>
            </a:pPr>
            <a:r>
              <a:rPr sz="3200" dirty="0"/>
              <a:t>many of Fowler’s </a:t>
            </a:r>
            <a:r>
              <a:rPr sz="3200" dirty="0" err="1"/>
              <a:t>refactorings</a:t>
            </a:r>
            <a:r>
              <a:rPr sz="3200" dirty="0"/>
              <a:t> are the inverse of another refactoring</a:t>
            </a:r>
          </a:p>
          <a:p>
            <a:pPr marL="1208264" lvl="1" indent="-500988" defTabSz="2011759">
              <a:spcBef>
                <a:spcPts val="1067"/>
              </a:spcBef>
              <a:buChar char="-"/>
              <a:defRPr sz="2958"/>
            </a:pPr>
            <a:r>
              <a:rPr sz="3200" dirty="0"/>
              <a:t>often there is not a unique “best” solution</a:t>
            </a:r>
          </a:p>
          <a:p>
            <a:pPr marL="1208264" lvl="1" indent="-500988" defTabSz="2011759">
              <a:spcBef>
                <a:spcPts val="1067"/>
              </a:spcBef>
              <a:buChar char="-"/>
              <a:defRPr sz="2958"/>
            </a:pPr>
            <a:r>
              <a:rPr sz="3200" dirty="0"/>
              <a:t>discussion of the tradeoffs</a:t>
            </a:r>
          </a:p>
        </p:txBody>
      </p:sp>
      <p:pic>
        <p:nvPicPr>
          <p:cNvPr id="163" name="Image" descr="Image"/>
          <p:cNvPicPr>
            <a:picLocks noChangeAspect="1"/>
          </p:cNvPicPr>
          <p:nvPr/>
        </p:nvPicPr>
        <p:blipFill>
          <a:blip r:embed="rId3"/>
          <a:stretch>
            <a:fillRect/>
          </a:stretch>
        </p:blipFill>
        <p:spPr>
          <a:xfrm>
            <a:off x="13565770" y="551811"/>
            <a:ext cx="3528025" cy="3528025"/>
          </a:xfrm>
          <a:prstGeom prst="rect">
            <a:avLst/>
          </a:prstGeom>
          <a:ln w="3175">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Why Refactor?"/>
          <p:cNvSpPr txBox="1">
            <a:spLocks noGrp="1"/>
          </p:cNvSpPr>
          <p:nvPr>
            <p:ph type="title"/>
          </p:nvPr>
        </p:nvSpPr>
        <p:spPr>
          <a:xfrm>
            <a:off x="857981" y="1483135"/>
            <a:ext cx="15624301" cy="764354"/>
          </a:xfrm>
          <a:prstGeom prst="rect">
            <a:avLst/>
          </a:prstGeom>
        </p:spPr>
        <p:txBody>
          <a:bodyPr>
            <a:normAutofit/>
          </a:bodyPr>
          <a:lstStyle>
            <a:lvl1pPr defTabSz="1369804">
              <a:defRPr sz="4740" spc="-94"/>
            </a:lvl1pPr>
          </a:lstStyle>
          <a:p>
            <a:r>
              <a:rPr sz="4400" dirty="0"/>
              <a:t>Why Refactor?</a:t>
            </a:r>
          </a:p>
        </p:txBody>
      </p:sp>
      <p:sp>
        <p:nvSpPr>
          <p:cNvPr id="168" name="Slide Subtitle"/>
          <p:cNvSpPr txBox="1">
            <a:spLocks noGrp="1"/>
          </p:cNvSpPr>
          <p:nvPr>
            <p:ph type="body" idx="21"/>
          </p:nvPr>
        </p:nvSpPr>
        <p:spPr>
          <a:prstGeom prst="rect">
            <a:avLst/>
          </a:prstGeom>
        </p:spPr>
        <p:txBody>
          <a:bodyPr>
            <a:normAutofit fontScale="85000" lnSpcReduction="20000"/>
          </a:bodyPr>
          <a:lstStyle/>
          <a:p>
            <a:endParaRPr/>
          </a:p>
        </p:txBody>
      </p:sp>
      <p:sp>
        <p:nvSpPr>
          <p:cNvPr id="169" name="requirements have changed, and a different design is needed…"/>
          <p:cNvSpPr txBox="1">
            <a:spLocks noGrp="1"/>
          </p:cNvSpPr>
          <p:nvPr>
            <p:ph type="body" idx="1"/>
          </p:nvPr>
        </p:nvSpPr>
        <p:spPr>
          <a:xfrm>
            <a:off x="857982" y="3485081"/>
            <a:ext cx="13355324" cy="4403207"/>
          </a:xfrm>
          <a:prstGeom prst="rect">
            <a:avLst/>
          </a:prstGeom>
        </p:spPr>
        <p:txBody>
          <a:bodyPr/>
          <a:lstStyle/>
          <a:p>
            <a:pPr marL="609722" indent="-609722">
              <a:spcBef>
                <a:spcPts val="1333"/>
              </a:spcBef>
              <a:defRPr sz="3200"/>
            </a:pPr>
            <a:r>
              <a:rPr dirty="0">
                <a:solidFill>
                  <a:srgbClr val="011993"/>
                </a:solidFill>
              </a:rPr>
              <a:t>requirements have changed</a:t>
            </a:r>
            <a:r>
              <a:rPr dirty="0"/>
              <a:t>, and a different design is needed</a:t>
            </a:r>
          </a:p>
          <a:p>
            <a:pPr marL="609722" indent="-609722">
              <a:spcBef>
                <a:spcPts val="1333"/>
              </a:spcBef>
              <a:defRPr sz="3200"/>
            </a:pPr>
            <a:endParaRPr dirty="0"/>
          </a:p>
          <a:p>
            <a:pPr marL="609722" indent="-609722">
              <a:spcBef>
                <a:spcPts val="1333"/>
              </a:spcBef>
              <a:defRPr sz="3200"/>
            </a:pPr>
            <a:r>
              <a:rPr dirty="0">
                <a:solidFill>
                  <a:srgbClr val="011993"/>
                </a:solidFill>
              </a:rPr>
              <a:t>design needs to be more flexible</a:t>
            </a:r>
            <a:r>
              <a:rPr dirty="0"/>
              <a:t> (so new features can be added)</a:t>
            </a:r>
          </a:p>
          <a:p>
            <a:pPr marL="1498902" lvl="1" indent="-685938">
              <a:spcBef>
                <a:spcPts val="1333"/>
              </a:spcBef>
              <a:buChar char="-"/>
              <a:defRPr sz="3200"/>
            </a:pPr>
            <a:r>
              <a:rPr dirty="0"/>
              <a:t>design patterns are often a target for refactoring</a:t>
            </a:r>
          </a:p>
          <a:p>
            <a:pPr marL="609722" indent="-609722">
              <a:spcBef>
                <a:spcPts val="1333"/>
              </a:spcBef>
              <a:defRPr sz="3200"/>
            </a:pPr>
            <a:endParaRPr dirty="0"/>
          </a:p>
          <a:p>
            <a:pPr marL="609722" indent="-609722">
              <a:spcBef>
                <a:spcPts val="1333"/>
              </a:spcBef>
              <a:defRPr sz="3200"/>
            </a:pPr>
            <a:r>
              <a:rPr dirty="0"/>
              <a:t>address sloppiness by programmers</a:t>
            </a:r>
          </a:p>
        </p:txBody>
      </p:sp>
      <p:pic>
        <p:nvPicPr>
          <p:cNvPr id="170" name="Image" descr="Image"/>
          <p:cNvPicPr>
            <a:picLocks noChangeAspect="1"/>
          </p:cNvPicPr>
          <p:nvPr/>
        </p:nvPicPr>
        <p:blipFill>
          <a:blip r:embed="rId3"/>
          <a:stretch>
            <a:fillRect/>
          </a:stretch>
        </p:blipFill>
        <p:spPr>
          <a:xfrm>
            <a:off x="9324442" y="-314040"/>
            <a:ext cx="6976748" cy="3048094"/>
          </a:xfrm>
          <a:prstGeom prst="rect">
            <a:avLst/>
          </a:prstGeom>
          <a:ln w="3175">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 Refactoring"/>
          <p:cNvSpPr txBox="1">
            <a:spLocks noGrp="1"/>
          </p:cNvSpPr>
          <p:nvPr>
            <p:ph type="title"/>
          </p:nvPr>
        </p:nvSpPr>
        <p:spPr>
          <a:xfrm>
            <a:off x="857981" y="1399194"/>
            <a:ext cx="15624301" cy="764354"/>
          </a:xfrm>
          <a:prstGeom prst="rect">
            <a:avLst/>
          </a:prstGeom>
        </p:spPr>
        <p:txBody>
          <a:bodyPr>
            <a:normAutofit/>
          </a:bodyPr>
          <a:lstStyle>
            <a:lvl1pPr defTabSz="1369804">
              <a:defRPr sz="4740" spc="-94"/>
            </a:lvl1pPr>
          </a:lstStyle>
          <a:p>
            <a:r>
              <a:rPr sz="4400" dirty="0"/>
              <a:t>Example Refactoring</a:t>
            </a:r>
          </a:p>
        </p:txBody>
      </p:sp>
      <p:sp>
        <p:nvSpPr>
          <p:cNvPr id="175" name="Consolidating duplicate conditional fragment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85000" lnSpcReduction="20000"/>
          </a:bodyPr>
          <a:lstStyle/>
          <a:p>
            <a:r>
              <a:t>Consolidating duplicate conditional fragments</a:t>
            </a:r>
          </a:p>
        </p:txBody>
      </p:sp>
      <p:sp>
        <p:nvSpPr>
          <p:cNvPr id="176" name="if (isSpecialDeal()) {…"/>
          <p:cNvSpPr txBox="1"/>
          <p:nvPr/>
        </p:nvSpPr>
        <p:spPr>
          <a:xfrm>
            <a:off x="1216718" y="4352949"/>
            <a:ext cx="6244517" cy="352005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p>
            <a:pPr algn="l" defTabSz="433580">
              <a:defRPr sz="2400">
                <a:solidFill>
                  <a:srgbClr val="000000"/>
                </a:solidFill>
                <a:latin typeface="Courier"/>
                <a:ea typeface="Courier"/>
                <a:cs typeface="Courier"/>
                <a:sym typeface="Courier"/>
              </a:defRPr>
            </a:pPr>
            <a:r>
              <a:rPr sz="3200" b="1">
                <a:solidFill>
                  <a:srgbClr val="011480"/>
                </a:solidFill>
              </a:rPr>
              <a:t>if </a:t>
            </a:r>
            <a:r>
              <a:rPr sz="3200"/>
              <a:t>(isSpecialDeal()) {</a:t>
            </a:r>
          </a:p>
          <a:p>
            <a:pPr algn="l" defTabSz="433580">
              <a:defRPr sz="2400">
                <a:solidFill>
                  <a:srgbClr val="000000"/>
                </a:solidFill>
                <a:latin typeface="Courier"/>
                <a:ea typeface="Courier"/>
                <a:cs typeface="Courier"/>
                <a:sym typeface="Courier"/>
              </a:defRPr>
            </a:pPr>
            <a:r>
              <a:rPr sz="3200"/>
              <a:t>    total = price * </a:t>
            </a:r>
            <a:r>
              <a:rPr sz="3200">
                <a:solidFill>
                  <a:srgbClr val="0433FF"/>
                </a:solidFill>
              </a:rPr>
              <a:t>0.95</a:t>
            </a:r>
            <a:r>
              <a:rPr sz="3200"/>
              <a:t>;</a:t>
            </a:r>
          </a:p>
          <a:p>
            <a:pPr algn="l" defTabSz="433580">
              <a:defRPr sz="2400">
                <a:solidFill>
                  <a:srgbClr val="000000"/>
                </a:solidFill>
                <a:latin typeface="Courier"/>
                <a:ea typeface="Courier"/>
                <a:cs typeface="Courier"/>
                <a:sym typeface="Courier"/>
              </a:defRPr>
            </a:pPr>
            <a:r>
              <a:rPr sz="3200"/>
              <a:t>    send()</a:t>
            </a:r>
          </a:p>
          <a:p>
            <a:pPr algn="l" defTabSz="433580">
              <a:defRPr sz="2400" b="1">
                <a:solidFill>
                  <a:srgbClr val="011480"/>
                </a:solidFill>
                <a:latin typeface="Courier"/>
                <a:ea typeface="Courier"/>
                <a:cs typeface="Courier"/>
                <a:sym typeface="Courier"/>
              </a:defRPr>
            </a:pPr>
            <a:r>
              <a:rPr sz="3200">
                <a:solidFill>
                  <a:srgbClr val="000000"/>
                </a:solidFill>
              </a:rPr>
              <a:t>} </a:t>
            </a:r>
            <a:r>
              <a:rPr sz="3200"/>
              <a:t>else </a:t>
            </a:r>
            <a:r>
              <a:rPr sz="3200">
                <a:solidFill>
                  <a:srgbClr val="000000"/>
                </a:solidFill>
              </a:rPr>
              <a:t>{</a:t>
            </a:r>
          </a:p>
          <a:p>
            <a:pPr algn="l" defTabSz="433580">
              <a:defRPr sz="2400">
                <a:solidFill>
                  <a:srgbClr val="000000"/>
                </a:solidFill>
                <a:latin typeface="Courier"/>
                <a:ea typeface="Courier"/>
                <a:cs typeface="Courier"/>
                <a:sym typeface="Courier"/>
              </a:defRPr>
            </a:pPr>
            <a:r>
              <a:rPr sz="3200"/>
              <a:t>    total = price * </a:t>
            </a:r>
            <a:r>
              <a:rPr sz="3200">
                <a:solidFill>
                  <a:srgbClr val="0433FF"/>
                </a:solidFill>
              </a:rPr>
              <a:t>0.98</a:t>
            </a:r>
            <a:r>
              <a:rPr sz="3200"/>
              <a:t>;</a:t>
            </a:r>
          </a:p>
          <a:p>
            <a:pPr algn="l" defTabSz="433580">
              <a:defRPr sz="2400">
                <a:solidFill>
                  <a:srgbClr val="000000"/>
                </a:solidFill>
                <a:latin typeface="Courier"/>
                <a:ea typeface="Courier"/>
                <a:cs typeface="Courier"/>
                <a:sym typeface="Courier"/>
              </a:defRPr>
            </a:pPr>
            <a:r>
              <a:rPr sz="3200"/>
              <a:t>    send()</a:t>
            </a:r>
          </a:p>
          <a:p>
            <a:pPr algn="l" defTabSz="433580">
              <a:defRPr sz="2400">
                <a:solidFill>
                  <a:srgbClr val="000000"/>
                </a:solidFill>
                <a:latin typeface="Courier"/>
                <a:ea typeface="Courier"/>
                <a:cs typeface="Courier"/>
                <a:sym typeface="Courier"/>
              </a:defRPr>
            </a:pPr>
            <a:r>
              <a:rPr sz="3200"/>
              <a:t>}</a:t>
            </a:r>
          </a:p>
        </p:txBody>
      </p:sp>
      <p:sp>
        <p:nvSpPr>
          <p:cNvPr id="177" name="if (isSpecialDeal()) {…"/>
          <p:cNvSpPr txBox="1"/>
          <p:nvPr/>
        </p:nvSpPr>
        <p:spPr>
          <a:xfrm>
            <a:off x="9819111" y="4226620"/>
            <a:ext cx="6244517" cy="302761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p>
            <a:pPr algn="l" defTabSz="433580">
              <a:defRPr sz="2400">
                <a:solidFill>
                  <a:srgbClr val="000000"/>
                </a:solidFill>
                <a:latin typeface="Courier"/>
                <a:ea typeface="Courier"/>
                <a:cs typeface="Courier"/>
                <a:sym typeface="Courier"/>
              </a:defRPr>
            </a:pPr>
            <a:r>
              <a:rPr sz="3200" b="1">
                <a:solidFill>
                  <a:srgbClr val="011480"/>
                </a:solidFill>
              </a:rPr>
              <a:t>if </a:t>
            </a:r>
            <a:r>
              <a:rPr sz="3200"/>
              <a:t>(isSpecialDeal()) {</a:t>
            </a:r>
          </a:p>
          <a:p>
            <a:pPr algn="l" defTabSz="433580">
              <a:defRPr sz="2400">
                <a:solidFill>
                  <a:srgbClr val="000000"/>
                </a:solidFill>
                <a:latin typeface="Courier"/>
                <a:ea typeface="Courier"/>
                <a:cs typeface="Courier"/>
                <a:sym typeface="Courier"/>
              </a:defRPr>
            </a:pPr>
            <a:r>
              <a:rPr sz="3200"/>
              <a:t>    total = price * </a:t>
            </a:r>
            <a:r>
              <a:rPr sz="3200">
                <a:solidFill>
                  <a:srgbClr val="0433FF"/>
                </a:solidFill>
              </a:rPr>
              <a:t>0.95</a:t>
            </a:r>
            <a:r>
              <a:rPr sz="3200"/>
              <a:t>;</a:t>
            </a:r>
          </a:p>
          <a:p>
            <a:pPr algn="l" defTabSz="433580">
              <a:defRPr sz="2400" b="1">
                <a:solidFill>
                  <a:srgbClr val="011480"/>
                </a:solidFill>
                <a:latin typeface="Courier"/>
                <a:ea typeface="Courier"/>
                <a:cs typeface="Courier"/>
                <a:sym typeface="Courier"/>
              </a:defRPr>
            </a:pPr>
            <a:r>
              <a:rPr sz="3200">
                <a:solidFill>
                  <a:srgbClr val="000000"/>
                </a:solidFill>
              </a:rPr>
              <a:t>} </a:t>
            </a:r>
            <a:r>
              <a:rPr sz="3200"/>
              <a:t>else </a:t>
            </a:r>
            <a:r>
              <a:rPr sz="3200">
                <a:solidFill>
                  <a:srgbClr val="000000"/>
                </a:solidFill>
              </a:rPr>
              <a:t>{</a:t>
            </a:r>
          </a:p>
          <a:p>
            <a:pPr algn="l" defTabSz="433580">
              <a:defRPr sz="2400">
                <a:solidFill>
                  <a:srgbClr val="000000"/>
                </a:solidFill>
                <a:latin typeface="Courier"/>
                <a:ea typeface="Courier"/>
                <a:cs typeface="Courier"/>
                <a:sym typeface="Courier"/>
              </a:defRPr>
            </a:pPr>
            <a:r>
              <a:rPr sz="3200"/>
              <a:t>    total = price * </a:t>
            </a:r>
            <a:r>
              <a:rPr sz="3200">
                <a:solidFill>
                  <a:srgbClr val="0433FF"/>
                </a:solidFill>
              </a:rPr>
              <a:t>0.98</a:t>
            </a:r>
            <a:r>
              <a:rPr sz="3200"/>
              <a:t>;</a:t>
            </a:r>
          </a:p>
          <a:p>
            <a:pPr algn="l" defTabSz="433580">
              <a:defRPr sz="2400">
                <a:solidFill>
                  <a:srgbClr val="000000"/>
                </a:solidFill>
                <a:latin typeface="Courier"/>
                <a:ea typeface="Courier"/>
                <a:cs typeface="Courier"/>
                <a:sym typeface="Courier"/>
              </a:defRPr>
            </a:pPr>
            <a:r>
              <a:rPr sz="3200"/>
              <a:t>}</a:t>
            </a:r>
          </a:p>
          <a:p>
            <a:pPr algn="l" defTabSz="433580">
              <a:defRPr sz="2400">
                <a:solidFill>
                  <a:srgbClr val="000000"/>
                </a:solidFill>
                <a:latin typeface="Courier"/>
                <a:ea typeface="Courier"/>
                <a:cs typeface="Courier"/>
                <a:sym typeface="Courier"/>
              </a:defRPr>
            </a:pPr>
            <a:r>
              <a:rPr sz="3200"/>
              <a:t>send()</a:t>
            </a:r>
          </a:p>
        </p:txBody>
      </p:sp>
      <p:sp>
        <p:nvSpPr>
          <p:cNvPr id="178" name="Original Code"/>
          <p:cNvSpPr txBox="1"/>
          <p:nvPr/>
        </p:nvSpPr>
        <p:spPr>
          <a:xfrm>
            <a:off x="2460767" y="3625791"/>
            <a:ext cx="2427767" cy="5038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lvl1pPr>
              <a:defRPr sz="2100" b="1">
                <a:solidFill>
                  <a:srgbClr val="000000"/>
                </a:solidFill>
              </a:defRPr>
            </a:lvl1pPr>
          </a:lstStyle>
          <a:p>
            <a:r>
              <a:rPr sz="2800"/>
              <a:t>Original Code</a:t>
            </a:r>
          </a:p>
        </p:txBody>
      </p:sp>
      <p:sp>
        <p:nvSpPr>
          <p:cNvPr id="179" name="Refactored Code"/>
          <p:cNvSpPr txBox="1"/>
          <p:nvPr/>
        </p:nvSpPr>
        <p:spPr>
          <a:xfrm>
            <a:off x="11275222" y="3625791"/>
            <a:ext cx="2951949" cy="5038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6125" tIns="36125" rIns="36125" bIns="36125" anchor="ctr">
            <a:spAutoFit/>
          </a:bodyPr>
          <a:lstStyle>
            <a:lvl1pPr>
              <a:defRPr sz="2100" b="1">
                <a:solidFill>
                  <a:srgbClr val="000000"/>
                </a:solidFill>
              </a:defRPr>
            </a:lvl1pPr>
          </a:lstStyle>
          <a:p>
            <a:r>
              <a:rPr sz="2800"/>
              <a:t>Refactored Code</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Lesson 2.1 Documenting Your Design" id="{558FD38C-8711-CB43-A1E4-12EC5E9DD09B}" vid="{406B3AE4-9970-1245-8651-E29A8F459AD2}"/>
    </a:ext>
  </a:ext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587022"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530</TotalTime>
  <Words>2850</Words>
  <Application>Microsoft Office PowerPoint</Application>
  <PresentationFormat>Custom</PresentationFormat>
  <Paragraphs>272</Paragraphs>
  <Slides>24</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Arial</vt:lpstr>
      <vt:lpstr>Calibri</vt:lpstr>
      <vt:lpstr>Courier</vt:lpstr>
      <vt:lpstr>Georgia</vt:lpstr>
      <vt:lpstr>Helvetica</vt:lpstr>
      <vt:lpstr>Helvetica Light</vt:lpstr>
      <vt:lpstr>Helvetica Neue</vt:lpstr>
      <vt:lpstr>Helvetica Neue Medium</vt:lpstr>
      <vt:lpstr>Ink Free</vt:lpstr>
      <vt:lpstr>Lucida Grande</vt:lpstr>
      <vt:lpstr>Verdana</vt:lpstr>
      <vt:lpstr>Wingdings</vt:lpstr>
      <vt:lpstr>21_BasicWhite</vt:lpstr>
      <vt:lpstr>Office Theme</vt:lpstr>
      <vt:lpstr>CS 4530 Fundamentals of Software Engineering</vt:lpstr>
      <vt:lpstr>Learning Goals</vt:lpstr>
      <vt:lpstr>Refactoring</vt:lpstr>
      <vt:lpstr>Learning Objectives for this Lesson</vt:lpstr>
      <vt:lpstr>History of Refactoring</vt:lpstr>
      <vt:lpstr>Refactoring</vt:lpstr>
      <vt:lpstr>Fowler’s book</vt:lpstr>
      <vt:lpstr>Why Refactor?</vt:lpstr>
      <vt:lpstr>Example Refactoring</vt:lpstr>
      <vt:lpstr>Observations</vt:lpstr>
      <vt:lpstr>When to refactor?</vt:lpstr>
      <vt:lpstr>Code Smells</vt:lpstr>
      <vt:lpstr>Code Smells</vt:lpstr>
      <vt:lpstr>Code Smells</vt:lpstr>
      <vt:lpstr>“Local” Refactorings</vt:lpstr>
      <vt:lpstr>Type-Related Refactorings</vt:lpstr>
      <vt:lpstr>Automated Refactorings in VSC</vt:lpstr>
      <vt:lpstr>Refactoring Risks</vt:lpstr>
      <vt:lpstr>This leads us into Technical Debt</vt:lpstr>
      <vt:lpstr>Technical Debt is Internal but affects maintainability and evolvability</vt:lpstr>
      <vt:lpstr>PowerPoint Presentation</vt:lpstr>
      <vt:lpstr>PowerPoint Presentation</vt:lpstr>
      <vt:lpstr>PowerPoint Presentation</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4530/5500 Fundamentals/Foundations of Software Engineering</dc:title>
  <dc:creator>Adeel A. Bhutta</dc:creator>
  <cp:lastModifiedBy>Bhutta, Adeel</cp:lastModifiedBy>
  <cp:revision>10</cp:revision>
  <dcterms:modified xsi:type="dcterms:W3CDTF">2022-04-03T23:34:46Z</dcterms:modified>
</cp:coreProperties>
</file>