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528" r:id="rId14"/>
    <p:sldId id="527" r:id="rId15"/>
    <p:sldId id="497" r:id="rId16"/>
    <p:sldId id="529" r:id="rId17"/>
    <p:sldId id="405" r:id="rId18"/>
    <p:sldId id="498" r:id="rId19"/>
    <p:sldId id="355"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Verdana" panose="020B060403050404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528"/>
            <p14:sldId id="527"/>
            <p14:sldId id="497"/>
            <p14:sldId id="529"/>
            <p14:sldId id="405"/>
            <p14:sldId id="498"/>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68874" autoAdjust="0"/>
  </p:normalViewPr>
  <p:slideViewPr>
    <p:cSldViewPr snapToGrid="0">
      <p:cViewPr varScale="1">
        <p:scale>
          <a:sx n="49" d="100"/>
          <a:sy n="49" d="100"/>
        </p:scale>
        <p:origin x="1304" y="48"/>
      </p:cViewPr>
      <p:guideLst/>
    </p:cSldViewPr>
  </p:slideViewPr>
  <p:notesTextViewPr>
    <p:cViewPr>
      <p:scale>
        <a:sx n="100" d="100"/>
        <a:sy n="100" d="100"/>
      </p:scale>
      <p:origin x="0" y="-112"/>
    </p:cViewPr>
  </p:notesTextViewPr>
  <p:sorterViewPr>
    <p:cViewPr varScale="1">
      <p:scale>
        <a:sx n="1" d="1"/>
        <a:sy n="1" d="1"/>
      </p:scale>
      <p:origin x="0" y="-13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ways to document the requirements for a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may be prioritized as Essential, Desirable or may just be for Extension.</a:t>
            </a:r>
          </a:p>
          <a:p>
            <a:endParaRPr lang="en-US" dirty="0"/>
          </a:p>
          <a:p>
            <a:r>
              <a:rPr lang="en-US" dirty="0"/>
              <a:t>All essential user stories often make Minimum Viable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There are a number of important NF requirements to discuss. Here are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Security — Does your product store or transmit sensitive information? Does your IT department require adherence to specific standards? What security best practices are used in your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Capacity — What are your system’s storage requirements, today and in the future? How will your system scale up for increasing volume demands?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Compatibility — What are the minimum hardware requirements? What operating systems and their versions must be supported?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Reliability and Availability — What is the critical failure time under normal usage? Does a user need access to this all hours of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Maintainability  + Manageability—How much time does it take to fix components, and how easily can an administrator manage the system? Under this umbrella, you could also define Recoverability and Serviceability.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Scalability – The Black Friday test. What are the highest workloads under which the system will still perform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Usability — How easy is it to use the product? What defines the experience of using the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Idea for Activity: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Allow students to provide examples of good and bad user stories and conditions of satisfaction. Have them discuss those and possibly present those.</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0248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br>
              <a:rPr lang="en-US" dirty="0"/>
            </a:br>
            <a:endParaRPr lang="en-US" dirty="0"/>
          </a:p>
          <a:p>
            <a:pPr marL="171450" indent="-171450">
              <a:buFont typeface="Arial" panose="020B0604020202020204" pitchFamily="34" charset="0"/>
              <a:buChar char="•"/>
            </a:pPr>
            <a:r>
              <a:rPr lang="en-US" dirty="0"/>
              <a:t>Bad:</a:t>
            </a:r>
          </a:p>
          <a:p>
            <a:pPr marL="171450" indent="-171450">
              <a:buFont typeface="Arial" panose="020B0604020202020204" pitchFamily="34" charset="0"/>
              <a:buChar char="•"/>
            </a:pPr>
            <a:r>
              <a:rPr lang="en-US" dirty="0"/>
              <a:t>Client can still be unhappy with you</a:t>
            </a:r>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1/11/2023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1/11/2023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1/11/2023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1/11/2023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1/11/2023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1/11/2023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1/11/2023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1/11/2023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1/11/2023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1/11/2023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1/11/2023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1/11/2023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1/11/2023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Jan Vitek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t>User Stories 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 so that I can advise them on their studies.</a:t>
            </a:r>
          </a:p>
        </p:txBody>
      </p:sp>
    </p:spTree>
    <p:extLst>
      <p:ext uri="{BB962C8B-B14F-4D97-AF65-F5344CB8AC3E}">
        <p14:creationId xmlns:p14="http://schemas.microsoft.com/office/powerpoint/2010/main" val="13034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User Stories may be Prioritized</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a:xfrm>
            <a:off x="838200" y="1825625"/>
            <a:ext cx="10515600" cy="4124799"/>
          </a:xfrm>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desirable, but may not be achievable within the scope of the project.</a:t>
            </a:r>
          </a:p>
          <a:p>
            <a:endParaRPr lang="en-US" dirty="0"/>
          </a:p>
          <a:p>
            <a:r>
              <a:rPr lang="en-US" b="1" dirty="0"/>
              <a:t>Minimum Viable Product </a:t>
            </a:r>
            <a:r>
              <a:rPr lang="en-US" dirty="0"/>
              <a:t>(MVP) </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4" name="Content Placeholder 2">
            <a:extLst>
              <a:ext uri="{FF2B5EF4-FFF2-40B4-BE49-F238E27FC236}">
                <a16:creationId xmlns:a16="http://schemas.microsoft.com/office/drawing/2014/main" id="{40D83974-BD4B-D25A-2986-487EE7B0D178}"/>
              </a:ext>
            </a:extLst>
          </p:cNvPr>
          <p:cNvSpPr txBox="1">
            <a:spLocks/>
          </p:cNvSpPr>
          <p:nvPr/>
        </p:nvSpPr>
        <p:spPr>
          <a:xfrm>
            <a:off x="3840708" y="5685988"/>
            <a:ext cx="7887346" cy="528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brief </a:t>
            </a:r>
            <a:r>
              <a:rPr lang="en-US" b="1" i="1" dirty="0">
                <a:solidFill>
                  <a:srgbClr val="FF0000"/>
                </a:solidFill>
              </a:rPr>
              <a:t>tutorial</a:t>
            </a:r>
            <a:r>
              <a:rPr lang="en-US" b="1" i="1" dirty="0"/>
              <a:t> </a:t>
            </a:r>
            <a:r>
              <a:rPr lang="en-US" dirty="0"/>
              <a:t>can be found on course website!</a:t>
            </a:r>
          </a:p>
        </p:txBody>
      </p:sp>
    </p:spTree>
    <p:extLst>
      <p:ext uri="{BB962C8B-B14F-4D97-AF65-F5344CB8AC3E}">
        <p14:creationId xmlns:p14="http://schemas.microsoft.com/office/powerpoint/2010/main" val="55333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a:t>
            </a:r>
            <a:r>
              <a:rPr lang="en-US"/>
              <a:t>the product?</a:t>
            </a:r>
            <a:endParaRPr lang="en-US" dirty="0"/>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3635116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67341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Lesson 1.2 Activity: User Stories</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a:xfrm>
            <a:off x="838199" y="1777999"/>
            <a:ext cx="9812867" cy="3291712"/>
          </a:xfrm>
        </p:spPr>
        <p:txBody>
          <a:bodyPr>
            <a:normAutofit/>
          </a:bodyPr>
          <a:lstStyle/>
          <a:p>
            <a:r>
              <a:rPr lang="en-US" dirty="0"/>
              <a:t>Please review the tutorial for writing user stories and conditions of satisfaction (with priorities). </a:t>
            </a:r>
          </a:p>
          <a:p>
            <a:r>
              <a:rPr lang="en-US" dirty="0"/>
              <a:t>Instructions for the related activity can also be found on course website (module01 page).</a:t>
            </a:r>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98678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dirty="0"/>
              <a:t>Option 2: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10811</TotalTime>
  <Words>3359</Words>
  <Application>Microsoft Office PowerPoint</Application>
  <PresentationFormat>Widescreen</PresentationFormat>
  <Paragraphs>272</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Verdana</vt:lpstr>
      <vt:lpstr>Calibri</vt:lpstr>
      <vt:lpstr>Calibri Light</vt:lpstr>
      <vt:lpstr>Arial</vt:lpstr>
      <vt:lpstr>Office Theme</vt:lpstr>
      <vt:lpstr>CS 4530: Fundamentals of Software Engineering Module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Example: a Transcript database User Story</vt:lpstr>
      <vt:lpstr>Satisfaction Conditions</vt:lpstr>
      <vt:lpstr>Requirements: Which to pick?</vt:lpstr>
      <vt:lpstr>User Stories may be Prioritized</vt:lpstr>
      <vt:lpstr>Non-Functional Requirements:</vt:lpstr>
      <vt:lpstr>Learning Goals for this Lesson</vt:lpstr>
      <vt:lpstr>Lesson 1.2 Activity: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Mitchell Wand</cp:lastModifiedBy>
  <cp:revision>190</cp:revision>
  <dcterms:created xsi:type="dcterms:W3CDTF">2021-01-07T15:19:22Z</dcterms:created>
  <dcterms:modified xsi:type="dcterms:W3CDTF">2023-01-12T00:10:36Z</dcterms:modified>
</cp:coreProperties>
</file>