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0" r:id="rId4"/>
    <p:sldId id="259" r:id="rId5"/>
    <p:sldId id="275" r:id="rId6"/>
    <p:sldId id="276" r:id="rId7"/>
    <p:sldId id="280" r:id="rId8"/>
    <p:sldId id="262" r:id="rId9"/>
    <p:sldId id="263" r:id="rId10"/>
    <p:sldId id="264" r:id="rId11"/>
    <p:sldId id="265" r:id="rId12"/>
    <p:sldId id="266" r:id="rId13"/>
    <p:sldId id="267" r:id="rId14"/>
    <p:sldId id="268" r:id="rId15"/>
    <p:sldId id="269" r:id="rId16"/>
    <p:sldId id="272" r:id="rId17"/>
    <p:sldId id="273" r:id="rId18"/>
    <p:sldId id="270" r:id="rId19"/>
    <p:sldId id="271" r:id="rId20"/>
    <p:sldId id="274" r:id="rId21"/>
    <p:sldId id="277" r:id="rId22"/>
    <p:sldId id="278" r:id="rId23"/>
    <p:sldId id="279"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967" autoAdjust="0"/>
  </p:normalViewPr>
  <p:slideViewPr>
    <p:cSldViewPr snapToGrid="0">
      <p:cViewPr varScale="1">
        <p:scale>
          <a:sx n="51" d="100"/>
          <a:sy n="51" d="100"/>
        </p:scale>
        <p:origin x="12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381000" y="685800"/>
            <a:ext cx="6096000" cy="3429000"/>
          </a:xfrm>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381000" y="685800"/>
            <a:ext cx="6096000" cy="3429000"/>
          </a:xfrm>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381000" y="685800"/>
            <a:ext cx="6096000" cy="3429000"/>
          </a:xfrm>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81000" y="685800"/>
            <a:ext cx="609600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xfrm>
            <a:off x="381000" y="685800"/>
            <a:ext cx="6096000" cy="3429000"/>
          </a:xfrm>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extLst>
      <p:ext uri="{BB962C8B-B14F-4D97-AF65-F5344CB8AC3E}">
        <p14:creationId xmlns:p14="http://schemas.microsoft.com/office/powerpoint/2010/main" val="2721453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err="1"/>
              <a:t>useState</a:t>
            </a:r>
            <a:r>
              <a:rPr lang="en-US" dirty="0"/>
              <a:t> is the first React Hook that we will discuss. The “</a:t>
            </a:r>
            <a:r>
              <a:rPr lang="en-US" dirty="0" err="1"/>
              <a:t>useState</a:t>
            </a:r>
            <a:r>
              <a:rPr lang="en-US" dirty="0"/>
              <a:t>” hook is used to create and access a state variable (i.e., data that can change during a component’s lifetime), and when state changes, React re-renders the component to reflect that change. </a:t>
            </a:r>
          </a:p>
          <a:p>
            <a:endParaRPr lang="en-US" dirty="0"/>
          </a:p>
          <a:p>
            <a:r>
              <a:rPr lang="en-US" dirty="0"/>
              <a:t>(Click to show builds pointing to </a:t>
            </a:r>
            <a:r>
              <a:rPr lang="en-US" dirty="0" err="1"/>
              <a:t>isLiked</a:t>
            </a:r>
            <a:r>
              <a:rPr lang="en-US" dirty="0"/>
              <a:t> and </a:t>
            </a:r>
            <a:r>
              <a:rPr lang="en-US" dirty="0" err="1"/>
              <a:t>setIsLiked</a:t>
            </a:r>
            <a:r>
              <a:rPr lang="en-US" dirty="0"/>
              <a:t>) - The problem that needs to be solved is: how to store and retrieve our state variable to reuse between multiple calls to </a:t>
            </a:r>
            <a:r>
              <a:rPr lang="en-US" dirty="0" err="1"/>
              <a:t>LikeButton</a:t>
            </a:r>
            <a:r>
              <a:rPr lang="en-US" dirty="0"/>
              <a:t>, how to tell react that we want to change the value and that, in turn, react should re-render the component?</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r>
              <a:rPr dirty="0"/>
              <a:t>(Read the signature of </a:t>
            </a:r>
            <a:r>
              <a:rPr dirty="0" err="1"/>
              <a:t>setState</a:t>
            </a:r>
            <a:r>
              <a:rPr dirty="0"/>
              <a:t> and the captions explaining the return, type, and initial value). Note that the syntax [state, </a:t>
            </a:r>
            <a:r>
              <a:rPr dirty="0" err="1"/>
              <a:t>setState</a:t>
            </a:r>
            <a:r>
              <a:rPr dirty="0"/>
              <a:t>] = </a:t>
            </a:r>
            <a:r>
              <a:rPr dirty="0" err="1"/>
              <a:t>useState</a:t>
            </a:r>
            <a:r>
              <a:rPr dirty="0"/>
              <a:t> is shorthand syntax that means “take the first element in the array returned by </a:t>
            </a:r>
            <a:r>
              <a:rPr dirty="0" err="1"/>
              <a:t>useState</a:t>
            </a:r>
            <a:r>
              <a:rPr dirty="0"/>
              <a:t> and assign it to state, and the second, assign that to </a:t>
            </a:r>
            <a:r>
              <a:rPr dirty="0" err="1"/>
              <a:t>setState</a:t>
            </a:r>
            <a:r>
              <a:rPr dirty="0"/>
              <a:t>” - this is not specific to </a:t>
            </a:r>
            <a:r>
              <a:rPr dirty="0" err="1"/>
              <a:t>useState</a:t>
            </a:r>
            <a:r>
              <a:rPr dirty="0"/>
              <a:t>, and you can use this syntax elsewhere.</a:t>
            </a:r>
            <a:r>
              <a:rPr lang="en-US" dirty="0"/>
              <a:t> React doesn’t know or care what names you choose here (var, </a:t>
            </a:r>
            <a:r>
              <a:rPr lang="en-US" dirty="0" err="1"/>
              <a:t>setVar</a:t>
            </a:r>
            <a:r>
              <a:rPr lang="en-US" dirty="0"/>
              <a:t> are convention though!)</a:t>
            </a:r>
            <a:endParaRPr dirty="0"/>
          </a:p>
          <a:p>
            <a:endParaRPr dirty="0"/>
          </a:p>
          <a:p>
            <a:r>
              <a:rPr dirty="0"/>
              <a:t>With this clear</a:t>
            </a:r>
            <a:r>
              <a:rPr lang="en-US" dirty="0"/>
              <a:t>er</a:t>
            </a:r>
            <a:r>
              <a:rPr dirty="0"/>
              <a:t> definition of </a:t>
            </a:r>
            <a:r>
              <a:rPr dirty="0" err="1"/>
              <a:t>useState</a:t>
            </a:r>
            <a:r>
              <a:rPr dirty="0"/>
              <a:t>, let’s revisit how to store and update the state of our “like” button. We declare our state variable </a:t>
            </a:r>
            <a:r>
              <a:rPr dirty="0" err="1"/>
              <a:t>isLiked</a:t>
            </a:r>
            <a:r>
              <a:rPr dirty="0"/>
              <a:t>,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a:t>
            </a:r>
            <a:r>
              <a:rPr dirty="0" err="1"/>
              <a:t>isLiked</a:t>
            </a:r>
            <a:r>
              <a:rPr dirty="0"/>
              <a:t> is a “</a:t>
            </a:r>
            <a:r>
              <a:rPr dirty="0" err="1"/>
              <a:t>boolean</a:t>
            </a:r>
            <a:r>
              <a:rPr dirty="0"/>
              <a:t>” (cool!)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381000" y="685800"/>
            <a:ext cx="6096000" cy="3429000"/>
          </a:xfrm>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br>
              <a:rPr lang="en-US" dirty="0"/>
            </a:br>
            <a:r>
              <a:rPr lang="en-US" dirty="0"/>
              <a:t>Module</a:t>
            </a:r>
            <a:r>
              <a:rPr dirty="0"/>
              <a:t> 8</a:t>
            </a:r>
            <a:r>
              <a:rPr lang="en-US" dirty="0"/>
              <a:t>:</a:t>
            </a:r>
            <a:r>
              <a:rPr dirty="0"/>
              <a:t> Patterns of React</a:t>
            </a:r>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Bhutta, Jan Vitek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a:t>
            </a:r>
            <a:r>
              <a:rPr lang="en-US" dirty="0"/>
              <a:t>When setter is called, React uses carefully optimized approach </a:t>
            </a:r>
            <a:r>
              <a:rPr lang="en-US" i="1" dirty="0"/>
              <a:t>to </a:t>
            </a:r>
            <a:r>
              <a:rPr lang="en-US" dirty="0"/>
              <a:t>re-render our component and the state variables is updated</a:t>
            </a:r>
          </a:p>
          <a:p>
            <a:r>
              <a:rPr dirty="0"/>
              <a:t>Components are </a:t>
            </a:r>
            <a:r>
              <a:rPr i="1" dirty="0">
                <a:solidFill>
                  <a:srgbClr val="FF0000"/>
                </a:solidFill>
              </a:rPr>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rPr dirty="0"/>
              <a:t>Pattern: </a:t>
            </a:r>
            <a:r>
              <a:rPr dirty="0" err="1"/>
              <a:t>useEffect</a:t>
            </a:r>
            <a:r>
              <a:rPr dirty="0"/>
              <a:t> </a:t>
            </a:r>
            <a:r>
              <a:rPr lang="en-US" dirty="0"/>
              <a:t>i</a:t>
            </a:r>
            <a:r>
              <a:rPr dirty="0"/>
              <a:t>nvokes Side-Effects after rendering</a:t>
            </a:r>
          </a:p>
        </p:txBody>
      </p:sp>
      <p:sp>
        <p:nvSpPr>
          <p:cNvPr id="191" name="Content Placeholder 2"/>
          <p:cNvSpPr txBox="1">
            <a:spLocks noGrp="1"/>
          </p:cNvSpPr>
          <p:nvPr>
            <p:ph type="body" sz="half" idx="1"/>
          </p:nvPr>
        </p:nvSpPr>
        <p:spPr>
          <a:xfrm>
            <a:off x="838200" y="1500159"/>
            <a:ext cx="10515600" cy="2514247"/>
          </a:xfrm>
          <a:prstGeom prst="rect">
            <a:avLst/>
          </a:prstGeom>
        </p:spPr>
        <p:txBody>
          <a:bodyPr>
            <a:normAutofit/>
          </a:bodyPr>
          <a:lstStyle/>
          <a:p>
            <a:r>
              <a:rPr dirty="0"/>
              <a:t>Problem: How to define side-effects that run in response to data changing (and in turn, the component re-rendering)?</a:t>
            </a:r>
            <a:r>
              <a:rPr lang="en-US" dirty="0"/>
              <a:t> </a:t>
            </a:r>
          </a:p>
          <a:p>
            <a:r>
              <a:rPr dirty="0"/>
              <a:t>Pattern: </a:t>
            </a:r>
            <a:r>
              <a:rPr dirty="0" err="1"/>
              <a:t>React’s</a:t>
            </a:r>
            <a:r>
              <a:rPr dirty="0"/>
              <a:t> </a:t>
            </a:r>
            <a:r>
              <a:rPr i="1" dirty="0" err="1"/>
              <a:t>useEffect</a:t>
            </a:r>
            <a:r>
              <a:rPr i="1" dirty="0"/>
              <a:t> </a:t>
            </a:r>
            <a:r>
              <a:rPr dirty="0"/>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
        <p:nvSpPr>
          <p:cNvPr id="193" name="useEffect(()=&gt;{…"/>
          <p:cNvSpPr txBox="1"/>
          <p:nvPr/>
        </p:nvSpPr>
        <p:spPr>
          <a:xfrm>
            <a:off x="1038972" y="3522941"/>
            <a:ext cx="10621453"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rPr dirty="0" err="1"/>
              <a:t>useEffect</a:t>
            </a:r>
            <a:r>
              <a:rPr i="0" dirty="0"/>
              <a:t>(()=&gt;{</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each render</a:t>
            </a:r>
          </a:p>
          <a:p>
            <a:pPr defTabSz="457200">
              <a:defRPr sz="1500">
                <a:solidFill>
                  <a:srgbClr val="272727"/>
                </a:solidFill>
                <a:latin typeface="Courier"/>
                <a:ea typeface="Courier"/>
                <a:cs typeface="Courier"/>
                <a:sym typeface="Courier"/>
              </a:defRPr>
            </a:pPr>
            <a:r>
              <a:rPr dirty="0">
                <a:solidFill>
                  <a:srgbClr val="808080"/>
                </a:solidFill>
              </a:rPr>
              <a:t>  </a:t>
            </a:r>
            <a:r>
              <a:rPr dirty="0">
                <a:solidFill>
                  <a:srgbClr val="011480"/>
                </a:solidFill>
              </a:rPr>
              <a:t>return </a:t>
            </a:r>
            <a:r>
              <a:rPr dirty="0"/>
              <a:t>() =&gt; {</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the component is removed from the page OR before hook runs again</a:t>
            </a:r>
          </a:p>
          <a:p>
            <a:pPr defTabSz="457200">
              <a:defRPr sz="1500">
                <a:solidFill>
                  <a:srgbClr val="808080"/>
                </a:solidFill>
                <a:latin typeface="Courier"/>
                <a:ea typeface="Courier"/>
                <a:cs typeface="Courier"/>
                <a:sym typeface="Courier"/>
              </a:defRPr>
            </a:pPr>
            <a:r>
              <a:rPr dirty="0"/>
              <a:t>  </a:t>
            </a:r>
            <a:r>
              <a:rPr dirty="0">
                <a:solidFill>
                  <a:srgbClr val="272727"/>
                </a:solidFill>
              </a:rPr>
              <a:t>}</a:t>
            </a:r>
          </a:p>
          <a:p>
            <a:pPr defTabSz="457200">
              <a:defRPr sz="1500">
                <a:solidFill>
                  <a:srgbClr val="272727"/>
                </a:solidFill>
                <a:latin typeface="Courier"/>
                <a:ea typeface="Courier"/>
                <a:cs typeface="Courier"/>
                <a:sym typeface="Courier"/>
              </a:defRPr>
            </a:pPr>
            <a:r>
              <a:rPr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rPr dirty="0" err="1"/>
              <a:t>useEffect</a:t>
            </a:r>
            <a:r>
              <a:rPr dirty="0"/>
              <a:t> </a:t>
            </a:r>
            <a:r>
              <a:rPr lang="en-US" dirty="0"/>
              <a:t>i</a:t>
            </a:r>
            <a:r>
              <a:rPr dirty="0"/>
              <a:t>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t>React’s </a:t>
            </a:r>
            <a:r>
              <a:rPr i="1"/>
              <a:t>useEffect</a:t>
            </a:r>
            <a:r>
              <a:t> hook accepts a function that is </a:t>
            </a:r>
            <a:r>
              <a:rPr i="1"/>
              <a:t>always</a:t>
            </a:r>
            <a:r>
              <a:t> called </a:t>
            </a:r>
            <a:r>
              <a:rPr i="1"/>
              <a:t>after</a:t>
            </a:r>
            <a:r>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t>useEffect</a:t>
            </a:r>
            <a:r>
              <a:rPr i="0"/>
              <a:t> takes an optional array of dependencies</a:t>
            </a:r>
          </a:p>
          <a:p>
            <a:pPr>
              <a:defRPr i="1"/>
            </a:pPr>
            <a:r>
              <a:rPr i="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t>Pattern: useContext and Passing State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t>useContext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50726" y="1487634"/>
            <a:ext cx="7887345" cy="4351338"/>
          </a:xfrm>
          <a:prstGeom prst="rect">
            <a:avLst/>
          </a:prstGeom>
        </p:spPr>
        <p:txBody>
          <a:bodyPr/>
          <a:lstStyle/>
          <a:p>
            <a:r>
              <a:rPr dirty="0"/>
              <a:t>By the end of this lesson, you should be able to:</a:t>
            </a:r>
          </a:p>
          <a:p>
            <a:pPr marL="685800" lvl="1" indent="-228600"/>
            <a:r>
              <a:rPr lang="en-US" dirty="0"/>
              <a:t>Understand Rules of React</a:t>
            </a:r>
          </a:p>
          <a:p>
            <a:pPr marL="685800" lvl="1" indent="-228600"/>
            <a:r>
              <a:rPr dirty="0"/>
              <a:t>Recognize and apply common patterns in functional React components (</a:t>
            </a:r>
            <a:r>
              <a:rPr dirty="0" err="1"/>
              <a:t>useState</a:t>
            </a:r>
            <a:r>
              <a:rPr dirty="0"/>
              <a:t>, </a:t>
            </a:r>
            <a:r>
              <a:rPr dirty="0" err="1"/>
              <a:t>useEffect</a:t>
            </a:r>
            <a:r>
              <a:rPr dirty="0"/>
              <a:t>,</a:t>
            </a:r>
            <a:r>
              <a:rPr lang="en-US" dirty="0"/>
              <a:t> </a:t>
            </a:r>
            <a:r>
              <a:rPr dirty="0" err="1"/>
              <a:t>useContext</a:t>
            </a:r>
            <a:r>
              <a:rPr lang="en-US" dirty="0"/>
              <a:t>, </a:t>
            </a:r>
            <a:r>
              <a:rPr lang="en-US" dirty="0" err="1"/>
              <a:t>useCustomHook</a:t>
            </a:r>
            <a:r>
              <a:rPr dirty="0"/>
              <a:t>)</a:t>
            </a:r>
          </a:p>
          <a:p>
            <a:pPr marL="685800" lvl="1" indent="-228600"/>
            <a:r>
              <a:rPr dirty="0"/>
              <a:t>Understand how React functional components allow behaviors to be reused</a:t>
            </a:r>
            <a:endParaRPr lang="en-US" dirty="0"/>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normAutofit/>
          </a:bodyPr>
          <a:lstStyle>
            <a:lvl1pPr defTabSz="877823">
              <a:defRPr sz="4224"/>
            </a:lvl1pPr>
          </a:lstStyle>
          <a:p>
            <a:r>
              <a:rPr sz="3600" dirty="0"/>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rPr dirty="0"/>
              <a:t>Now that you've studied this lesson, you should be able to:</a:t>
            </a:r>
          </a:p>
          <a:p>
            <a:pPr marL="685800" lvl="1" indent="-228600"/>
            <a:r>
              <a:rPr lang="en-US" dirty="0"/>
              <a:t>Understand Rules of Hooks</a:t>
            </a:r>
          </a:p>
          <a:p>
            <a:pPr marL="685800" lvl="1" indent="-228600"/>
            <a:r>
              <a:rPr dirty="0"/>
              <a:t>Recognize and apply four common patterns in functional React components (</a:t>
            </a:r>
            <a:r>
              <a:rPr dirty="0" err="1"/>
              <a:t>useState</a:t>
            </a:r>
            <a:r>
              <a:rPr dirty="0"/>
              <a:t>, </a:t>
            </a:r>
            <a:r>
              <a:rPr dirty="0" err="1"/>
              <a:t>useEffect</a:t>
            </a:r>
            <a:r>
              <a:rPr dirty="0"/>
              <a:t>, </a:t>
            </a:r>
            <a:r>
              <a:rPr dirty="0" err="1"/>
              <a:t>useContext</a:t>
            </a:r>
            <a:r>
              <a:rPr lang="en-US" dirty="0"/>
              <a:t>, </a:t>
            </a:r>
            <a:r>
              <a:rPr lang="en-US" dirty="0" err="1"/>
              <a:t>useCustomHook</a:t>
            </a:r>
            <a:r>
              <a:rPr dirty="0"/>
              <a:t>)</a:t>
            </a:r>
          </a:p>
          <a:p>
            <a:pPr marL="685800" lvl="1" indent="-228600"/>
            <a:r>
              <a:rPr dirty="0"/>
              <a:t>Understand how React functional components allow behaviors to be reused</a:t>
            </a:r>
            <a:endParaRPr lang="en-US" dirty="0"/>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rPr dirty="0"/>
              <a:t>How to keep track of state that can be re-used across multiple renders?</a:t>
            </a:r>
          </a:p>
          <a:p>
            <a:r>
              <a:rPr dirty="0"/>
              <a:t>How to define some aspects of our component that should change when some data changes?</a:t>
            </a:r>
          </a:p>
          <a:p>
            <a:r>
              <a:rPr dirty="0"/>
              <a:t>How to share data from one component to many, without passing lots of props?</a:t>
            </a:r>
          </a:p>
          <a:p>
            <a:r>
              <a:rPr dirty="0"/>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030"/>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pSp>
        <p:nvGrpSpPr>
          <p:cNvPr id="137" name="sketchy line"/>
          <p:cNvGrpSpPr/>
          <p:nvPr/>
        </p:nvGrpSpPr>
        <p:grpSpPr>
          <a:xfrm>
            <a:off x="572180" y="1655805"/>
            <a:ext cx="10973141" cy="59619"/>
            <a:chOff x="0" y="0"/>
            <a:chExt cx="10973139" cy="59618"/>
          </a:xfrm>
        </p:grpSpPr>
        <p:sp>
          <p:nvSpPr>
            <p:cNvPr id="135" name="Shape"/>
            <p:cNvSpPr/>
            <p:nvPr/>
          </p:nvSpPr>
          <p:spPr>
            <a:xfrm>
              <a:off x="0" y="0"/>
              <a:ext cx="10973140" cy="59619"/>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6" name="Shape"/>
            <p:cNvSpPr/>
            <p:nvPr/>
          </p:nvSpPr>
          <p:spPr>
            <a:xfrm>
              <a:off x="241" y="5459"/>
              <a:ext cx="10972872" cy="54129"/>
            </a:xfrm>
            <a:custGeom>
              <a:avLst/>
              <a:gdLst/>
              <a:ahLst/>
              <a:cxnLst>
                <a:cxn ang="0">
                  <a:pos x="wd2" y="hd2"/>
                </a:cxn>
                <a:cxn ang="5400000">
                  <a:pos x="wd2" y="hd2"/>
                </a:cxn>
                <a:cxn ang="10800000">
                  <a:pos x="wd2" y="hd2"/>
                </a:cxn>
                <a:cxn ang="16200000">
                  <a:pos x="wd2" y="hd2"/>
                </a:cxn>
              </a:cxnLst>
              <a:rect l="0" t="0" r="r" b="b"/>
              <a:pathLst>
                <a:path w="21600" h="12593" extrusionOk="0">
                  <a:moveTo>
                    <a:pt x="1" y="4718"/>
                  </a:moveTo>
                  <a:cubicBezTo>
                    <a:pt x="327" y="4284"/>
                    <a:pt x="372" y="7919"/>
                    <a:pt x="703" y="4718"/>
                  </a:cubicBezTo>
                  <a:cubicBezTo>
                    <a:pt x="1033" y="1518"/>
                    <a:pt x="1447" y="6794"/>
                    <a:pt x="2052" y="4718"/>
                  </a:cubicBezTo>
                  <a:cubicBezTo>
                    <a:pt x="2658" y="2643"/>
                    <a:pt x="3142" y="-1404"/>
                    <a:pt x="3834" y="4718"/>
                  </a:cubicBezTo>
                  <a:cubicBezTo>
                    <a:pt x="4527" y="10841"/>
                    <a:pt x="4514" y="176"/>
                    <a:pt x="5184" y="4718"/>
                  </a:cubicBezTo>
                  <a:cubicBezTo>
                    <a:pt x="5855" y="9261"/>
                    <a:pt x="5625" y="7225"/>
                    <a:pt x="5886" y="4718"/>
                  </a:cubicBezTo>
                  <a:cubicBezTo>
                    <a:pt x="6148" y="2212"/>
                    <a:pt x="6613" y="6392"/>
                    <a:pt x="6804" y="4718"/>
                  </a:cubicBezTo>
                  <a:cubicBezTo>
                    <a:pt x="6995" y="3045"/>
                    <a:pt x="8143" y="5907"/>
                    <a:pt x="8586" y="4718"/>
                  </a:cubicBezTo>
                  <a:cubicBezTo>
                    <a:pt x="9030" y="3530"/>
                    <a:pt x="9828" y="-5276"/>
                    <a:pt x="10368" y="4718"/>
                  </a:cubicBezTo>
                  <a:cubicBezTo>
                    <a:pt x="10909" y="14713"/>
                    <a:pt x="11581" y="3920"/>
                    <a:pt x="12150" y="4718"/>
                  </a:cubicBezTo>
                  <a:cubicBezTo>
                    <a:pt x="12720" y="5516"/>
                    <a:pt x="12662" y="6274"/>
                    <a:pt x="12852" y="4718"/>
                  </a:cubicBezTo>
                  <a:cubicBezTo>
                    <a:pt x="13043" y="3162"/>
                    <a:pt x="13616" y="4617"/>
                    <a:pt x="14202" y="4718"/>
                  </a:cubicBezTo>
                  <a:cubicBezTo>
                    <a:pt x="14788" y="4820"/>
                    <a:pt x="15012" y="3111"/>
                    <a:pt x="15336" y="4718"/>
                  </a:cubicBezTo>
                  <a:cubicBezTo>
                    <a:pt x="15660" y="6326"/>
                    <a:pt x="15844" y="8280"/>
                    <a:pt x="16038" y="4718"/>
                  </a:cubicBezTo>
                  <a:cubicBezTo>
                    <a:pt x="16232" y="1157"/>
                    <a:pt x="17019" y="1988"/>
                    <a:pt x="17820" y="4718"/>
                  </a:cubicBezTo>
                  <a:cubicBezTo>
                    <a:pt x="18621" y="7448"/>
                    <a:pt x="18348" y="6670"/>
                    <a:pt x="18522" y="4718"/>
                  </a:cubicBezTo>
                  <a:cubicBezTo>
                    <a:pt x="18696" y="2767"/>
                    <a:pt x="18985" y="6668"/>
                    <a:pt x="19224" y="4718"/>
                  </a:cubicBezTo>
                  <a:cubicBezTo>
                    <a:pt x="19463" y="2769"/>
                    <a:pt x="19892" y="1772"/>
                    <a:pt x="20358" y="4718"/>
                  </a:cubicBezTo>
                  <a:cubicBezTo>
                    <a:pt x="20824" y="7664"/>
                    <a:pt x="21207" y="3372"/>
                    <a:pt x="21600" y="4718"/>
                  </a:cubicBezTo>
                  <a:cubicBezTo>
                    <a:pt x="21599" y="6770"/>
                    <a:pt x="21599" y="7934"/>
                    <a:pt x="21600" y="8973"/>
                  </a:cubicBezTo>
                  <a:cubicBezTo>
                    <a:pt x="20844" y="12070"/>
                    <a:pt x="20755" y="1764"/>
                    <a:pt x="20034" y="8973"/>
                  </a:cubicBezTo>
                  <a:cubicBezTo>
                    <a:pt x="19313" y="16182"/>
                    <a:pt x="19679" y="10689"/>
                    <a:pt x="19332" y="8973"/>
                  </a:cubicBezTo>
                  <a:cubicBezTo>
                    <a:pt x="18985" y="7257"/>
                    <a:pt x="18911" y="12077"/>
                    <a:pt x="18630" y="8973"/>
                  </a:cubicBezTo>
                  <a:cubicBezTo>
                    <a:pt x="18349" y="5869"/>
                    <a:pt x="17941" y="11451"/>
                    <a:pt x="17280" y="8973"/>
                  </a:cubicBezTo>
                  <a:cubicBezTo>
                    <a:pt x="16619" y="6495"/>
                    <a:pt x="16919" y="4948"/>
                    <a:pt x="16578" y="8973"/>
                  </a:cubicBezTo>
                  <a:cubicBezTo>
                    <a:pt x="16237" y="12998"/>
                    <a:pt x="15609" y="13460"/>
                    <a:pt x="15228" y="8973"/>
                  </a:cubicBezTo>
                  <a:cubicBezTo>
                    <a:pt x="14847" y="4486"/>
                    <a:pt x="14277" y="12595"/>
                    <a:pt x="13662" y="8973"/>
                  </a:cubicBezTo>
                  <a:cubicBezTo>
                    <a:pt x="13048" y="5351"/>
                    <a:pt x="12852" y="15976"/>
                    <a:pt x="12312" y="8973"/>
                  </a:cubicBezTo>
                  <a:cubicBezTo>
                    <a:pt x="11773" y="1970"/>
                    <a:pt x="11212" y="3848"/>
                    <a:pt x="10746" y="8973"/>
                  </a:cubicBezTo>
                  <a:cubicBezTo>
                    <a:pt x="10280" y="14098"/>
                    <a:pt x="9864" y="9161"/>
                    <a:pt x="9180" y="8973"/>
                  </a:cubicBezTo>
                  <a:cubicBezTo>
                    <a:pt x="8497" y="8785"/>
                    <a:pt x="8712" y="5092"/>
                    <a:pt x="8478" y="8973"/>
                  </a:cubicBezTo>
                  <a:cubicBezTo>
                    <a:pt x="8245" y="12854"/>
                    <a:pt x="7759" y="6459"/>
                    <a:pt x="7560" y="8973"/>
                  </a:cubicBezTo>
                  <a:cubicBezTo>
                    <a:pt x="7361" y="11487"/>
                    <a:pt x="6698" y="8823"/>
                    <a:pt x="6426" y="8973"/>
                  </a:cubicBezTo>
                  <a:cubicBezTo>
                    <a:pt x="6155" y="9124"/>
                    <a:pt x="5466" y="7041"/>
                    <a:pt x="5076" y="8973"/>
                  </a:cubicBezTo>
                  <a:cubicBezTo>
                    <a:pt x="4686" y="10905"/>
                    <a:pt x="3759" y="10725"/>
                    <a:pt x="3294" y="8973"/>
                  </a:cubicBezTo>
                  <a:cubicBezTo>
                    <a:pt x="2830" y="7221"/>
                    <a:pt x="2227" y="16324"/>
                    <a:pt x="1728" y="8973"/>
                  </a:cubicBezTo>
                  <a:cubicBezTo>
                    <a:pt x="1230" y="1622"/>
                    <a:pt x="408" y="5229"/>
                    <a:pt x="1" y="8973"/>
                  </a:cubicBezTo>
                  <a:cubicBezTo>
                    <a:pt x="1" y="7197"/>
                    <a:pt x="0" y="5662"/>
                    <a:pt x="1" y="4718"/>
                  </a:cubicBezTo>
                  <a:close/>
                </a:path>
              </a:pathLst>
            </a:custGeom>
            <a:noFill/>
            <a:ln w="44450" cap="rnd">
              <a:solidFill>
                <a:schemeClr val="accent2">
                  <a:alpha val="75000"/>
                </a:schemeClr>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38" name="Content Placeholder 2"/>
          <p:cNvSpPr txBox="1">
            <a:spLocks noGrp="1"/>
          </p:cNvSpPr>
          <p:nvPr>
            <p:ph type="body" sz="half" idx="1"/>
          </p:nvPr>
        </p:nvSpPr>
        <p:spPr>
          <a:xfrm>
            <a:off x="572492" y="2071316"/>
            <a:ext cx="6713554" cy="4119172"/>
          </a:xfrm>
          <a:prstGeom prst="rect">
            <a:avLst/>
          </a:prstGeom>
        </p:spPr>
        <p:txBody>
          <a:bodyPr/>
          <a:lstStyle/>
          <a:p>
            <a:pPr>
              <a:defRPr sz="2200"/>
            </a:pPr>
            <a:r>
              <a:rPr dirty="0"/>
              <a:t>Idea: </a:t>
            </a:r>
            <a:r>
              <a:rPr i="1" dirty="0"/>
              <a:t>Component</a:t>
            </a:r>
            <a:r>
              <a:rPr lang="en-US" i="1" dirty="0"/>
              <a:t>s</a:t>
            </a:r>
            <a:r>
              <a:rPr lang="en-US" dirty="0"/>
              <a:t> are often reused. Similarly, their</a:t>
            </a:r>
            <a:r>
              <a:rPr dirty="0"/>
              <a:t> </a:t>
            </a:r>
            <a:r>
              <a:rPr i="1" dirty="0"/>
              <a:t>behavior </a:t>
            </a:r>
            <a:r>
              <a:rPr lang="en-US" dirty="0"/>
              <a:t>are</a:t>
            </a:r>
            <a:r>
              <a:rPr dirty="0"/>
              <a:t> often reused</a:t>
            </a:r>
            <a:r>
              <a:rPr lang="en-US" dirty="0"/>
              <a:t>,</a:t>
            </a:r>
            <a:r>
              <a:rPr dirty="0"/>
              <a:t> even without reusing the same presentation (UI)</a:t>
            </a:r>
          </a:p>
          <a:p>
            <a:pPr>
              <a:defRPr sz="2200"/>
            </a:pPr>
            <a:r>
              <a:rPr dirty="0"/>
              <a:t>Example, </a:t>
            </a:r>
            <a:r>
              <a:rPr dirty="0" err="1"/>
              <a:t>Covey.Town</a:t>
            </a:r>
            <a:r>
              <a:rPr dirty="0"/>
              <a:t> frontend: “Show the players in the current video call”</a:t>
            </a:r>
          </a:p>
          <a:p>
            <a:pPr marL="685800" lvl="1" indent="-228600">
              <a:spcBef>
                <a:spcPts val="500"/>
              </a:spcBef>
              <a:defRPr sz="2200"/>
            </a:pPr>
            <a:r>
              <a:rPr dirty="0"/>
              <a:t>Multiple UI components might want to render this (and auto-update in real-time)</a:t>
            </a:r>
            <a:endParaRPr sz="2400" dirty="0"/>
          </a:p>
          <a:p>
            <a:pPr marL="685800" lvl="1" indent="-228600">
              <a:spcBef>
                <a:spcPts val="500"/>
              </a:spcBef>
              <a:defRPr sz="2200"/>
            </a:pPr>
            <a:r>
              <a:rPr dirty="0" err="1"/>
              <a:t>CoveyTownController</a:t>
            </a:r>
            <a:r>
              <a:rPr dirty="0"/>
              <a:t> has the list of players, their locations,  emits events when players change</a:t>
            </a:r>
            <a:endParaRPr sz="2400" dirty="0"/>
          </a:p>
          <a:p>
            <a:pPr marL="685800" lvl="1" indent="-228600">
              <a:spcBef>
                <a:spcPts val="500"/>
              </a:spcBef>
              <a:defRPr sz="2200"/>
            </a:pPr>
            <a:r>
              <a:rPr dirty="0"/>
              <a:t>How to implement this behavior (“retrieve the current players in video call, automatically re-render when changes) in a reusable way?</a:t>
            </a:r>
          </a:p>
        </p:txBody>
      </p:sp>
      <p:pic>
        <p:nvPicPr>
          <p:cNvPr id="139" name="Picture 2" descr="Picture 2"/>
          <p:cNvPicPr>
            <a:picLocks noChangeAspect="1"/>
          </p:cNvPicPr>
          <p:nvPr/>
        </p:nvPicPr>
        <p:blipFill>
          <a:blip r:embed="rId2"/>
          <a:srcRect l="20986" r="20569"/>
          <a:stretch>
            <a:fillRect/>
          </a:stretch>
        </p:blipFill>
        <p:spPr>
          <a:xfrm>
            <a:off x="7675657" y="2093976"/>
            <a:ext cx="3941065" cy="4096513"/>
          </a:xfrm>
          <a:prstGeom prst="rect">
            <a:avLst/>
          </a:prstGeom>
          <a:ln w="12700">
            <a:miter lim="400000"/>
          </a:ln>
        </p:spPr>
      </p:pic>
      <p:sp>
        <p:nvSpPr>
          <p:cNvPr id="14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lvl1pPr>
          </a:lstStyle>
          <a:p>
            <a:fld id="{86CB4B4D-7CA3-9044-876B-883B54F8677D}" type="slidenum">
              <a:rPr/>
              <a:t>4</a:t>
            </a:fld>
            <a:endParaRPr/>
          </a:p>
        </p:txBody>
      </p:sp>
      <p:sp>
        <p:nvSpPr>
          <p:cNvPr id="3" name="Title 2">
            <a:extLst>
              <a:ext uri="{FF2B5EF4-FFF2-40B4-BE49-F238E27FC236}">
                <a16:creationId xmlns:a16="http://schemas.microsoft.com/office/drawing/2014/main" id="{31B848DF-00B8-278F-8279-029C28E454BA}"/>
              </a:ext>
            </a:extLst>
          </p:cNvPr>
          <p:cNvSpPr>
            <a:spLocks noGrp="1"/>
          </p:cNvSpPr>
          <p:nvPr>
            <p:ph type="title"/>
          </p:nvPr>
        </p:nvSpPr>
        <p:spPr/>
        <p:txBody>
          <a:bodyPr/>
          <a:lstStyle/>
          <a:p>
            <a:r>
              <a:rPr lang="en-US" dirty="0"/>
              <a:t>Motivation: React </a:t>
            </a:r>
            <a:r>
              <a:rPr lang="en-US" i="1" dirty="0"/>
              <a:t>Components and</a:t>
            </a:r>
            <a:r>
              <a:rPr lang="en-US" dirty="0"/>
              <a:t> </a:t>
            </a:r>
            <a:r>
              <a:rPr lang="en-US" i="1" dirty="0"/>
              <a:t>Behaviors</a:t>
            </a:r>
            <a:r>
              <a:rPr lang="en-US" dirty="0"/>
              <a:t> Should be Reusable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t>Hooks are APIs provided by React that let components “hook” into React’s internal behavior</a:t>
            </a:r>
          </a:p>
          <a:p>
            <a:r>
              <a:t>Each time that a component is rendered, the hooks will be called again</a:t>
            </a:r>
          </a:p>
          <a:p>
            <a:r>
              <a:t>React be able to correlate the same calls to the same hook, e.g. to differentiate between two useState calls</a:t>
            </a:r>
          </a:p>
          <a:p>
            <a:r>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rPr dirty="0"/>
              <a:t>React “Hooks”</a:t>
            </a:r>
          </a:p>
        </p:txBody>
      </p:sp>
      <p:sp>
        <p:nvSpPr>
          <p:cNvPr id="143" name="Content Placeholder 2"/>
          <p:cNvSpPr txBox="1">
            <a:spLocks noGrp="1"/>
          </p:cNvSpPr>
          <p:nvPr>
            <p:ph type="body" idx="1"/>
          </p:nvPr>
        </p:nvSpPr>
        <p:spPr>
          <a:xfrm>
            <a:off x="838200" y="1500160"/>
            <a:ext cx="7887345" cy="4351338"/>
          </a:xfrm>
          <a:prstGeom prst="rect">
            <a:avLst/>
          </a:prstGeom>
        </p:spPr>
        <p:txBody>
          <a:bodyPr>
            <a:normAutofit/>
          </a:bodyPr>
          <a:lstStyle/>
          <a:p>
            <a:pPr marL="0" indent="0">
              <a:buNone/>
            </a:pPr>
            <a:r>
              <a:rPr lang="en-US" dirty="0"/>
              <a:t>To solve, common problems, we will discuss the following:</a:t>
            </a:r>
          </a:p>
          <a:p>
            <a:r>
              <a:rPr lang="en-US" dirty="0" err="1"/>
              <a:t>useState</a:t>
            </a:r>
            <a:endParaRPr lang="en-US" dirty="0"/>
          </a:p>
          <a:p>
            <a:r>
              <a:rPr lang="en-US" dirty="0" err="1"/>
              <a:t>useEffect</a:t>
            </a:r>
            <a:endParaRPr lang="en-US" dirty="0"/>
          </a:p>
          <a:p>
            <a:r>
              <a:rPr lang="en-US" dirty="0" err="1"/>
              <a:t>useContext</a:t>
            </a:r>
            <a:endParaRPr lang="en-US" dirty="0"/>
          </a:p>
          <a:p>
            <a:r>
              <a:rPr lang="en-US" dirty="0"/>
              <a:t>Custom Hooks</a:t>
            </a:r>
          </a:p>
          <a:p>
            <a:endParaRPr dirty="0"/>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Tree>
    <p:extLst>
      <p:ext uri="{BB962C8B-B14F-4D97-AF65-F5344CB8AC3E}">
        <p14:creationId xmlns:p14="http://schemas.microsoft.com/office/powerpoint/2010/main" val="17702343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rPr lang="en-US" dirty="0"/>
              <a:t>Pattern: </a:t>
            </a:r>
            <a:r>
              <a:rPr dirty="0" err="1"/>
              <a:t>useState</a:t>
            </a:r>
            <a:r>
              <a:rPr dirty="0"/>
              <a:t> Tracks Mutable State</a:t>
            </a:r>
          </a:p>
        </p:txBody>
      </p:sp>
      <p:sp>
        <p:nvSpPr>
          <p:cNvPr id="161" name="Slide Number Placeholder 3"/>
          <p:cNvSpPr txBox="1">
            <a:spLocks noGrp="1"/>
          </p:cNvSpPr>
          <p:nvPr>
            <p:ph type="sldNum" sz="quarter" idx="2"/>
          </p:nvPr>
        </p:nvSpPr>
        <p:spPr>
          <a:xfrm>
            <a:off x="11172417" y="6563266"/>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162" name="export function LikeButton(){…"/>
          <p:cNvSpPr txBox="1"/>
          <p:nvPr/>
        </p:nvSpPr>
        <p:spPr>
          <a:xfrm>
            <a:off x="664604" y="4221004"/>
            <a:ext cx="10862790" cy="2618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dirty="0">
                <a:solidFill>
                  <a:srgbClr val="011480"/>
                </a:solidFill>
              </a:rPr>
              <a:t>export function </a:t>
            </a:r>
            <a:r>
              <a:rPr i="1" dirty="0" err="1"/>
              <a:t>LikeButton</a:t>
            </a:r>
            <a:r>
              <a:rPr dirty="0"/>
              <a:t>(){</a:t>
            </a:r>
          </a:p>
          <a:p>
            <a:pPr defTabSz="457200">
              <a:defRPr sz="1500">
                <a:solidFill>
                  <a:srgbClr val="272727"/>
                </a:solidFill>
                <a:latin typeface="Courier"/>
                <a:ea typeface="Courier"/>
                <a:cs typeface="Courier"/>
                <a:sym typeface="Courier"/>
              </a:defRPr>
            </a:pPr>
            <a:r>
              <a:rPr dirty="0"/>
              <a:t>  </a:t>
            </a:r>
            <a:r>
              <a:rPr dirty="0">
                <a:solidFill>
                  <a:srgbClr val="011480"/>
                </a:solidFill>
              </a:rPr>
              <a:t>const </a:t>
            </a:r>
            <a:r>
              <a:rPr dirty="0"/>
              <a:t>[</a:t>
            </a:r>
            <a:r>
              <a:rPr dirty="0" err="1">
                <a:solidFill>
                  <a:srgbClr val="458383"/>
                </a:solidFill>
              </a:rPr>
              <a:t>isLiked</a:t>
            </a:r>
            <a:r>
              <a:rPr dirty="0"/>
              <a:t>, </a:t>
            </a:r>
            <a:r>
              <a:rPr dirty="0" err="1">
                <a:solidFill>
                  <a:srgbClr val="000000"/>
                </a:solidFill>
              </a:rPr>
              <a:t>setIsLiked</a:t>
            </a:r>
            <a:r>
              <a:rPr dirty="0"/>
              <a:t>] = </a:t>
            </a:r>
            <a:r>
              <a:rPr i="1" dirty="0" err="1"/>
              <a:t>useState</a:t>
            </a:r>
            <a:r>
              <a:rPr dirty="0"/>
              <a:t>(</a:t>
            </a:r>
            <a:r>
              <a:rPr dirty="0">
                <a:solidFill>
                  <a:srgbClr val="011480"/>
                </a:solidFill>
              </a:rPr>
              <a:t>false</a:t>
            </a:r>
            <a:r>
              <a:rPr dirty="0"/>
              <a:t>);</a:t>
            </a:r>
          </a:p>
          <a:p>
            <a:pPr defTabSz="457200">
              <a:defRPr sz="1500">
                <a:solidFill>
                  <a:srgbClr val="458383"/>
                </a:solidFill>
                <a:latin typeface="Courier"/>
                <a:ea typeface="Courier"/>
                <a:cs typeface="Courier"/>
                <a:sym typeface="Courier"/>
              </a:defRPr>
            </a:pPr>
            <a:r>
              <a:rPr dirty="0">
                <a:solidFill>
                  <a:srgbClr val="272727"/>
                </a:solidFill>
              </a:rPr>
              <a:t>  </a:t>
            </a:r>
            <a:r>
              <a:rPr dirty="0">
                <a:solidFill>
                  <a:srgbClr val="011480"/>
                </a:solidFill>
              </a:rPr>
              <a:t>if </a:t>
            </a:r>
            <a:r>
              <a:rPr dirty="0">
                <a:solidFill>
                  <a:srgbClr val="272727"/>
                </a:solidFill>
              </a:rPr>
              <a:t>(</a:t>
            </a:r>
            <a:r>
              <a:rPr dirty="0" err="1"/>
              <a:t>isLiked</a:t>
            </a:r>
            <a:r>
              <a:rPr dirty="0">
                <a:solidFill>
                  <a:srgbClr val="272727"/>
                </a:solidFill>
              </a:rPr>
              <a:t>) {</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="unlike"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AiFillHeart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false</a:t>
            </a:r>
            <a:r>
              <a:rPr dirty="0">
                <a:solidFill>
                  <a:srgbClr val="272727"/>
                </a:solidFill>
              </a:rPr>
              <a:t>)} /&gt; );</a:t>
            </a:r>
          </a:p>
          <a:p>
            <a:pPr defTabSz="457200">
              <a:defRPr sz="1500">
                <a:solidFill>
                  <a:srgbClr val="011480"/>
                </a:solidFill>
                <a:latin typeface="Courier"/>
                <a:ea typeface="Courier"/>
                <a:cs typeface="Courier"/>
                <a:sym typeface="Courier"/>
              </a:defRPr>
            </a:pPr>
            <a:r>
              <a:rPr dirty="0">
                <a:solidFill>
                  <a:srgbClr val="272727"/>
                </a:solidFill>
              </a:rPr>
              <a:t>  } </a:t>
            </a:r>
            <a:r>
              <a:rPr dirty="0"/>
              <a:t>else </a:t>
            </a:r>
            <a:r>
              <a:rPr dirty="0">
                <a:solidFill>
                  <a:srgbClr val="272727"/>
                </a:solidFill>
              </a:rPr>
              <a:t>{</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AiOutlineHeart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true</a:t>
            </a:r>
            <a:r>
              <a:rPr dirty="0">
                <a:solidFill>
                  <a:srgbClr val="272727"/>
                </a:solidFill>
              </a:rPr>
              <a:t>)} /&gt; );</a:t>
            </a:r>
          </a:p>
          <a:p>
            <a:pPr defTabSz="457200">
              <a:defRPr sz="1500">
                <a:solidFill>
                  <a:srgbClr val="272727"/>
                </a:solidFill>
                <a:latin typeface="Courier"/>
                <a:ea typeface="Courier"/>
                <a:cs typeface="Courier"/>
                <a:sym typeface="Courier"/>
              </a:defRPr>
            </a:pPr>
            <a:r>
              <a:rPr dirty="0"/>
              <a:t>  }</a:t>
            </a:r>
          </a:p>
          <a:p>
            <a:pPr defTabSz="457200">
              <a:defRPr sz="1500">
                <a:solidFill>
                  <a:srgbClr val="272727"/>
                </a:solidFill>
                <a:latin typeface="Courier"/>
                <a:ea typeface="Courier"/>
                <a:cs typeface="Courier"/>
                <a:sym typeface="Courier"/>
              </a:defRPr>
            </a:pPr>
            <a:r>
              <a:rPr dirty="0"/>
              <a:t>}</a:t>
            </a:r>
          </a:p>
        </p:txBody>
      </p:sp>
      <p:sp>
        <p:nvSpPr>
          <p:cNvPr id="163" name="const [state, setState] = useState&lt;TypeOfState&gt;(initialValue);"/>
          <p:cNvSpPr txBox="1"/>
          <p:nvPr/>
        </p:nvSpPr>
        <p:spPr>
          <a:xfrm>
            <a:off x="1356338" y="2405483"/>
            <a:ext cx="9554479"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212946" y="2872550"/>
            <a:ext cx="6223943"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err="1"/>
              <a:t>useState</a:t>
            </a:r>
            <a:r>
              <a:rPr dirty="0"/>
              <a:t> returns an array of length 2: the first value is the current state value, second is a setter we can call to update that value.</a:t>
            </a:r>
          </a:p>
        </p:txBody>
      </p:sp>
      <p:sp>
        <p:nvSpPr>
          <p:cNvPr id="165" name="&lt;TypeOfState&gt; is an optional generic type parameter to declare the type of state"/>
          <p:cNvSpPr txBox="1"/>
          <p:nvPr/>
        </p:nvSpPr>
        <p:spPr>
          <a:xfrm>
            <a:off x="3621649" y="3595815"/>
            <a:ext cx="4146020" cy="6251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&lt;</a:t>
            </a:r>
            <a:r>
              <a:rPr dirty="0" err="1"/>
              <a:t>TypeOfState</a:t>
            </a:r>
            <a:r>
              <a:rPr dirty="0"/>
              <a:t>&gt; is an optional generic type parameter to declare the type of state</a:t>
            </a:r>
          </a:p>
        </p:txBody>
      </p:sp>
      <p:sp>
        <p:nvSpPr>
          <p:cNvPr id="166" name="initialValue is the value that state should take before the first call to setState"/>
          <p:cNvSpPr txBox="1"/>
          <p:nvPr/>
        </p:nvSpPr>
        <p:spPr>
          <a:xfrm>
            <a:off x="7977971" y="2980271"/>
            <a:ext cx="3910337" cy="625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err="1"/>
              <a:t>initialValue</a:t>
            </a:r>
            <a:r>
              <a:rPr dirty="0"/>
              <a:t> is the value that state should take before the first call to </a:t>
            </a:r>
            <a:r>
              <a:rPr dirty="0" err="1"/>
              <a:t>setState</a:t>
            </a:r>
            <a:endParaRPr dirty="0"/>
          </a:p>
        </p:txBody>
      </p:sp>
      <p:sp>
        <p:nvSpPr>
          <p:cNvPr id="167" name="Line"/>
          <p:cNvSpPr/>
          <p:nvPr/>
        </p:nvSpPr>
        <p:spPr>
          <a:xfrm>
            <a:off x="2386745" y="2790735"/>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526059" y="2886962"/>
            <a:ext cx="1010643" cy="731572"/>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815684" y="2790735"/>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810813" y="2790735"/>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8501975" y="2739195"/>
            <a:ext cx="178119" cy="307372"/>
          </a:xfrm>
          <a:prstGeom prst="line">
            <a:avLst/>
          </a:prstGeom>
          <a:ln w="25400">
            <a:solidFill>
              <a:srgbClr val="F14C0E"/>
            </a:solidFill>
            <a:miter/>
            <a:tailEnd type="triangle"/>
          </a:ln>
        </p:spPr>
        <p:txBody>
          <a:bodyPr lIns="45719" rIns="45719"/>
          <a:lstStyle/>
          <a:p>
            <a:endParaRPr/>
          </a:p>
        </p:txBody>
      </p:sp>
      <p:sp>
        <p:nvSpPr>
          <p:cNvPr id="2" name="Problem 1 - where to store this?">
            <a:extLst>
              <a:ext uri="{FF2B5EF4-FFF2-40B4-BE49-F238E27FC236}">
                <a16:creationId xmlns:a16="http://schemas.microsoft.com/office/drawing/2014/main" id="{CB399610-9E4D-CF75-5EFE-7B4FEB43EAD1}"/>
              </a:ext>
            </a:extLst>
          </p:cNvPr>
          <p:cNvSpPr txBox="1"/>
          <p:nvPr/>
        </p:nvSpPr>
        <p:spPr>
          <a:xfrm>
            <a:off x="102725" y="3728658"/>
            <a:ext cx="3082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F14C0E"/>
                </a:solidFill>
              </a:defRPr>
            </a:lvl1pPr>
          </a:lstStyle>
          <a:p>
            <a:r>
              <a:rPr dirty="0"/>
              <a:t>Problem 1 - where to store this?</a:t>
            </a:r>
          </a:p>
        </p:txBody>
      </p:sp>
      <p:sp>
        <p:nvSpPr>
          <p:cNvPr id="3" name="Problem 2 - How to tell React?">
            <a:extLst>
              <a:ext uri="{FF2B5EF4-FFF2-40B4-BE49-F238E27FC236}">
                <a16:creationId xmlns:a16="http://schemas.microsoft.com/office/drawing/2014/main" id="{366A5F9D-DA9D-E71E-E921-971533275D79}"/>
              </a:ext>
            </a:extLst>
          </p:cNvPr>
          <p:cNvSpPr txBox="1"/>
          <p:nvPr/>
        </p:nvSpPr>
        <p:spPr>
          <a:xfrm>
            <a:off x="8728331" y="3738468"/>
            <a:ext cx="2919337"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F14C0E"/>
                </a:solidFill>
              </a:defRPr>
            </a:lvl1pPr>
          </a:lstStyle>
          <a:p>
            <a:r>
              <a:rPr dirty="0"/>
              <a:t>Problem 2 - How to tell React?</a:t>
            </a:r>
          </a:p>
        </p:txBody>
      </p:sp>
      <p:sp>
        <p:nvSpPr>
          <p:cNvPr id="4" name="Line">
            <a:extLst>
              <a:ext uri="{FF2B5EF4-FFF2-40B4-BE49-F238E27FC236}">
                <a16:creationId xmlns:a16="http://schemas.microsoft.com/office/drawing/2014/main" id="{D0EFBB36-808F-DABB-7E5C-90BBC9DAF463}"/>
              </a:ext>
            </a:extLst>
          </p:cNvPr>
          <p:cNvSpPr/>
          <p:nvPr/>
        </p:nvSpPr>
        <p:spPr>
          <a:xfrm>
            <a:off x="1039660" y="4061746"/>
            <a:ext cx="701459" cy="46014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5" name="Line">
            <a:extLst>
              <a:ext uri="{FF2B5EF4-FFF2-40B4-BE49-F238E27FC236}">
                <a16:creationId xmlns:a16="http://schemas.microsoft.com/office/drawing/2014/main" id="{F3737F3D-B386-8488-F764-CDC9F611F211}"/>
              </a:ext>
            </a:extLst>
          </p:cNvPr>
          <p:cNvSpPr/>
          <p:nvPr/>
        </p:nvSpPr>
        <p:spPr>
          <a:xfrm flipH="1">
            <a:off x="9043792" y="4071556"/>
            <a:ext cx="701459" cy="1151797"/>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7" name="TextBox 6">
            <a:extLst>
              <a:ext uri="{FF2B5EF4-FFF2-40B4-BE49-F238E27FC236}">
                <a16:creationId xmlns:a16="http://schemas.microsoft.com/office/drawing/2014/main" id="{C234F19B-9491-D2FE-C113-AB6423102AFA}"/>
              </a:ext>
            </a:extLst>
          </p:cNvPr>
          <p:cNvSpPr txBox="1"/>
          <p:nvPr/>
        </p:nvSpPr>
        <p:spPr>
          <a:xfrm>
            <a:off x="212946" y="1468739"/>
            <a:ext cx="11862144"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94310" indent="-194310" defTabSz="777240">
              <a:spcBef>
                <a:spcPts val="800"/>
              </a:spcBef>
              <a:defRPr sz="2380"/>
            </a:pPr>
            <a:r>
              <a:rPr lang="en-US" sz="2800" dirty="0"/>
              <a:t>Problem: How to keep track of state that can be re-used across multiple renders, and How to tell React that state has changed, so component should re-render?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t>useState should be called once per-state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rPr dirty="0"/>
              <a:t>To have multiple state variables, call </a:t>
            </a:r>
            <a:r>
              <a:rPr i="1" dirty="0" err="1"/>
              <a:t>useState</a:t>
            </a:r>
            <a:r>
              <a:rPr dirty="0"/>
              <a:t> for each one</a:t>
            </a:r>
          </a:p>
          <a:p>
            <a:r>
              <a:rPr dirty="0"/>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TotalTime>
  <Words>5673</Words>
  <Application>Microsoft Office PowerPoint</Application>
  <PresentationFormat>Widescreen</PresentationFormat>
  <Paragraphs>425</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vt:lpstr>
      <vt:lpstr>Verdana</vt:lpstr>
      <vt:lpstr>Office Theme</vt:lpstr>
      <vt:lpstr>CS 4530: Fundamentals of Software Engineering  Module 8: Patterns of React</vt:lpstr>
      <vt:lpstr>Learning Objectives for this Lesson</vt:lpstr>
      <vt:lpstr>React “Hooks” Solve Common Problems</vt:lpstr>
      <vt:lpstr>Motivation: React Components and Behaviors Should be Reusable</vt:lpstr>
      <vt:lpstr>The Rules of Hooks</vt:lpstr>
      <vt:lpstr>The Rules of Hooks</vt:lpstr>
      <vt:lpstr>React “Hooks”</vt:lpstr>
      <vt:lpstr>Pattern: useState Tracks Mutable State</vt:lpstr>
      <vt:lpstr>useState should be called once per-state variable</vt:lpstr>
      <vt:lpstr>State Setters are Asynchronous</vt:lpstr>
      <vt:lpstr>Pattern: useEffect invokes Side-Effects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useContext and Passing State</vt:lpstr>
      <vt:lpstr>useContext Accesses Shared State</vt:lpstr>
      <vt:lpstr>Pattern: use&lt;HookName&gt; For Custom Hooks</vt:lpstr>
      <vt:lpstr>use&lt;HookName&gt;: Write Custom Hooks</vt:lpstr>
      <vt:lpstr>React Functional Components are More Modular than Class Components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Bhutta, Adeel</cp:lastModifiedBy>
  <cp:revision>6</cp:revision>
  <dcterms:modified xsi:type="dcterms:W3CDTF">2023-01-29T03:09:29Z</dcterms:modified>
</cp:coreProperties>
</file>