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1pPr>
    <a:lvl2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2pPr>
    <a:lvl3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3pPr>
    <a:lvl4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4pPr>
    <a:lvl5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5pPr>
    <a:lvl6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6pPr>
    <a:lvl7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7pPr>
    <a:lvl8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8pPr>
    <a:lvl9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a:p>
        </p:txBody>
      </p:sp>
      <p:sp>
        <p:nvSpPr>
          <p:cNvPr id="39" name="Shape 39"/>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&lt;read slide&gt;</a:t>
            </a:r>
          </a:p>
          <a:p>
            <a:pPr defTabSz="457200">
              <a:lnSpc>
                <a:spcPct val="117999"/>
              </a:lnSpc>
              <a:defRPr sz="2200">
                <a:latin typeface="Helvetica Neue"/>
                <a:ea typeface="Helvetica Neue"/>
                <a:cs typeface="Helvetica Neue"/>
                <a:sym typeface="Helvetica Neue"/>
              </a:defRPr>
            </a:pPr>
            <a:r>
              <a:t>This problem surfaced within Google in the mid 2000’s, resulting in the development of Linux control groups (cgroups), containers, and docker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(Read slide)</a:t>
            </a:r>
          </a:p>
          <a:p>
            <a:pPr defTabSz="457200">
              <a:lnSpc>
                <a:spcPct val="117999"/>
              </a:lnSpc>
              <a:defRPr sz="2200">
                <a:latin typeface="Helvetica Neue"/>
                <a:ea typeface="Helvetica Neue"/>
                <a:cs typeface="Helvetica Neue"/>
                <a:sym typeface="Helvetica Neue"/>
              </a:defRPr>
            </a:pPr>
            <a:r>
              <a:t>What is neat about Heroku’s platform is that they share the load balancing work among so many clients that the cost of the load balancer is basically free. All requests go through the load balancer. As a result, the platform can turn off your app when it’s idle, and turn it back on if it gets a request that it needs to satisfy.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hape 496"/>
          <p:cNvSpPr/>
          <p:nvPr>
            <p:ph type="sldImg"/>
          </p:nvPr>
        </p:nvSpPr>
        <p:spPr>
          <a:prstGeom prst="rect">
            <a:avLst/>
          </a:prstGeom>
        </p:spPr>
        <p:txBody>
          <a:bodyPr/>
          <a:lstStyle/>
          <a:p>
            <a:pPr/>
          </a:p>
        </p:txBody>
      </p:sp>
      <p:sp>
        <p:nvSpPr>
          <p:cNvPr id="497" name="Shape 497"/>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As we have seen, there is a wide spectrum between traditional, on-premises computing, infrastructure as a service, platform as a service, and software as a service options.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Cloud infrastructure makes sense when you expect the need to be able to scale up and down, and where the amount that you need to scale by is larger than your normal capacity needed.</a:t>
            </a:r>
            <a:br/>
            <a:r>
              <a:t>For example: imagine that we are building a system that needs to be able to scale up in resources to go up to using 300 VMs, each with 4 CPUs and 16 GB RAM.</a:t>
            </a:r>
            <a:br/>
            <a:r>
              <a:t>(Click) If we are buying hardware ourselves for this, we might buy something like these Dell PowerEdge servers, each with 128 cores and 512GB RAM, giving us enough capacity to scale up to 300 VMs (plus some extra CPUs + RAM for managing this whole cluster). In July 2021 this cost $162,104.</a:t>
            </a:r>
          </a:p>
          <a:p>
            <a:pPr defTabSz="457200">
              <a:lnSpc>
                <a:spcPct val="117999"/>
              </a:lnSpc>
              <a:defRPr sz="2200">
                <a:latin typeface="Helvetica Neue"/>
                <a:ea typeface="Helvetica Neue"/>
                <a:cs typeface="Helvetica Neue"/>
                <a:sym typeface="Helvetica Neue"/>
              </a:defRPr>
            </a:pPr>
            <a:r>
              <a:t>What would this cost for a year if we went to Amazon? (Click) We could get virtual machines at $0.121/hour. If our baseline infrastructure requirement was just to have 10 VMs for the year, and we projected that only at peak loads we would need to scale up (to say, another 290 VMs for 1 month), the total cost at the end of the year would be $36,215.30. We would definitely save some cash compared to the self-hosted option (plus the hassle of procuring and managing that cluster).</a:t>
            </a:r>
          </a:p>
          <a:p>
            <a:pPr defTabSz="457200">
              <a:lnSpc>
                <a:spcPct val="117999"/>
              </a:lnSpc>
              <a:defRPr sz="2200">
                <a:latin typeface="Helvetica Neue"/>
                <a:ea typeface="Helvetica Neue"/>
                <a:cs typeface="Helvetica Neue"/>
                <a:sym typeface="Helvetica Neue"/>
              </a:defRPr>
            </a:pPr>
            <a:r>
              <a:t>But: what if we needed all 300 VMs for the entire year? Using EC2 this would cost $317,988 - nearly twice the cost of the self-managed option (and it’s just for one year!  Once you buy the servers they will last for hopefully quite a few years!). </a:t>
            </a:r>
          </a:p>
          <a:p>
            <a:pPr defTabSz="457200">
              <a:lnSpc>
                <a:spcPct val="117999"/>
              </a:lnSpc>
              <a:defRPr sz="2200">
                <a:latin typeface="Helvetica Neue"/>
                <a:ea typeface="Helvetica Neue"/>
                <a:cs typeface="Helvetica Neue"/>
                <a:sym typeface="Helvetica Neue"/>
              </a:defRPr>
            </a:pPr>
            <a:r>
              <a:t>Self-managing a cluster like this requires a place to put them, power, and cooling - plus the administration of the software. (this dell cluster draws up to 90 amps of power, which is roughly half of the power that typically service as a house).</a:t>
            </a:r>
          </a:p>
          <a:p>
            <a:pPr defTabSz="457200">
              <a:lnSpc>
                <a:spcPct val="117999"/>
              </a:lnSpc>
              <a:defRPr sz="2200">
                <a:latin typeface="Helvetica Neue"/>
                <a:ea typeface="Helvetica Neue"/>
                <a:cs typeface="Helvetica Neue"/>
                <a:sym typeface="Helvetica Neue"/>
              </a:defRPr>
            </a:pPr>
            <a:r>
              <a:t>The astute reader will note that amazon gives you 4 “vCPUs” which means 2 physical CPU cores, each of which are hyper threaded. The 7 x 128c option gives you a few extra cores to spare)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Shape 506"/>
          <p:cNvSpPr/>
          <p:nvPr>
            <p:ph type="sldImg"/>
          </p:nvPr>
        </p:nvSpPr>
        <p:spPr>
          <a:prstGeom prst="rect">
            <a:avLst/>
          </a:prstGeom>
        </p:spPr>
        <p:txBody>
          <a:bodyPr/>
          <a:lstStyle/>
          <a:p>
            <a:pPr/>
          </a:p>
        </p:txBody>
      </p:sp>
      <p:sp>
        <p:nvSpPr>
          <p:cNvPr id="507" name="Shape 507"/>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As we saw on the last slide, public clouds may not be the most cost-effective option when a workload has a high baseline resource requirement - like needing to have 300 x 4 core VMs running all of the time.</a:t>
            </a:r>
          </a:p>
          <a:p>
            <a:pPr defTabSz="457200">
              <a:lnSpc>
                <a:spcPct val="117999"/>
              </a:lnSpc>
              <a:defRPr sz="2200">
                <a:latin typeface="Helvetica Neue"/>
                <a:ea typeface="Helvetica Neue"/>
                <a:cs typeface="Helvetica Neue"/>
                <a:sym typeface="Helvetica Neue"/>
              </a:defRPr>
            </a:pPr>
            <a:r>
              <a:t>(Read slide)</a:t>
            </a:r>
          </a:p>
          <a:p>
            <a:pPr defTabSz="457200">
              <a:lnSpc>
                <a:spcPct val="117999"/>
              </a:lnSpc>
              <a:defRPr sz="2200">
                <a:latin typeface="Helvetica Neue"/>
                <a:ea typeface="Helvetica Neue"/>
                <a:cs typeface="Helvetica Neue"/>
                <a:sym typeface="Helvetica Neue"/>
              </a:defRPr>
            </a:pPr>
            <a:r>
              <a:t>A “hybrid” cloud option could prefer to consume resources from our on-premises resource, only “bursting” to use public cloud services when the private cloud reaches a capacity threshold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Shape 530"/>
          <p:cNvSpPr/>
          <p:nvPr>
            <p:ph type="sldImg"/>
          </p:nvPr>
        </p:nvSpPr>
        <p:spPr>
          <a:prstGeom prst="rect">
            <a:avLst/>
          </a:prstGeom>
        </p:spPr>
        <p:txBody>
          <a:bodyPr/>
          <a:lstStyle/>
          <a:p>
            <a:pPr/>
          </a:p>
        </p:txBody>
      </p:sp>
      <p:sp>
        <p:nvSpPr>
          <p:cNvPr id="531" name="Shape 531"/>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&lt;read slide&gt;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Shape 44"/>
          <p:cNvSpPr/>
          <p:nvPr>
            <p:ph type="sldImg"/>
          </p:nvPr>
        </p:nvSpPr>
        <p:spPr>
          <a:prstGeom prst="rect">
            <a:avLst/>
          </a:prstGeom>
        </p:spPr>
        <p:txBody>
          <a:bodyPr/>
          <a:lstStyle/>
          <a:p>
            <a:pPr/>
          </a:p>
        </p:txBody>
      </p:sp>
      <p:sp>
        <p:nvSpPr>
          <p:cNvPr id="45" name="Shape 45"/>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 What software to run? -&gt; Do we also need to have a database server, cache, or similar additional software that is not our app code itself, but some sort of “middleware”?</a:t>
            </a:r>
          </a:p>
          <a:p>
            <a:pPr marL="220578" indent="-220578" defTabSz="457200">
              <a:lnSpc>
                <a:spcPct val="117999"/>
              </a:lnSpc>
              <a:buSzPct val="100000"/>
              <a:buChar char="*"/>
              <a:defRPr sz="2200">
                <a:latin typeface="Helvetica Neue"/>
                <a:ea typeface="Helvetica Neue"/>
                <a:cs typeface="Helvetica Neue"/>
                <a:sym typeface="Helvetica Neue"/>
              </a:defRPr>
            </a:pPr>
            <a:r>
              <a:t>Where does this server come from? -&gt; Do we have to buy it? Are we borrowing it?</a:t>
            </a:r>
          </a:p>
          <a:p>
            <a:pPr marL="220578" indent="-220578" defTabSz="457200">
              <a:lnSpc>
                <a:spcPct val="117999"/>
              </a:lnSpc>
              <a:buSzPct val="100000"/>
              <a:buChar char="*"/>
              <a:defRPr sz="2200">
                <a:latin typeface="Helvetica Neue"/>
                <a:ea typeface="Helvetica Neue"/>
                <a:cs typeface="Helvetica Neue"/>
                <a:sym typeface="Helvetica Neue"/>
              </a:defRPr>
            </a:pPr>
            <a:r>
              <a:t>Who else gets to use the server? -&gt; Is this a “multi-tenant” machine, where other users also have code running on it? Or just us?</a:t>
            </a:r>
          </a:p>
          <a:p>
            <a:pPr marL="220578" indent="-220578" defTabSz="457200">
              <a:lnSpc>
                <a:spcPct val="117999"/>
              </a:lnSpc>
              <a:buSzPct val="100000"/>
              <a:buChar char="*"/>
              <a:defRPr sz="2200">
                <a:latin typeface="Helvetica Neue"/>
                <a:ea typeface="Helvetica Neue"/>
                <a:cs typeface="Helvetica Neue"/>
                <a:sym typeface="Helvetica Neue"/>
              </a:defRPr>
            </a:pPr>
            <a:r>
              <a:t>Who maintains the server and software? -&gt; Range from physical issues (power, cooling for machine, replacing broken components) to operating system (who updates the operating system…) and maintenance of any of this middleware that we need (e.g. database)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a:p>
        </p:txBody>
      </p:sp>
      <p:sp>
        <p:nvSpPr>
          <p:cNvPr id="85" name="Shape 85"/>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&lt;read slide&gt;</a:t>
            </a:r>
          </a:p>
          <a:p>
            <a:pPr defTabSz="457200">
              <a:lnSpc>
                <a:spcPct val="117999"/>
              </a:lnSpc>
              <a:defRPr sz="2200">
                <a:latin typeface="Helvetica Neue"/>
                <a:ea typeface="Helvetica Neue"/>
                <a:cs typeface="Helvetica Neue"/>
                <a:sym typeface="Helvetica Neue"/>
              </a:defRPr>
            </a:pPr>
            <a:r>
              <a:t>Examples of why we need these things:</a:t>
            </a:r>
          </a:p>
          <a:p>
            <a:pPr marL="220578" indent="-220578" defTabSz="457200">
              <a:lnSpc>
                <a:spcPct val="117999"/>
              </a:lnSpc>
              <a:buSzPct val="100000"/>
              <a:buChar char="*"/>
              <a:defRPr sz="2200">
                <a:latin typeface="Helvetica Neue"/>
                <a:ea typeface="Helvetica Neue"/>
                <a:cs typeface="Helvetica Neue"/>
                <a:sym typeface="Helvetica Neue"/>
              </a:defRPr>
            </a:pPr>
            <a:r>
              <a:t>content delivery networks (CDNs) are helpful because they are very plentiful, but “dumb” caches. “Edge” means that they are located near customers, all around the world (the “edge” of the cloud). CDNs are really good for managing high volumes of load because the load is amortized across all of the CDN’s clients. A 100x influx in traffic for our app might be a lot, but on the scale of what CloudFlare or Akamai handle all day long, it’s a drop in the bucket. Hence, these systems are also effective for protection against “denial of service” (DoS) attacks. Before cloud flare existed to provide basically a free CDN to anyone who wants it, it was not very difficult to force a web app to stop working by overwhelming it with traffic.</a:t>
            </a:r>
          </a:p>
          <a:p>
            <a:pPr marL="220578" indent="-220578" defTabSz="457200">
              <a:lnSpc>
                <a:spcPct val="117999"/>
              </a:lnSpc>
              <a:buSzPct val="100000"/>
              <a:buChar char="*"/>
              <a:defRPr sz="2200">
                <a:latin typeface="Helvetica Neue"/>
                <a:ea typeface="Helvetica Neue"/>
                <a:cs typeface="Helvetica Neue"/>
                <a:sym typeface="Helvetica Neue"/>
              </a:defRPr>
            </a:pPr>
            <a:r>
              <a:t>Web servers are the “edge” of our app, and receive HTTP(s) traffic, forwarding it on to our application, and also possibly interacting with some misc services</a:t>
            </a:r>
          </a:p>
          <a:p>
            <a:pPr marL="220578" indent="-220578" defTabSz="457200">
              <a:lnSpc>
                <a:spcPct val="117999"/>
              </a:lnSpc>
              <a:buSzPct val="100000"/>
              <a:buChar char="*"/>
              <a:defRPr sz="2200">
                <a:latin typeface="Helvetica Neue"/>
                <a:ea typeface="Helvetica Neue"/>
                <a:cs typeface="Helvetica Neue"/>
                <a:sym typeface="Helvetica Neue"/>
              </a:defRPr>
            </a:pPr>
            <a:r>
              <a:t>App servers are running our actual application. For example, our transcript server API. We might want to have multiple app servers (for scalability), so the web server in front provides an opportunity for load balancing across them</a:t>
            </a:r>
          </a:p>
          <a:p>
            <a:pPr marL="220578" indent="-220578" defTabSz="457200">
              <a:lnSpc>
                <a:spcPct val="117999"/>
              </a:lnSpc>
              <a:buSzPct val="100000"/>
              <a:buChar char="*"/>
              <a:defRPr sz="2200">
                <a:latin typeface="Helvetica Neue"/>
                <a:ea typeface="Helvetica Neue"/>
                <a:cs typeface="Helvetica Neue"/>
                <a:sym typeface="Helvetica Neue"/>
              </a:defRPr>
            </a:pPr>
            <a:r>
              <a:t>Misc services could include things like logging, monitoring, and even an application firewall (e.g. some kind of anomaly detection system that identifies potentially malicious behavior and prevents it from reaching our app)</a:t>
            </a:r>
          </a:p>
          <a:p>
            <a:pPr marL="220578" indent="-220578" defTabSz="457200">
              <a:lnSpc>
                <a:spcPct val="117999"/>
              </a:lnSpc>
              <a:buSzPct val="100000"/>
              <a:buChar char="*"/>
              <a:defRPr sz="2200">
                <a:latin typeface="Helvetica Neue"/>
                <a:ea typeface="Helvetica Neue"/>
                <a:cs typeface="Helvetica Neue"/>
                <a:sym typeface="Helvetica Neue"/>
              </a:defRPr>
            </a:pPr>
            <a:r>
              <a:t>Database servers are where we store the persistent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a:p>
        </p:txBody>
      </p:sp>
      <p:sp>
        <p:nvSpPr>
          <p:cNvPr id="91" name="Shape 91"/>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So, if we look deeper into that application, we might see that our application actually runs on a tall “stack” of different physical and logical components. Managing this all can be a full-time job for a small team!</a:t>
            </a:r>
          </a:p>
          <a:p>
            <a:pPr defTabSz="457200">
              <a:lnSpc>
                <a:spcPct val="117999"/>
              </a:lnSpc>
              <a:defRPr sz="2200">
                <a:latin typeface="Helvetica Neue"/>
                <a:ea typeface="Helvetica Neue"/>
                <a:cs typeface="Helvetica Neue"/>
                <a:sym typeface="Helvetica Neue"/>
              </a:defRPr>
            </a:pPr>
            <a:r>
              <a:t>Traditionally, this whole stack is self-managed, but there are many different infrastructure options available to us that vary the degree to which an infrastructure provider manages them for us.</a:t>
            </a:r>
            <a:br/>
            <a:r>
              <a:t>The figure on the right shows the components that might make up our “stack”, and one example of what a cloud provider might provide in a model called “platform as a service.”</a:t>
            </a:r>
          </a:p>
          <a:p>
            <a:pPr defTabSz="457200">
              <a:lnSpc>
                <a:spcPct val="117999"/>
              </a:lnSpc>
              <a:defRPr sz="2200">
                <a:latin typeface="Helvetica Neue"/>
                <a:ea typeface="Helvetica Neue"/>
                <a:cs typeface="Helvetica Neue"/>
                <a:sym typeface="Helvetica Neue"/>
              </a:defRPr>
            </a:pPr>
            <a:r>
              <a:t>In a platform as a service model, the *only* thing that we provide is our application (e.g. a nodeJS app), and are not involved in the deployment or configuration of the “middleware” (like the load balancer, logging, monitoring, firewall, etc).</a:t>
            </a:r>
          </a:p>
          <a:p>
            <a:pPr defTabSz="457200">
              <a:lnSpc>
                <a:spcPct val="117999"/>
              </a:lnSpc>
              <a:defRPr sz="2200">
                <a:latin typeface="Helvetica Neue"/>
                <a:ea typeface="Helvetica Neue"/>
                <a:cs typeface="Helvetica Neue"/>
                <a:sym typeface="Helvetica Neue"/>
              </a:defRPr>
            </a:pPr>
            <a:r>
              <a:t>From the bottom up, the PaaS provider will manage:</a:t>
            </a:r>
          </a:p>
          <a:p>
            <a:pPr marL="220578" indent="-220578" defTabSz="457200">
              <a:lnSpc>
                <a:spcPct val="117999"/>
              </a:lnSpc>
              <a:buSzPct val="100000"/>
              <a:buChar char="*"/>
              <a:defRPr sz="2200">
                <a:latin typeface="Helvetica Neue"/>
                <a:ea typeface="Helvetica Neue"/>
                <a:cs typeface="Helvetica Neue"/>
                <a:sym typeface="Helvetica Neue"/>
              </a:defRPr>
            </a:pPr>
            <a:r>
              <a:t>Physical data center (need to provide power and cooling; physical security)</a:t>
            </a:r>
          </a:p>
          <a:p>
            <a:pPr marL="220578" indent="-220578" defTabSz="457200">
              <a:lnSpc>
                <a:spcPct val="117999"/>
              </a:lnSpc>
              <a:buSzPct val="100000"/>
              <a:buChar char="*"/>
              <a:defRPr sz="2200">
                <a:latin typeface="Helvetica Neue"/>
                <a:ea typeface="Helvetica Neue"/>
                <a:cs typeface="Helvetica Neue"/>
                <a:sym typeface="Helvetica Neue"/>
              </a:defRPr>
            </a:pPr>
            <a:r>
              <a:t>Network (connectivity between our servers and to the outside world)</a:t>
            </a:r>
          </a:p>
          <a:p>
            <a:pPr marL="220578" indent="-220578" defTabSz="457200">
              <a:lnSpc>
                <a:spcPct val="117999"/>
              </a:lnSpc>
              <a:buSzPct val="100000"/>
              <a:buChar char="*"/>
              <a:defRPr sz="2200">
                <a:latin typeface="Helvetica Neue"/>
                <a:ea typeface="Helvetica Neue"/>
                <a:cs typeface="Helvetica Neue"/>
                <a:sym typeface="Helvetica Neue"/>
              </a:defRPr>
            </a:pPr>
            <a:r>
              <a:t>Storage (application might have larger storage requirements than what fits on a single server, or might require shared storage)</a:t>
            </a:r>
          </a:p>
          <a:p>
            <a:pPr marL="220578" indent="-220578" defTabSz="457200">
              <a:lnSpc>
                <a:spcPct val="117999"/>
              </a:lnSpc>
              <a:buSzPct val="100000"/>
              <a:buChar char="*"/>
              <a:defRPr sz="2200">
                <a:latin typeface="Helvetica Neue"/>
                <a:ea typeface="Helvetica Neue"/>
                <a:cs typeface="Helvetica Neue"/>
                <a:sym typeface="Helvetica Neue"/>
              </a:defRPr>
            </a:pPr>
            <a:r>
              <a:t>Physical server (the “bare metal” machine, with CPUs and RAM)</a:t>
            </a:r>
          </a:p>
          <a:p>
            <a:pPr marL="220578" indent="-220578" defTabSz="457200">
              <a:lnSpc>
                <a:spcPct val="117999"/>
              </a:lnSpc>
              <a:buSzPct val="100000"/>
              <a:buChar char="*"/>
              <a:defRPr sz="2200">
                <a:latin typeface="Helvetica Neue"/>
                <a:ea typeface="Helvetica Neue"/>
                <a:cs typeface="Helvetica Neue"/>
                <a:sym typeface="Helvetica Neue"/>
              </a:defRPr>
            </a:pPr>
            <a:r>
              <a:t>Virtualization (might be running on a slice of that physical machine)</a:t>
            </a:r>
          </a:p>
          <a:p>
            <a:pPr marL="220578" indent="-220578" defTabSz="457200">
              <a:lnSpc>
                <a:spcPct val="117999"/>
              </a:lnSpc>
              <a:buSzPct val="100000"/>
              <a:buChar char="*"/>
              <a:defRPr sz="2200">
                <a:latin typeface="Helvetica Neue"/>
                <a:ea typeface="Helvetica Neue"/>
                <a:cs typeface="Helvetica Neue"/>
                <a:sym typeface="Helvetica Neue"/>
              </a:defRPr>
            </a:pPr>
            <a:r>
              <a:t>Operating system (in a PaaS model, the vendor even manages the OS, so we don’t have to think about having or needing one)</a:t>
            </a:r>
          </a:p>
          <a:p>
            <a:pPr marL="220578" indent="-220578" defTabSz="457200">
              <a:lnSpc>
                <a:spcPct val="117999"/>
              </a:lnSpc>
              <a:buSzPct val="100000"/>
              <a:buChar char="*"/>
              <a:defRPr sz="2200">
                <a:latin typeface="Helvetica Neue"/>
                <a:ea typeface="Helvetica Neue"/>
                <a:cs typeface="Helvetica Neue"/>
                <a:sym typeface="Helvetica Neue"/>
              </a:defRPr>
            </a:pPr>
            <a:r>
              <a:t>Middleware (something that interfaces with our application, beyond the operating system. An example is a load balancer for web traffic, or Kubernetes for orchestrating containers)</a:t>
            </a:r>
          </a:p>
          <a:p>
            <a:pPr marL="220578" indent="-220578" defTabSz="457200">
              <a:lnSpc>
                <a:spcPct val="117999"/>
              </a:lnSpc>
              <a:buSzPct val="100000"/>
              <a:buChar char="*"/>
              <a:defRPr sz="2200">
                <a:latin typeface="Helvetica Neue"/>
                <a:ea typeface="Helvetica Neue"/>
                <a:cs typeface="Helvetica Neue"/>
                <a:sym typeface="Helvetica Neue"/>
              </a:defRPr>
            </a:pPr>
            <a:r>
              <a:t>Application (us…)</a:t>
            </a:r>
          </a:p>
          <a:p>
            <a:pPr defTabSz="457200">
              <a:lnSpc>
                <a:spcPct val="117999"/>
              </a:lnSpc>
              <a:defRPr sz="2200">
                <a:latin typeface="Helvetica Neue"/>
                <a:ea typeface="Helvetica Neue"/>
                <a:cs typeface="Helvetica Neue"/>
                <a:sym typeface="Helvetica Neue"/>
              </a:defRPr>
            </a:pPr>
            <a:r>
              <a:t>In today’s lecture, we will discuss the different abstractions that cloud providers offer us for deployment, and the tradeoffs of those abstractions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Before getting into the patterns of how to use cloud infrastructure, we should discuss some of the core concepts that are provided by all cloud platforms.</a:t>
            </a:r>
          </a:p>
          <a:p>
            <a:pPr defTabSz="457200">
              <a:lnSpc>
                <a:spcPct val="117999"/>
              </a:lnSpc>
              <a:defRPr sz="2200">
                <a:latin typeface="Helvetica Neue"/>
                <a:ea typeface="Helvetica Neue"/>
                <a:cs typeface="Helvetica Neue"/>
                <a:sym typeface="Helvetica Neue"/>
              </a:defRPr>
            </a:pPr>
            <a:r>
              <a:t>One of the core concepts of cloud computing is that infrastructure is concentrated, allowing vendors operating the infrastructure to achieve economies of scale. This scale could happen at any of the tiers on the diagram on the right.</a:t>
            </a:r>
          </a:p>
          <a:p>
            <a:pPr defTabSz="457200">
              <a:lnSpc>
                <a:spcPct val="117999"/>
              </a:lnSpc>
              <a:defRPr sz="2200">
                <a:latin typeface="Helvetica Neue"/>
                <a:ea typeface="Helvetica Neue"/>
                <a:cs typeface="Helvetica Neue"/>
                <a:sym typeface="Helvetica Neue"/>
              </a:defRPr>
            </a:pPr>
            <a:r>
              <a:t>For example (read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&lt;read slide&gt;</a:t>
            </a:r>
          </a:p>
          <a:p>
            <a:pPr defTabSz="457200">
              <a:lnSpc>
                <a:spcPct val="117999"/>
              </a:lnSpc>
              <a:defRPr sz="2200">
                <a:latin typeface="Helvetica Neue"/>
                <a:ea typeface="Helvetica Neue"/>
                <a:cs typeface="Helvetica Neue"/>
                <a:sym typeface="Helvetica Neue"/>
              </a:defRPr>
            </a:pPr>
            <a:r>
              <a:t>Perhaps the most important part to understand about the “elastic” scale is that you can add more resources just for when you need them, and only pay for those resources when you are using them.</a:t>
            </a:r>
          </a:p>
          <a:p>
            <a:pPr defTabSz="457200">
              <a:lnSpc>
                <a:spcPct val="117999"/>
              </a:lnSpc>
              <a:defRPr sz="2200">
                <a:latin typeface="Helvetica Neue"/>
                <a:ea typeface="Helvetica Neue"/>
                <a:cs typeface="Helvetica Neue"/>
                <a:sym typeface="Helvetica Neue"/>
              </a:defRPr>
            </a:pPr>
            <a:r>
              <a:t>(Sidebar - Amazon EC2, and the cloud as we know it, arguably came out of Amazon’s need to have very elastic scaling of their original e-commerce business to support periods of heavy demand around holidays, black friday. Pre-EC2, it was not uncommon for stores and websites to go offline under heavy load. Amazon built a system that provided resilient scaling to their e-commerce division, then started to sell off their excess computing capacity when it wasn’t, for example, black friday, and they didn’t need it. Many “cloud” companies have similar origin stories)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However: the part of what makes it “the cloud” most, perhaps, is the ability to have *on-demand* and fully *self-service* access to resources. Those resources might be low-level abstractions (like virtual machines), or high-level abstractions (like some software, run as a service), but the key here these are “___ as a service” - the vendor provides the X as a service to us.</a:t>
            </a:r>
          </a:p>
          <a:p>
            <a:pPr defTabSz="457200">
              <a:lnSpc>
                <a:spcPct val="117999"/>
              </a:lnSpc>
              <a:defRPr sz="2200">
                <a:latin typeface="Helvetica Neue"/>
                <a:ea typeface="Helvetica Neue"/>
                <a:cs typeface="Helvetica Neue"/>
                <a:sym typeface="Helvetica Neue"/>
              </a:defRPr>
            </a:pPr>
            <a:r>
              <a:t>There are many different “as a service” abstractions that cloud providers offer (those XaaS buzzwords), and we will discuss the difference between them soon. However, what is important is that all of these abstractions can be provisioned with an on-demand self-service model. You can simply go to a web portal, pick the resource that you want (which might range from something that the vendor does little to manage, like a virtual machine, to something where the vendor does more management, like a hosted database server, or an entire application that the vendor runs for you, like a video chat server). Whatever the resource is, we have an automated approach to provision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pPr/>
            <a:r>
              <a:t>One of the earliest forms of infrastructure-as-a-service provided by cloud vendors was virtualization. With virtualization, a single physical server can be split into multiple “virtual servers”, which enforce resource limits and quality guarantees per-VM. Each VM runs its own operating system, and the software running in the VM is agnostic to the fact that there is a VM instead of a physical server that runs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t>It is important to understand the significance of VMs in the development of cloud infrastructure.</a:t>
            </a:r>
          </a:p>
          <a:p>
            <a:pPr defTabSz="457200">
              <a:lnSpc>
                <a:spcPct val="117999"/>
              </a:lnSpc>
              <a:defRPr sz="2200">
                <a:latin typeface="Helvetica Neue"/>
                <a:ea typeface="Helvetica Neue"/>
                <a:cs typeface="Helvetica Neue"/>
                <a:sym typeface="Helvetica Neue"/>
              </a:defRPr>
            </a:pPr>
            <a:r>
              <a:t>“Multi-tenancy” is a key concept in cloud computing</a:t>
            </a:r>
          </a:p>
          <a:p>
            <a:pPr defTabSz="457200">
              <a:lnSpc>
                <a:spcPct val="117999"/>
              </a:lnSpc>
              <a:defRPr sz="2200">
                <a:latin typeface="Helvetica Neue"/>
                <a:ea typeface="Helvetica Neue"/>
                <a:cs typeface="Helvetica Neue"/>
                <a:sym typeface="Helvetica Neue"/>
              </a:defRPr>
            </a:pPr>
            <a:r>
              <a:t>While various mainframe systems have provided time-sharing (multiple users apps running on same platform), these systems often required specialized software development models, and/or did not provide the same rigid isolation that could be achieved by running those applications on separate physical machines.</a:t>
            </a:r>
          </a:p>
          <a:p>
            <a:pPr defTabSz="457200">
              <a:lnSpc>
                <a:spcPct val="117999"/>
              </a:lnSpc>
              <a:defRPr sz="2200">
                <a:latin typeface="Helvetica Neue"/>
                <a:ea typeface="Helvetica Neue"/>
                <a:cs typeface="Helvetica Neue"/>
                <a:sym typeface="Helvetica Neue"/>
              </a:defRPr>
            </a:pPr>
            <a:r>
              <a:t>VMs bring the idea of “multi-tenancy” to commodity computing. With VMs, we can have multiple customers share the same machine, ob</a:t>
            </a:r>
            <a:r>
              <a:t>li</a:t>
            </a:r>
            <a:r>
              <a:t>vious to each other - each one running their own OS, and with their own guaranteed performance levels. (NB of course you could also over-provision if that was the goal…)</a:t>
            </a:r>
          </a:p>
          <a:p>
            <a:pPr defTabSz="457200">
              <a:lnSpc>
                <a:spcPct val="117999"/>
              </a:lnSpc>
              <a:defRPr sz="2200">
                <a:latin typeface="Helvetica Neue"/>
                <a:ea typeface="Helvetica Neue"/>
                <a:cs typeface="Helvetica Neue"/>
                <a:sym typeface="Helvetica Neue"/>
              </a:defRPr>
            </a:pPr>
            <a:r>
              <a:t>As shown in the figure on the far right, a single server can now host multiple VMs, each of which might receive a different slice of the server’s resources.</a:t>
            </a:r>
          </a:p>
          <a:p>
            <a:pPr defTabSz="457200">
              <a:lnSpc>
                <a:spcPct val="117999"/>
              </a:lnSpc>
              <a:defRPr sz="2200">
                <a:latin typeface="Helvetica Neue"/>
                <a:ea typeface="Helvetica Neue"/>
                <a:cs typeface="Helvetica Neue"/>
                <a:sym typeface="Helvetica Neue"/>
              </a:defRPr>
            </a:pPr>
            <a:r>
              <a:t>Another significant improvement of VMs over deployment directly on physical machines is resilience: the entire application (and its OS!) are now fully decoupled from the physical machine, and the virtualization service could provide a “live migration” feature, moving VMs between physical machines without any noticeable service interruption. This is a core concept that is implemented by all cloud virtualization providers, and is important to ensure that our apps can remain oblivious to hardware failures: if a component begins to fail, a VM can be migrated off of that physical machine. If a physical machine fails entirely, the VM can be restarted from another (assuming that the VM image is not lost in the failure)</a:t>
            </a:r>
          </a:p>
          <a:p>
            <a:pPr defTabSz="457200">
              <a:lnSpc>
                <a:spcPct val="117999"/>
              </a:lnSpc>
              <a:defRPr sz="2200">
                <a:latin typeface="Helvetica Neue"/>
                <a:ea typeface="Helvetica Neue"/>
                <a:cs typeface="Helvetica Neue"/>
                <a:sym typeface="Helvetica Neue"/>
              </a:defRPr>
            </a:pPr>
            <a:r>
              <a:t>VMs are also significantly faster to provision than physical machines. It is common for VMs to be launched within minutes of a request, whereas a request to provision (or release) a physical machine might take significantly longer.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xfrm>
            <a:off x="374697" y="-953519"/>
            <a:ext cx="23730801" cy="2651128"/>
          </a:xfrm>
          <a:prstGeom prst="rect">
            <a:avLst/>
          </a:prstGeom>
        </p:spPr>
        <p:txBody>
          <a:bodyPr/>
          <a:lstStyle>
            <a:lvl1pPr>
              <a:defRPr sz="7200"/>
            </a:lvl1pPr>
          </a:lstStyle>
          <a:p>
            <a:pPr/>
            <a:r>
              <a:t>Title Text</a:t>
            </a:r>
          </a:p>
        </p:txBody>
      </p:sp>
      <p:sp>
        <p:nvSpPr>
          <p:cNvPr id="22" name="Body Level One…"/>
          <p:cNvSpPr txBox="1"/>
          <p:nvPr>
            <p:ph type="body" idx="1"/>
          </p:nvPr>
        </p:nvSpPr>
        <p:spPr>
          <a:xfrm>
            <a:off x="429699" y="1753618"/>
            <a:ext cx="23620798" cy="10208764"/>
          </a:xfrm>
          <a:prstGeom prst="rect">
            <a:avLst/>
          </a:prstGeom>
        </p:spPr>
        <p:txBody>
          <a:bodyPr/>
          <a:lstStyle>
            <a:lvl1pPr>
              <a:lnSpc>
                <a:spcPct val="100000"/>
              </a:lnSpc>
              <a:defRPr sz="4800">
                <a:latin typeface="Helvetica Neue"/>
                <a:ea typeface="Helvetica Neue"/>
                <a:cs typeface="Helvetica Neue"/>
                <a:sym typeface="Helvetica Neue"/>
              </a:defRPr>
            </a:lvl1pPr>
            <a:lvl2pPr marL="1028700" indent="-533400">
              <a:lnSpc>
                <a:spcPct val="100000"/>
              </a:lnSpc>
              <a:spcBef>
                <a:spcPts val="1000"/>
              </a:spcBef>
              <a:buSzPct val="99000"/>
              <a:buFont typeface="Arial"/>
              <a:buChar char="๏"/>
              <a:defRPr sz="3900">
                <a:latin typeface="Helvetica Neue"/>
                <a:ea typeface="Helvetica Neue"/>
                <a:cs typeface="Helvetica Neue"/>
                <a:sym typeface="Helvetica Neue"/>
              </a:defRPr>
            </a:lvl2pPr>
            <a:lvl3pPr marL="1554478" indent="-640078">
              <a:lnSpc>
                <a:spcPct val="100000"/>
              </a:lnSpc>
              <a:buSzPct val="100000"/>
              <a:buFont typeface="Arial"/>
              <a:buChar char="•"/>
              <a:defRPr sz="2400">
                <a:latin typeface="Helvetica Neue"/>
                <a:ea typeface="Helvetica Neue"/>
                <a:cs typeface="Helvetica Neue"/>
                <a:sym typeface="Helvetica Neue"/>
              </a:defRPr>
            </a:lvl3pPr>
            <a:lvl4pPr marL="2082800" indent="-711200">
              <a:lnSpc>
                <a:spcPct val="100000"/>
              </a:lnSpc>
              <a:buSzPct val="100000"/>
              <a:buFont typeface="Arial"/>
              <a:buChar char="•"/>
              <a:defRPr sz="2400">
                <a:latin typeface="Helvetica Neue"/>
                <a:ea typeface="Helvetica Neue"/>
                <a:cs typeface="Helvetica Neue"/>
                <a:sym typeface="Helvetica Neue"/>
              </a:defRPr>
            </a:lvl4pPr>
            <a:lvl5pPr marL="2540000" indent="-711200">
              <a:lnSpc>
                <a:spcPct val="100000"/>
              </a:lnSpc>
              <a:buSzPct val="100000"/>
              <a:buFont typeface="Arial"/>
              <a:buChar char="•"/>
              <a:defRPr sz="24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3" name="Straight Connector 7"/>
          <p:cNvSpPr/>
          <p:nvPr/>
        </p:nvSpPr>
        <p:spPr>
          <a:xfrm>
            <a:off x="448033" y="1560609"/>
            <a:ext cx="21031201" cy="1"/>
          </a:xfrm>
          <a:prstGeom prst="line">
            <a:avLst/>
          </a:prstGeom>
          <a:ln w="12700">
            <a:solidFill>
              <a:schemeClr val="accent1"/>
            </a:solidFill>
            <a:miter/>
          </a:ln>
        </p:spPr>
        <p:txBody>
          <a:bodyPr lIns="45718" tIns="45718" rIns="45718" bIns="45718"/>
          <a:lstStyle/>
          <a:p>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78520" y="1330325"/>
            <a:ext cx="21629079" cy="47752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b">
            <a:normAutofit fontScale="100000" lnSpcReduction="0"/>
          </a:bodyPr>
          <a:lstStyle/>
          <a:p>
            <a:pPr/>
            <a:r>
              <a:t>Title Text</a:t>
            </a:r>
          </a:p>
        </p:txBody>
      </p:sp>
      <p:sp>
        <p:nvSpPr>
          <p:cNvPr id="3" name="Body Level One…"/>
          <p:cNvSpPr txBox="1"/>
          <p:nvPr>
            <p:ph type="body" idx="1"/>
          </p:nvPr>
        </p:nvSpPr>
        <p:spPr>
          <a:xfrm>
            <a:off x="1078520" y="6475655"/>
            <a:ext cx="20257480" cy="331152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traight Connector 7"/>
          <p:cNvSpPr/>
          <p:nvPr/>
        </p:nvSpPr>
        <p:spPr>
          <a:xfrm>
            <a:off x="1078519" y="6111554"/>
            <a:ext cx="21629080" cy="1"/>
          </a:xfrm>
          <a:prstGeom prst="line">
            <a:avLst/>
          </a:prstGeom>
          <a:ln w="12700">
            <a:solidFill>
              <a:schemeClr val="accent1"/>
            </a:solidFill>
            <a:miter/>
          </a:ln>
        </p:spPr>
        <p:txBody>
          <a:bodyPr lIns="45718" tIns="45718" rIns="45718" bIns="45718"/>
          <a:lstStyle/>
          <a:p>
            <a:pPr/>
          </a:p>
        </p:txBody>
      </p:sp>
      <p:sp>
        <p:nvSpPr>
          <p:cNvPr id="5" name="Slide Number"/>
          <p:cNvSpPr txBox="1"/>
          <p:nvPr>
            <p:ph type="sldNum" sz="quarter" idx="2"/>
          </p:nvPr>
        </p:nvSpPr>
        <p:spPr>
          <a:xfrm>
            <a:off x="22203054" y="12835871"/>
            <a:ext cx="504546" cy="483908"/>
          </a:xfrm>
          <a:prstGeom prst="rect">
            <a:avLst/>
          </a:prstGeom>
          <a:ln w="12700">
            <a:miter lim="400000"/>
          </a:ln>
        </p:spPr>
        <p:txBody>
          <a:bodyPr wrap="none" lIns="91438" tIns="91438" rIns="91438" bIns="91438" anchor="ctr">
            <a:spAutoFit/>
          </a:bodyPr>
          <a:lstStyle>
            <a:lvl1pPr algn="r">
              <a:defRPr sz="24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9pPr>
    </p:titleStyle>
    <p:bodyStyle>
      <a:lvl1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1pPr>
      <a:lvl2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2pPr>
      <a:lvl3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3pPr>
      <a:lvl4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4pPr>
      <a:lvl5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5pPr>
      <a:lvl6pPr marL="29972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6pPr>
      <a:lvl7pPr marL="34544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7pPr>
      <a:lvl8pPr marL="39116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8pPr>
      <a:lvl9pPr marL="43688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4.tif"/><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CS 4530 &amp; CS 5500…"/>
          <p:cNvSpPr txBox="1"/>
          <p:nvPr>
            <p:ph type="ctrTitle"/>
          </p:nvPr>
        </p:nvSpPr>
        <p:spPr>
          <a:prstGeom prst="rect">
            <a:avLst/>
          </a:prstGeom>
        </p:spPr>
        <p:txBody>
          <a:bodyPr/>
          <a:lstStyle/>
          <a:p>
            <a:pPr/>
            <a:r>
              <a:t>CS 4530 Software Engineering</a:t>
            </a:r>
          </a:p>
          <a:p>
            <a:pPr/>
          </a:p>
          <a:p>
            <a:pPr>
              <a:defRPr sz="5700"/>
            </a:pPr>
            <a:r>
              <a:t>Module 13: Principles and Patterns of Cloud Infrastructure</a:t>
            </a:r>
          </a:p>
        </p:txBody>
      </p:sp>
      <p:sp>
        <p:nvSpPr>
          <p:cNvPr id="34" name="Jonathan Bell, John Boyland, Mitch Wand…"/>
          <p:cNvSpPr txBox="1"/>
          <p:nvPr>
            <p:ph type="subTitle" sz="half" idx="1"/>
          </p:nvPr>
        </p:nvSpPr>
        <p:spPr>
          <a:xfrm>
            <a:off x="1295705" y="10404736"/>
            <a:ext cx="20257481" cy="3311526"/>
          </a:xfrm>
          <a:prstGeom prst="rect">
            <a:avLst/>
          </a:prstGeom>
        </p:spPr>
        <p:txBody>
          <a:bodyPr/>
          <a:lstStyle/>
          <a:p>
            <a:pPr>
              <a:defRPr sz="3000"/>
            </a:pPr>
            <a:r>
              <a:t>Khoury College of Computer Sciences</a:t>
            </a:r>
            <a:br/>
            <a:r>
              <a:t>© 2022 released under </a:t>
            </a:r>
            <a:r>
              <a:rPr>
                <a:hlinkClick r:id="rId2" invalidUrl="" action="" tgtFrame="" tooltip="" history="1" highlightClick="0" endSnd="0"/>
              </a:rPr>
              <a:t>CC BY-SA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Virtual Machines are a Core Abstraction"/>
          <p:cNvSpPr txBox="1"/>
          <p:nvPr>
            <p:ph type="title"/>
          </p:nvPr>
        </p:nvSpPr>
        <p:spPr>
          <a:prstGeom prst="rect">
            <a:avLst/>
          </a:prstGeom>
        </p:spPr>
        <p:txBody>
          <a:bodyPr/>
          <a:lstStyle/>
          <a:p>
            <a:pPr/>
            <a:r>
              <a:t>Virtual Machines are a core abstraction</a:t>
            </a:r>
          </a:p>
        </p:txBody>
      </p:sp>
      <p:sp>
        <p:nvSpPr>
          <p:cNvPr id="118" name="Slide Subtitle"/>
          <p:cNvSpPr txBox="1"/>
          <p:nvPr>
            <p:ph type="body" idx="1"/>
          </p:nvPr>
        </p:nvSpPr>
        <p:spPr>
          <a:xfrm>
            <a:off x="429699" y="1753618"/>
            <a:ext cx="14717199" cy="10208764"/>
          </a:xfrm>
          <a:prstGeom prst="rect">
            <a:avLst/>
          </a:prstGeom>
        </p:spPr>
        <p:txBody>
          <a:bodyPr/>
          <a:lstStyle/>
          <a:p>
            <a:pPr/>
            <a:r>
              <a:t>Multi-Tenancy</a:t>
            </a:r>
          </a:p>
          <a:p>
            <a:pPr lvl="1"/>
            <a:r>
              <a:t> Multiple customers sharing same physical machine, oblivious to each other</a:t>
            </a:r>
          </a:p>
          <a:p>
            <a:pPr/>
            <a:r>
              <a:t>Decouples application from hardware</a:t>
            </a:r>
          </a:p>
          <a:p>
            <a:pPr lvl="1"/>
            <a:r>
              <a:t>virtualization service can provide “live migration”</a:t>
            </a:r>
          </a:p>
          <a:p>
            <a:pPr/>
            <a:r>
              <a:t>Faster to provision and release</a:t>
            </a:r>
          </a:p>
          <a:p>
            <a:pPr lvl="1"/>
            <a:r>
              <a:t>VM v. physical machines == ~mins v. ~hours</a:t>
            </a:r>
          </a:p>
        </p:txBody>
      </p:sp>
      <p:pic>
        <p:nvPicPr>
          <p:cNvPr id="119" name="Image" descr="Image"/>
          <p:cNvPicPr>
            <a:picLocks noChangeAspect="1"/>
          </p:cNvPicPr>
          <p:nvPr/>
        </p:nvPicPr>
        <p:blipFill>
          <a:blip r:embed="rId3">
            <a:extLst/>
          </a:blip>
          <a:stretch>
            <a:fillRect/>
          </a:stretch>
        </p:blipFill>
        <p:spPr>
          <a:xfrm>
            <a:off x="14512681" y="2646029"/>
            <a:ext cx="9894071" cy="1104601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Virtual Machines to Containers"/>
          <p:cNvSpPr txBox="1"/>
          <p:nvPr>
            <p:ph type="title"/>
          </p:nvPr>
        </p:nvSpPr>
        <p:spPr>
          <a:prstGeom prst="rect">
            <a:avLst/>
          </a:prstGeom>
        </p:spPr>
        <p:txBody>
          <a:bodyPr/>
          <a:lstStyle/>
          <a:p>
            <a:pPr/>
            <a:r>
              <a:t>Virtual Machines to Containers</a:t>
            </a:r>
          </a:p>
        </p:txBody>
      </p:sp>
      <p:sp>
        <p:nvSpPr>
          <p:cNvPr id="124" name="Slide Subtitle"/>
          <p:cNvSpPr txBox="1"/>
          <p:nvPr>
            <p:ph type="body" idx="1"/>
          </p:nvPr>
        </p:nvSpPr>
        <p:spPr>
          <a:prstGeom prst="rect">
            <a:avLst/>
          </a:prstGeom>
        </p:spPr>
        <p:txBody>
          <a:bodyPr/>
          <a:lstStyle/>
          <a:p>
            <a:pPr/>
            <a:r>
              <a:t>Each VM contains a full operating system</a:t>
            </a:r>
          </a:p>
          <a:p>
            <a:pPr/>
            <a:r>
              <a:t>What if each application could run in the same (overall) operating system? Why have multiple copies?</a:t>
            </a:r>
          </a:p>
          <a:p>
            <a:pPr/>
            <a:r>
              <a:t>Advantages to smaller apps:</a:t>
            </a:r>
          </a:p>
          <a:p>
            <a:pPr/>
            <a:r>
              <a:t>Faster to copy (and hence provision)</a:t>
            </a:r>
          </a:p>
          <a:p>
            <a:pPr/>
            <a:r>
              <a:t>Consume less storage at rest</a:t>
            </a:r>
          </a:p>
        </p:txBody>
      </p:sp>
      <p:grpSp>
        <p:nvGrpSpPr>
          <p:cNvPr id="150" name="Group"/>
          <p:cNvGrpSpPr/>
          <p:nvPr/>
        </p:nvGrpSpPr>
        <p:grpSpPr>
          <a:xfrm>
            <a:off x="16870398" y="4291357"/>
            <a:ext cx="3362793" cy="7983605"/>
            <a:chOff x="0" y="0"/>
            <a:chExt cx="3362792" cy="7983604"/>
          </a:xfrm>
        </p:grpSpPr>
        <p:grpSp>
          <p:nvGrpSpPr>
            <p:cNvPr id="127" name="Physical data center"/>
            <p:cNvGrpSpPr/>
            <p:nvPr/>
          </p:nvGrpSpPr>
          <p:grpSpPr>
            <a:xfrm>
              <a:off x="76119" y="6644628"/>
              <a:ext cx="3210553" cy="766024"/>
              <a:chOff x="0" y="0"/>
              <a:chExt cx="3210552" cy="766023"/>
            </a:xfrm>
          </p:grpSpPr>
          <p:sp>
            <p:nvSpPr>
              <p:cNvPr id="125"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26"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130" name="Network"/>
            <p:cNvGrpSpPr/>
            <p:nvPr/>
          </p:nvGrpSpPr>
          <p:grpSpPr>
            <a:xfrm>
              <a:off x="76119" y="5691215"/>
              <a:ext cx="3210553" cy="766024"/>
              <a:chOff x="0" y="0"/>
              <a:chExt cx="3210552" cy="766023"/>
            </a:xfrm>
          </p:grpSpPr>
          <p:sp>
            <p:nvSpPr>
              <p:cNvPr id="128"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29"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133" name="Storage"/>
            <p:cNvGrpSpPr/>
            <p:nvPr/>
          </p:nvGrpSpPr>
          <p:grpSpPr>
            <a:xfrm>
              <a:off x="76119" y="4737800"/>
              <a:ext cx="3210553" cy="766025"/>
              <a:chOff x="0" y="0"/>
              <a:chExt cx="3210552" cy="766024"/>
            </a:xfrm>
          </p:grpSpPr>
          <p:sp>
            <p:nvSpPr>
              <p:cNvPr id="131"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32"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136" name="Physical Server"/>
            <p:cNvGrpSpPr/>
            <p:nvPr/>
          </p:nvGrpSpPr>
          <p:grpSpPr>
            <a:xfrm>
              <a:off x="76119" y="3784386"/>
              <a:ext cx="3210553" cy="766025"/>
              <a:chOff x="0" y="0"/>
              <a:chExt cx="3210552" cy="766024"/>
            </a:xfrm>
          </p:grpSpPr>
          <p:sp>
            <p:nvSpPr>
              <p:cNvPr id="134"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35"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139" name="Operating System"/>
            <p:cNvGrpSpPr/>
            <p:nvPr/>
          </p:nvGrpSpPr>
          <p:grpSpPr>
            <a:xfrm>
              <a:off x="76119" y="1906830"/>
              <a:ext cx="3210553" cy="766024"/>
              <a:chOff x="0" y="0"/>
              <a:chExt cx="3210552" cy="766023"/>
            </a:xfrm>
          </p:grpSpPr>
          <p:sp>
            <p:nvSpPr>
              <p:cNvPr id="137"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38"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142" name="Middleware"/>
            <p:cNvGrpSpPr/>
            <p:nvPr/>
          </p:nvGrpSpPr>
          <p:grpSpPr>
            <a:xfrm>
              <a:off x="76119" y="953415"/>
              <a:ext cx="3210553" cy="766024"/>
              <a:chOff x="0" y="0"/>
              <a:chExt cx="3210552" cy="766023"/>
            </a:xfrm>
          </p:grpSpPr>
          <p:sp>
            <p:nvSpPr>
              <p:cNvPr id="140"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41"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145" name="Application"/>
            <p:cNvGrpSpPr/>
            <p:nvPr/>
          </p:nvGrpSpPr>
          <p:grpSpPr>
            <a:xfrm>
              <a:off x="76119" y="0"/>
              <a:ext cx="3210553" cy="766024"/>
              <a:chOff x="0" y="0"/>
              <a:chExt cx="3210552" cy="766023"/>
            </a:xfrm>
          </p:grpSpPr>
          <p:sp>
            <p:nvSpPr>
              <p:cNvPr id="143"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44"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148" name="Virtualization"/>
            <p:cNvGrpSpPr/>
            <p:nvPr/>
          </p:nvGrpSpPr>
          <p:grpSpPr>
            <a:xfrm>
              <a:off x="76119" y="2860244"/>
              <a:ext cx="3210553" cy="766025"/>
              <a:chOff x="0" y="0"/>
              <a:chExt cx="3210552" cy="766024"/>
            </a:xfrm>
          </p:grpSpPr>
          <p:sp>
            <p:nvSpPr>
              <p:cNvPr id="146"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47"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149" name="VMs as a service"/>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VMs as a service</a:t>
              </a:r>
            </a:p>
          </p:txBody>
        </p:sp>
      </p:grpSp>
      <p:grpSp>
        <p:nvGrpSpPr>
          <p:cNvPr id="176" name="Group"/>
          <p:cNvGrpSpPr/>
          <p:nvPr/>
        </p:nvGrpSpPr>
        <p:grpSpPr>
          <a:xfrm>
            <a:off x="20678609" y="4291357"/>
            <a:ext cx="3362793" cy="7983605"/>
            <a:chOff x="0" y="0"/>
            <a:chExt cx="3362792" cy="7983604"/>
          </a:xfrm>
        </p:grpSpPr>
        <p:grpSp>
          <p:nvGrpSpPr>
            <p:cNvPr id="153" name="Physical data center"/>
            <p:cNvGrpSpPr/>
            <p:nvPr/>
          </p:nvGrpSpPr>
          <p:grpSpPr>
            <a:xfrm>
              <a:off x="76119" y="6644628"/>
              <a:ext cx="3210553" cy="766024"/>
              <a:chOff x="0" y="0"/>
              <a:chExt cx="3210552" cy="766023"/>
            </a:xfrm>
          </p:grpSpPr>
          <p:sp>
            <p:nvSpPr>
              <p:cNvPr id="151"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52"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156" name="Network"/>
            <p:cNvGrpSpPr/>
            <p:nvPr/>
          </p:nvGrpSpPr>
          <p:grpSpPr>
            <a:xfrm>
              <a:off x="76119" y="5691215"/>
              <a:ext cx="3210553" cy="766024"/>
              <a:chOff x="0" y="0"/>
              <a:chExt cx="3210552" cy="766023"/>
            </a:xfrm>
          </p:grpSpPr>
          <p:sp>
            <p:nvSpPr>
              <p:cNvPr id="15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55"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159" name="Storage"/>
            <p:cNvGrpSpPr/>
            <p:nvPr/>
          </p:nvGrpSpPr>
          <p:grpSpPr>
            <a:xfrm>
              <a:off x="76119" y="4737800"/>
              <a:ext cx="3210553" cy="766025"/>
              <a:chOff x="0" y="0"/>
              <a:chExt cx="3210552" cy="766024"/>
            </a:xfrm>
          </p:grpSpPr>
          <p:sp>
            <p:nvSpPr>
              <p:cNvPr id="157"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58"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162" name="Physical Server"/>
            <p:cNvGrpSpPr/>
            <p:nvPr/>
          </p:nvGrpSpPr>
          <p:grpSpPr>
            <a:xfrm>
              <a:off x="76119" y="3784386"/>
              <a:ext cx="3210553" cy="766025"/>
              <a:chOff x="0" y="0"/>
              <a:chExt cx="3210552" cy="766024"/>
            </a:xfrm>
          </p:grpSpPr>
          <p:sp>
            <p:nvSpPr>
              <p:cNvPr id="160"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61"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165" name="Operating System"/>
            <p:cNvGrpSpPr/>
            <p:nvPr/>
          </p:nvGrpSpPr>
          <p:grpSpPr>
            <a:xfrm>
              <a:off x="76119" y="1906830"/>
              <a:ext cx="3210553" cy="766024"/>
              <a:chOff x="0" y="0"/>
              <a:chExt cx="3210552" cy="766023"/>
            </a:xfrm>
          </p:grpSpPr>
          <p:sp>
            <p:nvSpPr>
              <p:cNvPr id="16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64"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168" name="Middleware"/>
            <p:cNvGrpSpPr/>
            <p:nvPr/>
          </p:nvGrpSpPr>
          <p:grpSpPr>
            <a:xfrm>
              <a:off x="76119" y="953415"/>
              <a:ext cx="3210553" cy="766024"/>
              <a:chOff x="0" y="0"/>
              <a:chExt cx="3210552" cy="766023"/>
            </a:xfrm>
          </p:grpSpPr>
          <p:sp>
            <p:nvSpPr>
              <p:cNvPr id="166"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67"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171" name="Application"/>
            <p:cNvGrpSpPr/>
            <p:nvPr/>
          </p:nvGrpSpPr>
          <p:grpSpPr>
            <a:xfrm>
              <a:off x="76119" y="0"/>
              <a:ext cx="3210553" cy="766024"/>
              <a:chOff x="0" y="0"/>
              <a:chExt cx="3210552" cy="766023"/>
            </a:xfrm>
          </p:grpSpPr>
          <p:sp>
            <p:nvSpPr>
              <p:cNvPr id="169"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70"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174" name="Virtualization"/>
            <p:cNvGrpSpPr/>
            <p:nvPr/>
          </p:nvGrpSpPr>
          <p:grpSpPr>
            <a:xfrm>
              <a:off x="76119" y="2860244"/>
              <a:ext cx="3210553" cy="766025"/>
              <a:chOff x="0" y="0"/>
              <a:chExt cx="3210552" cy="766024"/>
            </a:xfrm>
          </p:grpSpPr>
          <p:sp>
            <p:nvSpPr>
              <p:cNvPr id="172"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73"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175" name="Containers as a service"/>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Containers as a service</a:t>
              </a:r>
            </a:p>
          </p:txBody>
        </p:sp>
      </p:grpSp>
      <p:sp>
        <p:nvSpPr>
          <p:cNvPr id="177" name="Self-managed"/>
          <p:cNvSpPr txBox="1"/>
          <p:nvPr/>
        </p:nvSpPr>
        <p:spPr>
          <a:xfrm>
            <a:off x="16759398" y="13016339"/>
            <a:ext cx="3362791" cy="511099"/>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Self-managed</a:t>
            </a:r>
          </a:p>
        </p:txBody>
      </p:sp>
      <p:sp>
        <p:nvSpPr>
          <p:cNvPr id="178" name="Vendor-managed"/>
          <p:cNvSpPr txBox="1"/>
          <p:nvPr/>
        </p:nvSpPr>
        <p:spPr>
          <a:xfrm>
            <a:off x="20232298" y="13016339"/>
            <a:ext cx="3959445" cy="511099"/>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Vendor-managed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Infrastructure as a Service: Containers"/>
          <p:cNvSpPr txBox="1"/>
          <p:nvPr>
            <p:ph type="title"/>
          </p:nvPr>
        </p:nvSpPr>
        <p:spPr>
          <a:prstGeom prst="rect">
            <a:avLst/>
          </a:prstGeom>
        </p:spPr>
        <p:txBody>
          <a:bodyPr/>
          <a:lstStyle/>
          <a:p>
            <a:pPr/>
            <a:r>
              <a:t>Infrastructure as a Service: Containers</a:t>
            </a:r>
          </a:p>
        </p:txBody>
      </p:sp>
      <p:sp>
        <p:nvSpPr>
          <p:cNvPr id="183" name="Slide Subtitle"/>
          <p:cNvSpPr txBox="1"/>
          <p:nvPr>
            <p:ph type="body" idx="1"/>
          </p:nvPr>
        </p:nvSpPr>
        <p:spPr>
          <a:prstGeom prst="rect">
            <a:avLst/>
          </a:prstGeom>
        </p:spPr>
        <p:txBody>
          <a:bodyPr/>
          <a:lstStyle/>
          <a:p>
            <a:pPr/>
            <a:r>
              <a:t>Each application is encapsulated in a “lightweight container,” includes:</a:t>
            </a:r>
          </a:p>
          <a:p>
            <a:pPr lvl="1"/>
            <a:r>
              <a:t>System libraries (e.g. glibc)</a:t>
            </a:r>
          </a:p>
          <a:p>
            <a:pPr lvl="1"/>
            <a:r>
              <a:t>External dependencies (e.g. nodejs)</a:t>
            </a:r>
          </a:p>
          <a:p>
            <a:pPr/>
            <a:r>
              <a:t>“Lightweight” in that container images are smaller than </a:t>
            </a:r>
            <a:br/>
            <a:r>
              <a:t>VM images - multi tenant containers run in the OS</a:t>
            </a:r>
          </a:p>
          <a:p>
            <a:pPr/>
            <a:r>
              <a:t>Cloud providers offer “containers as a service” </a:t>
            </a:r>
            <a:br/>
            <a:r>
              <a:t>(Amazon ECS Fargate, Azure Kubernetes, </a:t>
            </a:r>
            <a:br/>
            <a:r>
              <a:t>Google Kubernetes)</a:t>
            </a:r>
          </a:p>
        </p:txBody>
      </p:sp>
      <p:grpSp>
        <p:nvGrpSpPr>
          <p:cNvPr id="209" name="Group"/>
          <p:cNvGrpSpPr/>
          <p:nvPr/>
        </p:nvGrpSpPr>
        <p:grpSpPr>
          <a:xfrm>
            <a:off x="20609768" y="4045549"/>
            <a:ext cx="3362793" cy="7983606"/>
            <a:chOff x="0" y="0"/>
            <a:chExt cx="3362792" cy="7983604"/>
          </a:xfrm>
        </p:grpSpPr>
        <p:grpSp>
          <p:nvGrpSpPr>
            <p:cNvPr id="186" name="Physical data center"/>
            <p:cNvGrpSpPr/>
            <p:nvPr/>
          </p:nvGrpSpPr>
          <p:grpSpPr>
            <a:xfrm>
              <a:off x="76119" y="6644628"/>
              <a:ext cx="3210553" cy="766024"/>
              <a:chOff x="0" y="0"/>
              <a:chExt cx="3210552" cy="766023"/>
            </a:xfrm>
          </p:grpSpPr>
          <p:sp>
            <p:nvSpPr>
              <p:cNvPr id="18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85"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189" name="Network"/>
            <p:cNvGrpSpPr/>
            <p:nvPr/>
          </p:nvGrpSpPr>
          <p:grpSpPr>
            <a:xfrm>
              <a:off x="76119" y="5691215"/>
              <a:ext cx="3210553" cy="766024"/>
              <a:chOff x="0" y="0"/>
              <a:chExt cx="3210552" cy="766023"/>
            </a:xfrm>
          </p:grpSpPr>
          <p:sp>
            <p:nvSpPr>
              <p:cNvPr id="187"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88"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192" name="Storage"/>
            <p:cNvGrpSpPr/>
            <p:nvPr/>
          </p:nvGrpSpPr>
          <p:grpSpPr>
            <a:xfrm>
              <a:off x="76119" y="4737800"/>
              <a:ext cx="3210553" cy="766025"/>
              <a:chOff x="0" y="0"/>
              <a:chExt cx="3210552" cy="766024"/>
            </a:xfrm>
          </p:grpSpPr>
          <p:sp>
            <p:nvSpPr>
              <p:cNvPr id="190"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91"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195" name="Physical Server"/>
            <p:cNvGrpSpPr/>
            <p:nvPr/>
          </p:nvGrpSpPr>
          <p:grpSpPr>
            <a:xfrm>
              <a:off x="76119" y="3784386"/>
              <a:ext cx="3210553" cy="766025"/>
              <a:chOff x="0" y="0"/>
              <a:chExt cx="3210552" cy="766024"/>
            </a:xfrm>
          </p:grpSpPr>
          <p:sp>
            <p:nvSpPr>
              <p:cNvPr id="193"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94"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198" name="Operating System"/>
            <p:cNvGrpSpPr/>
            <p:nvPr/>
          </p:nvGrpSpPr>
          <p:grpSpPr>
            <a:xfrm>
              <a:off x="76119" y="1906830"/>
              <a:ext cx="3210553" cy="766024"/>
              <a:chOff x="0" y="0"/>
              <a:chExt cx="3210552" cy="766023"/>
            </a:xfrm>
          </p:grpSpPr>
          <p:sp>
            <p:nvSpPr>
              <p:cNvPr id="196"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197"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201" name="Middleware"/>
            <p:cNvGrpSpPr/>
            <p:nvPr/>
          </p:nvGrpSpPr>
          <p:grpSpPr>
            <a:xfrm>
              <a:off x="76119" y="953415"/>
              <a:ext cx="3210553" cy="766024"/>
              <a:chOff x="0" y="0"/>
              <a:chExt cx="3210552" cy="766023"/>
            </a:xfrm>
          </p:grpSpPr>
          <p:sp>
            <p:nvSpPr>
              <p:cNvPr id="199"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00"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204" name="Application"/>
            <p:cNvGrpSpPr/>
            <p:nvPr/>
          </p:nvGrpSpPr>
          <p:grpSpPr>
            <a:xfrm>
              <a:off x="76119" y="0"/>
              <a:ext cx="3210553" cy="766024"/>
              <a:chOff x="0" y="0"/>
              <a:chExt cx="3210552" cy="766023"/>
            </a:xfrm>
          </p:grpSpPr>
          <p:sp>
            <p:nvSpPr>
              <p:cNvPr id="202"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03"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207" name="Virtualization"/>
            <p:cNvGrpSpPr/>
            <p:nvPr/>
          </p:nvGrpSpPr>
          <p:grpSpPr>
            <a:xfrm>
              <a:off x="76119" y="2860244"/>
              <a:ext cx="3210553" cy="766025"/>
              <a:chOff x="0" y="0"/>
              <a:chExt cx="3210552" cy="766024"/>
            </a:xfrm>
          </p:grpSpPr>
          <p:sp>
            <p:nvSpPr>
              <p:cNvPr id="205"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06"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208" name="IaaS: Container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IaaS: Containers</a:t>
              </a:r>
            </a:p>
          </p:txBody>
        </p:sp>
      </p:grpSp>
      <p:grpSp>
        <p:nvGrpSpPr>
          <p:cNvPr id="235" name="Group"/>
          <p:cNvGrpSpPr/>
          <p:nvPr/>
        </p:nvGrpSpPr>
        <p:grpSpPr>
          <a:xfrm>
            <a:off x="16838539" y="4045549"/>
            <a:ext cx="3362793" cy="7983606"/>
            <a:chOff x="0" y="0"/>
            <a:chExt cx="3362792" cy="7983604"/>
          </a:xfrm>
        </p:grpSpPr>
        <p:grpSp>
          <p:nvGrpSpPr>
            <p:cNvPr id="212" name="Physical data center"/>
            <p:cNvGrpSpPr/>
            <p:nvPr/>
          </p:nvGrpSpPr>
          <p:grpSpPr>
            <a:xfrm>
              <a:off x="76119" y="6644628"/>
              <a:ext cx="3210553" cy="766024"/>
              <a:chOff x="0" y="0"/>
              <a:chExt cx="3210552" cy="766023"/>
            </a:xfrm>
          </p:grpSpPr>
          <p:sp>
            <p:nvSpPr>
              <p:cNvPr id="210"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11"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215" name="Network"/>
            <p:cNvGrpSpPr/>
            <p:nvPr/>
          </p:nvGrpSpPr>
          <p:grpSpPr>
            <a:xfrm>
              <a:off x="76119" y="5691215"/>
              <a:ext cx="3210553" cy="766024"/>
              <a:chOff x="0" y="0"/>
              <a:chExt cx="3210552" cy="766023"/>
            </a:xfrm>
          </p:grpSpPr>
          <p:sp>
            <p:nvSpPr>
              <p:cNvPr id="21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14"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218" name="Storage"/>
            <p:cNvGrpSpPr/>
            <p:nvPr/>
          </p:nvGrpSpPr>
          <p:grpSpPr>
            <a:xfrm>
              <a:off x="76119" y="4737800"/>
              <a:ext cx="3210553" cy="766025"/>
              <a:chOff x="0" y="0"/>
              <a:chExt cx="3210552" cy="766024"/>
            </a:xfrm>
          </p:grpSpPr>
          <p:sp>
            <p:nvSpPr>
              <p:cNvPr id="216"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17"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221" name="Physical Server"/>
            <p:cNvGrpSpPr/>
            <p:nvPr/>
          </p:nvGrpSpPr>
          <p:grpSpPr>
            <a:xfrm>
              <a:off x="76119" y="3784386"/>
              <a:ext cx="3210553" cy="766025"/>
              <a:chOff x="0" y="0"/>
              <a:chExt cx="3210552" cy="766024"/>
            </a:xfrm>
          </p:grpSpPr>
          <p:sp>
            <p:nvSpPr>
              <p:cNvPr id="219"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20"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224" name="Operating System"/>
            <p:cNvGrpSpPr/>
            <p:nvPr/>
          </p:nvGrpSpPr>
          <p:grpSpPr>
            <a:xfrm>
              <a:off x="76119" y="1906830"/>
              <a:ext cx="3210553" cy="766024"/>
              <a:chOff x="0" y="0"/>
              <a:chExt cx="3210552" cy="766023"/>
            </a:xfrm>
          </p:grpSpPr>
          <p:sp>
            <p:nvSpPr>
              <p:cNvPr id="222"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23"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227" name="Middleware"/>
            <p:cNvGrpSpPr/>
            <p:nvPr/>
          </p:nvGrpSpPr>
          <p:grpSpPr>
            <a:xfrm>
              <a:off x="76119" y="953415"/>
              <a:ext cx="3210553" cy="766024"/>
              <a:chOff x="0" y="0"/>
              <a:chExt cx="3210552" cy="766023"/>
            </a:xfrm>
          </p:grpSpPr>
          <p:sp>
            <p:nvSpPr>
              <p:cNvPr id="225"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26"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230" name="Application"/>
            <p:cNvGrpSpPr/>
            <p:nvPr/>
          </p:nvGrpSpPr>
          <p:grpSpPr>
            <a:xfrm>
              <a:off x="76119" y="0"/>
              <a:ext cx="3210553" cy="766024"/>
              <a:chOff x="0" y="0"/>
              <a:chExt cx="3210552" cy="766023"/>
            </a:xfrm>
          </p:grpSpPr>
          <p:sp>
            <p:nvSpPr>
              <p:cNvPr id="228"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29"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233" name="Virtualization"/>
            <p:cNvGrpSpPr/>
            <p:nvPr/>
          </p:nvGrpSpPr>
          <p:grpSpPr>
            <a:xfrm>
              <a:off x="76119" y="2860244"/>
              <a:ext cx="3210553" cy="766025"/>
              <a:chOff x="0" y="0"/>
              <a:chExt cx="3210552" cy="766024"/>
            </a:xfrm>
          </p:grpSpPr>
          <p:sp>
            <p:nvSpPr>
              <p:cNvPr id="231"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32"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234" name="IaaS: VM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IaaS: VMs</a:t>
              </a:r>
            </a:p>
          </p:txBody>
        </p:sp>
      </p:grpSp>
      <p:sp>
        <p:nvSpPr>
          <p:cNvPr id="236" name="Self-managed"/>
          <p:cNvSpPr txBox="1"/>
          <p:nvPr/>
        </p:nvSpPr>
        <p:spPr>
          <a:xfrm>
            <a:off x="16759398" y="13016339"/>
            <a:ext cx="3362791" cy="511099"/>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Self-managed</a:t>
            </a:r>
          </a:p>
        </p:txBody>
      </p:sp>
      <p:sp>
        <p:nvSpPr>
          <p:cNvPr id="237" name="Vendor-managed"/>
          <p:cNvSpPr txBox="1"/>
          <p:nvPr/>
        </p:nvSpPr>
        <p:spPr>
          <a:xfrm>
            <a:off x="20232298" y="13016339"/>
            <a:ext cx="3959445" cy="511099"/>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Vendor-managed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Many Apps Rely on Common Middleware"/>
          <p:cNvSpPr txBox="1"/>
          <p:nvPr>
            <p:ph type="title"/>
          </p:nvPr>
        </p:nvSpPr>
        <p:spPr>
          <a:prstGeom prst="rect">
            <a:avLst/>
          </a:prstGeom>
        </p:spPr>
        <p:txBody>
          <a:bodyPr/>
          <a:lstStyle/>
          <a:p>
            <a:pPr/>
            <a:r>
              <a:t>Many apps rely on common middleware</a:t>
            </a:r>
          </a:p>
        </p:txBody>
      </p:sp>
      <p:sp>
        <p:nvSpPr>
          <p:cNvPr id="242" name="Slide Subtitle"/>
          <p:cNvSpPr txBox="1"/>
          <p:nvPr>
            <p:ph type="body" idx="1"/>
          </p:nvPr>
        </p:nvSpPr>
        <p:spPr>
          <a:xfrm>
            <a:off x="429699" y="1753618"/>
            <a:ext cx="16691842" cy="10208764"/>
          </a:xfrm>
          <a:prstGeom prst="rect">
            <a:avLst/>
          </a:prstGeom>
        </p:spPr>
        <p:txBody>
          <a:bodyPr/>
          <a:lstStyle/>
          <a:p>
            <a:pPr/>
            <a:r>
              <a:t>Middleware is the stuff between our app and a user’s requests:</a:t>
            </a:r>
          </a:p>
          <a:p>
            <a:pPr lvl="1"/>
            <a:r>
              <a:t>Load balancer: route client requests to one of our app containers</a:t>
            </a:r>
          </a:p>
          <a:p>
            <a:pPr lvl="1"/>
            <a:r>
              <a:t>Application server: run our handler functions in response to requests from load balancer</a:t>
            </a:r>
          </a:p>
          <a:p>
            <a:pPr lvl="1"/>
            <a:r>
              <a:t>Monitoring/telemetry: log requests, response times and errors</a:t>
            </a:r>
          </a:p>
          <a:p>
            <a:pPr/>
            <a:r>
              <a:t>Cloud vendors provide managed middleware platforms too: “Platform as a Service”</a:t>
            </a:r>
          </a:p>
        </p:txBody>
      </p:sp>
      <p:grpSp>
        <p:nvGrpSpPr>
          <p:cNvPr id="268" name="Group"/>
          <p:cNvGrpSpPr/>
          <p:nvPr/>
        </p:nvGrpSpPr>
        <p:grpSpPr>
          <a:xfrm>
            <a:off x="16920643" y="3990182"/>
            <a:ext cx="3362793" cy="7983605"/>
            <a:chOff x="0" y="0"/>
            <a:chExt cx="3362792" cy="7983604"/>
          </a:xfrm>
        </p:grpSpPr>
        <p:grpSp>
          <p:nvGrpSpPr>
            <p:cNvPr id="245" name="Physical data center"/>
            <p:cNvGrpSpPr/>
            <p:nvPr/>
          </p:nvGrpSpPr>
          <p:grpSpPr>
            <a:xfrm>
              <a:off x="76119" y="6644629"/>
              <a:ext cx="3210553" cy="766024"/>
              <a:chOff x="0" y="0"/>
              <a:chExt cx="3210552" cy="766023"/>
            </a:xfrm>
          </p:grpSpPr>
          <p:sp>
            <p:nvSpPr>
              <p:cNvPr id="24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44"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248" name="Network"/>
            <p:cNvGrpSpPr/>
            <p:nvPr/>
          </p:nvGrpSpPr>
          <p:grpSpPr>
            <a:xfrm>
              <a:off x="76119" y="5691216"/>
              <a:ext cx="3210553" cy="766024"/>
              <a:chOff x="0" y="0"/>
              <a:chExt cx="3210552" cy="766023"/>
            </a:xfrm>
          </p:grpSpPr>
          <p:sp>
            <p:nvSpPr>
              <p:cNvPr id="246"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47"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251" name="Storage"/>
            <p:cNvGrpSpPr/>
            <p:nvPr/>
          </p:nvGrpSpPr>
          <p:grpSpPr>
            <a:xfrm>
              <a:off x="76119" y="4737801"/>
              <a:ext cx="3210553" cy="766025"/>
              <a:chOff x="0" y="0"/>
              <a:chExt cx="3210552" cy="766024"/>
            </a:xfrm>
          </p:grpSpPr>
          <p:sp>
            <p:nvSpPr>
              <p:cNvPr id="249"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50"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254" name="Physical Server"/>
            <p:cNvGrpSpPr/>
            <p:nvPr/>
          </p:nvGrpSpPr>
          <p:grpSpPr>
            <a:xfrm>
              <a:off x="76119" y="3784386"/>
              <a:ext cx="3210553" cy="766025"/>
              <a:chOff x="0" y="0"/>
              <a:chExt cx="3210552" cy="766024"/>
            </a:xfrm>
          </p:grpSpPr>
          <p:sp>
            <p:nvSpPr>
              <p:cNvPr id="252"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53"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257" name="Operating System"/>
            <p:cNvGrpSpPr/>
            <p:nvPr/>
          </p:nvGrpSpPr>
          <p:grpSpPr>
            <a:xfrm>
              <a:off x="76119" y="1906830"/>
              <a:ext cx="3210553" cy="766024"/>
              <a:chOff x="0" y="0"/>
              <a:chExt cx="3210552" cy="766023"/>
            </a:xfrm>
          </p:grpSpPr>
          <p:sp>
            <p:nvSpPr>
              <p:cNvPr id="255"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56"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260" name="Middleware"/>
            <p:cNvGrpSpPr/>
            <p:nvPr/>
          </p:nvGrpSpPr>
          <p:grpSpPr>
            <a:xfrm>
              <a:off x="76119" y="953415"/>
              <a:ext cx="3210553" cy="766024"/>
              <a:chOff x="0" y="0"/>
              <a:chExt cx="3210552" cy="766023"/>
            </a:xfrm>
          </p:grpSpPr>
          <p:sp>
            <p:nvSpPr>
              <p:cNvPr id="258"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59"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263" name="Application"/>
            <p:cNvGrpSpPr/>
            <p:nvPr/>
          </p:nvGrpSpPr>
          <p:grpSpPr>
            <a:xfrm>
              <a:off x="76119" y="0"/>
              <a:ext cx="3210553" cy="766024"/>
              <a:chOff x="0" y="0"/>
              <a:chExt cx="3210552" cy="766023"/>
            </a:xfrm>
          </p:grpSpPr>
          <p:sp>
            <p:nvSpPr>
              <p:cNvPr id="261"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62"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266" name="Virtualization"/>
            <p:cNvGrpSpPr/>
            <p:nvPr/>
          </p:nvGrpSpPr>
          <p:grpSpPr>
            <a:xfrm>
              <a:off x="76119" y="2860244"/>
              <a:ext cx="3210553" cy="766025"/>
              <a:chOff x="0" y="0"/>
              <a:chExt cx="3210552" cy="766024"/>
            </a:xfrm>
          </p:grpSpPr>
          <p:sp>
            <p:nvSpPr>
              <p:cNvPr id="264"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65"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267" name="IaaS: Container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IaaS: Containers</a:t>
              </a:r>
            </a:p>
          </p:txBody>
        </p:sp>
      </p:grpSp>
      <p:sp>
        <p:nvSpPr>
          <p:cNvPr id="269" name="Self-managed"/>
          <p:cNvSpPr txBox="1"/>
          <p:nvPr/>
        </p:nvSpPr>
        <p:spPr>
          <a:xfrm>
            <a:off x="16759398" y="13016339"/>
            <a:ext cx="3362791" cy="511099"/>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Self-managed</a:t>
            </a:r>
          </a:p>
        </p:txBody>
      </p:sp>
      <p:sp>
        <p:nvSpPr>
          <p:cNvPr id="270" name="Vendor-managed"/>
          <p:cNvSpPr txBox="1"/>
          <p:nvPr/>
        </p:nvSpPr>
        <p:spPr>
          <a:xfrm>
            <a:off x="20232298" y="13016339"/>
            <a:ext cx="3959445" cy="511099"/>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Vendor-managed</a:t>
            </a:r>
          </a:p>
        </p:txBody>
      </p:sp>
      <p:grpSp>
        <p:nvGrpSpPr>
          <p:cNvPr id="296" name="Group"/>
          <p:cNvGrpSpPr/>
          <p:nvPr/>
        </p:nvGrpSpPr>
        <p:grpSpPr>
          <a:xfrm>
            <a:off x="20530624" y="3990182"/>
            <a:ext cx="3362793" cy="7983605"/>
            <a:chOff x="0" y="0"/>
            <a:chExt cx="3362792" cy="7983604"/>
          </a:xfrm>
        </p:grpSpPr>
        <p:grpSp>
          <p:nvGrpSpPr>
            <p:cNvPr id="273" name="Physical data center"/>
            <p:cNvGrpSpPr/>
            <p:nvPr/>
          </p:nvGrpSpPr>
          <p:grpSpPr>
            <a:xfrm>
              <a:off x="76119" y="6644629"/>
              <a:ext cx="3210553" cy="766024"/>
              <a:chOff x="0" y="0"/>
              <a:chExt cx="3210552" cy="766023"/>
            </a:xfrm>
          </p:grpSpPr>
          <p:sp>
            <p:nvSpPr>
              <p:cNvPr id="271"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72"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276" name="Network"/>
            <p:cNvGrpSpPr/>
            <p:nvPr/>
          </p:nvGrpSpPr>
          <p:grpSpPr>
            <a:xfrm>
              <a:off x="76119" y="5691216"/>
              <a:ext cx="3210553" cy="766024"/>
              <a:chOff x="0" y="0"/>
              <a:chExt cx="3210552" cy="766023"/>
            </a:xfrm>
          </p:grpSpPr>
          <p:sp>
            <p:nvSpPr>
              <p:cNvPr id="27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75"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279" name="Storage"/>
            <p:cNvGrpSpPr/>
            <p:nvPr/>
          </p:nvGrpSpPr>
          <p:grpSpPr>
            <a:xfrm>
              <a:off x="76119" y="4737801"/>
              <a:ext cx="3210553" cy="766025"/>
              <a:chOff x="0" y="0"/>
              <a:chExt cx="3210552" cy="766024"/>
            </a:xfrm>
          </p:grpSpPr>
          <p:sp>
            <p:nvSpPr>
              <p:cNvPr id="277"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78"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282" name="Physical Server"/>
            <p:cNvGrpSpPr/>
            <p:nvPr/>
          </p:nvGrpSpPr>
          <p:grpSpPr>
            <a:xfrm>
              <a:off x="76119" y="3784386"/>
              <a:ext cx="3210553" cy="766025"/>
              <a:chOff x="0" y="0"/>
              <a:chExt cx="3210552" cy="766024"/>
            </a:xfrm>
          </p:grpSpPr>
          <p:sp>
            <p:nvSpPr>
              <p:cNvPr id="280"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81"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285" name="Operating System"/>
            <p:cNvGrpSpPr/>
            <p:nvPr/>
          </p:nvGrpSpPr>
          <p:grpSpPr>
            <a:xfrm>
              <a:off x="76119" y="1906830"/>
              <a:ext cx="3210553" cy="766024"/>
              <a:chOff x="0" y="0"/>
              <a:chExt cx="3210552" cy="766023"/>
            </a:xfrm>
          </p:grpSpPr>
          <p:sp>
            <p:nvSpPr>
              <p:cNvPr id="28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84"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288" name="Middleware"/>
            <p:cNvGrpSpPr/>
            <p:nvPr/>
          </p:nvGrpSpPr>
          <p:grpSpPr>
            <a:xfrm>
              <a:off x="76119" y="953415"/>
              <a:ext cx="3210553" cy="766024"/>
              <a:chOff x="0" y="0"/>
              <a:chExt cx="3210552" cy="766023"/>
            </a:xfrm>
          </p:grpSpPr>
          <p:sp>
            <p:nvSpPr>
              <p:cNvPr id="286"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87"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291" name="Application"/>
            <p:cNvGrpSpPr/>
            <p:nvPr/>
          </p:nvGrpSpPr>
          <p:grpSpPr>
            <a:xfrm>
              <a:off x="76119" y="0"/>
              <a:ext cx="3210553" cy="766024"/>
              <a:chOff x="0" y="0"/>
              <a:chExt cx="3210552" cy="766023"/>
            </a:xfrm>
          </p:grpSpPr>
          <p:sp>
            <p:nvSpPr>
              <p:cNvPr id="289"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90"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294" name="Virtualization"/>
            <p:cNvGrpSpPr/>
            <p:nvPr/>
          </p:nvGrpSpPr>
          <p:grpSpPr>
            <a:xfrm>
              <a:off x="76119" y="2860244"/>
              <a:ext cx="3210553" cy="766025"/>
              <a:chOff x="0" y="0"/>
              <a:chExt cx="3210552" cy="766024"/>
            </a:xfrm>
          </p:grpSpPr>
          <p:sp>
            <p:nvSpPr>
              <p:cNvPr id="292"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293"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295" name="Paa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PaaS</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PaaS is the Simplest Choice for App Deployment"/>
          <p:cNvSpPr txBox="1"/>
          <p:nvPr>
            <p:ph type="title"/>
          </p:nvPr>
        </p:nvSpPr>
        <p:spPr>
          <a:prstGeom prst="rect">
            <a:avLst/>
          </a:prstGeom>
        </p:spPr>
        <p:txBody>
          <a:bodyPr/>
          <a:lstStyle/>
          <a:p>
            <a:pPr/>
            <a:r>
              <a:t>PaaS, simplest choice for app deployment</a:t>
            </a:r>
          </a:p>
        </p:txBody>
      </p:sp>
      <p:sp>
        <p:nvSpPr>
          <p:cNvPr id="301" name="Slide Subtitle"/>
          <p:cNvSpPr txBox="1"/>
          <p:nvPr>
            <p:ph type="body" idx="1"/>
          </p:nvPr>
        </p:nvSpPr>
        <p:spPr>
          <a:prstGeom prst="rect">
            <a:avLst/>
          </a:prstGeom>
        </p:spPr>
        <p:txBody>
          <a:bodyPr/>
          <a:lstStyle/>
          <a:p>
            <a:pPr/>
            <a:r>
              <a:rPr b="1"/>
              <a:t>Platform-as-a-Service</a:t>
            </a:r>
            <a:r>
              <a:t> provides components most apps need, fully managed by the vendor: load balancer, monitoring, application server</a:t>
            </a:r>
          </a:p>
          <a:p>
            <a:pPr lvl="1"/>
            <a:r>
              <a:t>Heroku, AWS Elastic Beanstalk, Google App Engine</a:t>
            </a:r>
          </a:p>
          <a:p>
            <a:pPr/>
            <a:r>
              <a:t>Some PaaSs deploy apps as single functions invoked only</a:t>
            </a:r>
            <a:br/>
            <a:r>
              <a:t>when a web request is made</a:t>
            </a:r>
          </a:p>
          <a:p>
            <a:pPr lvl="1"/>
            <a:r>
              <a:t>AWS Lambda, Google Cloud Functions, Azure Functions</a:t>
            </a:r>
          </a:p>
          <a:p>
            <a:pPr/>
            <a:r>
              <a:t>Some PaaSs provide databases and authentication</a:t>
            </a:r>
          </a:p>
          <a:p>
            <a:pPr lvl="1"/>
            <a:r>
              <a:t>Google Firebase, Back4App</a:t>
            </a:r>
          </a:p>
        </p:txBody>
      </p:sp>
      <p:grpSp>
        <p:nvGrpSpPr>
          <p:cNvPr id="327" name="Group"/>
          <p:cNvGrpSpPr/>
          <p:nvPr/>
        </p:nvGrpSpPr>
        <p:grpSpPr>
          <a:xfrm>
            <a:off x="20530624" y="4410978"/>
            <a:ext cx="3362793" cy="7983605"/>
            <a:chOff x="0" y="0"/>
            <a:chExt cx="3362792" cy="7983604"/>
          </a:xfrm>
        </p:grpSpPr>
        <p:grpSp>
          <p:nvGrpSpPr>
            <p:cNvPr id="304" name="Physical data center"/>
            <p:cNvGrpSpPr/>
            <p:nvPr/>
          </p:nvGrpSpPr>
          <p:grpSpPr>
            <a:xfrm>
              <a:off x="76119" y="6644628"/>
              <a:ext cx="3210553" cy="766024"/>
              <a:chOff x="0" y="0"/>
              <a:chExt cx="3210552" cy="766023"/>
            </a:xfrm>
          </p:grpSpPr>
          <p:sp>
            <p:nvSpPr>
              <p:cNvPr id="302"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03"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307" name="Network"/>
            <p:cNvGrpSpPr/>
            <p:nvPr/>
          </p:nvGrpSpPr>
          <p:grpSpPr>
            <a:xfrm>
              <a:off x="76119" y="5691215"/>
              <a:ext cx="3210553" cy="766024"/>
              <a:chOff x="0" y="0"/>
              <a:chExt cx="3210552" cy="766023"/>
            </a:xfrm>
          </p:grpSpPr>
          <p:sp>
            <p:nvSpPr>
              <p:cNvPr id="305"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06"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310" name="Storage"/>
            <p:cNvGrpSpPr/>
            <p:nvPr/>
          </p:nvGrpSpPr>
          <p:grpSpPr>
            <a:xfrm>
              <a:off x="76119" y="4737800"/>
              <a:ext cx="3210553" cy="766025"/>
              <a:chOff x="0" y="0"/>
              <a:chExt cx="3210552" cy="766024"/>
            </a:xfrm>
          </p:grpSpPr>
          <p:sp>
            <p:nvSpPr>
              <p:cNvPr id="308"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09"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313" name="Physical Server"/>
            <p:cNvGrpSpPr/>
            <p:nvPr/>
          </p:nvGrpSpPr>
          <p:grpSpPr>
            <a:xfrm>
              <a:off x="76119" y="3784386"/>
              <a:ext cx="3210553" cy="766025"/>
              <a:chOff x="0" y="0"/>
              <a:chExt cx="3210552" cy="766024"/>
            </a:xfrm>
          </p:grpSpPr>
          <p:sp>
            <p:nvSpPr>
              <p:cNvPr id="311"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12"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316" name="Operating System"/>
            <p:cNvGrpSpPr/>
            <p:nvPr/>
          </p:nvGrpSpPr>
          <p:grpSpPr>
            <a:xfrm>
              <a:off x="76119" y="1906830"/>
              <a:ext cx="3210553" cy="766024"/>
              <a:chOff x="0" y="0"/>
              <a:chExt cx="3210552" cy="766023"/>
            </a:xfrm>
          </p:grpSpPr>
          <p:sp>
            <p:nvSpPr>
              <p:cNvPr id="31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15"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319" name="Middleware"/>
            <p:cNvGrpSpPr/>
            <p:nvPr/>
          </p:nvGrpSpPr>
          <p:grpSpPr>
            <a:xfrm>
              <a:off x="76119" y="953415"/>
              <a:ext cx="3210553" cy="766024"/>
              <a:chOff x="0" y="0"/>
              <a:chExt cx="3210552" cy="766023"/>
            </a:xfrm>
          </p:grpSpPr>
          <p:sp>
            <p:nvSpPr>
              <p:cNvPr id="317"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18"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322" name="Application"/>
            <p:cNvGrpSpPr/>
            <p:nvPr/>
          </p:nvGrpSpPr>
          <p:grpSpPr>
            <a:xfrm>
              <a:off x="76119" y="0"/>
              <a:ext cx="3210553" cy="766024"/>
              <a:chOff x="0" y="0"/>
              <a:chExt cx="3210552" cy="766023"/>
            </a:xfrm>
          </p:grpSpPr>
          <p:sp>
            <p:nvSpPr>
              <p:cNvPr id="320"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21"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325" name="Virtualization"/>
            <p:cNvGrpSpPr/>
            <p:nvPr/>
          </p:nvGrpSpPr>
          <p:grpSpPr>
            <a:xfrm>
              <a:off x="76119" y="2860244"/>
              <a:ext cx="3210553" cy="766025"/>
              <a:chOff x="0" y="0"/>
              <a:chExt cx="3210552" cy="766024"/>
            </a:xfrm>
          </p:grpSpPr>
          <p:sp>
            <p:nvSpPr>
              <p:cNvPr id="323"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24"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326" name="Paa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PaaS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Heroku is a Platform as a Service"/>
          <p:cNvSpPr txBox="1"/>
          <p:nvPr>
            <p:ph type="title"/>
          </p:nvPr>
        </p:nvSpPr>
        <p:spPr>
          <a:prstGeom prst="rect">
            <a:avLst/>
          </a:prstGeom>
        </p:spPr>
        <p:txBody>
          <a:bodyPr/>
          <a:lstStyle/>
          <a:p>
            <a:pPr/>
            <a:r>
              <a:t>Heroku’s PaaS</a:t>
            </a:r>
          </a:p>
        </p:txBody>
      </p:sp>
      <p:sp>
        <p:nvSpPr>
          <p:cNvPr id="332" name="Slide Subtitle"/>
          <p:cNvSpPr txBox="1"/>
          <p:nvPr>
            <p:ph type="body" idx="1"/>
          </p:nvPr>
        </p:nvSpPr>
        <p:spPr>
          <a:prstGeom prst="rect">
            <a:avLst/>
          </a:prstGeom>
        </p:spPr>
        <p:txBody>
          <a:bodyPr/>
          <a:lstStyle/>
          <a:p>
            <a:pPr/>
            <a:r>
              <a:t>Takes a web app as input</a:t>
            </a:r>
          </a:p>
          <a:p>
            <a:pPr lvl="1"/>
            <a:r>
              <a:t>No container, only need entry point to code, e.g. “npm start”</a:t>
            </a:r>
          </a:p>
          <a:p>
            <a:pPr/>
            <a:r>
              <a:t>Hosts web app at chosen URL, can scale resources up/down on-demand</a:t>
            </a:r>
          </a:p>
          <a:p>
            <a:pPr lvl="1"/>
            <a:r>
              <a:t>Load balancer fully managed by Heroku, scaling transparent</a:t>
            </a:r>
          </a:p>
          <a:p>
            <a:pPr lvl="1"/>
            <a:r>
              <a:t>Auto-scale down to use no resources, spins up container on reception of a request</a:t>
            </a:r>
          </a:p>
          <a:p>
            <a:pPr lvl="1"/>
            <a:r>
              <a:t>Dashboard for monitoring/reporting</a:t>
            </a:r>
          </a:p>
        </p:txBody>
      </p:sp>
      <p:grpSp>
        <p:nvGrpSpPr>
          <p:cNvPr id="335" name="Container"/>
          <p:cNvGrpSpPr/>
          <p:nvPr/>
        </p:nvGrpSpPr>
        <p:grpSpPr>
          <a:xfrm>
            <a:off x="20609297" y="10959202"/>
            <a:ext cx="3624021" cy="1808103"/>
            <a:chOff x="0" y="0"/>
            <a:chExt cx="3624019" cy="1808102"/>
          </a:xfrm>
        </p:grpSpPr>
        <p:sp>
          <p:nvSpPr>
            <p:cNvPr id="333" name="Rectangle"/>
            <p:cNvSpPr/>
            <p:nvPr/>
          </p:nvSpPr>
          <p:spPr>
            <a:xfrm>
              <a:off x="0" y="-1"/>
              <a:ext cx="3624020" cy="1808104"/>
            </a:xfrm>
            <a:prstGeom prst="rect">
              <a:avLst/>
            </a:prstGeom>
            <a:solidFill>
              <a:srgbClr val="DEA983"/>
            </a:solidFill>
            <a:ln w="12700" cap="flat">
              <a:noFill/>
              <a:miter lim="400000"/>
            </a:ln>
            <a:effectLst/>
          </p:spPr>
          <p:txBody>
            <a:bodyPr wrap="square" lIns="50800" tIns="50800" rIns="50800" bIns="50800" numCol="1" anchor="t">
              <a:noAutofit/>
            </a:bodyPr>
            <a:lstStyle/>
            <a:p>
              <a:pPr algn="ctr" defTabSz="2438337">
                <a:defRPr b="1" sz="3000">
                  <a:latin typeface="Helvetica Neue"/>
                  <a:ea typeface="Helvetica Neue"/>
                  <a:cs typeface="Helvetica Neue"/>
                  <a:sym typeface="Helvetica Neue"/>
                </a:defRPr>
              </a:pPr>
            </a:p>
          </p:txBody>
        </p:sp>
        <p:sp>
          <p:nvSpPr>
            <p:cNvPr id="334" name="Container"/>
            <p:cNvSpPr txBox="1"/>
            <p:nvPr/>
          </p:nvSpPr>
          <p:spPr>
            <a:xfrm>
              <a:off x="0" y="-1"/>
              <a:ext cx="3624020"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ctr" defTabSz="2438337">
                <a:defRPr b="1" sz="3000">
                  <a:latin typeface="Helvetica Neue"/>
                  <a:ea typeface="Helvetica Neue"/>
                  <a:cs typeface="Helvetica Neue"/>
                  <a:sym typeface="Helvetica Neue"/>
                </a:defRPr>
              </a:lvl1pPr>
            </a:lstStyle>
            <a:p>
              <a:pPr/>
              <a:r>
                <a:t>Container</a:t>
              </a:r>
            </a:p>
          </p:txBody>
        </p:sp>
      </p:grpSp>
      <p:grpSp>
        <p:nvGrpSpPr>
          <p:cNvPr id="338" name="Our NodeJS App"/>
          <p:cNvGrpSpPr/>
          <p:nvPr/>
        </p:nvGrpSpPr>
        <p:grpSpPr>
          <a:xfrm>
            <a:off x="20774445" y="11551291"/>
            <a:ext cx="3293725" cy="1076757"/>
            <a:chOff x="0" y="0"/>
            <a:chExt cx="3293724" cy="1076755"/>
          </a:xfrm>
        </p:grpSpPr>
        <p:sp>
          <p:nvSpPr>
            <p:cNvPr id="336" name="Rectangle"/>
            <p:cNvSpPr/>
            <p:nvPr/>
          </p:nvSpPr>
          <p:spPr>
            <a:xfrm>
              <a:off x="-1" y="0"/>
              <a:ext cx="3293726" cy="107675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337" name="Our NodeJS App"/>
            <p:cNvSpPr txBox="1"/>
            <p:nvPr/>
          </p:nvSpPr>
          <p:spPr>
            <a:xfrm>
              <a:off x="-1" y="258153"/>
              <a:ext cx="3293726"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Our NodeJS App</a:t>
              </a:r>
            </a:p>
          </p:txBody>
        </p:sp>
      </p:grpSp>
      <p:grpSp>
        <p:nvGrpSpPr>
          <p:cNvPr id="341" name="Container"/>
          <p:cNvGrpSpPr/>
          <p:nvPr/>
        </p:nvGrpSpPr>
        <p:grpSpPr>
          <a:xfrm>
            <a:off x="16639074" y="10959202"/>
            <a:ext cx="3624021" cy="1808103"/>
            <a:chOff x="0" y="0"/>
            <a:chExt cx="3624019" cy="1808102"/>
          </a:xfrm>
        </p:grpSpPr>
        <p:sp>
          <p:nvSpPr>
            <p:cNvPr id="339" name="Rectangle"/>
            <p:cNvSpPr/>
            <p:nvPr/>
          </p:nvSpPr>
          <p:spPr>
            <a:xfrm>
              <a:off x="0" y="-1"/>
              <a:ext cx="3624020" cy="1808104"/>
            </a:xfrm>
            <a:prstGeom prst="rect">
              <a:avLst/>
            </a:prstGeom>
            <a:solidFill>
              <a:srgbClr val="DEA983"/>
            </a:solidFill>
            <a:ln w="12700" cap="flat">
              <a:noFill/>
              <a:miter lim="400000"/>
            </a:ln>
            <a:effectLst/>
          </p:spPr>
          <p:txBody>
            <a:bodyPr wrap="square" lIns="50800" tIns="50800" rIns="50800" bIns="50800" numCol="1" anchor="t">
              <a:noAutofit/>
            </a:bodyPr>
            <a:lstStyle/>
            <a:p>
              <a:pPr algn="ctr" defTabSz="2438337">
                <a:defRPr b="1" sz="3000">
                  <a:latin typeface="Helvetica Neue"/>
                  <a:ea typeface="Helvetica Neue"/>
                  <a:cs typeface="Helvetica Neue"/>
                  <a:sym typeface="Helvetica Neue"/>
                </a:defRPr>
              </a:pPr>
            </a:p>
          </p:txBody>
        </p:sp>
        <p:sp>
          <p:nvSpPr>
            <p:cNvPr id="340" name="Container"/>
            <p:cNvSpPr txBox="1"/>
            <p:nvPr/>
          </p:nvSpPr>
          <p:spPr>
            <a:xfrm>
              <a:off x="0" y="-1"/>
              <a:ext cx="3624020"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ctr" defTabSz="2438337">
                <a:defRPr b="1" sz="3000">
                  <a:latin typeface="Helvetica Neue"/>
                  <a:ea typeface="Helvetica Neue"/>
                  <a:cs typeface="Helvetica Neue"/>
                  <a:sym typeface="Helvetica Neue"/>
                </a:defRPr>
              </a:lvl1pPr>
            </a:lstStyle>
            <a:p>
              <a:pPr/>
              <a:r>
                <a:t>Container</a:t>
              </a:r>
            </a:p>
          </p:txBody>
        </p:sp>
      </p:grpSp>
      <p:grpSp>
        <p:nvGrpSpPr>
          <p:cNvPr id="344" name="Our NodeJS App"/>
          <p:cNvGrpSpPr/>
          <p:nvPr/>
        </p:nvGrpSpPr>
        <p:grpSpPr>
          <a:xfrm>
            <a:off x="16804222" y="11551291"/>
            <a:ext cx="3293726" cy="1076757"/>
            <a:chOff x="0" y="0"/>
            <a:chExt cx="3293724" cy="1076755"/>
          </a:xfrm>
        </p:grpSpPr>
        <p:sp>
          <p:nvSpPr>
            <p:cNvPr id="342" name="Rectangle"/>
            <p:cNvSpPr/>
            <p:nvPr/>
          </p:nvSpPr>
          <p:spPr>
            <a:xfrm>
              <a:off x="0" y="0"/>
              <a:ext cx="3293725" cy="107675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343" name="Our NodeJS App"/>
            <p:cNvSpPr txBox="1"/>
            <p:nvPr/>
          </p:nvSpPr>
          <p:spPr>
            <a:xfrm>
              <a:off x="0" y="258153"/>
              <a:ext cx="3293725"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Our NodeJS App</a:t>
              </a:r>
            </a:p>
          </p:txBody>
        </p:sp>
      </p:grpSp>
      <p:sp>
        <p:nvSpPr>
          <p:cNvPr id="345" name="Line"/>
          <p:cNvSpPr/>
          <p:nvPr/>
        </p:nvSpPr>
        <p:spPr>
          <a:xfrm flipH="1">
            <a:off x="18452012" y="9818448"/>
            <a:ext cx="1587342" cy="1055520"/>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sp>
        <p:nvSpPr>
          <p:cNvPr id="346" name="Line"/>
          <p:cNvSpPr/>
          <p:nvPr/>
        </p:nvSpPr>
        <p:spPr>
          <a:xfrm>
            <a:off x="20232793" y="9818448"/>
            <a:ext cx="1608216" cy="1055751"/>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sp>
        <p:nvSpPr>
          <p:cNvPr id="347" name="Line"/>
          <p:cNvSpPr/>
          <p:nvPr/>
        </p:nvSpPr>
        <p:spPr>
          <a:xfrm>
            <a:off x="20224503" y="7211966"/>
            <a:ext cx="1" cy="1330670"/>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grpSp>
        <p:nvGrpSpPr>
          <p:cNvPr id="350" name="Load balancer + traffic monitor"/>
          <p:cNvGrpSpPr/>
          <p:nvPr/>
        </p:nvGrpSpPr>
        <p:grpSpPr>
          <a:xfrm>
            <a:off x="18577641" y="8567397"/>
            <a:ext cx="3293726" cy="1270002"/>
            <a:chOff x="0" y="0"/>
            <a:chExt cx="3293724" cy="1270001"/>
          </a:xfrm>
        </p:grpSpPr>
        <p:sp>
          <p:nvSpPr>
            <p:cNvPr id="348" name="Rectangle"/>
            <p:cNvSpPr/>
            <p:nvPr/>
          </p:nvSpPr>
          <p:spPr>
            <a:xfrm>
              <a:off x="0" y="-1"/>
              <a:ext cx="3293725" cy="1270003"/>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349" name="Load balancer + traffic monitor"/>
            <p:cNvSpPr txBox="1"/>
            <p:nvPr/>
          </p:nvSpPr>
          <p:spPr>
            <a:xfrm>
              <a:off x="0" y="119826"/>
              <a:ext cx="3293725" cy="1030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Load balancer + traffic monitor</a:t>
              </a:r>
            </a:p>
          </p:txBody>
        </p:sp>
      </p:grpSp>
      <p:sp>
        <p:nvSpPr>
          <p:cNvPr id="351" name="HTTP requests"/>
          <p:cNvSpPr txBox="1"/>
          <p:nvPr/>
        </p:nvSpPr>
        <p:spPr>
          <a:xfrm>
            <a:off x="19091868" y="6726145"/>
            <a:ext cx="226527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2438337">
              <a:defRPr b="1" sz="2400">
                <a:latin typeface="Helvetica Neue"/>
                <a:ea typeface="Helvetica Neue"/>
                <a:cs typeface="Helvetica Neue"/>
                <a:sym typeface="Helvetica Neue"/>
              </a:defRPr>
            </a:lvl1pPr>
          </a:lstStyle>
          <a:p>
            <a:pPr/>
            <a:r>
              <a:t>HTTP requests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oftware as a Service is Fully Managed"/>
          <p:cNvSpPr txBox="1"/>
          <p:nvPr>
            <p:ph type="title"/>
          </p:nvPr>
        </p:nvSpPr>
        <p:spPr>
          <a:prstGeom prst="rect">
            <a:avLst/>
          </a:prstGeom>
        </p:spPr>
        <p:txBody>
          <a:bodyPr/>
          <a:lstStyle/>
          <a:p>
            <a:pPr/>
            <a:r>
              <a:t>Software as a Service is fully managed</a:t>
            </a:r>
          </a:p>
        </p:txBody>
      </p:sp>
      <p:sp>
        <p:nvSpPr>
          <p:cNvPr id="356" name="Slide Subtitle"/>
          <p:cNvSpPr txBox="1"/>
          <p:nvPr>
            <p:ph type="body" idx="1"/>
          </p:nvPr>
        </p:nvSpPr>
        <p:spPr>
          <a:prstGeom prst="rect">
            <a:avLst/>
          </a:prstGeom>
        </p:spPr>
        <p:txBody>
          <a:bodyPr/>
          <a:lstStyle/>
          <a:p>
            <a:pPr/>
            <a:r>
              <a:t>Many apps require same software, cloud providers can operate it for us</a:t>
            </a:r>
          </a:p>
          <a:p>
            <a:pPr/>
            <a:r>
              <a:t>Providers also develop custom software offered only as a service</a:t>
            </a:r>
          </a:p>
          <a:p>
            <a:pPr/>
            <a:r>
              <a:t>Examples:</a:t>
            </a:r>
          </a:p>
          <a:p>
            <a:pPr lvl="1"/>
            <a:r>
              <a:t>PostgreSQL (open source)</a:t>
            </a:r>
          </a:p>
          <a:p>
            <a:pPr lvl="1"/>
            <a:r>
              <a:t>Twilio Programmable Video (proprietary chat) </a:t>
            </a:r>
          </a:p>
        </p:txBody>
      </p:sp>
      <p:sp>
        <p:nvSpPr>
          <p:cNvPr id="357" name="Self-managed"/>
          <p:cNvSpPr txBox="1"/>
          <p:nvPr/>
        </p:nvSpPr>
        <p:spPr>
          <a:xfrm>
            <a:off x="16759398" y="13016339"/>
            <a:ext cx="3362791" cy="511099"/>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Self-managed</a:t>
            </a:r>
          </a:p>
        </p:txBody>
      </p:sp>
      <p:sp>
        <p:nvSpPr>
          <p:cNvPr id="358" name="Vendor-managed"/>
          <p:cNvSpPr txBox="1"/>
          <p:nvPr/>
        </p:nvSpPr>
        <p:spPr>
          <a:xfrm>
            <a:off x="20232298" y="13016339"/>
            <a:ext cx="3959445" cy="511099"/>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Vendor-managed</a:t>
            </a:r>
          </a:p>
        </p:txBody>
      </p:sp>
      <p:grpSp>
        <p:nvGrpSpPr>
          <p:cNvPr id="384" name="Group"/>
          <p:cNvGrpSpPr/>
          <p:nvPr/>
        </p:nvGrpSpPr>
        <p:grpSpPr>
          <a:xfrm>
            <a:off x="16759398" y="3990182"/>
            <a:ext cx="3362793" cy="7983605"/>
            <a:chOff x="0" y="0"/>
            <a:chExt cx="3362792" cy="7983604"/>
          </a:xfrm>
        </p:grpSpPr>
        <p:grpSp>
          <p:nvGrpSpPr>
            <p:cNvPr id="361" name="Physical data center"/>
            <p:cNvGrpSpPr/>
            <p:nvPr/>
          </p:nvGrpSpPr>
          <p:grpSpPr>
            <a:xfrm>
              <a:off x="76119" y="6644629"/>
              <a:ext cx="3210553" cy="766024"/>
              <a:chOff x="0" y="0"/>
              <a:chExt cx="3210552" cy="766023"/>
            </a:xfrm>
          </p:grpSpPr>
          <p:sp>
            <p:nvSpPr>
              <p:cNvPr id="359"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60"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364" name="Network"/>
            <p:cNvGrpSpPr/>
            <p:nvPr/>
          </p:nvGrpSpPr>
          <p:grpSpPr>
            <a:xfrm>
              <a:off x="76119" y="5691216"/>
              <a:ext cx="3210553" cy="766024"/>
              <a:chOff x="0" y="0"/>
              <a:chExt cx="3210552" cy="766023"/>
            </a:xfrm>
          </p:grpSpPr>
          <p:sp>
            <p:nvSpPr>
              <p:cNvPr id="362"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63"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367" name="Storage"/>
            <p:cNvGrpSpPr/>
            <p:nvPr/>
          </p:nvGrpSpPr>
          <p:grpSpPr>
            <a:xfrm>
              <a:off x="76119" y="4737801"/>
              <a:ext cx="3210553" cy="766025"/>
              <a:chOff x="0" y="0"/>
              <a:chExt cx="3210552" cy="766024"/>
            </a:xfrm>
          </p:grpSpPr>
          <p:sp>
            <p:nvSpPr>
              <p:cNvPr id="365"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66"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370" name="Physical Server"/>
            <p:cNvGrpSpPr/>
            <p:nvPr/>
          </p:nvGrpSpPr>
          <p:grpSpPr>
            <a:xfrm>
              <a:off x="76119" y="3784386"/>
              <a:ext cx="3210553" cy="766025"/>
              <a:chOff x="0" y="0"/>
              <a:chExt cx="3210552" cy="766024"/>
            </a:xfrm>
          </p:grpSpPr>
          <p:sp>
            <p:nvSpPr>
              <p:cNvPr id="368"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69"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373" name="Operating System"/>
            <p:cNvGrpSpPr/>
            <p:nvPr/>
          </p:nvGrpSpPr>
          <p:grpSpPr>
            <a:xfrm>
              <a:off x="76119" y="1906830"/>
              <a:ext cx="3210553" cy="766024"/>
              <a:chOff x="0" y="0"/>
              <a:chExt cx="3210552" cy="766023"/>
            </a:xfrm>
          </p:grpSpPr>
          <p:sp>
            <p:nvSpPr>
              <p:cNvPr id="371"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72"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376" name="Middleware"/>
            <p:cNvGrpSpPr/>
            <p:nvPr/>
          </p:nvGrpSpPr>
          <p:grpSpPr>
            <a:xfrm>
              <a:off x="76119" y="953415"/>
              <a:ext cx="3210553" cy="766024"/>
              <a:chOff x="0" y="0"/>
              <a:chExt cx="3210552" cy="766023"/>
            </a:xfrm>
          </p:grpSpPr>
          <p:sp>
            <p:nvSpPr>
              <p:cNvPr id="374"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75"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379" name="Application"/>
            <p:cNvGrpSpPr/>
            <p:nvPr/>
          </p:nvGrpSpPr>
          <p:grpSpPr>
            <a:xfrm>
              <a:off x="76119" y="0"/>
              <a:ext cx="3210553" cy="766024"/>
              <a:chOff x="0" y="0"/>
              <a:chExt cx="3210552" cy="766023"/>
            </a:xfrm>
          </p:grpSpPr>
          <p:sp>
            <p:nvSpPr>
              <p:cNvPr id="377"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78"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382" name="Virtualization"/>
            <p:cNvGrpSpPr/>
            <p:nvPr/>
          </p:nvGrpSpPr>
          <p:grpSpPr>
            <a:xfrm>
              <a:off x="76119" y="2860244"/>
              <a:ext cx="3210553" cy="766025"/>
              <a:chOff x="0" y="0"/>
              <a:chExt cx="3210552" cy="766024"/>
            </a:xfrm>
          </p:grpSpPr>
          <p:sp>
            <p:nvSpPr>
              <p:cNvPr id="380"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81"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383" name="Iaa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IaaS</a:t>
              </a:r>
            </a:p>
          </p:txBody>
        </p:sp>
      </p:grpSp>
      <p:grpSp>
        <p:nvGrpSpPr>
          <p:cNvPr id="410" name="Group"/>
          <p:cNvGrpSpPr/>
          <p:nvPr/>
        </p:nvGrpSpPr>
        <p:grpSpPr>
          <a:xfrm>
            <a:off x="20530624" y="3968200"/>
            <a:ext cx="3362793" cy="8027569"/>
            <a:chOff x="0" y="0"/>
            <a:chExt cx="3362792" cy="8027568"/>
          </a:xfrm>
        </p:grpSpPr>
        <p:grpSp>
          <p:nvGrpSpPr>
            <p:cNvPr id="387" name="Physical data center"/>
            <p:cNvGrpSpPr/>
            <p:nvPr/>
          </p:nvGrpSpPr>
          <p:grpSpPr>
            <a:xfrm>
              <a:off x="76119" y="6644630"/>
              <a:ext cx="3210553" cy="766024"/>
              <a:chOff x="0" y="0"/>
              <a:chExt cx="3210552" cy="766023"/>
            </a:xfrm>
          </p:grpSpPr>
          <p:sp>
            <p:nvSpPr>
              <p:cNvPr id="385"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86"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390" name="Network"/>
            <p:cNvGrpSpPr/>
            <p:nvPr/>
          </p:nvGrpSpPr>
          <p:grpSpPr>
            <a:xfrm>
              <a:off x="76119" y="5691215"/>
              <a:ext cx="3210553" cy="766024"/>
              <a:chOff x="0" y="0"/>
              <a:chExt cx="3210552" cy="766023"/>
            </a:xfrm>
          </p:grpSpPr>
          <p:sp>
            <p:nvSpPr>
              <p:cNvPr id="388"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89"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393" name="Storage"/>
            <p:cNvGrpSpPr/>
            <p:nvPr/>
          </p:nvGrpSpPr>
          <p:grpSpPr>
            <a:xfrm>
              <a:off x="76119" y="4737801"/>
              <a:ext cx="3210553" cy="766024"/>
              <a:chOff x="0" y="0"/>
              <a:chExt cx="3210552" cy="766023"/>
            </a:xfrm>
          </p:grpSpPr>
          <p:sp>
            <p:nvSpPr>
              <p:cNvPr id="391"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92" name="Storag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396" name="Physical Server"/>
            <p:cNvGrpSpPr/>
            <p:nvPr/>
          </p:nvGrpSpPr>
          <p:grpSpPr>
            <a:xfrm>
              <a:off x="76119" y="3784387"/>
              <a:ext cx="3210553" cy="766024"/>
              <a:chOff x="0" y="0"/>
              <a:chExt cx="3210552" cy="766023"/>
            </a:xfrm>
          </p:grpSpPr>
          <p:sp>
            <p:nvSpPr>
              <p:cNvPr id="39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95" name="Physical Serv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399" name="Operating System"/>
            <p:cNvGrpSpPr/>
            <p:nvPr/>
          </p:nvGrpSpPr>
          <p:grpSpPr>
            <a:xfrm>
              <a:off x="76119" y="1906830"/>
              <a:ext cx="3210553" cy="766024"/>
              <a:chOff x="0" y="0"/>
              <a:chExt cx="3210552" cy="766023"/>
            </a:xfrm>
          </p:grpSpPr>
          <p:sp>
            <p:nvSpPr>
              <p:cNvPr id="397"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398"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402" name="Middleware"/>
            <p:cNvGrpSpPr/>
            <p:nvPr/>
          </p:nvGrpSpPr>
          <p:grpSpPr>
            <a:xfrm>
              <a:off x="76119" y="953415"/>
              <a:ext cx="3210553" cy="766024"/>
              <a:chOff x="0" y="0"/>
              <a:chExt cx="3210552" cy="766023"/>
            </a:xfrm>
          </p:grpSpPr>
          <p:sp>
            <p:nvSpPr>
              <p:cNvPr id="400"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01"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405" name="Application"/>
            <p:cNvGrpSpPr/>
            <p:nvPr/>
          </p:nvGrpSpPr>
          <p:grpSpPr>
            <a:xfrm>
              <a:off x="76119" y="0"/>
              <a:ext cx="3210553" cy="766024"/>
              <a:chOff x="0" y="0"/>
              <a:chExt cx="3210552" cy="766023"/>
            </a:xfrm>
          </p:grpSpPr>
          <p:sp>
            <p:nvSpPr>
              <p:cNvPr id="40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04"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408" name="Virtualization"/>
            <p:cNvGrpSpPr/>
            <p:nvPr/>
          </p:nvGrpSpPr>
          <p:grpSpPr>
            <a:xfrm>
              <a:off x="76119" y="2860245"/>
              <a:ext cx="3210553" cy="766024"/>
              <a:chOff x="0" y="0"/>
              <a:chExt cx="3210552" cy="766023"/>
            </a:xfrm>
          </p:grpSpPr>
          <p:sp>
            <p:nvSpPr>
              <p:cNvPr id="406"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07" name="Virtualiz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409" name="SaaS"/>
            <p:cNvSpPr/>
            <p:nvPr/>
          </p:nvSpPr>
          <p:spPr>
            <a:xfrm>
              <a:off x="0" y="8027568"/>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SaaS</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elf-managed vs Vendor-managed Infrastructure"/>
          <p:cNvSpPr txBox="1"/>
          <p:nvPr>
            <p:ph type="title"/>
          </p:nvPr>
        </p:nvSpPr>
        <p:spPr>
          <a:prstGeom prst="rect">
            <a:avLst/>
          </a:prstGeom>
        </p:spPr>
        <p:txBody>
          <a:bodyPr/>
          <a:lstStyle/>
          <a:p>
            <a:pPr/>
            <a:r>
              <a:t>Self-managed vs Vendor-managed Infrastructure</a:t>
            </a:r>
          </a:p>
        </p:txBody>
      </p:sp>
      <p:sp>
        <p:nvSpPr>
          <p:cNvPr id="415" name="Slide Subtitle"/>
          <p:cNvSpPr txBox="1"/>
          <p:nvPr>
            <p:ph type="body" idx="1"/>
          </p:nvPr>
        </p:nvSpPr>
        <p:spPr>
          <a:prstGeom prst="rect">
            <a:avLst/>
          </a:prstGeom>
        </p:spPr>
        <p:txBody>
          <a:bodyPr/>
          <a:lstStyle/>
          <a:p>
            <a:pPr/>
            <a:r>
              <a:t>Benefits to vendor-managed options:</a:t>
            </a:r>
          </a:p>
          <a:p>
            <a:pPr lvl="1"/>
            <a:r>
              <a:t>More ways to reduce resource consumption, improve resource utilization</a:t>
            </a:r>
          </a:p>
          <a:p>
            <a:pPr lvl="1"/>
            <a:r>
              <a:t>Less management burden</a:t>
            </a:r>
          </a:p>
          <a:p>
            <a:pPr lvl="1"/>
            <a:r>
              <a:t>Less capital investment, greater operating expenses</a:t>
            </a:r>
          </a:p>
          <a:p>
            <a:pPr/>
            <a:r>
              <a:t>Benefits to self-managed options:</a:t>
            </a:r>
          </a:p>
          <a:p>
            <a:pPr lvl="1"/>
            <a:r>
              <a:t>Greater flexibility and avoid vendor lock-in</a:t>
            </a:r>
          </a:p>
          <a:p>
            <a:pPr lvl="1"/>
            <a:r>
              <a:t>More capital investment, less operating expenses</a:t>
            </a:r>
          </a:p>
        </p:txBody>
      </p:sp>
      <p:sp>
        <p:nvSpPr>
          <p:cNvPr id="416" name="Self-managed"/>
          <p:cNvSpPr txBox="1"/>
          <p:nvPr/>
        </p:nvSpPr>
        <p:spPr>
          <a:xfrm>
            <a:off x="16759398" y="13016339"/>
            <a:ext cx="3362791" cy="511099"/>
          </a:xfrm>
          <a:prstGeom prst="rect">
            <a:avLst/>
          </a:prstGeom>
          <a:solidFill>
            <a:srgbClr val="DEA983"/>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Self-managed</a:t>
            </a:r>
          </a:p>
        </p:txBody>
      </p:sp>
      <p:sp>
        <p:nvSpPr>
          <p:cNvPr id="417" name="Vendor-managed"/>
          <p:cNvSpPr txBox="1"/>
          <p:nvPr/>
        </p:nvSpPr>
        <p:spPr>
          <a:xfrm>
            <a:off x="20232298" y="13016339"/>
            <a:ext cx="3959445" cy="511099"/>
          </a:xfrm>
          <a:prstGeom prst="rect">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2438337">
              <a:defRPr i="1" sz="2700">
                <a:latin typeface="Helvetica Neue"/>
                <a:ea typeface="Helvetica Neue"/>
                <a:cs typeface="Helvetica Neue"/>
                <a:sym typeface="Helvetica Neue"/>
              </a:defRPr>
            </a:lvl1pPr>
          </a:lstStyle>
          <a:p>
            <a:pPr/>
            <a:r>
              <a:t>Vendor-managed</a:t>
            </a:r>
          </a:p>
        </p:txBody>
      </p:sp>
      <p:grpSp>
        <p:nvGrpSpPr>
          <p:cNvPr id="443" name="Group"/>
          <p:cNvGrpSpPr/>
          <p:nvPr/>
        </p:nvGrpSpPr>
        <p:grpSpPr>
          <a:xfrm>
            <a:off x="17135898" y="3968200"/>
            <a:ext cx="3362793" cy="7983605"/>
            <a:chOff x="0" y="0"/>
            <a:chExt cx="3362792" cy="7983604"/>
          </a:xfrm>
        </p:grpSpPr>
        <p:grpSp>
          <p:nvGrpSpPr>
            <p:cNvPr id="420" name="Physical data center"/>
            <p:cNvGrpSpPr/>
            <p:nvPr/>
          </p:nvGrpSpPr>
          <p:grpSpPr>
            <a:xfrm>
              <a:off x="76119" y="6644628"/>
              <a:ext cx="3210553" cy="766024"/>
              <a:chOff x="0" y="0"/>
              <a:chExt cx="3210552" cy="766023"/>
            </a:xfrm>
          </p:grpSpPr>
          <p:sp>
            <p:nvSpPr>
              <p:cNvPr id="418"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19"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423" name="Network"/>
            <p:cNvGrpSpPr/>
            <p:nvPr/>
          </p:nvGrpSpPr>
          <p:grpSpPr>
            <a:xfrm>
              <a:off x="76119" y="5691215"/>
              <a:ext cx="3210553" cy="766024"/>
              <a:chOff x="0" y="0"/>
              <a:chExt cx="3210552" cy="766023"/>
            </a:xfrm>
          </p:grpSpPr>
          <p:sp>
            <p:nvSpPr>
              <p:cNvPr id="421"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22"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426" name="Storage"/>
            <p:cNvGrpSpPr/>
            <p:nvPr/>
          </p:nvGrpSpPr>
          <p:grpSpPr>
            <a:xfrm>
              <a:off x="76119" y="4737800"/>
              <a:ext cx="3210553" cy="766025"/>
              <a:chOff x="0" y="0"/>
              <a:chExt cx="3210552" cy="766024"/>
            </a:xfrm>
          </p:grpSpPr>
          <p:sp>
            <p:nvSpPr>
              <p:cNvPr id="424"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25"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429" name="Physical Server"/>
            <p:cNvGrpSpPr/>
            <p:nvPr/>
          </p:nvGrpSpPr>
          <p:grpSpPr>
            <a:xfrm>
              <a:off x="76119" y="3784386"/>
              <a:ext cx="3210553" cy="766025"/>
              <a:chOff x="0" y="0"/>
              <a:chExt cx="3210552" cy="766024"/>
            </a:xfrm>
          </p:grpSpPr>
          <p:sp>
            <p:nvSpPr>
              <p:cNvPr id="427"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28" name="Physical Server"/>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432" name="Operating System"/>
            <p:cNvGrpSpPr/>
            <p:nvPr/>
          </p:nvGrpSpPr>
          <p:grpSpPr>
            <a:xfrm>
              <a:off x="76119" y="1906830"/>
              <a:ext cx="3210553" cy="766024"/>
              <a:chOff x="0" y="0"/>
              <a:chExt cx="3210552" cy="766023"/>
            </a:xfrm>
          </p:grpSpPr>
          <p:sp>
            <p:nvSpPr>
              <p:cNvPr id="430"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31"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435" name="Middleware"/>
            <p:cNvGrpSpPr/>
            <p:nvPr/>
          </p:nvGrpSpPr>
          <p:grpSpPr>
            <a:xfrm>
              <a:off x="76119" y="953415"/>
              <a:ext cx="3210553" cy="766024"/>
              <a:chOff x="0" y="0"/>
              <a:chExt cx="3210552" cy="766023"/>
            </a:xfrm>
          </p:grpSpPr>
          <p:sp>
            <p:nvSpPr>
              <p:cNvPr id="433"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34"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438" name="Application"/>
            <p:cNvGrpSpPr/>
            <p:nvPr/>
          </p:nvGrpSpPr>
          <p:grpSpPr>
            <a:xfrm>
              <a:off x="76119" y="0"/>
              <a:ext cx="3210553" cy="766024"/>
              <a:chOff x="0" y="0"/>
              <a:chExt cx="3210552" cy="766023"/>
            </a:xfrm>
          </p:grpSpPr>
          <p:sp>
            <p:nvSpPr>
              <p:cNvPr id="436"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37"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441" name="Virtualization"/>
            <p:cNvGrpSpPr/>
            <p:nvPr/>
          </p:nvGrpSpPr>
          <p:grpSpPr>
            <a:xfrm>
              <a:off x="76119" y="2860244"/>
              <a:ext cx="3210553" cy="766025"/>
              <a:chOff x="0" y="0"/>
              <a:chExt cx="3210552" cy="766024"/>
            </a:xfrm>
          </p:grpSpPr>
          <p:sp>
            <p:nvSpPr>
              <p:cNvPr id="439" name="Rectangle"/>
              <p:cNvSpPr/>
              <p:nvPr/>
            </p:nvSpPr>
            <p:spPr>
              <a:xfrm>
                <a:off x="-1" y="-1"/>
                <a:ext cx="3210554" cy="76602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40" name="Virtualization"/>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442" name="IaaS"/>
            <p:cNvSpPr/>
            <p:nvPr/>
          </p:nvSpPr>
          <p:spPr>
            <a:xfrm>
              <a:off x="0" y="7983604"/>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IaaS</a:t>
              </a:r>
            </a:p>
          </p:txBody>
        </p:sp>
      </p:grpSp>
      <p:grpSp>
        <p:nvGrpSpPr>
          <p:cNvPr id="469" name="Group"/>
          <p:cNvGrpSpPr/>
          <p:nvPr/>
        </p:nvGrpSpPr>
        <p:grpSpPr>
          <a:xfrm>
            <a:off x="20530624" y="3968200"/>
            <a:ext cx="3362793" cy="8027569"/>
            <a:chOff x="0" y="0"/>
            <a:chExt cx="3362792" cy="8027568"/>
          </a:xfrm>
        </p:grpSpPr>
        <p:grpSp>
          <p:nvGrpSpPr>
            <p:cNvPr id="446" name="Physical data center"/>
            <p:cNvGrpSpPr/>
            <p:nvPr/>
          </p:nvGrpSpPr>
          <p:grpSpPr>
            <a:xfrm>
              <a:off x="76119" y="6644630"/>
              <a:ext cx="3210553" cy="766024"/>
              <a:chOff x="0" y="0"/>
              <a:chExt cx="3210552" cy="766023"/>
            </a:xfrm>
          </p:grpSpPr>
          <p:sp>
            <p:nvSpPr>
              <p:cNvPr id="444"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45"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449" name="Network"/>
            <p:cNvGrpSpPr/>
            <p:nvPr/>
          </p:nvGrpSpPr>
          <p:grpSpPr>
            <a:xfrm>
              <a:off x="76119" y="5691215"/>
              <a:ext cx="3210553" cy="766024"/>
              <a:chOff x="0" y="0"/>
              <a:chExt cx="3210552" cy="766023"/>
            </a:xfrm>
          </p:grpSpPr>
          <p:sp>
            <p:nvSpPr>
              <p:cNvPr id="447"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48"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452" name="Storage"/>
            <p:cNvGrpSpPr/>
            <p:nvPr/>
          </p:nvGrpSpPr>
          <p:grpSpPr>
            <a:xfrm>
              <a:off x="76119" y="4737801"/>
              <a:ext cx="3210553" cy="766024"/>
              <a:chOff x="0" y="0"/>
              <a:chExt cx="3210552" cy="766023"/>
            </a:xfrm>
          </p:grpSpPr>
          <p:sp>
            <p:nvSpPr>
              <p:cNvPr id="450"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51" name="Storag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455" name="Physical Server"/>
            <p:cNvGrpSpPr/>
            <p:nvPr/>
          </p:nvGrpSpPr>
          <p:grpSpPr>
            <a:xfrm>
              <a:off x="76119" y="3784387"/>
              <a:ext cx="3210553" cy="766024"/>
              <a:chOff x="0" y="0"/>
              <a:chExt cx="3210552" cy="766023"/>
            </a:xfrm>
          </p:grpSpPr>
          <p:sp>
            <p:nvSpPr>
              <p:cNvPr id="453"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54" name="Physical Serv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458" name="Operating System"/>
            <p:cNvGrpSpPr/>
            <p:nvPr/>
          </p:nvGrpSpPr>
          <p:grpSpPr>
            <a:xfrm>
              <a:off x="76119" y="1906830"/>
              <a:ext cx="3210553" cy="766024"/>
              <a:chOff x="0" y="0"/>
              <a:chExt cx="3210552" cy="766023"/>
            </a:xfrm>
          </p:grpSpPr>
          <p:sp>
            <p:nvSpPr>
              <p:cNvPr id="456"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57"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461" name="Middleware"/>
            <p:cNvGrpSpPr/>
            <p:nvPr/>
          </p:nvGrpSpPr>
          <p:grpSpPr>
            <a:xfrm>
              <a:off x="76119" y="953415"/>
              <a:ext cx="3210553" cy="766024"/>
              <a:chOff x="0" y="0"/>
              <a:chExt cx="3210552" cy="766023"/>
            </a:xfrm>
          </p:grpSpPr>
          <p:sp>
            <p:nvSpPr>
              <p:cNvPr id="459"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60"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464" name="Application"/>
            <p:cNvGrpSpPr/>
            <p:nvPr/>
          </p:nvGrpSpPr>
          <p:grpSpPr>
            <a:xfrm>
              <a:off x="76119" y="0"/>
              <a:ext cx="3210553" cy="766024"/>
              <a:chOff x="0" y="0"/>
              <a:chExt cx="3210552" cy="766023"/>
            </a:xfrm>
          </p:grpSpPr>
          <p:sp>
            <p:nvSpPr>
              <p:cNvPr id="462"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63"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grpSp>
          <p:nvGrpSpPr>
            <p:cNvPr id="467" name="Virtualization"/>
            <p:cNvGrpSpPr/>
            <p:nvPr/>
          </p:nvGrpSpPr>
          <p:grpSpPr>
            <a:xfrm>
              <a:off x="76119" y="2860245"/>
              <a:ext cx="3210553" cy="766024"/>
              <a:chOff x="0" y="0"/>
              <a:chExt cx="3210552" cy="766023"/>
            </a:xfrm>
          </p:grpSpPr>
          <p:sp>
            <p:nvSpPr>
              <p:cNvPr id="465" name="Rectangle"/>
              <p:cNvSpPr/>
              <p:nvPr/>
            </p:nvSpPr>
            <p:spPr>
              <a:xfrm>
                <a:off x="-1" y="-1"/>
                <a:ext cx="3210554" cy="766025"/>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66" name="Virtualiz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sp>
          <p:nvSpPr>
            <p:cNvPr id="468" name="SaaS"/>
            <p:cNvSpPr/>
            <p:nvPr/>
          </p:nvSpPr>
          <p:spPr>
            <a:xfrm>
              <a:off x="0" y="8027568"/>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SaaS</a:t>
              </a:r>
            </a:p>
          </p:txBody>
        </p:sp>
      </p:grpSp>
      <p:grpSp>
        <p:nvGrpSpPr>
          <p:cNvPr id="495" name="Group"/>
          <p:cNvGrpSpPr/>
          <p:nvPr/>
        </p:nvGrpSpPr>
        <p:grpSpPr>
          <a:xfrm>
            <a:off x="13741173" y="3968200"/>
            <a:ext cx="3362793" cy="7987264"/>
            <a:chOff x="0" y="0"/>
            <a:chExt cx="3362792" cy="7987263"/>
          </a:xfrm>
        </p:grpSpPr>
        <p:grpSp>
          <p:nvGrpSpPr>
            <p:cNvPr id="472" name="Physical data center"/>
            <p:cNvGrpSpPr/>
            <p:nvPr/>
          </p:nvGrpSpPr>
          <p:grpSpPr>
            <a:xfrm>
              <a:off x="76119" y="6648287"/>
              <a:ext cx="3210553" cy="766024"/>
              <a:chOff x="0" y="0"/>
              <a:chExt cx="3210552" cy="766023"/>
            </a:xfrm>
          </p:grpSpPr>
          <p:sp>
            <p:nvSpPr>
              <p:cNvPr id="470"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71" name="Physical data cent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data center</a:t>
                </a:r>
              </a:p>
            </p:txBody>
          </p:sp>
        </p:grpSp>
        <p:grpSp>
          <p:nvGrpSpPr>
            <p:cNvPr id="475" name="Network"/>
            <p:cNvGrpSpPr/>
            <p:nvPr/>
          </p:nvGrpSpPr>
          <p:grpSpPr>
            <a:xfrm>
              <a:off x="76119" y="5698533"/>
              <a:ext cx="3210553" cy="766024"/>
              <a:chOff x="0" y="0"/>
              <a:chExt cx="3210552" cy="766023"/>
            </a:xfrm>
          </p:grpSpPr>
          <p:sp>
            <p:nvSpPr>
              <p:cNvPr id="473"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74" name="Network"/>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Network</a:t>
                </a:r>
              </a:p>
            </p:txBody>
          </p:sp>
        </p:grpSp>
        <p:grpSp>
          <p:nvGrpSpPr>
            <p:cNvPr id="478" name="Storage"/>
            <p:cNvGrpSpPr/>
            <p:nvPr/>
          </p:nvGrpSpPr>
          <p:grpSpPr>
            <a:xfrm>
              <a:off x="76119" y="4748776"/>
              <a:ext cx="3210553" cy="766025"/>
              <a:chOff x="0" y="0"/>
              <a:chExt cx="3210552" cy="766024"/>
            </a:xfrm>
          </p:grpSpPr>
          <p:sp>
            <p:nvSpPr>
              <p:cNvPr id="476" name="Rectangle"/>
              <p:cNvSpPr/>
              <p:nvPr/>
            </p:nvSpPr>
            <p:spPr>
              <a:xfrm>
                <a:off x="-1" y="-1"/>
                <a:ext cx="3210554" cy="766026"/>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77" name="Storage"/>
              <p:cNvSpPr txBox="1"/>
              <p:nvPr/>
            </p:nvSpPr>
            <p:spPr>
              <a:xfrm>
                <a:off x="-1" y="152329"/>
                <a:ext cx="3210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Storage</a:t>
                </a:r>
              </a:p>
            </p:txBody>
          </p:sp>
        </p:grpSp>
        <p:grpSp>
          <p:nvGrpSpPr>
            <p:cNvPr id="481" name="Physical Server"/>
            <p:cNvGrpSpPr/>
            <p:nvPr/>
          </p:nvGrpSpPr>
          <p:grpSpPr>
            <a:xfrm>
              <a:off x="76119" y="3799021"/>
              <a:ext cx="3210553" cy="766024"/>
              <a:chOff x="0" y="0"/>
              <a:chExt cx="3210552" cy="766023"/>
            </a:xfrm>
          </p:grpSpPr>
          <p:sp>
            <p:nvSpPr>
              <p:cNvPr id="479"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80" name="Physical Server"/>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Physical Server</a:t>
                </a:r>
              </a:p>
            </p:txBody>
          </p:sp>
        </p:grpSp>
        <p:grpSp>
          <p:nvGrpSpPr>
            <p:cNvPr id="484" name="Operating System"/>
            <p:cNvGrpSpPr/>
            <p:nvPr/>
          </p:nvGrpSpPr>
          <p:grpSpPr>
            <a:xfrm>
              <a:off x="76119" y="1899511"/>
              <a:ext cx="3210553" cy="766024"/>
              <a:chOff x="0" y="0"/>
              <a:chExt cx="3210552" cy="766023"/>
            </a:xfrm>
          </p:grpSpPr>
          <p:sp>
            <p:nvSpPr>
              <p:cNvPr id="482"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83" name="Operating System"/>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Operating System</a:t>
                </a:r>
              </a:p>
            </p:txBody>
          </p:sp>
        </p:grpSp>
        <p:grpSp>
          <p:nvGrpSpPr>
            <p:cNvPr id="487" name="Middleware"/>
            <p:cNvGrpSpPr/>
            <p:nvPr/>
          </p:nvGrpSpPr>
          <p:grpSpPr>
            <a:xfrm>
              <a:off x="76119" y="949755"/>
              <a:ext cx="3210553" cy="766024"/>
              <a:chOff x="0" y="0"/>
              <a:chExt cx="3210552" cy="766023"/>
            </a:xfrm>
          </p:grpSpPr>
          <p:sp>
            <p:nvSpPr>
              <p:cNvPr id="485"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86" name="Middleware"/>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Middleware</a:t>
                </a:r>
              </a:p>
            </p:txBody>
          </p:sp>
        </p:grpSp>
        <p:grpSp>
          <p:nvGrpSpPr>
            <p:cNvPr id="490" name="Application"/>
            <p:cNvGrpSpPr/>
            <p:nvPr/>
          </p:nvGrpSpPr>
          <p:grpSpPr>
            <a:xfrm>
              <a:off x="76119" y="0"/>
              <a:ext cx="3210553" cy="766024"/>
              <a:chOff x="0" y="0"/>
              <a:chExt cx="3210552" cy="766023"/>
            </a:xfrm>
          </p:grpSpPr>
          <p:sp>
            <p:nvSpPr>
              <p:cNvPr id="488"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89" name="Applic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Application</a:t>
                </a:r>
              </a:p>
            </p:txBody>
          </p:sp>
        </p:grpSp>
        <p:sp>
          <p:nvSpPr>
            <p:cNvPr id="491" name="Traditional, on-premises computing"/>
            <p:cNvSpPr/>
            <p:nvPr/>
          </p:nvSpPr>
          <p:spPr>
            <a:xfrm>
              <a:off x="0" y="7987263"/>
              <a:ext cx="336279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600">
                  <a:latin typeface="Helvetica Neue"/>
                  <a:ea typeface="Helvetica Neue"/>
                  <a:cs typeface="Helvetica Neue"/>
                  <a:sym typeface="Helvetica Neue"/>
                </a:defRPr>
              </a:lvl1pPr>
            </a:lstStyle>
            <a:p>
              <a:pPr/>
              <a:r>
                <a:t>Traditional, on-premises computing</a:t>
              </a:r>
            </a:p>
          </p:txBody>
        </p:sp>
        <p:grpSp>
          <p:nvGrpSpPr>
            <p:cNvPr id="494" name="Virtualization"/>
            <p:cNvGrpSpPr/>
            <p:nvPr/>
          </p:nvGrpSpPr>
          <p:grpSpPr>
            <a:xfrm>
              <a:off x="76119" y="2849266"/>
              <a:ext cx="3210553" cy="766024"/>
              <a:chOff x="0" y="0"/>
              <a:chExt cx="3210552" cy="766023"/>
            </a:xfrm>
          </p:grpSpPr>
          <p:sp>
            <p:nvSpPr>
              <p:cNvPr id="492" name="Rectangle"/>
              <p:cNvSpPr/>
              <p:nvPr/>
            </p:nvSpPr>
            <p:spPr>
              <a:xfrm>
                <a:off x="-1" y="-1"/>
                <a:ext cx="3210554" cy="766025"/>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sz="2400">
                    <a:latin typeface="Helvetica Neue"/>
                    <a:ea typeface="Helvetica Neue"/>
                    <a:cs typeface="Helvetica Neue"/>
                    <a:sym typeface="Helvetica Neue"/>
                  </a:defRPr>
                </a:pPr>
              </a:p>
            </p:txBody>
          </p:sp>
          <p:sp>
            <p:nvSpPr>
              <p:cNvPr id="493" name="Virtualization"/>
              <p:cNvSpPr txBox="1"/>
              <p:nvPr/>
            </p:nvSpPr>
            <p:spPr>
              <a:xfrm>
                <a:off x="-1" y="152328"/>
                <a:ext cx="321055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sz="2400">
                    <a:latin typeface="Helvetica Neue"/>
                    <a:ea typeface="Helvetica Neue"/>
                    <a:cs typeface="Helvetica Neue"/>
                    <a:sym typeface="Helvetica Neue"/>
                  </a:defRPr>
                </a:lvl1pPr>
              </a:lstStyle>
              <a:p>
                <a:pPr/>
                <a:r>
                  <a:t>Virtualization</a:t>
                </a:r>
              </a:p>
            </p:txBody>
          </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Cloud Infrastructure is Best Suited for Variable Workloads"/>
          <p:cNvSpPr txBox="1"/>
          <p:nvPr>
            <p:ph type="title"/>
          </p:nvPr>
        </p:nvSpPr>
        <p:spPr>
          <a:prstGeom prst="rect">
            <a:avLst/>
          </a:prstGeom>
        </p:spPr>
        <p:txBody>
          <a:bodyPr/>
          <a:lstStyle/>
          <a:p>
            <a:pPr/>
            <a:r>
              <a:t>Cloud Infrastructure is best for variable workloads</a:t>
            </a:r>
          </a:p>
        </p:txBody>
      </p:sp>
      <p:sp>
        <p:nvSpPr>
          <p:cNvPr id="500" name="Slide Subtitle"/>
          <p:cNvSpPr txBox="1"/>
          <p:nvPr>
            <p:ph type="body" idx="1"/>
          </p:nvPr>
        </p:nvSpPr>
        <p:spPr>
          <a:prstGeom prst="rect">
            <a:avLst/>
          </a:prstGeom>
        </p:spPr>
        <p:txBody>
          <a:bodyPr/>
          <a:lstStyle/>
          <a:p>
            <a:pPr/>
            <a:r>
              <a:t>Consider: </a:t>
            </a:r>
          </a:p>
          <a:p>
            <a:pPr lvl="1"/>
            <a:r>
              <a:t>Does your workload benefit from ability to scale up or down?</a:t>
            </a:r>
          </a:p>
          <a:p>
            <a:pPr/>
            <a:r>
              <a:t>Example: </a:t>
            </a:r>
          </a:p>
          <a:p>
            <a:pPr lvl="1"/>
            <a:r>
              <a:t>need to run 300 VMs, each 4 vCPUs, 16GB RAM</a:t>
            </a:r>
          </a:p>
          <a:p>
            <a:pPr/>
            <a:r>
              <a:t>Private cloud: </a:t>
            </a:r>
          </a:p>
          <a:p>
            <a:pPr lvl="1"/>
            <a:r>
              <a:t>Dell PowerEdge Pricing (AMD EPYC 64 core CPUs)</a:t>
            </a:r>
          </a:p>
          <a:p>
            <a:pPr lvl="1"/>
            <a:r>
              <a:t>7 servers, each 128 cores, 512GB RAM, 3 TB storage = $162,104</a:t>
            </a:r>
          </a:p>
          <a:p>
            <a:pPr/>
            <a:r>
              <a:t>Public cloud: </a:t>
            </a:r>
          </a:p>
          <a:p>
            <a:pPr lvl="1"/>
            <a:r>
              <a:t>Amazon EC2 Pricing (M5.xlarge instances, $0.121/VM-hour)</a:t>
            </a:r>
          </a:p>
          <a:p>
            <a:pPr lvl="1"/>
            <a:r>
              <a:t>10 VMs for 1 year + 290 VMs for 1 month: $36,215.30 </a:t>
            </a:r>
          </a:p>
          <a:p>
            <a:pPr lvl="1"/>
            <a:r>
              <a:t>300 VMs for 1 year: $317,988</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Public clouds are not the only option"/>
          <p:cNvSpPr txBox="1"/>
          <p:nvPr>
            <p:ph type="title"/>
          </p:nvPr>
        </p:nvSpPr>
        <p:spPr>
          <a:prstGeom prst="rect">
            <a:avLst/>
          </a:prstGeom>
        </p:spPr>
        <p:txBody>
          <a:bodyPr/>
          <a:lstStyle/>
          <a:p>
            <a:pPr/>
            <a:r>
              <a:t>Public clouds are not the only option</a:t>
            </a:r>
          </a:p>
        </p:txBody>
      </p:sp>
      <p:sp>
        <p:nvSpPr>
          <p:cNvPr id="505" name="Slide Subtitle"/>
          <p:cNvSpPr txBox="1"/>
          <p:nvPr>
            <p:ph type="body" idx="1"/>
          </p:nvPr>
        </p:nvSpPr>
        <p:spPr>
          <a:prstGeom prst="rect">
            <a:avLst/>
          </a:prstGeom>
        </p:spPr>
        <p:txBody>
          <a:bodyPr/>
          <a:lstStyle/>
          <a:p>
            <a:pPr/>
            <a:r>
              <a:t>“Public” clouds are connected to the internet and available for anyone to use</a:t>
            </a:r>
          </a:p>
          <a:p>
            <a:pPr lvl="1"/>
            <a:r>
              <a:t>Examples: Amazon, Azure, Google Cloud, DigitalOcean</a:t>
            </a:r>
          </a:p>
          <a:p>
            <a:pPr/>
            <a:r>
              <a:t>“Private” clouds use cloud technologies with on-premises, self-managed hardware</a:t>
            </a:r>
          </a:p>
          <a:p>
            <a:pPr lvl="1"/>
            <a:r>
              <a:t>Cost-effective when a large scale of baseline resources are needed</a:t>
            </a:r>
          </a:p>
          <a:p>
            <a:pPr lvl="1"/>
            <a:r>
              <a:t>Example management software: OpenStack, VMWare, Proxmox, Kubernetes</a:t>
            </a:r>
          </a:p>
          <a:p>
            <a:pPr/>
            <a:r>
              <a:t>“Hybrid” clouds integrate private and public (or multiple public) clouds</a:t>
            </a:r>
          </a:p>
          <a:p>
            <a:pPr lvl="1"/>
            <a:r>
              <a:t>Effective approach to “burst” capacity from private cloud to public cloud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Learning Objectives for this Lesson"/>
          <p:cNvSpPr txBox="1"/>
          <p:nvPr>
            <p:ph type="title"/>
          </p:nvPr>
        </p:nvSpPr>
        <p:spPr>
          <a:prstGeom prst="rect">
            <a:avLst/>
          </a:prstGeom>
        </p:spPr>
        <p:txBody>
          <a:bodyPr/>
          <a:lstStyle/>
          <a:p>
            <a:pPr/>
            <a:r>
              <a:t>Learning objectives for this lesson</a:t>
            </a:r>
          </a:p>
        </p:txBody>
      </p:sp>
      <p:sp>
        <p:nvSpPr>
          <p:cNvPr id="37" name="By the end of this lesson, you should be able to…"/>
          <p:cNvSpPr txBox="1"/>
          <p:nvPr>
            <p:ph type="body" idx="1"/>
          </p:nvPr>
        </p:nvSpPr>
        <p:spPr>
          <a:prstGeom prst="rect">
            <a:avLst/>
          </a:prstGeom>
        </p:spPr>
        <p:txBody>
          <a:bodyPr/>
          <a:lstStyle/>
          <a:p>
            <a:pPr/>
            <a:r>
              <a:t>By the end of this lesson, you should be able to…</a:t>
            </a:r>
          </a:p>
          <a:p>
            <a:pPr lvl="1"/>
            <a:r>
              <a:t>Describe what “cloud” computing is</a:t>
            </a:r>
          </a:p>
          <a:p>
            <a:pPr lvl="1"/>
            <a:r>
              <a:t>Understand the role of virtual machines and containers in cloud computing</a:t>
            </a:r>
          </a:p>
          <a:p>
            <a:pPr lvl="1"/>
            <a:r>
              <a:t>Deploy a web app to the cloud</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Activity: Deploying Transcript Server to Heroku"/>
          <p:cNvSpPr txBox="1"/>
          <p:nvPr>
            <p:ph type="title"/>
          </p:nvPr>
        </p:nvSpPr>
        <p:spPr>
          <a:prstGeom prst="rect">
            <a:avLst/>
          </a:prstGeom>
        </p:spPr>
        <p:txBody>
          <a:bodyPr/>
          <a:lstStyle/>
          <a:p>
            <a:pPr/>
            <a:r>
              <a:t>Activity: Transcript server on Heroku</a:t>
            </a:r>
          </a:p>
        </p:txBody>
      </p:sp>
      <p:sp>
        <p:nvSpPr>
          <p:cNvPr id="510" name="Slide Subtitle"/>
          <p:cNvSpPr txBox="1"/>
          <p:nvPr>
            <p:ph type="body" idx="1"/>
          </p:nvPr>
        </p:nvSpPr>
        <p:spPr>
          <a:prstGeom prst="rect">
            <a:avLst/>
          </a:prstGeom>
        </p:spPr>
        <p:txBody>
          <a:bodyPr/>
          <a:lstStyle/>
          <a:p>
            <a:pPr/>
            <a:r>
              <a:t>Heroku is one of the easiest platforms to use to host web apps</a:t>
            </a:r>
          </a:p>
          <a:p>
            <a:pPr/>
            <a:r>
              <a:t>Objective: </a:t>
            </a:r>
          </a:p>
          <a:p>
            <a:pPr lvl="1"/>
            <a:r>
              <a:t>deploy our (completed) transcript server to Heroku</a:t>
            </a:r>
          </a:p>
          <a:p>
            <a:pPr lvl="1"/>
            <a:r>
              <a:t>Handout has detailed README</a:t>
            </a:r>
          </a:p>
        </p:txBody>
      </p:sp>
      <p:grpSp>
        <p:nvGrpSpPr>
          <p:cNvPr id="513" name="Container"/>
          <p:cNvGrpSpPr/>
          <p:nvPr/>
        </p:nvGrpSpPr>
        <p:grpSpPr>
          <a:xfrm>
            <a:off x="20609297" y="10959202"/>
            <a:ext cx="3624021" cy="1808103"/>
            <a:chOff x="0" y="0"/>
            <a:chExt cx="3624019" cy="1808102"/>
          </a:xfrm>
        </p:grpSpPr>
        <p:sp>
          <p:nvSpPr>
            <p:cNvPr id="511" name="Rectangle"/>
            <p:cNvSpPr/>
            <p:nvPr/>
          </p:nvSpPr>
          <p:spPr>
            <a:xfrm>
              <a:off x="0" y="-1"/>
              <a:ext cx="3624020" cy="1808104"/>
            </a:xfrm>
            <a:prstGeom prst="rect">
              <a:avLst/>
            </a:prstGeom>
            <a:solidFill>
              <a:srgbClr val="DEA983"/>
            </a:solidFill>
            <a:ln w="12700" cap="flat">
              <a:noFill/>
              <a:miter lim="400000"/>
            </a:ln>
            <a:effectLst/>
          </p:spPr>
          <p:txBody>
            <a:bodyPr wrap="square" lIns="50800" tIns="50800" rIns="50800" bIns="50800" numCol="1" anchor="t">
              <a:noAutofit/>
            </a:bodyPr>
            <a:lstStyle/>
            <a:p>
              <a:pPr algn="ctr" defTabSz="2438337">
                <a:defRPr b="1" sz="3000">
                  <a:latin typeface="Helvetica Neue"/>
                  <a:ea typeface="Helvetica Neue"/>
                  <a:cs typeface="Helvetica Neue"/>
                  <a:sym typeface="Helvetica Neue"/>
                </a:defRPr>
              </a:pPr>
            </a:p>
          </p:txBody>
        </p:sp>
        <p:sp>
          <p:nvSpPr>
            <p:cNvPr id="512" name="Container"/>
            <p:cNvSpPr txBox="1"/>
            <p:nvPr/>
          </p:nvSpPr>
          <p:spPr>
            <a:xfrm>
              <a:off x="0" y="-1"/>
              <a:ext cx="3624020"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ctr" defTabSz="2438337">
                <a:defRPr b="1" sz="3000">
                  <a:latin typeface="Helvetica Neue"/>
                  <a:ea typeface="Helvetica Neue"/>
                  <a:cs typeface="Helvetica Neue"/>
                  <a:sym typeface="Helvetica Neue"/>
                </a:defRPr>
              </a:lvl1pPr>
            </a:lstStyle>
            <a:p>
              <a:pPr/>
              <a:r>
                <a:t>Container</a:t>
              </a:r>
            </a:p>
          </p:txBody>
        </p:sp>
      </p:grpSp>
      <p:grpSp>
        <p:nvGrpSpPr>
          <p:cNvPr id="516" name="Our NodeJS App"/>
          <p:cNvGrpSpPr/>
          <p:nvPr/>
        </p:nvGrpSpPr>
        <p:grpSpPr>
          <a:xfrm>
            <a:off x="20774445" y="11551291"/>
            <a:ext cx="3293725" cy="1076757"/>
            <a:chOff x="0" y="0"/>
            <a:chExt cx="3293724" cy="1076755"/>
          </a:xfrm>
        </p:grpSpPr>
        <p:sp>
          <p:nvSpPr>
            <p:cNvPr id="514" name="Rectangle"/>
            <p:cNvSpPr/>
            <p:nvPr/>
          </p:nvSpPr>
          <p:spPr>
            <a:xfrm>
              <a:off x="-1" y="0"/>
              <a:ext cx="3293726" cy="107675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515" name="Our NodeJS App"/>
            <p:cNvSpPr txBox="1"/>
            <p:nvPr/>
          </p:nvSpPr>
          <p:spPr>
            <a:xfrm>
              <a:off x="-1" y="258153"/>
              <a:ext cx="3293726"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Our NodeJS App</a:t>
              </a:r>
            </a:p>
          </p:txBody>
        </p:sp>
      </p:grpSp>
      <p:grpSp>
        <p:nvGrpSpPr>
          <p:cNvPr id="519" name="Container"/>
          <p:cNvGrpSpPr/>
          <p:nvPr/>
        </p:nvGrpSpPr>
        <p:grpSpPr>
          <a:xfrm>
            <a:off x="16639074" y="10959202"/>
            <a:ext cx="3624021" cy="1808103"/>
            <a:chOff x="0" y="0"/>
            <a:chExt cx="3624019" cy="1808102"/>
          </a:xfrm>
        </p:grpSpPr>
        <p:sp>
          <p:nvSpPr>
            <p:cNvPr id="517" name="Rectangle"/>
            <p:cNvSpPr/>
            <p:nvPr/>
          </p:nvSpPr>
          <p:spPr>
            <a:xfrm>
              <a:off x="0" y="-1"/>
              <a:ext cx="3624020" cy="1808104"/>
            </a:xfrm>
            <a:prstGeom prst="rect">
              <a:avLst/>
            </a:prstGeom>
            <a:solidFill>
              <a:srgbClr val="DEA983"/>
            </a:solidFill>
            <a:ln w="12700" cap="flat">
              <a:noFill/>
              <a:miter lim="400000"/>
            </a:ln>
            <a:effectLst/>
          </p:spPr>
          <p:txBody>
            <a:bodyPr wrap="square" lIns="50800" tIns="50800" rIns="50800" bIns="50800" numCol="1" anchor="t">
              <a:noAutofit/>
            </a:bodyPr>
            <a:lstStyle/>
            <a:p>
              <a:pPr algn="ctr" defTabSz="2438337">
                <a:defRPr b="1" sz="3000">
                  <a:latin typeface="Helvetica Neue"/>
                  <a:ea typeface="Helvetica Neue"/>
                  <a:cs typeface="Helvetica Neue"/>
                  <a:sym typeface="Helvetica Neue"/>
                </a:defRPr>
              </a:pPr>
            </a:p>
          </p:txBody>
        </p:sp>
        <p:sp>
          <p:nvSpPr>
            <p:cNvPr id="518" name="Container"/>
            <p:cNvSpPr txBox="1"/>
            <p:nvPr/>
          </p:nvSpPr>
          <p:spPr>
            <a:xfrm>
              <a:off x="0" y="-1"/>
              <a:ext cx="3624020"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ctr" defTabSz="2438337">
                <a:defRPr b="1" sz="3000">
                  <a:latin typeface="Helvetica Neue"/>
                  <a:ea typeface="Helvetica Neue"/>
                  <a:cs typeface="Helvetica Neue"/>
                  <a:sym typeface="Helvetica Neue"/>
                </a:defRPr>
              </a:lvl1pPr>
            </a:lstStyle>
            <a:p>
              <a:pPr/>
              <a:r>
                <a:t>Container</a:t>
              </a:r>
            </a:p>
          </p:txBody>
        </p:sp>
      </p:grpSp>
      <p:grpSp>
        <p:nvGrpSpPr>
          <p:cNvPr id="522" name="Our NodeJS App"/>
          <p:cNvGrpSpPr/>
          <p:nvPr/>
        </p:nvGrpSpPr>
        <p:grpSpPr>
          <a:xfrm>
            <a:off x="16804222" y="11551291"/>
            <a:ext cx="3293726" cy="1076757"/>
            <a:chOff x="0" y="0"/>
            <a:chExt cx="3293724" cy="1076755"/>
          </a:xfrm>
        </p:grpSpPr>
        <p:sp>
          <p:nvSpPr>
            <p:cNvPr id="520" name="Rectangle"/>
            <p:cNvSpPr/>
            <p:nvPr/>
          </p:nvSpPr>
          <p:spPr>
            <a:xfrm>
              <a:off x="0" y="0"/>
              <a:ext cx="3293725" cy="1076756"/>
            </a:xfrm>
            <a:prstGeom prst="rect">
              <a:avLst/>
            </a:prstGeom>
            <a:solidFill>
              <a:srgbClr val="83D3D4"/>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521" name="Our NodeJS App"/>
            <p:cNvSpPr txBox="1"/>
            <p:nvPr/>
          </p:nvSpPr>
          <p:spPr>
            <a:xfrm>
              <a:off x="0" y="258153"/>
              <a:ext cx="3293725"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Our NodeJS App</a:t>
              </a:r>
            </a:p>
          </p:txBody>
        </p:sp>
      </p:grpSp>
      <p:sp>
        <p:nvSpPr>
          <p:cNvPr id="523" name="Line"/>
          <p:cNvSpPr/>
          <p:nvPr/>
        </p:nvSpPr>
        <p:spPr>
          <a:xfrm flipH="1">
            <a:off x="18452012" y="9818448"/>
            <a:ext cx="1587342" cy="1055520"/>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sp>
        <p:nvSpPr>
          <p:cNvPr id="524" name="Line"/>
          <p:cNvSpPr/>
          <p:nvPr/>
        </p:nvSpPr>
        <p:spPr>
          <a:xfrm>
            <a:off x="20232793" y="9818448"/>
            <a:ext cx="1608216" cy="1055751"/>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sp>
        <p:nvSpPr>
          <p:cNvPr id="525" name="Line"/>
          <p:cNvSpPr/>
          <p:nvPr/>
        </p:nvSpPr>
        <p:spPr>
          <a:xfrm>
            <a:off x="20224503" y="7211966"/>
            <a:ext cx="1" cy="1330670"/>
          </a:xfrm>
          <a:prstGeom prst="line">
            <a:avLst/>
          </a:prstGeom>
          <a:ln w="50800">
            <a:solidFill>
              <a:srgbClr val="000000"/>
            </a:solidFill>
            <a:tailEnd type="triangle"/>
          </a:ln>
        </p:spPr>
        <p:txBody>
          <a:bodyPr lIns="45718" tIns="45718" rIns="45718" bIns="45718"/>
          <a:lstStyle/>
          <a:p>
            <a:pPr algn="ctr" defTabSz="2438337">
              <a:defRPr sz="2400">
                <a:solidFill>
                  <a:srgbClr val="5E5E5E"/>
                </a:solidFill>
              </a:defRPr>
            </a:pPr>
          </a:p>
        </p:txBody>
      </p:sp>
      <p:grpSp>
        <p:nvGrpSpPr>
          <p:cNvPr id="528" name="Load balancer + traffic monitor"/>
          <p:cNvGrpSpPr/>
          <p:nvPr/>
        </p:nvGrpSpPr>
        <p:grpSpPr>
          <a:xfrm>
            <a:off x="18577641" y="8567397"/>
            <a:ext cx="3293726" cy="1270002"/>
            <a:chOff x="0" y="0"/>
            <a:chExt cx="3293724" cy="1270001"/>
          </a:xfrm>
        </p:grpSpPr>
        <p:sp>
          <p:nvSpPr>
            <p:cNvPr id="526" name="Rectangle"/>
            <p:cNvSpPr/>
            <p:nvPr/>
          </p:nvSpPr>
          <p:spPr>
            <a:xfrm>
              <a:off x="0" y="-1"/>
              <a:ext cx="3293725" cy="1270003"/>
            </a:xfrm>
            <a:prstGeom prst="rect">
              <a:avLst/>
            </a:prstGeom>
            <a:solidFill>
              <a:srgbClr val="DEA983"/>
            </a:solidFill>
            <a:ln w="12700" cap="flat">
              <a:noFill/>
              <a:miter lim="400000"/>
            </a:ln>
            <a:effectLst/>
          </p:spPr>
          <p:txBody>
            <a:bodyPr wrap="square" lIns="50800" tIns="50800" rIns="50800" bIns="50800" numCol="1" anchor="ctr">
              <a:noAutofit/>
            </a:bodyPr>
            <a:lstStyle/>
            <a:p>
              <a:pPr algn="ctr" defTabSz="2438337">
                <a:defRPr b="1" sz="3000">
                  <a:latin typeface="Helvetica Neue"/>
                  <a:ea typeface="Helvetica Neue"/>
                  <a:cs typeface="Helvetica Neue"/>
                  <a:sym typeface="Helvetica Neue"/>
                </a:defRPr>
              </a:pPr>
            </a:p>
          </p:txBody>
        </p:sp>
        <p:sp>
          <p:nvSpPr>
            <p:cNvPr id="527" name="Load balancer + traffic monitor"/>
            <p:cNvSpPr txBox="1"/>
            <p:nvPr/>
          </p:nvSpPr>
          <p:spPr>
            <a:xfrm>
              <a:off x="0" y="119826"/>
              <a:ext cx="3293725" cy="1030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2438337">
                <a:defRPr b="1" sz="3000">
                  <a:latin typeface="Helvetica Neue"/>
                  <a:ea typeface="Helvetica Neue"/>
                  <a:cs typeface="Helvetica Neue"/>
                  <a:sym typeface="Helvetica Neue"/>
                </a:defRPr>
              </a:lvl1pPr>
            </a:lstStyle>
            <a:p>
              <a:pPr/>
              <a:r>
                <a:t>Load balancer + traffic monitor</a:t>
              </a:r>
            </a:p>
          </p:txBody>
        </p:sp>
      </p:grpSp>
      <p:sp>
        <p:nvSpPr>
          <p:cNvPr id="529" name="HTTP requests"/>
          <p:cNvSpPr txBox="1"/>
          <p:nvPr/>
        </p:nvSpPr>
        <p:spPr>
          <a:xfrm>
            <a:off x="19091868" y="6726145"/>
            <a:ext cx="226527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2438337">
              <a:defRPr b="1" sz="2400">
                <a:latin typeface="Helvetica Neue"/>
                <a:ea typeface="Helvetica Neue"/>
                <a:cs typeface="Helvetica Neue"/>
                <a:sym typeface="Helvetica Neue"/>
              </a:defRPr>
            </a:lvl1pPr>
          </a:lstStyle>
          <a:p>
            <a:pPr/>
            <a:r>
              <a:t>HTTP requests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Learning Objectives for this Lesson"/>
          <p:cNvSpPr txBox="1"/>
          <p:nvPr>
            <p:ph type="title"/>
          </p:nvPr>
        </p:nvSpPr>
        <p:spPr>
          <a:prstGeom prst="rect">
            <a:avLst/>
          </a:prstGeom>
        </p:spPr>
        <p:txBody>
          <a:bodyPr/>
          <a:lstStyle/>
          <a:p>
            <a:pPr/>
            <a:r>
              <a:t>Review</a:t>
            </a:r>
          </a:p>
        </p:txBody>
      </p:sp>
      <p:sp>
        <p:nvSpPr>
          <p:cNvPr id="534" name="By the end of this lesson, you should be able to…"/>
          <p:cNvSpPr txBox="1"/>
          <p:nvPr>
            <p:ph type="body" idx="1"/>
          </p:nvPr>
        </p:nvSpPr>
        <p:spPr>
          <a:prstGeom prst="rect">
            <a:avLst/>
          </a:prstGeom>
        </p:spPr>
        <p:txBody>
          <a:bodyPr/>
          <a:lstStyle/>
          <a:p>
            <a:pPr/>
            <a:r>
              <a:t>You should now be able to…</a:t>
            </a:r>
          </a:p>
          <a:p>
            <a:pPr lvl="1"/>
            <a:r>
              <a:t>Describe what “cloud” computing is</a:t>
            </a:r>
          </a:p>
          <a:p>
            <a:pPr lvl="1"/>
            <a:r>
              <a:t>Understand the role of virtual machines and containers in cloud computing</a:t>
            </a:r>
          </a:p>
          <a:p>
            <a:pPr lvl="1"/>
            <a:r>
              <a:t>Deploy a web app to the cloud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How to Deploy Web Applications?"/>
          <p:cNvSpPr txBox="1"/>
          <p:nvPr>
            <p:ph type="title"/>
          </p:nvPr>
        </p:nvSpPr>
        <p:spPr>
          <a:prstGeom prst="rect">
            <a:avLst/>
          </a:prstGeom>
        </p:spPr>
        <p:txBody>
          <a:bodyPr/>
          <a:lstStyle/>
          <a:p>
            <a:pPr/>
            <a:r>
              <a:t>How to deploy web apps?</a:t>
            </a:r>
          </a:p>
        </p:txBody>
      </p:sp>
      <p:sp>
        <p:nvSpPr>
          <p:cNvPr id="42" name="Slide Subtitle"/>
          <p:cNvSpPr txBox="1"/>
          <p:nvPr>
            <p:ph type="body" idx="1"/>
          </p:nvPr>
        </p:nvSpPr>
        <p:spPr>
          <a:prstGeom prst="rect">
            <a:avLst/>
          </a:prstGeom>
        </p:spPr>
        <p:txBody>
          <a:bodyPr/>
          <a:lstStyle/>
          <a:p>
            <a:pPr/>
            <a:r>
              <a:t>What we need:</a:t>
            </a:r>
          </a:p>
          <a:p>
            <a:pPr lvl="1"/>
            <a:r>
              <a:t>A server that can run our application</a:t>
            </a:r>
          </a:p>
          <a:p>
            <a:pPr lvl="1"/>
            <a:r>
              <a:t>A network that is configured to route requests from an address to that server</a:t>
            </a:r>
          </a:p>
          <a:p>
            <a:pPr/>
            <a:r>
              <a:t>Questions to think about:</a:t>
            </a:r>
          </a:p>
          <a:p>
            <a:pPr lvl="1"/>
            <a:r>
              <a:t>What software do we need to run besides our application code?</a:t>
            </a:r>
          </a:p>
          <a:p>
            <a:pPr lvl="1"/>
            <a:r>
              <a:t>Where does this server come from?</a:t>
            </a:r>
          </a:p>
          <a:p>
            <a:pPr lvl="1"/>
            <a:r>
              <a:t>Who else gets to use this server?</a:t>
            </a:r>
          </a:p>
          <a:p>
            <a:pPr lvl="1"/>
            <a:r>
              <a:t>Who maintains the server and software?</a:t>
            </a:r>
          </a:p>
        </p:txBody>
      </p:sp>
      <p:pic>
        <p:nvPicPr>
          <p:cNvPr id="43" name="Image" descr="Image"/>
          <p:cNvPicPr>
            <a:picLocks noChangeAspect="1"/>
          </p:cNvPicPr>
          <p:nvPr/>
        </p:nvPicPr>
        <p:blipFill>
          <a:blip r:embed="rId3">
            <a:extLst/>
          </a:blip>
          <a:stretch>
            <a:fillRect/>
          </a:stretch>
        </p:blipFill>
        <p:spPr>
          <a:xfrm>
            <a:off x="17704593" y="3993279"/>
            <a:ext cx="7042052" cy="969487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Many Applications Rely on Common Infrastructure"/>
          <p:cNvSpPr txBox="1"/>
          <p:nvPr>
            <p:ph type="title"/>
          </p:nvPr>
        </p:nvSpPr>
        <p:spPr>
          <a:prstGeom prst="rect">
            <a:avLst/>
          </a:prstGeom>
        </p:spPr>
        <p:txBody>
          <a:bodyPr/>
          <a:lstStyle/>
          <a:p>
            <a:pPr/>
            <a:r>
              <a:t>Many apps rely on common infrastructure</a:t>
            </a:r>
          </a:p>
        </p:txBody>
      </p:sp>
      <p:sp>
        <p:nvSpPr>
          <p:cNvPr id="48" name="Slide Subtitle"/>
          <p:cNvSpPr txBox="1"/>
          <p:nvPr>
            <p:ph type="body" idx="1"/>
          </p:nvPr>
        </p:nvSpPr>
        <p:spPr>
          <a:prstGeom prst="rect">
            <a:avLst/>
          </a:prstGeom>
        </p:spPr>
        <p:txBody>
          <a:bodyPr/>
          <a:lstStyle/>
          <a:p>
            <a:pPr lvl="1"/>
            <a:r>
              <a:t>Content delivery network: caches static content “at the edge” (e.g. cloudflare, Akamai)</a:t>
            </a:r>
          </a:p>
          <a:p>
            <a:pPr lvl="1"/>
            <a:r>
              <a:t>Web servers: Speak HTTP, serve static content,</a:t>
            </a:r>
            <a:br/>
            <a:r>
              <a:t>load balance between app servers </a:t>
            </a:r>
            <a:br/>
            <a:r>
              <a:t>(e.g. haproxy, traefik)</a:t>
            </a:r>
          </a:p>
          <a:p>
            <a:pPr lvl="1"/>
            <a:r>
              <a:t>App servers: Runs our application</a:t>
            </a:r>
          </a:p>
          <a:p>
            <a:pPr lvl="1"/>
            <a:r>
              <a:t>Misc services: Logging, monitoring, firewall</a:t>
            </a:r>
          </a:p>
          <a:p>
            <a:pPr lvl="1"/>
            <a:r>
              <a:t>Database servers: Persistent data</a:t>
            </a:r>
          </a:p>
        </p:txBody>
      </p:sp>
      <p:sp>
        <p:nvSpPr>
          <p:cNvPr id="49" name="Connection Line"/>
          <p:cNvSpPr/>
          <p:nvPr/>
        </p:nvSpPr>
        <p:spPr>
          <a:xfrm>
            <a:off x="18689843" y="4119948"/>
            <a:ext cx="12701" cy="7988009"/>
          </a:xfrm>
          <a:custGeom>
            <a:avLst/>
            <a:gdLst/>
            <a:ahLst/>
            <a:cxnLst>
              <a:cxn ang="0">
                <a:pos x="wd2" y="hd2"/>
              </a:cxn>
              <a:cxn ang="5400000">
                <a:pos x="wd2" y="hd2"/>
              </a:cxn>
              <a:cxn ang="10800000">
                <a:pos x="wd2" y="hd2"/>
              </a:cxn>
              <a:cxn ang="16200000">
                <a:pos x="wd2" y="hd2"/>
              </a:cxn>
            </a:cxnLst>
            <a:rect l="0" t="0" r="r" b="b"/>
            <a:pathLst>
              <a:path w="16215" h="21600" fill="norm" stroke="1" extrusionOk="0">
                <a:moveTo>
                  <a:pt x="0" y="21600"/>
                </a:moveTo>
                <a:cubicBezTo>
                  <a:pt x="20964" y="14400"/>
                  <a:pt x="21600" y="7200"/>
                  <a:pt x="1909" y="0"/>
                </a:cubicBezTo>
              </a:path>
            </a:pathLst>
          </a:custGeom>
          <a:ln w="241300">
            <a:solidFill>
              <a:srgbClr val="96CBB9"/>
            </a:solidFill>
            <a:miter lim="400000"/>
          </a:ln>
        </p:spPr>
        <p:txBody>
          <a:bodyPr lIns="50800" tIns="50800" rIns="50800" bIns="50800"/>
          <a:lstStyle/>
          <a:p>
            <a:pPr algn="ctr" defTabSz="2438337">
              <a:defRPr sz="2400">
                <a:solidFill>
                  <a:srgbClr val="5E5E5E"/>
                </a:solidFill>
                <a:latin typeface="Helvetica Neue"/>
                <a:ea typeface="Helvetica Neue"/>
                <a:cs typeface="Helvetica Neue"/>
                <a:sym typeface="Helvetica Neue"/>
              </a:defRPr>
            </a:pPr>
          </a:p>
        </p:txBody>
      </p:sp>
      <p:pic>
        <p:nvPicPr>
          <p:cNvPr id="50" name="Image" descr="Image"/>
          <p:cNvPicPr>
            <a:picLocks noChangeAspect="1"/>
          </p:cNvPicPr>
          <p:nvPr/>
        </p:nvPicPr>
        <p:blipFill>
          <a:blip r:embed="rId3">
            <a:extLst/>
          </a:blip>
          <a:stretch>
            <a:fillRect/>
          </a:stretch>
        </p:blipFill>
        <p:spPr>
          <a:xfrm>
            <a:off x="16419123" y="12107956"/>
            <a:ext cx="1393033" cy="1393033"/>
          </a:xfrm>
          <a:prstGeom prst="rect">
            <a:avLst/>
          </a:prstGeom>
          <a:ln w="12700">
            <a:miter lim="400000"/>
          </a:ln>
        </p:spPr>
      </p:pic>
      <p:grpSp>
        <p:nvGrpSpPr>
          <p:cNvPr id="57" name="Group"/>
          <p:cNvGrpSpPr/>
          <p:nvPr/>
        </p:nvGrpSpPr>
        <p:grpSpPr>
          <a:xfrm>
            <a:off x="15800536" y="4131209"/>
            <a:ext cx="5791315" cy="1991007"/>
            <a:chOff x="0" y="0"/>
            <a:chExt cx="5791314" cy="1991005"/>
          </a:xfrm>
        </p:grpSpPr>
        <p:pic>
          <p:nvPicPr>
            <p:cNvPr id="51" name="Image" descr="Image"/>
            <p:cNvPicPr>
              <a:picLocks noChangeAspect="1"/>
            </p:cNvPicPr>
            <p:nvPr/>
          </p:nvPicPr>
          <p:blipFill>
            <a:blip r:embed="rId4">
              <a:extLst/>
            </a:blip>
            <a:srcRect l="0" t="0" r="71137" b="0"/>
            <a:stretch>
              <a:fillRect/>
            </a:stretch>
          </p:blipFill>
          <p:spPr>
            <a:xfrm>
              <a:off x="0" y="0"/>
              <a:ext cx="884090" cy="1991007"/>
            </a:xfrm>
            <a:prstGeom prst="rect">
              <a:avLst/>
            </a:prstGeom>
            <a:ln w="12700" cap="flat">
              <a:noFill/>
              <a:miter lim="400000"/>
            </a:ln>
            <a:effectLst/>
          </p:spPr>
        </p:pic>
        <p:pic>
          <p:nvPicPr>
            <p:cNvPr id="52" name="Image" descr="Image"/>
            <p:cNvPicPr>
              <a:picLocks noChangeAspect="1"/>
            </p:cNvPicPr>
            <p:nvPr/>
          </p:nvPicPr>
          <p:blipFill>
            <a:blip r:embed="rId4">
              <a:extLst/>
            </a:blip>
            <a:srcRect l="0" t="0" r="71137" b="0"/>
            <a:stretch>
              <a:fillRect/>
            </a:stretch>
          </p:blipFill>
          <p:spPr>
            <a:xfrm>
              <a:off x="981444" y="0"/>
              <a:ext cx="884091" cy="1991007"/>
            </a:xfrm>
            <a:prstGeom prst="rect">
              <a:avLst/>
            </a:prstGeom>
            <a:ln w="12700" cap="flat">
              <a:noFill/>
              <a:miter lim="400000"/>
            </a:ln>
            <a:effectLst/>
          </p:spPr>
        </p:pic>
        <p:pic>
          <p:nvPicPr>
            <p:cNvPr id="53" name="Image" descr="Image"/>
            <p:cNvPicPr>
              <a:picLocks noChangeAspect="1"/>
            </p:cNvPicPr>
            <p:nvPr/>
          </p:nvPicPr>
          <p:blipFill>
            <a:blip r:embed="rId4">
              <a:extLst/>
            </a:blip>
            <a:srcRect l="0" t="0" r="71137" b="0"/>
            <a:stretch>
              <a:fillRect/>
            </a:stretch>
          </p:blipFill>
          <p:spPr>
            <a:xfrm>
              <a:off x="1962888" y="0"/>
              <a:ext cx="884091" cy="1991007"/>
            </a:xfrm>
            <a:prstGeom prst="rect">
              <a:avLst/>
            </a:prstGeom>
            <a:ln w="12700" cap="flat">
              <a:noFill/>
              <a:miter lim="400000"/>
            </a:ln>
            <a:effectLst/>
          </p:spPr>
        </p:pic>
        <p:pic>
          <p:nvPicPr>
            <p:cNvPr id="54" name="Image" descr="Image"/>
            <p:cNvPicPr>
              <a:picLocks noChangeAspect="1"/>
            </p:cNvPicPr>
            <p:nvPr/>
          </p:nvPicPr>
          <p:blipFill>
            <a:blip r:embed="rId4">
              <a:extLst/>
            </a:blip>
            <a:srcRect l="0" t="0" r="71137" b="0"/>
            <a:stretch>
              <a:fillRect/>
            </a:stretch>
          </p:blipFill>
          <p:spPr>
            <a:xfrm>
              <a:off x="2944333" y="0"/>
              <a:ext cx="884091" cy="1991007"/>
            </a:xfrm>
            <a:prstGeom prst="rect">
              <a:avLst/>
            </a:prstGeom>
            <a:ln w="12700" cap="flat">
              <a:noFill/>
              <a:miter lim="400000"/>
            </a:ln>
            <a:effectLst/>
          </p:spPr>
        </p:pic>
        <p:pic>
          <p:nvPicPr>
            <p:cNvPr id="55" name="Image" descr="Image"/>
            <p:cNvPicPr>
              <a:picLocks noChangeAspect="1"/>
            </p:cNvPicPr>
            <p:nvPr/>
          </p:nvPicPr>
          <p:blipFill>
            <a:blip r:embed="rId4">
              <a:extLst/>
            </a:blip>
            <a:srcRect l="0" t="0" r="71137" b="0"/>
            <a:stretch>
              <a:fillRect/>
            </a:stretch>
          </p:blipFill>
          <p:spPr>
            <a:xfrm>
              <a:off x="3925777" y="0"/>
              <a:ext cx="884092" cy="1991007"/>
            </a:xfrm>
            <a:prstGeom prst="rect">
              <a:avLst/>
            </a:prstGeom>
            <a:ln w="12700" cap="flat">
              <a:noFill/>
              <a:miter lim="400000"/>
            </a:ln>
            <a:effectLst/>
          </p:spPr>
        </p:pic>
        <p:pic>
          <p:nvPicPr>
            <p:cNvPr id="56" name="Image" descr="Image"/>
            <p:cNvPicPr>
              <a:picLocks noChangeAspect="1"/>
            </p:cNvPicPr>
            <p:nvPr/>
          </p:nvPicPr>
          <p:blipFill>
            <a:blip r:embed="rId4">
              <a:extLst/>
            </a:blip>
            <a:srcRect l="0" t="0" r="71137" b="0"/>
            <a:stretch>
              <a:fillRect/>
            </a:stretch>
          </p:blipFill>
          <p:spPr>
            <a:xfrm>
              <a:off x="4907224" y="0"/>
              <a:ext cx="884091" cy="1991007"/>
            </a:xfrm>
            <a:prstGeom prst="rect">
              <a:avLst/>
            </a:prstGeom>
            <a:ln w="12700" cap="flat">
              <a:noFill/>
              <a:miter lim="400000"/>
            </a:ln>
            <a:effectLst/>
          </p:spPr>
        </p:pic>
      </p:grpSp>
      <p:grpSp>
        <p:nvGrpSpPr>
          <p:cNvPr id="62" name="Group"/>
          <p:cNvGrpSpPr/>
          <p:nvPr/>
        </p:nvGrpSpPr>
        <p:grpSpPr>
          <a:xfrm>
            <a:off x="16251670" y="6709961"/>
            <a:ext cx="4888953" cy="1631238"/>
            <a:chOff x="250" y="-20"/>
            <a:chExt cx="4888951" cy="1631236"/>
          </a:xfrm>
        </p:grpSpPr>
        <p:pic>
          <p:nvPicPr>
            <p:cNvPr id="58" name="Image" descr="Image"/>
            <p:cNvPicPr>
              <a:picLocks noChangeAspect="1"/>
            </p:cNvPicPr>
            <p:nvPr/>
          </p:nvPicPr>
          <p:blipFill>
            <a:blip r:embed="rId5">
              <a:extLst/>
            </a:blip>
            <a:srcRect l="5332" t="46567" r="4295" b="46077"/>
            <a:stretch>
              <a:fillRect/>
            </a:stretch>
          </p:blipFill>
          <p:spPr>
            <a:xfrm>
              <a:off x="250" y="-21"/>
              <a:ext cx="4888952" cy="431404"/>
            </a:xfrm>
            <a:custGeom>
              <a:avLst/>
              <a:gdLst/>
              <a:ahLst/>
              <a:cxnLst>
                <a:cxn ang="0">
                  <a:pos x="wd2" y="hd2"/>
                </a:cxn>
                <a:cxn ang="5400000">
                  <a:pos x="wd2" y="hd2"/>
                </a:cxn>
                <a:cxn ang="10800000">
                  <a:pos x="wd2" y="hd2"/>
                </a:cxn>
                <a:cxn ang="16200000">
                  <a:pos x="wd2" y="hd2"/>
                </a:cxn>
              </a:cxnLst>
              <a:rect l="0" t="0" r="r" b="b"/>
              <a:pathLst>
                <a:path w="21590" h="21231" fill="norm" stroke="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59" name="Image" descr="Image"/>
            <p:cNvPicPr>
              <a:picLocks noChangeAspect="1"/>
            </p:cNvPicPr>
            <p:nvPr/>
          </p:nvPicPr>
          <p:blipFill>
            <a:blip r:embed="rId5">
              <a:extLst/>
            </a:blip>
            <a:srcRect l="5332" t="46567" r="4295" b="46077"/>
            <a:stretch>
              <a:fillRect/>
            </a:stretch>
          </p:blipFill>
          <p:spPr>
            <a:xfrm>
              <a:off x="250" y="410746"/>
              <a:ext cx="4888952" cy="431404"/>
            </a:xfrm>
            <a:custGeom>
              <a:avLst/>
              <a:gdLst/>
              <a:ahLst/>
              <a:cxnLst>
                <a:cxn ang="0">
                  <a:pos x="wd2" y="hd2"/>
                </a:cxn>
                <a:cxn ang="5400000">
                  <a:pos x="wd2" y="hd2"/>
                </a:cxn>
                <a:cxn ang="10800000">
                  <a:pos x="wd2" y="hd2"/>
                </a:cxn>
                <a:cxn ang="16200000">
                  <a:pos x="wd2" y="hd2"/>
                </a:cxn>
              </a:cxnLst>
              <a:rect l="0" t="0" r="r" b="b"/>
              <a:pathLst>
                <a:path w="21590" h="21231" fill="norm" stroke="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60" name="Image" descr="Image"/>
            <p:cNvPicPr>
              <a:picLocks noChangeAspect="1"/>
            </p:cNvPicPr>
            <p:nvPr/>
          </p:nvPicPr>
          <p:blipFill>
            <a:blip r:embed="rId5">
              <a:extLst/>
            </a:blip>
            <a:srcRect l="5332" t="46567" r="4295" b="46077"/>
            <a:stretch>
              <a:fillRect/>
            </a:stretch>
          </p:blipFill>
          <p:spPr>
            <a:xfrm>
              <a:off x="250" y="789046"/>
              <a:ext cx="4888952" cy="431404"/>
            </a:xfrm>
            <a:custGeom>
              <a:avLst/>
              <a:gdLst/>
              <a:ahLst/>
              <a:cxnLst>
                <a:cxn ang="0">
                  <a:pos x="wd2" y="hd2"/>
                </a:cxn>
                <a:cxn ang="5400000">
                  <a:pos x="wd2" y="hd2"/>
                </a:cxn>
                <a:cxn ang="10800000">
                  <a:pos x="wd2" y="hd2"/>
                </a:cxn>
                <a:cxn ang="16200000">
                  <a:pos x="wd2" y="hd2"/>
                </a:cxn>
              </a:cxnLst>
              <a:rect l="0" t="0" r="r" b="b"/>
              <a:pathLst>
                <a:path w="21590" h="21231" fill="norm" stroke="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61" name="Image" descr="Image"/>
            <p:cNvPicPr>
              <a:picLocks noChangeAspect="1"/>
            </p:cNvPicPr>
            <p:nvPr/>
          </p:nvPicPr>
          <p:blipFill>
            <a:blip r:embed="rId5">
              <a:extLst/>
            </a:blip>
            <a:srcRect l="5332" t="46567" r="4295" b="46077"/>
            <a:stretch>
              <a:fillRect/>
            </a:stretch>
          </p:blipFill>
          <p:spPr>
            <a:xfrm>
              <a:off x="250" y="1199813"/>
              <a:ext cx="4888952" cy="431404"/>
            </a:xfrm>
            <a:custGeom>
              <a:avLst/>
              <a:gdLst/>
              <a:ahLst/>
              <a:cxnLst>
                <a:cxn ang="0">
                  <a:pos x="wd2" y="hd2"/>
                </a:cxn>
                <a:cxn ang="5400000">
                  <a:pos x="wd2" y="hd2"/>
                </a:cxn>
                <a:cxn ang="10800000">
                  <a:pos x="wd2" y="hd2"/>
                </a:cxn>
                <a:cxn ang="16200000">
                  <a:pos x="wd2" y="hd2"/>
                </a:cxn>
              </a:cxnLst>
              <a:rect l="0" t="0" r="r" b="b"/>
              <a:pathLst>
                <a:path w="21590" h="21231" fill="norm" stroke="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grpSp>
      <p:grpSp>
        <p:nvGrpSpPr>
          <p:cNvPr id="67" name="Group"/>
          <p:cNvGrpSpPr/>
          <p:nvPr/>
        </p:nvGrpSpPr>
        <p:grpSpPr>
          <a:xfrm>
            <a:off x="16136320" y="9464131"/>
            <a:ext cx="5321870" cy="1735747"/>
            <a:chOff x="0" y="0"/>
            <a:chExt cx="5321869" cy="1735745"/>
          </a:xfrm>
        </p:grpSpPr>
        <p:pic>
          <p:nvPicPr>
            <p:cNvPr id="63" name="Image" descr="Image"/>
            <p:cNvPicPr>
              <a:picLocks noChangeAspect="1"/>
            </p:cNvPicPr>
            <p:nvPr/>
          </p:nvPicPr>
          <p:blipFill>
            <a:blip r:embed="rId6">
              <a:extLst/>
            </a:blip>
            <a:stretch>
              <a:fillRect/>
            </a:stretch>
          </p:blipFill>
          <p:spPr>
            <a:xfrm>
              <a:off x="1321593" y="0"/>
              <a:ext cx="1321370" cy="1735747"/>
            </a:xfrm>
            <a:prstGeom prst="rect">
              <a:avLst/>
            </a:prstGeom>
            <a:ln w="12700" cap="flat">
              <a:noFill/>
              <a:miter lim="400000"/>
            </a:ln>
            <a:effectLst/>
          </p:spPr>
        </p:pic>
        <p:pic>
          <p:nvPicPr>
            <p:cNvPr id="64" name="Image" descr="Image"/>
            <p:cNvPicPr>
              <a:picLocks noChangeAspect="1"/>
            </p:cNvPicPr>
            <p:nvPr/>
          </p:nvPicPr>
          <p:blipFill>
            <a:blip r:embed="rId6">
              <a:extLst/>
            </a:blip>
            <a:stretch>
              <a:fillRect/>
            </a:stretch>
          </p:blipFill>
          <p:spPr>
            <a:xfrm>
              <a:off x="0" y="0"/>
              <a:ext cx="1321369" cy="1735747"/>
            </a:xfrm>
            <a:prstGeom prst="rect">
              <a:avLst/>
            </a:prstGeom>
            <a:ln w="12700" cap="flat">
              <a:noFill/>
              <a:miter lim="400000"/>
            </a:ln>
            <a:effectLst/>
          </p:spPr>
        </p:pic>
        <p:pic>
          <p:nvPicPr>
            <p:cNvPr id="65" name="Image" descr="Image"/>
            <p:cNvPicPr>
              <a:picLocks noChangeAspect="1"/>
            </p:cNvPicPr>
            <p:nvPr/>
          </p:nvPicPr>
          <p:blipFill>
            <a:blip r:embed="rId6">
              <a:extLst/>
            </a:blip>
            <a:stretch>
              <a:fillRect/>
            </a:stretch>
          </p:blipFill>
          <p:spPr>
            <a:xfrm>
              <a:off x="2661046" y="0"/>
              <a:ext cx="1321370" cy="1735747"/>
            </a:xfrm>
            <a:prstGeom prst="rect">
              <a:avLst/>
            </a:prstGeom>
            <a:ln w="12700" cap="flat">
              <a:noFill/>
              <a:miter lim="400000"/>
            </a:ln>
            <a:effectLst/>
          </p:spPr>
        </p:pic>
        <p:pic>
          <p:nvPicPr>
            <p:cNvPr id="66" name="Image" descr="Image"/>
            <p:cNvPicPr>
              <a:picLocks noChangeAspect="1"/>
            </p:cNvPicPr>
            <p:nvPr/>
          </p:nvPicPr>
          <p:blipFill>
            <a:blip r:embed="rId6">
              <a:extLst/>
            </a:blip>
            <a:stretch>
              <a:fillRect/>
            </a:stretch>
          </p:blipFill>
          <p:spPr>
            <a:xfrm>
              <a:off x="4000500" y="0"/>
              <a:ext cx="1321370" cy="1735747"/>
            </a:xfrm>
            <a:prstGeom prst="rect">
              <a:avLst/>
            </a:prstGeom>
            <a:ln w="12700" cap="flat">
              <a:noFill/>
              <a:miter lim="400000"/>
            </a:ln>
            <a:effectLst/>
          </p:spPr>
        </p:pic>
      </p:grpSp>
      <p:sp>
        <p:nvSpPr>
          <p:cNvPr id="68" name="Content Delivery Network"/>
          <p:cNvSpPr txBox="1"/>
          <p:nvPr/>
        </p:nvSpPr>
        <p:spPr>
          <a:xfrm>
            <a:off x="21812110" y="4140873"/>
            <a:ext cx="2265080" cy="1971675"/>
          </a:xfrm>
          <a:prstGeom prst="rect">
            <a:avLst/>
          </a:prstGeom>
          <a:ln w="12700">
            <a:miter lim="400000"/>
          </a:ln>
          <a:extLst>
            <a:ext uri="{C572A759-6A51-4108-AA02-DFA0A04FC94B}">
              <ma14:wrappingTextBoxFlag xmlns:ma14="http://schemas.microsoft.com/office/mac/drawingml/2011/main" val="1"/>
            </a:ext>
          </a:extLst>
        </p:spPr>
        <p:txBody>
          <a:bodyPr lIns="71436" tIns="71436" rIns="71436" bIns="71436" anchor="ctr">
            <a:spAutoFit/>
          </a:bodyPr>
          <a:lstStyle>
            <a:lvl1pPr algn="ctr" defTabSz="821530">
              <a:defRPr sz="4000">
                <a:latin typeface="Helvetica Light"/>
                <a:ea typeface="Helvetica Light"/>
                <a:cs typeface="Helvetica Light"/>
                <a:sym typeface="Helvetica Light"/>
              </a:defRPr>
            </a:lvl1pPr>
          </a:lstStyle>
          <a:p>
            <a:pPr/>
            <a:r>
              <a:t>Content Delivery Network</a:t>
            </a:r>
          </a:p>
        </p:txBody>
      </p:sp>
      <p:sp>
        <p:nvSpPr>
          <p:cNvPr id="69" name="Web Servers"/>
          <p:cNvSpPr txBox="1"/>
          <p:nvPr/>
        </p:nvSpPr>
        <p:spPr>
          <a:xfrm>
            <a:off x="21490641" y="6830162"/>
            <a:ext cx="2265080" cy="1362075"/>
          </a:xfrm>
          <a:prstGeom prst="rect">
            <a:avLst/>
          </a:prstGeom>
          <a:ln w="12700">
            <a:miter lim="400000"/>
          </a:ln>
          <a:extLst>
            <a:ext uri="{C572A759-6A51-4108-AA02-DFA0A04FC94B}">
              <ma14:wrappingTextBoxFlag xmlns:ma14="http://schemas.microsoft.com/office/mac/drawingml/2011/main" val="1"/>
            </a:ext>
          </a:extLst>
        </p:spPr>
        <p:txBody>
          <a:bodyPr lIns="71436" tIns="71436" rIns="71436" bIns="71436" anchor="ctr">
            <a:spAutoFit/>
          </a:bodyPr>
          <a:lstStyle>
            <a:lvl1pPr algn="ctr" defTabSz="821530">
              <a:defRPr sz="4000">
                <a:latin typeface="Helvetica Light"/>
                <a:ea typeface="Helvetica Light"/>
                <a:cs typeface="Helvetica Light"/>
                <a:sym typeface="Helvetica Light"/>
              </a:defRPr>
            </a:lvl1pPr>
          </a:lstStyle>
          <a:p>
            <a:pPr/>
            <a:r>
              <a:t>Web Servers</a:t>
            </a:r>
          </a:p>
        </p:txBody>
      </p:sp>
      <p:sp>
        <p:nvSpPr>
          <p:cNvPr id="70" name="App Servers"/>
          <p:cNvSpPr txBox="1"/>
          <p:nvPr/>
        </p:nvSpPr>
        <p:spPr>
          <a:xfrm>
            <a:off x="21490641" y="9650965"/>
            <a:ext cx="2265080" cy="1362075"/>
          </a:xfrm>
          <a:prstGeom prst="rect">
            <a:avLst/>
          </a:prstGeom>
          <a:ln w="12700">
            <a:miter lim="400000"/>
          </a:ln>
          <a:extLst>
            <a:ext uri="{C572A759-6A51-4108-AA02-DFA0A04FC94B}">
              <ma14:wrappingTextBoxFlag xmlns:ma14="http://schemas.microsoft.com/office/mac/drawingml/2011/main" val="1"/>
            </a:ext>
          </a:extLst>
        </p:spPr>
        <p:txBody>
          <a:bodyPr lIns="71436" tIns="71436" rIns="71436" bIns="71436" anchor="ctr">
            <a:spAutoFit/>
          </a:bodyPr>
          <a:lstStyle>
            <a:lvl1pPr algn="ctr" defTabSz="821530">
              <a:defRPr sz="4000">
                <a:latin typeface="Helvetica Light"/>
                <a:ea typeface="Helvetica Light"/>
                <a:cs typeface="Helvetica Light"/>
                <a:sym typeface="Helvetica Light"/>
              </a:defRPr>
            </a:lvl1pPr>
          </a:lstStyle>
          <a:p>
            <a:pPr/>
            <a:r>
              <a:t>App Servers</a:t>
            </a:r>
          </a:p>
        </p:txBody>
      </p:sp>
      <p:pic>
        <p:nvPicPr>
          <p:cNvPr id="71" name="Image" descr="Image"/>
          <p:cNvPicPr>
            <a:picLocks noChangeAspect="1"/>
          </p:cNvPicPr>
          <p:nvPr/>
        </p:nvPicPr>
        <p:blipFill>
          <a:blip r:embed="rId3">
            <a:extLst/>
          </a:blip>
          <a:stretch>
            <a:fillRect/>
          </a:stretch>
        </p:blipFill>
        <p:spPr>
          <a:xfrm>
            <a:off x="17999678" y="12107956"/>
            <a:ext cx="1393033" cy="1393033"/>
          </a:xfrm>
          <a:prstGeom prst="rect">
            <a:avLst/>
          </a:prstGeom>
          <a:ln w="12700">
            <a:miter lim="400000"/>
          </a:ln>
        </p:spPr>
      </p:pic>
      <p:pic>
        <p:nvPicPr>
          <p:cNvPr id="72" name="Image" descr="Image"/>
          <p:cNvPicPr>
            <a:picLocks noChangeAspect="1"/>
          </p:cNvPicPr>
          <p:nvPr/>
        </p:nvPicPr>
        <p:blipFill>
          <a:blip r:embed="rId3">
            <a:extLst/>
          </a:blip>
          <a:stretch>
            <a:fillRect/>
          </a:stretch>
        </p:blipFill>
        <p:spPr>
          <a:xfrm>
            <a:off x="19580232" y="12107956"/>
            <a:ext cx="1393034" cy="1393033"/>
          </a:xfrm>
          <a:prstGeom prst="rect">
            <a:avLst/>
          </a:prstGeom>
          <a:ln w="12700">
            <a:miter lim="400000"/>
          </a:ln>
        </p:spPr>
      </p:pic>
      <p:sp>
        <p:nvSpPr>
          <p:cNvPr id="73" name="Database servers"/>
          <p:cNvSpPr txBox="1"/>
          <p:nvPr/>
        </p:nvSpPr>
        <p:spPr>
          <a:xfrm>
            <a:off x="21202518" y="12123433"/>
            <a:ext cx="2553202" cy="1362075"/>
          </a:xfrm>
          <a:prstGeom prst="rect">
            <a:avLst/>
          </a:prstGeom>
          <a:ln w="12700">
            <a:miter lim="400000"/>
          </a:ln>
          <a:extLst>
            <a:ext uri="{C572A759-6A51-4108-AA02-DFA0A04FC94B}">
              <ma14:wrappingTextBoxFlag xmlns:ma14="http://schemas.microsoft.com/office/mac/drawingml/2011/main" val="1"/>
            </a:ext>
          </a:extLst>
        </p:spPr>
        <p:txBody>
          <a:bodyPr lIns="71436" tIns="71436" rIns="71436" bIns="71436" anchor="ctr">
            <a:spAutoFit/>
          </a:bodyPr>
          <a:lstStyle>
            <a:lvl1pPr algn="ctr" defTabSz="821530">
              <a:defRPr sz="4000">
                <a:latin typeface="Helvetica Light"/>
                <a:ea typeface="Helvetica Light"/>
                <a:cs typeface="Helvetica Light"/>
                <a:sym typeface="Helvetica Light"/>
              </a:defRPr>
            </a:lvl1pPr>
          </a:lstStyle>
          <a:p>
            <a:pPr/>
            <a:r>
              <a:t>Database servers</a:t>
            </a:r>
          </a:p>
        </p:txBody>
      </p:sp>
      <p:pic>
        <p:nvPicPr>
          <p:cNvPr id="74" name="Image" descr="Image"/>
          <p:cNvPicPr>
            <a:picLocks noChangeAspect="1"/>
          </p:cNvPicPr>
          <p:nvPr/>
        </p:nvPicPr>
        <p:blipFill>
          <a:blip r:embed="rId7">
            <a:extLst/>
          </a:blip>
          <a:stretch>
            <a:fillRect/>
          </a:stretch>
        </p:blipFill>
        <p:spPr>
          <a:xfrm>
            <a:off x="16490559" y="2315754"/>
            <a:ext cx="4411268" cy="1893096"/>
          </a:xfrm>
          <a:prstGeom prst="rect">
            <a:avLst/>
          </a:prstGeom>
          <a:ln w="12700">
            <a:miter lim="400000"/>
          </a:ln>
        </p:spPr>
      </p:pic>
      <p:grpSp>
        <p:nvGrpSpPr>
          <p:cNvPr id="77" name="Group"/>
          <p:cNvGrpSpPr/>
          <p:nvPr/>
        </p:nvGrpSpPr>
        <p:grpSpPr>
          <a:xfrm>
            <a:off x="13661096" y="9509965"/>
            <a:ext cx="1865537" cy="1991007"/>
            <a:chOff x="0" y="0"/>
            <a:chExt cx="1865535" cy="1991005"/>
          </a:xfrm>
        </p:grpSpPr>
        <p:pic>
          <p:nvPicPr>
            <p:cNvPr id="75" name="Image" descr="Image"/>
            <p:cNvPicPr>
              <a:picLocks noChangeAspect="1"/>
            </p:cNvPicPr>
            <p:nvPr/>
          </p:nvPicPr>
          <p:blipFill>
            <a:blip r:embed="rId4">
              <a:extLst/>
            </a:blip>
            <a:srcRect l="0" t="0" r="71137" b="0"/>
            <a:stretch>
              <a:fillRect/>
            </a:stretch>
          </p:blipFill>
          <p:spPr>
            <a:xfrm>
              <a:off x="0" y="0"/>
              <a:ext cx="884090" cy="1991007"/>
            </a:xfrm>
            <a:prstGeom prst="rect">
              <a:avLst/>
            </a:prstGeom>
            <a:ln w="12700" cap="flat">
              <a:noFill/>
              <a:miter lim="400000"/>
            </a:ln>
            <a:effectLst/>
          </p:spPr>
        </p:pic>
        <p:pic>
          <p:nvPicPr>
            <p:cNvPr id="76" name="Image" descr="Image"/>
            <p:cNvPicPr>
              <a:picLocks noChangeAspect="1"/>
            </p:cNvPicPr>
            <p:nvPr/>
          </p:nvPicPr>
          <p:blipFill>
            <a:blip r:embed="rId4">
              <a:extLst/>
            </a:blip>
            <a:srcRect l="0" t="0" r="71137" b="0"/>
            <a:stretch>
              <a:fillRect/>
            </a:stretch>
          </p:blipFill>
          <p:spPr>
            <a:xfrm>
              <a:off x="981445" y="0"/>
              <a:ext cx="884091" cy="1991007"/>
            </a:xfrm>
            <a:prstGeom prst="rect">
              <a:avLst/>
            </a:prstGeom>
            <a:ln w="12700" cap="flat">
              <a:noFill/>
              <a:miter lim="400000"/>
            </a:ln>
            <a:effectLst/>
          </p:spPr>
        </p:pic>
      </p:grpSp>
      <p:sp>
        <p:nvSpPr>
          <p:cNvPr id="78" name="Misc Services"/>
          <p:cNvSpPr txBox="1"/>
          <p:nvPr/>
        </p:nvSpPr>
        <p:spPr>
          <a:xfrm>
            <a:off x="13461325" y="11806867"/>
            <a:ext cx="2265080" cy="1362075"/>
          </a:xfrm>
          <a:prstGeom prst="rect">
            <a:avLst/>
          </a:prstGeom>
          <a:ln w="12700">
            <a:miter lim="400000"/>
          </a:ln>
          <a:extLst>
            <a:ext uri="{C572A759-6A51-4108-AA02-DFA0A04FC94B}">
              <ma14:wrappingTextBoxFlag xmlns:ma14="http://schemas.microsoft.com/office/mac/drawingml/2011/main" val="1"/>
            </a:ext>
          </a:extLst>
        </p:spPr>
        <p:txBody>
          <a:bodyPr lIns="71436" tIns="71436" rIns="71436" bIns="71436" anchor="ctr">
            <a:spAutoFit/>
          </a:bodyPr>
          <a:lstStyle>
            <a:lvl1pPr algn="ctr" defTabSz="821530">
              <a:defRPr sz="4000">
                <a:latin typeface="Helvetica Light"/>
                <a:ea typeface="Helvetica Light"/>
                <a:cs typeface="Helvetica Light"/>
                <a:sym typeface="Helvetica Light"/>
              </a:defRPr>
            </a:lvl1pPr>
          </a:lstStyle>
          <a:p>
            <a:pPr/>
            <a:r>
              <a:t>Misc Services</a:t>
            </a:r>
          </a:p>
        </p:txBody>
      </p:sp>
      <p:sp>
        <p:nvSpPr>
          <p:cNvPr id="79" name="Connection Line"/>
          <p:cNvSpPr/>
          <p:nvPr/>
        </p:nvSpPr>
        <p:spPr>
          <a:xfrm>
            <a:off x="15057535" y="8330621"/>
            <a:ext cx="1256194" cy="12337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559" y="12919"/>
                  <a:pt x="12759" y="5719"/>
                  <a:pt x="21600" y="0"/>
                </a:cubicBezTo>
              </a:path>
            </a:pathLst>
          </a:custGeom>
          <a:ln w="241300">
            <a:solidFill>
              <a:srgbClr val="96CBB9"/>
            </a:solidFill>
            <a:miter lim="400000"/>
          </a:ln>
        </p:spPr>
        <p:txBody>
          <a:bodyPr lIns="50800" tIns="50800" rIns="50800" bIns="50800"/>
          <a:lstStyle/>
          <a:p>
            <a:pPr algn="ctr" defTabSz="2438337">
              <a:defRPr sz="2400">
                <a:solidFill>
                  <a:srgbClr val="5E5E5E"/>
                </a:solidFill>
                <a:latin typeface="Helvetica Neue"/>
                <a:ea typeface="Helvetica Neue"/>
                <a:cs typeface="Helvetica Neue"/>
                <a:sym typeface="Helvetica Neue"/>
              </a:defRPr>
            </a:pPr>
          </a:p>
        </p:txBody>
      </p:sp>
      <p:grpSp>
        <p:nvGrpSpPr>
          <p:cNvPr id="82" name="Group"/>
          <p:cNvGrpSpPr/>
          <p:nvPr/>
        </p:nvGrpSpPr>
        <p:grpSpPr>
          <a:xfrm>
            <a:off x="13138644" y="2735629"/>
            <a:ext cx="2451022" cy="3319862"/>
            <a:chOff x="0" y="0"/>
            <a:chExt cx="2451021" cy="3319860"/>
          </a:xfrm>
        </p:grpSpPr>
        <p:pic>
          <p:nvPicPr>
            <p:cNvPr id="80" name="Image" descr="Image"/>
            <p:cNvPicPr>
              <a:picLocks noChangeAspect="1"/>
            </p:cNvPicPr>
            <p:nvPr/>
          </p:nvPicPr>
          <p:blipFill>
            <a:blip r:embed="rId8">
              <a:extLst/>
            </a:blip>
            <a:stretch>
              <a:fillRect/>
            </a:stretch>
          </p:blipFill>
          <p:spPr>
            <a:xfrm>
              <a:off x="0" y="0"/>
              <a:ext cx="1266394" cy="1857376"/>
            </a:xfrm>
            <a:prstGeom prst="rect">
              <a:avLst/>
            </a:prstGeom>
            <a:ln w="12700" cap="flat">
              <a:noFill/>
              <a:miter lim="400000"/>
            </a:ln>
            <a:effectLst/>
          </p:spPr>
        </p:pic>
        <p:sp>
          <p:nvSpPr>
            <p:cNvPr id="81" name="Clients"/>
            <p:cNvSpPr txBox="1"/>
            <p:nvPr/>
          </p:nvSpPr>
          <p:spPr>
            <a:xfrm>
              <a:off x="354887" y="2414986"/>
              <a:ext cx="2096135" cy="9048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6" tIns="71436" rIns="71436" bIns="71436" numCol="1" anchor="ctr">
              <a:spAutoFit/>
            </a:bodyPr>
            <a:lstStyle>
              <a:lvl1pPr algn="ctr" defTabSz="821530">
                <a:defRPr sz="5000">
                  <a:latin typeface="Helvetica Light"/>
                  <a:ea typeface="Helvetica Light"/>
                  <a:cs typeface="Helvetica Light"/>
                  <a:sym typeface="Helvetica Light"/>
                </a:defRPr>
              </a:lvl1pPr>
            </a:lstStyle>
            <a:p>
              <a:pPr/>
              <a:r>
                <a:t>Clients</a:t>
              </a:r>
            </a:p>
          </p:txBody>
        </p:sp>
      </p:grpSp>
      <p:sp>
        <p:nvSpPr>
          <p:cNvPr id="83" name="Connection Line"/>
          <p:cNvSpPr/>
          <p:nvPr/>
        </p:nvSpPr>
        <p:spPr>
          <a:xfrm>
            <a:off x="14405151" y="3079090"/>
            <a:ext cx="2085411" cy="741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141" y="10207"/>
                  <a:pt x="14341" y="3007"/>
                  <a:pt x="21600" y="0"/>
                </a:cubicBezTo>
              </a:path>
            </a:pathLst>
          </a:custGeom>
          <a:ln w="190500">
            <a:solidFill>
              <a:srgbClr val="96CBB9"/>
            </a:solidFill>
            <a:miter lim="400000"/>
          </a:ln>
        </p:spPr>
        <p:txBody>
          <a:bodyPr lIns="50800" tIns="50800" rIns="50800" bIns="50800"/>
          <a:lstStyle/>
          <a:p>
            <a:pPr algn="ctr" defTabSz="2438337">
              <a:defRPr sz="2400">
                <a:solidFill>
                  <a:srgbClr val="5E5E5E"/>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Build Systems"/>
          <p:cNvSpPr txBox="1"/>
          <p:nvPr>
            <p:ph type="title"/>
          </p:nvPr>
        </p:nvSpPr>
        <p:spPr>
          <a:prstGeom prst="rect">
            <a:avLst/>
          </a:prstGeom>
        </p:spPr>
        <p:txBody>
          <a:bodyPr/>
          <a:lstStyle/>
          <a:p>
            <a:pPr/>
            <a:r>
              <a:t>What is a cloud infrastructure?</a:t>
            </a:r>
          </a:p>
        </p:txBody>
      </p:sp>
      <p:sp>
        <p:nvSpPr>
          <p:cNvPr id="88" name="Not just compilation"/>
          <p:cNvSpPr txBox="1"/>
          <p:nvPr>
            <p:ph type="body" idx="1"/>
          </p:nvPr>
        </p:nvSpPr>
        <p:spPr>
          <a:xfrm>
            <a:off x="429699" y="1753618"/>
            <a:ext cx="15097659" cy="10208764"/>
          </a:xfrm>
          <a:prstGeom prst="rect">
            <a:avLst/>
          </a:prstGeom>
        </p:spPr>
        <p:txBody>
          <a:bodyPr/>
          <a:lstStyle/>
          <a:p>
            <a:pPr/>
            <a:r>
              <a:t>Our apps run on a “tall stack” of dependencies</a:t>
            </a:r>
          </a:p>
          <a:p>
            <a:pPr/>
            <a:r>
              <a:t>Traditionally this full stack is self-managed</a:t>
            </a:r>
          </a:p>
          <a:p>
            <a:pPr/>
            <a:r>
              <a:t>Cloud providers offer products that manage parts of that stack for us:</a:t>
            </a:r>
          </a:p>
          <a:p>
            <a:pPr lvl="1"/>
            <a:r>
              <a:t>“Infrastructure as a service”</a:t>
            </a:r>
          </a:p>
          <a:p>
            <a:pPr lvl="1"/>
            <a:r>
              <a:t>“Platform as a service”</a:t>
            </a:r>
          </a:p>
          <a:p>
            <a:pPr lvl="1"/>
            <a:r>
              <a:t>“Software as a Service”</a:t>
            </a:r>
          </a:p>
        </p:txBody>
      </p:sp>
      <p:pic>
        <p:nvPicPr>
          <p:cNvPr id="89" name="Image" descr="Image"/>
          <p:cNvPicPr>
            <a:picLocks noChangeAspect="1"/>
          </p:cNvPicPr>
          <p:nvPr/>
        </p:nvPicPr>
        <p:blipFill>
          <a:blip r:embed="rId3">
            <a:extLst/>
          </a:blip>
          <a:stretch>
            <a:fillRect/>
          </a:stretch>
        </p:blipFill>
        <p:spPr>
          <a:xfrm>
            <a:off x="15165434" y="1730519"/>
            <a:ext cx="9114112" cy="1197571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Cloud Infrastructure Creates Economies of Scale"/>
          <p:cNvSpPr txBox="1"/>
          <p:nvPr>
            <p:ph type="title"/>
          </p:nvPr>
        </p:nvSpPr>
        <p:spPr>
          <a:prstGeom prst="rect">
            <a:avLst/>
          </a:prstGeom>
        </p:spPr>
        <p:txBody>
          <a:bodyPr/>
          <a:lstStyle/>
          <a:p>
            <a:pPr/>
            <a:r>
              <a:t>Cloud infrastructure creates economies of scale</a:t>
            </a:r>
          </a:p>
        </p:txBody>
      </p:sp>
      <p:sp>
        <p:nvSpPr>
          <p:cNvPr id="94" name="Slide Subtitle"/>
          <p:cNvSpPr txBox="1"/>
          <p:nvPr>
            <p:ph type="body" idx="1"/>
          </p:nvPr>
        </p:nvSpPr>
        <p:spPr>
          <a:prstGeom prst="rect">
            <a:avLst/>
          </a:prstGeom>
        </p:spPr>
        <p:txBody>
          <a:bodyPr/>
          <a:lstStyle/>
          <a:p>
            <a:pPr/>
            <a:r>
              <a:t>At the physical level:</a:t>
            </a:r>
          </a:p>
          <a:p>
            <a:pPr lvl="1"/>
            <a:r>
              <a:t>Multiple customers’ physical machines in the same data center</a:t>
            </a:r>
          </a:p>
          <a:p>
            <a:pPr lvl="1"/>
            <a:r>
              <a:t>Save on physical costs (centralize power, cooling, security, maintenance)</a:t>
            </a:r>
          </a:p>
          <a:p>
            <a:pPr/>
            <a:r>
              <a:t>At the physical server level:</a:t>
            </a:r>
          </a:p>
          <a:p>
            <a:pPr lvl="1"/>
            <a:r>
              <a:t>Multiple customers’ virtual machines in the same physical machine</a:t>
            </a:r>
          </a:p>
          <a:p>
            <a:pPr lvl="1"/>
            <a:r>
              <a:t>Save on resource costs (utilize marginal computing capacity)</a:t>
            </a:r>
          </a:p>
          <a:p>
            <a:pPr/>
            <a:r>
              <a:t>At the application level:</a:t>
            </a:r>
          </a:p>
          <a:p>
            <a:pPr lvl="1"/>
            <a:r>
              <a:t>Multiple customer’s applications hosted in same virtual machine</a:t>
            </a:r>
          </a:p>
          <a:p>
            <a:pPr lvl="1"/>
            <a:r>
              <a:t>Save on resource overhead (eliminate redundant infrastructure like OS)</a:t>
            </a:r>
          </a:p>
        </p:txBody>
      </p:sp>
      <p:sp>
        <p:nvSpPr>
          <p:cNvPr id="95" name="Multiple customers could share each of these tiers"/>
          <p:cNvSpPr txBox="1"/>
          <p:nvPr/>
        </p:nvSpPr>
        <p:spPr>
          <a:xfrm>
            <a:off x="19724854" y="12149041"/>
            <a:ext cx="4500148" cy="1657400"/>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ctr" defTabSz="2438337">
              <a:defRPr i="1" sz="3200">
                <a:latin typeface="Helvetica Neue"/>
                <a:ea typeface="Helvetica Neue"/>
                <a:cs typeface="Helvetica Neue"/>
                <a:sym typeface="Helvetica Neue"/>
              </a:defRPr>
            </a:lvl1pPr>
          </a:lstStyle>
          <a:p>
            <a:pPr/>
            <a:r>
              <a:t>Multiple customers could share each of these tiers</a:t>
            </a:r>
          </a:p>
        </p:txBody>
      </p:sp>
      <p:pic>
        <p:nvPicPr>
          <p:cNvPr id="96" name="Image" descr="Image"/>
          <p:cNvPicPr>
            <a:picLocks noChangeAspect="1"/>
          </p:cNvPicPr>
          <p:nvPr/>
        </p:nvPicPr>
        <p:blipFill>
          <a:blip r:embed="rId3">
            <a:extLst/>
          </a:blip>
          <a:stretch>
            <a:fillRect/>
          </a:stretch>
        </p:blipFill>
        <p:spPr>
          <a:xfrm>
            <a:off x="19713705" y="1673057"/>
            <a:ext cx="4522445" cy="1039275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Cloud Infrastructure Scales Elastically"/>
          <p:cNvSpPr txBox="1"/>
          <p:nvPr>
            <p:ph type="title"/>
          </p:nvPr>
        </p:nvSpPr>
        <p:spPr>
          <a:prstGeom prst="rect">
            <a:avLst/>
          </a:prstGeom>
        </p:spPr>
        <p:txBody>
          <a:bodyPr/>
          <a:lstStyle/>
          <a:p>
            <a:pPr/>
            <a:r>
              <a:t>Cloud infrastructure scales elastically</a:t>
            </a:r>
          </a:p>
        </p:txBody>
      </p:sp>
      <p:sp>
        <p:nvSpPr>
          <p:cNvPr id="101" name="Slide Subtitle"/>
          <p:cNvSpPr txBox="1"/>
          <p:nvPr>
            <p:ph type="body" idx="1"/>
          </p:nvPr>
        </p:nvSpPr>
        <p:spPr>
          <a:prstGeom prst="rect">
            <a:avLst/>
          </a:prstGeom>
        </p:spPr>
        <p:txBody>
          <a:bodyPr/>
          <a:lstStyle/>
          <a:p>
            <a:pPr/>
            <a:r>
              <a:t>“Traditional” computing infrastructure requires capital investment</a:t>
            </a:r>
          </a:p>
          <a:p>
            <a:pPr lvl="1"/>
            <a:r>
              <a:t>“Scaling up” means buying more hardware, or maintaining excess capacity for when scale is needed</a:t>
            </a:r>
          </a:p>
          <a:p>
            <a:pPr lvl="1"/>
            <a:r>
              <a:t>“Scaling down” means selling hardware, or powering it off</a:t>
            </a:r>
          </a:p>
          <a:p>
            <a:pPr/>
            <a:r>
              <a:t>Cloud computing scales elastically:</a:t>
            </a:r>
          </a:p>
          <a:p>
            <a:pPr lvl="1"/>
            <a:r>
              <a:t>“Scaling up” means allocating more shared resources</a:t>
            </a:r>
          </a:p>
          <a:p>
            <a:pPr lvl="1"/>
            <a:r>
              <a:t>“Scaling down” means releasing resources into a pool</a:t>
            </a:r>
          </a:p>
          <a:p>
            <a:pPr lvl="1"/>
            <a:r>
              <a:t>Billed on consumption (usually per-second, per-minute or per-hour)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Cloud Infrastructure is On-Demand Access to Resources"/>
          <p:cNvSpPr txBox="1"/>
          <p:nvPr>
            <p:ph type="title"/>
          </p:nvPr>
        </p:nvSpPr>
        <p:spPr>
          <a:xfrm>
            <a:off x="374697" y="-953519"/>
            <a:ext cx="24251938" cy="2651128"/>
          </a:xfrm>
          <a:prstGeom prst="rect">
            <a:avLst/>
          </a:prstGeom>
        </p:spPr>
        <p:txBody>
          <a:bodyPr/>
          <a:lstStyle/>
          <a:p>
            <a:pPr/>
            <a:r>
              <a:t>Cloud Infra is on-demand access to resources</a:t>
            </a:r>
          </a:p>
        </p:txBody>
      </p:sp>
      <p:sp>
        <p:nvSpPr>
          <p:cNvPr id="106" name="Slide Subtitle"/>
          <p:cNvSpPr txBox="1"/>
          <p:nvPr>
            <p:ph type="body" idx="1"/>
          </p:nvPr>
        </p:nvSpPr>
        <p:spPr>
          <a:prstGeom prst="rect">
            <a:avLst/>
          </a:prstGeom>
        </p:spPr>
        <p:txBody>
          <a:bodyPr/>
          <a:lstStyle/>
          <a:p>
            <a:pPr/>
            <a:r>
              <a:t>Vendor provides a service catalog of “X as a service” abstractions </a:t>
            </a:r>
          </a:p>
          <a:p>
            <a:pPr/>
            <a:r>
              <a:t>API allows us to provision resources on-demand</a:t>
            </a:r>
          </a:p>
        </p:txBody>
      </p:sp>
      <p:pic>
        <p:nvPicPr>
          <p:cNvPr id="107" name="Image" descr="Image"/>
          <p:cNvPicPr>
            <a:picLocks noChangeAspect="1"/>
          </p:cNvPicPr>
          <p:nvPr/>
        </p:nvPicPr>
        <p:blipFill>
          <a:blip r:embed="rId3">
            <a:extLst/>
          </a:blip>
          <a:stretch>
            <a:fillRect/>
          </a:stretch>
        </p:blipFill>
        <p:spPr>
          <a:xfrm>
            <a:off x="268730" y="6699301"/>
            <a:ext cx="23429387" cy="610059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Infrastructure as a Service: Virtual Machines"/>
          <p:cNvSpPr txBox="1"/>
          <p:nvPr>
            <p:ph type="title"/>
          </p:nvPr>
        </p:nvSpPr>
        <p:spPr>
          <a:prstGeom prst="rect">
            <a:avLst/>
          </a:prstGeom>
        </p:spPr>
        <p:txBody>
          <a:bodyPr/>
          <a:lstStyle/>
          <a:p>
            <a:pPr/>
            <a:r>
              <a:t>Infrastructure as a Service: Virtual Machines</a:t>
            </a:r>
          </a:p>
        </p:txBody>
      </p:sp>
      <p:sp>
        <p:nvSpPr>
          <p:cNvPr id="112" name="Slide Subtitle"/>
          <p:cNvSpPr txBox="1"/>
          <p:nvPr>
            <p:ph type="body" idx="1"/>
          </p:nvPr>
        </p:nvSpPr>
        <p:spPr>
          <a:xfrm>
            <a:off x="429699" y="1753618"/>
            <a:ext cx="14217655" cy="10208764"/>
          </a:xfrm>
          <a:prstGeom prst="rect">
            <a:avLst/>
          </a:prstGeom>
        </p:spPr>
        <p:txBody>
          <a:bodyPr/>
          <a:lstStyle/>
          <a:p>
            <a:pPr/>
            <a:r>
              <a:t>Virtual machines:</a:t>
            </a:r>
          </a:p>
          <a:p>
            <a:pPr lvl="1"/>
            <a:r>
              <a:t>Virtualize a single large server into many smaller machines</a:t>
            </a:r>
          </a:p>
          <a:p>
            <a:pPr lvl="1"/>
            <a:r>
              <a:t>OS limits resource usage and guarantees quality per-VM</a:t>
            </a:r>
          </a:p>
          <a:p>
            <a:pPr lvl="1"/>
            <a:r>
              <a:t>Each VM in its own OS</a:t>
            </a:r>
          </a:p>
          <a:p>
            <a:pPr lvl="1"/>
            <a:r>
              <a:t>Examples: Amazon EC2, Google Compute Engine, Azure</a:t>
            </a:r>
          </a:p>
        </p:txBody>
      </p:sp>
      <p:pic>
        <p:nvPicPr>
          <p:cNvPr id="113" name="Image" descr="Image"/>
          <p:cNvPicPr>
            <a:picLocks noChangeAspect="1"/>
          </p:cNvPicPr>
          <p:nvPr/>
        </p:nvPicPr>
        <p:blipFill>
          <a:blip r:embed="rId3">
            <a:extLst/>
          </a:blip>
          <a:stretch>
            <a:fillRect/>
          </a:stretch>
        </p:blipFill>
        <p:spPr>
          <a:xfrm>
            <a:off x="14512681" y="2646029"/>
            <a:ext cx="9894071" cy="1104601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8" tIns="91438" rIns="91438" bIns="91438"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8" tIns="91438" rIns="91438" bIns="91438"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8" tIns="91438" rIns="91438" bIns="91438"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8" tIns="91438" rIns="91438" bIns="91438"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