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6"/>
  </p:notesMasterIdLst>
  <p:sldIdLst>
    <p:sldId id="485" r:id="rId2"/>
    <p:sldId id="580" r:id="rId3"/>
    <p:sldId id="486" r:id="rId4"/>
    <p:sldId id="262" r:id="rId5"/>
    <p:sldId id="514" r:id="rId6"/>
    <p:sldId id="533" r:id="rId7"/>
    <p:sldId id="577" r:id="rId8"/>
    <p:sldId id="560" r:id="rId9"/>
    <p:sldId id="562" r:id="rId10"/>
    <p:sldId id="564" r:id="rId11"/>
    <p:sldId id="565" r:id="rId12"/>
    <p:sldId id="540" r:id="rId13"/>
    <p:sldId id="566" r:id="rId14"/>
    <p:sldId id="568" r:id="rId15"/>
    <p:sldId id="498" r:id="rId16"/>
    <p:sldId id="503" r:id="rId17"/>
    <p:sldId id="505" r:id="rId18"/>
    <p:sldId id="569" r:id="rId19"/>
    <p:sldId id="571" r:id="rId20"/>
    <p:sldId id="572" r:id="rId21"/>
    <p:sldId id="573" r:id="rId22"/>
    <p:sldId id="574" r:id="rId23"/>
    <p:sldId id="575" r:id="rId24"/>
    <p:sldId id="576" r:id="rId25"/>
    <p:sldId id="578" r:id="rId26"/>
    <p:sldId id="277" r:id="rId27"/>
    <p:sldId id="544" r:id="rId28"/>
    <p:sldId id="499" r:id="rId29"/>
    <p:sldId id="550" r:id="rId30"/>
    <p:sldId id="546" r:id="rId31"/>
    <p:sldId id="579" r:id="rId32"/>
    <p:sldId id="557" r:id="rId33"/>
    <p:sldId id="543" r:id="rId34"/>
    <p:sldId id="555" r:id="rId3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4A2AB-21F2-4458-9F7A-706A0E6C6B13}" v="46" dt="2022-12-20T16:41:21.5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97" autoAdjust="0"/>
  </p:normalViewPr>
  <p:slideViewPr>
    <p:cSldViewPr snapToGrid="0" snapToObjects="1">
      <p:cViewPr varScale="1">
        <p:scale>
          <a:sx n="51" d="100"/>
          <a:sy n="51" d="100"/>
        </p:scale>
        <p:origin x="1256" y="32"/>
      </p:cViewPr>
      <p:guideLst/>
    </p:cSldViewPr>
  </p:slideViewPr>
  <p:outlineViewPr>
    <p:cViewPr>
      <p:scale>
        <a:sx n="33" d="100"/>
        <a:sy n="33" d="100"/>
      </p:scale>
      <p:origin x="0" y="-8408"/>
    </p:cViewPr>
  </p:outlineViewPr>
  <p:notesTextViewPr>
    <p:cViewPr>
      <p:scale>
        <a:sx n="75" d="100"/>
        <a:sy n="75" d="100"/>
      </p:scale>
      <p:origin x="0" y="0"/>
    </p:cViewPr>
  </p:notesTextViewPr>
  <p:sorterViewPr>
    <p:cViewPr>
      <p:scale>
        <a:sx n="75" d="100"/>
        <a:sy n="75" d="100"/>
      </p:scale>
      <p:origin x="0" y="-5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 Each request got blocked due to “await” keyword but it returned the control immediately to the calling thread.</a:t>
            </a:r>
          </a:p>
          <a:p>
            <a:r>
              <a:rPr lang="en-US" dirty="0"/>
              <a:t>The starting process (i.., </a:t>
            </a:r>
            <a:r>
              <a:rPr lang="en-US" dirty="0" err="1"/>
              <a:t>makeThreeSimpleRequests</a:t>
            </a:r>
            <a:r>
              <a:rPr lang="en-US" dirty="0"/>
              <a:t> method)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 examples, promised were returned (but there were implied or implicit). Now you can clearly see them and store them</a:t>
            </a:r>
          </a:p>
        </p:txBody>
      </p:sp>
    </p:spTree>
    <p:extLst>
      <p:ext uri="{BB962C8B-B14F-4D97-AF65-F5344CB8AC3E}">
        <p14:creationId xmlns:p14="http://schemas.microsoft.com/office/powerpoint/2010/main" val="417386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is either suspended or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291326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p:txBody>
      </p:sp>
    </p:spTree>
    <p:extLst>
      <p:ext uri="{BB962C8B-B14F-4D97-AF65-F5344CB8AC3E}">
        <p14:creationId xmlns:p14="http://schemas.microsoft.com/office/powerpoint/2010/main" val="394571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(called a promise).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a:t>
            </a:r>
          </a:p>
        </p:txBody>
      </p:sp>
    </p:spTree>
    <p:extLst>
      <p:ext uri="{BB962C8B-B14F-4D97-AF65-F5344CB8AC3E}">
        <p14:creationId xmlns:p14="http://schemas.microsoft.com/office/powerpoint/2010/main" val="710289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a:t>
            </a:r>
            <a:r>
              <a:rPr lang="en-US" sz="2400" dirty="0" err="1"/>
              <a:t>Bhutta</a:t>
            </a:r>
            <a:r>
              <a:rPr lang="en-US" sz="2400" dirty="0"/>
              <a:t>, Jan </a:t>
            </a:r>
            <a:r>
              <a:rPr lang="en-US" sz="2400" dirty="0" err="1"/>
              <a:t>Vitek</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2DE010B5-AD1C-8ABD-04AB-8363BEA9D45B}"/>
              </a:ext>
            </a:extLst>
          </p:cNvPr>
          <p:cNvSpPr txBox="1"/>
          <p:nvPr/>
        </p:nvSpPr>
        <p:spPr>
          <a:xfrm>
            <a:off x="9367285" y="275274"/>
            <a:ext cx="2371060"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200" dirty="0">
                <a:solidFill>
                  <a:schemeClr val="tx1"/>
                </a:solidFill>
              </a:rPr>
              <a:t>example1.ts</a:t>
            </a:r>
          </a:p>
        </p:txBody>
      </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31164"/>
            <a:ext cx="4165936" cy="2654242"/>
          </a:xfrm>
        </p:spPr>
        <p:txBody>
          <a:bodyPr/>
          <a:lstStyle/>
          <a:p>
            <a:pPr marL="0" indent="0">
              <a:buNone/>
            </a:pPr>
            <a:r>
              <a:rPr lang="en-US" sz="3600" dirty="0">
                <a:solidFill>
                  <a:srgbClr val="0070C0"/>
                </a:solidFill>
                <a:cs typeface="+mj-cs"/>
              </a:rPr>
              <a:t>This makes it simple to run several concurrent requests</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sp>
        <p:nvSpPr>
          <p:cNvPr id="11" name="TextBox 10">
            <a:extLst>
              <a:ext uri="{FF2B5EF4-FFF2-40B4-BE49-F238E27FC236}">
                <a16:creationId xmlns:a16="http://schemas.microsoft.com/office/drawing/2014/main" id="{6ED409E7-02FE-55D2-DF84-664E342C823E}"/>
              </a:ext>
            </a:extLst>
          </p:cNvPr>
          <p:cNvSpPr txBox="1"/>
          <p:nvPr/>
        </p:nvSpPr>
        <p:spPr>
          <a:xfrm>
            <a:off x="5416609"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example2.ts</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arrived from 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sp>
        <p:nvSpPr>
          <p:cNvPr id="5" name="TextBox 4">
            <a:extLst>
              <a:ext uri="{FF2B5EF4-FFF2-40B4-BE49-F238E27FC236}">
                <a16:creationId xmlns:a16="http://schemas.microsoft.com/office/drawing/2014/main" id="{557B634D-CE85-DDAE-08A3-34FB232BF123}"/>
              </a:ext>
            </a:extLst>
          </p:cNvPr>
          <p:cNvSpPr txBox="1"/>
          <p:nvPr/>
        </p:nvSpPr>
        <p:spPr>
          <a:xfrm>
            <a:off x="5481345"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example3.ts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a:t>Promises are values; async functions return promises</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561053"/>
            <a:ext cx="8890591"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228485"/>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example4</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a:solidFill>
                  <a:schemeClr val="tx1"/>
                </a:solidFill>
              </a:rPr>
              <a:t>main thread reports: </a:t>
            </a:r>
            <a:r>
              <a:rPr lang="en-US" sz="1600" dirty="0" err="1">
                <a:solidFill>
                  <a:schemeClr val="tx1"/>
                </a:solidFill>
              </a:rPr>
              <a:t>thePromises</a:t>
            </a:r>
            <a:r>
              <a:rPr lang="en-US" sz="1600" dirty="0">
                <a:solidFill>
                  <a:schemeClr val="tx1"/>
                </a:solidFill>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36.501 milliseconds</a:t>
            </a:r>
          </a:p>
          <a:p>
            <a:pPr algn="l"/>
            <a:r>
              <a:rPr lang="en-US" sz="1600" dirty="0" err="1">
                <a:solidFill>
                  <a:schemeClr val="tx1"/>
                </a:solidFill>
              </a:rPr>
              <a:t>makeRequest</a:t>
            </a:r>
            <a:r>
              <a:rPr lang="en-US" sz="1600" dirty="0">
                <a:solidFill>
                  <a:schemeClr val="tx1"/>
                </a:solidFill>
              </a:rPr>
              <a:t> reports that for request '2', server replied:  This is GET number 248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247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249 on the current server </a:t>
            </a:r>
          </a:p>
        </p:txBody>
      </p:sp>
      <p:sp>
        <p:nvSpPr>
          <p:cNvPr id="19" name="TextBox 18">
            <a:extLst>
              <a:ext uri="{FF2B5EF4-FFF2-40B4-BE49-F238E27FC236}">
                <a16:creationId xmlns:a16="http://schemas.microsoft.com/office/drawing/2014/main" id="{2A1B5BC6-9E7D-953E-4074-4A377380046E}"/>
              </a:ext>
            </a:extLst>
          </p:cNvPr>
          <p:cNvSpPr txBox="1"/>
          <p:nvPr/>
        </p:nvSpPr>
        <p:spPr>
          <a:xfrm>
            <a:off x="7767343" y="3171765"/>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So, you can make lists of them!</a:t>
            </a:r>
          </a:p>
        </p:txBody>
      </p:sp>
      <p:sp>
        <p:nvSpPr>
          <p:cNvPr id="22" name="TextBox 21">
            <a:extLst>
              <a:ext uri="{FF2B5EF4-FFF2-40B4-BE49-F238E27FC236}">
                <a16:creationId xmlns:a16="http://schemas.microsoft.com/office/drawing/2014/main" id="{34149E64-439E-AA75-747A-259CC95A27A9}"/>
              </a:ext>
            </a:extLst>
          </p:cNvPr>
          <p:cNvSpPr txBox="1"/>
          <p:nvPr/>
        </p:nvSpPr>
        <p:spPr>
          <a:xfrm>
            <a:off x="7446531" y="222163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example4.ts</a:t>
            </a:r>
          </a:p>
        </p:txBody>
      </p:sp>
      <p:sp>
        <p:nvSpPr>
          <p:cNvPr id="23" name="Freeform: Shape 22">
            <a:extLst>
              <a:ext uri="{FF2B5EF4-FFF2-40B4-BE49-F238E27FC236}">
                <a16:creationId xmlns:a16="http://schemas.microsoft.com/office/drawing/2014/main" id="{2025DB32-A496-619D-352A-6F0ED6560E43}"/>
              </a:ext>
            </a:extLst>
          </p:cNvPr>
          <p:cNvSpPr/>
          <p:nvPr/>
        </p:nvSpPr>
        <p:spPr>
          <a:xfrm>
            <a:off x="4933507" y="2384857"/>
            <a:ext cx="5026048" cy="783645"/>
          </a:xfrm>
          <a:custGeom>
            <a:avLst/>
            <a:gdLst>
              <a:gd name="connsiteX0" fmla="*/ 4742121 w 5026048"/>
              <a:gd name="connsiteY0" fmla="*/ 783645 h 783645"/>
              <a:gd name="connsiteX1" fmla="*/ 4508205 w 5026048"/>
              <a:gd name="connsiteY1" fmla="*/ 18101 h 783645"/>
              <a:gd name="connsiteX2" fmla="*/ 0 w 5026048"/>
              <a:gd name="connsiteY2" fmla="*/ 315813 h 783645"/>
            </a:gdLst>
            <a:ahLst/>
            <a:cxnLst>
              <a:cxn ang="0">
                <a:pos x="connsiteX0" y="connsiteY0"/>
              </a:cxn>
              <a:cxn ang="0">
                <a:pos x="connsiteX1" y="connsiteY1"/>
              </a:cxn>
              <a:cxn ang="0">
                <a:pos x="connsiteX2" y="connsiteY2"/>
              </a:cxn>
            </a:cxnLst>
            <a:rect l="l" t="t" r="r" b="b"/>
            <a:pathLst>
              <a:path w="5026048" h="783645">
                <a:moveTo>
                  <a:pt x="4742121" y="783645"/>
                </a:moveTo>
                <a:cubicBezTo>
                  <a:pt x="5020339" y="439859"/>
                  <a:pt x="5298558" y="96073"/>
                  <a:pt x="4508205" y="18101"/>
                </a:cubicBezTo>
                <a:cubicBezTo>
                  <a:pt x="3717852" y="-59871"/>
                  <a:pt x="1858926" y="127971"/>
                  <a:pt x="0" y="315813"/>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6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allows you to wait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4" name="TextBox 3">
            <a:extLst>
              <a:ext uri="{FF2B5EF4-FFF2-40B4-BE49-F238E27FC236}">
                <a16:creationId xmlns:a16="http://schemas.microsoft.com/office/drawing/2014/main" id="{E311C675-2535-D5A7-D677-AB7E68696ECA}"/>
              </a:ext>
            </a:extLst>
          </p:cNvPr>
          <p:cNvSpPr txBox="1"/>
          <p:nvPr/>
        </p:nvSpPr>
        <p:spPr>
          <a:xfrm>
            <a:off x="7767343" y="157441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example5.ts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18</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09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transcript-v2.simple.ts</a:t>
            </a: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60960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transcript-v2.simple.ts</a:t>
            </a: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C:\Users\wand\OneDrive\Documents\Work\Courses\CS 4530 Future\My Modules Workspace\Module 05 Concurrency Patterns\Examples\Lecture05-Async\</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7900593" y="4301637"/>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4954662" y="4866676"/>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Tree>
    <p:extLst>
      <p:ext uri="{BB962C8B-B14F-4D97-AF65-F5344CB8AC3E}">
        <p14:creationId xmlns:p14="http://schemas.microsoft.com/office/powerpoint/2010/main" val="11011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Tree>
    <p:extLst>
      <p:ext uri="{BB962C8B-B14F-4D97-AF65-F5344CB8AC3E}">
        <p14:creationId xmlns:p14="http://schemas.microsoft.com/office/powerpoint/2010/main" val="174677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transcript-v2.handle-errors.ts</a:t>
            </a: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5244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an async procedure to an ordinary procedure.</a:t>
            </a:r>
          </a:p>
          <a:p>
            <a:pPr lvl="1"/>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9212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 nothing can happen between these two statements!!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173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217629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In Typescript, these “threads” are called </a:t>
            </a:r>
            <a:r>
              <a:rPr lang="en-US" b="1" dirty="0"/>
              <a:t>promises</a:t>
            </a:r>
            <a:r>
              <a:rPr lang="en-US" dirty="0"/>
              <a:t>.</a:t>
            </a:r>
          </a:p>
          <a:p>
            <a:r>
              <a:rPr lang="en-US" dirty="0"/>
              <a:t>Each thread decides when it should </a:t>
            </a:r>
            <a:r>
              <a:rPr lang="en-US" b="1" i="1" dirty="0">
                <a:solidFill>
                  <a:srgbClr val="FF0000"/>
                </a:solidFill>
              </a:rPr>
              <a:t>yield</a:t>
            </a:r>
            <a:r>
              <a:rPr lang="en-US" dirty="0"/>
              <a:t>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A computation is not suspended until it hits an ‘await’ or finishes.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is suspended when it hits an ‘await’. The runtime system (node.js, for us) chooses what to do next. </a:t>
            </a:r>
          </a:p>
          <a:p>
            <a:r>
              <a:rPr lang="en-US" dirty="0"/>
              <a:t>This means that a computation runs </a:t>
            </a:r>
            <a:r>
              <a:rPr lang="en-US" b="1" dirty="0"/>
              <a:t>continuously</a:t>
            </a:r>
            <a:r>
              <a:rPr lang="en-US" dirty="0"/>
              <a:t> until it is either suspended or completed.</a:t>
            </a:r>
          </a:p>
        </p:txBody>
      </p:sp>
      <p:grpSp>
        <p:nvGrpSpPr>
          <p:cNvPr id="3" name="Group 2">
            <a:extLst>
              <a:ext uri="{FF2B5EF4-FFF2-40B4-BE49-F238E27FC236}">
                <a16:creationId xmlns:a16="http://schemas.microsoft.com/office/drawing/2014/main" id="{8A237A46-0022-18EF-17E5-E870950CAE3A}"/>
              </a:ext>
            </a:extLst>
          </p:cNvPr>
          <p:cNvGrpSpPr/>
          <p:nvPr/>
        </p:nvGrpSpPr>
        <p:grpSpPr>
          <a:xfrm>
            <a:off x="4198404" y="3821227"/>
            <a:ext cx="7504723" cy="1176658"/>
            <a:chOff x="4293618" y="2935823"/>
            <a:chExt cx="7504723" cy="1176658"/>
          </a:xfrm>
        </p:grpSpPr>
        <p:sp>
          <p:nvSpPr>
            <p:cNvPr id="5" name="TextBox 4">
              <a:extLst>
                <a:ext uri="{FF2B5EF4-FFF2-40B4-BE49-F238E27FC236}">
                  <a16:creationId xmlns:a16="http://schemas.microsoft.com/office/drawing/2014/main" id="{B83463A6-DC68-2216-A653-6CF0AE24DFC8}"/>
                </a:ext>
              </a:extLst>
            </p:cNvPr>
            <p:cNvSpPr txBox="1"/>
            <p:nvPr/>
          </p:nvSpPr>
          <p:spPr>
            <a:xfrm>
              <a:off x="6708956" y="3328042"/>
              <a:ext cx="5089385" cy="78443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This is known as “</a:t>
              </a:r>
              <a:r>
                <a:rPr lang="en-US" sz="2400" dirty="0">
                  <a:solidFill>
                    <a:schemeClr val="tx1"/>
                  </a:solidFill>
                  <a:latin typeface="Ink Free" panose="03080402000500000000" pitchFamily="66" charset="0"/>
                </a:rPr>
                <a:t>Run to Completion</a:t>
              </a:r>
              <a:r>
                <a:rPr lang="en-US" sz="2400" b="1" dirty="0">
                  <a:solidFill>
                    <a:schemeClr val="tx1"/>
                  </a:solidFill>
                  <a:latin typeface="Ink Free" panose="03080402000500000000" pitchFamily="66" charset="0"/>
                </a:rPr>
                <a:t>”</a:t>
              </a:r>
            </a:p>
          </p:txBody>
        </p:sp>
        <p:cxnSp>
          <p:nvCxnSpPr>
            <p:cNvPr id="6" name="Straight Arrow Connector 5">
              <a:extLst>
                <a:ext uri="{FF2B5EF4-FFF2-40B4-BE49-F238E27FC236}">
                  <a16:creationId xmlns:a16="http://schemas.microsoft.com/office/drawing/2014/main" id="{8AE9874A-EAC2-9450-4274-5CE879E92AD4}"/>
                </a:ext>
              </a:extLst>
            </p:cNvPr>
            <p:cNvCxnSpPr>
              <a:cxnSpLocks/>
              <a:stCxn id="5" idx="1"/>
            </p:cNvCxnSpPr>
            <p:nvPr/>
          </p:nvCxnSpPr>
          <p:spPr>
            <a:xfrm flipH="1" flipV="1">
              <a:off x="4293618" y="2935823"/>
              <a:ext cx="2415338" cy="78443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6DD6ADFF-A541-B9EA-2297-9028D75F0F41}"/>
              </a:ext>
            </a:extLst>
          </p:cNvPr>
          <p:cNvSpPr txBox="1"/>
          <p:nvPr/>
        </p:nvSpPr>
        <p:spPr>
          <a:xfrm>
            <a:off x="1728592" y="5430088"/>
            <a:ext cx="8993687" cy="109597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Ink Free" panose="03080402000500000000" pitchFamily="66" charset="0"/>
              </a:rPr>
              <a:t>JavaScript is </a:t>
            </a:r>
            <a:r>
              <a:rPr lang="en-US" sz="2400" b="1" dirty="0">
                <a:solidFill>
                  <a:schemeClr val="tx1"/>
                </a:solidFill>
                <a:latin typeface="Ink Free" panose="03080402000500000000" pitchFamily="66" charset="0"/>
              </a:rPr>
              <a:t>Single-threaded </a:t>
            </a:r>
            <a:r>
              <a:rPr lang="en-US" sz="2400" dirty="0">
                <a:solidFill>
                  <a:schemeClr val="tx1"/>
                </a:solidFill>
                <a:latin typeface="Ink Free" panose="03080402000500000000" pitchFamily="66" charset="0"/>
              </a:rPr>
              <a:t>language (with one call stack and one memory heap) and it uses </a:t>
            </a:r>
            <a:r>
              <a:rPr lang="en-US" sz="2400" b="1" dirty="0" err="1">
                <a:solidFill>
                  <a:schemeClr val="tx1"/>
                </a:solidFill>
                <a:latin typeface="Ink Free" panose="03080402000500000000" pitchFamily="66" charset="0"/>
              </a:rPr>
              <a:t>WebAPI</a:t>
            </a:r>
            <a:r>
              <a:rPr lang="en-US" sz="2400" b="1" dirty="0">
                <a:solidFill>
                  <a:schemeClr val="tx1"/>
                </a:solidFill>
                <a:latin typeface="Ink Free" panose="03080402000500000000" pitchFamily="66" charset="0"/>
              </a:rPr>
              <a:t> </a:t>
            </a:r>
            <a:r>
              <a:rPr lang="en-US" sz="2400" dirty="0">
                <a:solidFill>
                  <a:schemeClr val="tx1"/>
                </a:solidFill>
                <a:latin typeface="Ink Free" panose="03080402000500000000" pitchFamily="66" charset="0"/>
              </a:rPr>
              <a:t>to run</a:t>
            </a:r>
            <a:r>
              <a:rPr lang="en-US" sz="2400" b="1" dirty="0">
                <a:solidFill>
                  <a:schemeClr val="tx1"/>
                </a:solidFill>
                <a:latin typeface="Ink Free" panose="03080402000500000000" pitchFamily="66" charset="0"/>
              </a:rPr>
              <a:t> asynchronous </a:t>
            </a:r>
            <a:r>
              <a:rPr lang="en-US" sz="2400" dirty="0">
                <a:solidFill>
                  <a:schemeClr val="tx1"/>
                </a:solidFill>
                <a:latin typeface="Ink Free" panose="03080402000500000000" pitchFamily="66" charset="0"/>
              </a:rPr>
              <a:t>tasks</a:t>
            </a:r>
          </a:p>
        </p:txBody>
      </p:sp>
    </p:spTree>
    <p:extLst>
      <p:ext uri="{BB962C8B-B14F-4D97-AF65-F5344CB8AC3E}">
        <p14:creationId xmlns:p14="http://schemas.microsoft.com/office/powerpoint/2010/main" val="35503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sp>
        <p:nvSpPr>
          <p:cNvPr id="3" name="Content Placeholder 2">
            <a:extLst>
              <a:ext uri="{FF2B5EF4-FFF2-40B4-BE49-F238E27FC236}">
                <a16:creationId xmlns:a16="http://schemas.microsoft.com/office/drawing/2014/main" id="{03019515-7F5F-4812-3260-C7CCBFC3710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0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concurrent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199" y="1500160"/>
            <a:ext cx="9953847" cy="4351338"/>
          </a:xfrm>
        </p:spPr>
        <p:txBody>
          <a:bodyPr>
            <a:normAutofit/>
          </a:bodyPr>
          <a:lstStyle/>
          <a:p>
            <a:r>
              <a:rPr lang="en-US" dirty="0"/>
              <a:t>These are things like http requests, I/O operations, or timers.</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646814" y="4139584"/>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 to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returns </a:t>
            </a:r>
            <a:r>
              <a:rPr lang="en-US" u="sng" dirty="0"/>
              <a:t>immediately</a:t>
            </a:r>
            <a:r>
              <a:rPr lang="en-US"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6" y="1701523"/>
            <a:ext cx="11281144"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12109</TotalTime>
  <Words>5139</Words>
  <Application>Microsoft Office PowerPoint</Application>
  <PresentationFormat>Widescreen</PresentationFormat>
  <Paragraphs>557</Paragraphs>
  <Slides>34</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Consolas</vt:lpstr>
      <vt:lpstr>Courier</vt:lpstr>
      <vt:lpstr>Courier New</vt:lpstr>
      <vt:lpstr>Helvetica Light</vt:lpstr>
      <vt:lpstr>Helvetica Neue</vt:lpstr>
      <vt:lpstr>Ink Free</vt:lpstr>
      <vt:lpstr>Lucida Console</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A computation is not suspended until it hits an ‘await’ or finishes.</vt:lpstr>
      <vt:lpstr>But where does the concurrency come from?</vt:lpstr>
      <vt:lpstr>Answer: JS/TS has some primitives for starting a concurrent computation</vt:lpstr>
      <vt:lpstr>Pattern for starting a concurrent computation</vt:lpstr>
      <vt:lpstr>The pattern in action</vt:lpstr>
      <vt:lpstr>PowerPoint Presentation</vt:lpstr>
      <vt:lpstr>await makes your code more sequential</vt:lpstr>
      <vt:lpstr>Promises are values; async functions return promises</vt:lpstr>
      <vt:lpstr>Promise.all allows you to wait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Async/await code is compiled into promise/then code</vt:lpstr>
      <vt:lpstr>Promises Enforce Ordering Through “Then”</vt:lpstr>
      <vt:lpstr>You can still have a data race</vt:lpstr>
      <vt:lpstr>This is not Java!</vt:lpstr>
      <vt:lpstr>The Self-Ticking Clock</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71</cp:revision>
  <dcterms:modified xsi:type="dcterms:W3CDTF">2023-01-21T01:08:02Z</dcterms:modified>
</cp:coreProperties>
</file>