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4"/>
  </p:notesMasterIdLst>
  <p:sldIdLst>
    <p:sldId id="637" r:id="rId2"/>
    <p:sldId id="680" r:id="rId3"/>
    <p:sldId id="656" r:id="rId4"/>
    <p:sldId id="657" r:id="rId5"/>
    <p:sldId id="658" r:id="rId6"/>
    <p:sldId id="659" r:id="rId7"/>
    <p:sldId id="638" r:id="rId8"/>
    <p:sldId id="639" r:id="rId9"/>
    <p:sldId id="644" r:id="rId10"/>
    <p:sldId id="643" r:id="rId11"/>
    <p:sldId id="640" r:id="rId12"/>
    <p:sldId id="645" r:id="rId13"/>
    <p:sldId id="649" r:id="rId14"/>
    <p:sldId id="682" r:id="rId15"/>
    <p:sldId id="683" r:id="rId16"/>
    <p:sldId id="653" r:id="rId17"/>
    <p:sldId id="654" r:id="rId18"/>
    <p:sldId id="648" r:id="rId19"/>
    <p:sldId id="660" r:id="rId20"/>
    <p:sldId id="661" r:id="rId21"/>
    <p:sldId id="662" r:id="rId22"/>
    <p:sldId id="68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0.2 Case Studies" id="{89F6CA30-67E0-46B0-9CD8-25E418F9E9DE}">
          <p14:sldIdLst>
            <p14:sldId id="637"/>
            <p14:sldId id="680"/>
            <p14:sldId id="656"/>
            <p14:sldId id="657"/>
            <p14:sldId id="658"/>
            <p14:sldId id="659"/>
            <p14:sldId id="638"/>
            <p14:sldId id="639"/>
            <p14:sldId id="644"/>
            <p14:sldId id="643"/>
            <p14:sldId id="640"/>
            <p14:sldId id="645"/>
            <p14:sldId id="649"/>
            <p14:sldId id="682"/>
            <p14:sldId id="683"/>
            <p14:sldId id="65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3FED7-A251-4A96-B57E-6488EAC94422}" v="69" dt="2023-01-31T17:18:02.8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64" autoAdjust="0"/>
    <p:restoredTop sz="65486" autoAdjust="0"/>
  </p:normalViewPr>
  <p:slideViewPr>
    <p:cSldViewPr snapToGrid="0" snapToObjects="1">
      <p:cViewPr varScale="1">
        <p:scale>
          <a:sx n="39" d="100"/>
          <a:sy n="39" d="100"/>
        </p:scale>
        <p:origin x="1704" y="54"/>
      </p:cViewPr>
      <p:guideLst>
        <p:guide orient="horz" pos="2232"/>
        <p:guide pos="3840"/>
      </p:guideLst>
    </p:cSldViewPr>
  </p:slideViewPr>
  <p:notesTextViewPr>
    <p:cViewPr>
      <p:scale>
        <a:sx n="100" d="100"/>
        <a:sy n="10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address (on next slide)</a:t>
            </a:r>
          </a:p>
        </p:txBody>
      </p:sp>
    </p:spTree>
    <p:extLst>
      <p:ext uri="{BB962C8B-B14F-4D97-AF65-F5344CB8AC3E}">
        <p14:creationId xmlns:p14="http://schemas.microsoft.com/office/powerpoint/2010/main" val="390368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t>
            </a:r>
          </a:p>
          <a:p>
            <a:endParaRPr lang="en-US" dirty="0"/>
          </a:p>
          <a:p>
            <a:r>
              <a:rPr lang="en-US" dirty="0"/>
              <a:t>Here is the server for northeastern.edu.  It knows the IP address for northestern.edu, and the IP addresses for the servers for all the next-level domains below it, as shown on this diagram.  It also knows the IP address of its parent.</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 – note there are multiple file systems, including one that is shared by NFS)</a:t>
            </a:r>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r>
              <a:t>To summarize how NFS is a “monolithic system”: </a:t>
            </a:r>
          </a:p>
          <a:p>
            <a:r>
              <a:t>(Read slide)</a:t>
            </a:r>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 </a:t>
            </a:r>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 GFS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Our first example will be the domain name system (DNS), which is a fundamental service on the internet.</a:t>
            </a:r>
          </a:p>
          <a:p>
            <a:r>
              <a:rPr lang="en-US" dirty="0"/>
              <a:t>&lt;read slide and explain&gt;</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t>It should now be increasingly apparent why DNS is a case study in distributed systems design. It is a system that must scale. As we will see, the *requirements* of a system will greatly influence our design choices. Here are the requirements for DNS:</a:t>
            </a:r>
          </a:p>
          <a:p>
            <a:pPr defTabSz="914400">
              <a:lnSpc>
                <a:spcPct val="100000"/>
              </a:lnSpc>
              <a:defRPr sz="1900">
                <a:latin typeface="Arial"/>
                <a:ea typeface="Arial"/>
                <a:cs typeface="Arial"/>
                <a:sym typeface="Arial"/>
              </a:defRPr>
            </a:pPr>
            <a:r>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lang="en-US" dirty="0"/>
              <a:t>W</a:t>
            </a:r>
            <a:r>
              <a:rPr dirty="0"/>
              <a:t>e could have a single, well-known centralized server. </a:t>
            </a:r>
          </a:p>
          <a:p>
            <a:pPr defTabSz="914400">
              <a:lnSpc>
                <a:spcPct val="100000"/>
              </a:lnSpc>
              <a:defRPr sz="1900">
                <a:latin typeface="Arial"/>
                <a:ea typeface="Arial"/>
                <a:cs typeface="Arial"/>
                <a:sym typeface="Arial"/>
              </a:defRPr>
            </a:pPr>
            <a:endParaRPr dirty="0"/>
          </a:p>
          <a:p>
            <a:pPr defTabSz="914400">
              <a:lnSpc>
                <a:spcPct val="100000"/>
              </a:lnSpc>
              <a:defRPr sz="1900">
                <a:latin typeface="Arial"/>
                <a:ea typeface="Arial"/>
                <a:cs typeface="Arial"/>
                <a:sym typeface="Arial"/>
              </a:defRPr>
            </a:pPr>
            <a:r>
              <a:rPr dirty="0"/>
              <a:t>(Read slide)</a:t>
            </a:r>
            <a:endParaRPr lang="en-US" dirty="0"/>
          </a:p>
          <a:p>
            <a:pPr defTabSz="914400">
              <a:lnSpc>
                <a:spcPct val="100000"/>
              </a:lnSpc>
              <a:defRPr sz="1900">
                <a:latin typeface="Arial"/>
                <a:ea typeface="Arial"/>
                <a:cs typeface="Arial"/>
                <a:sym typeface="Arial"/>
              </a:defRPr>
            </a:pPr>
            <a:endParaRPr lang="en-US" dirty="0"/>
          </a:p>
        </p:txBody>
      </p:sp>
    </p:spTree>
    <p:extLst>
      <p:ext uri="{BB962C8B-B14F-4D97-AF65-F5344CB8AC3E}">
        <p14:creationId xmlns:p14="http://schemas.microsoft.com/office/powerpoint/2010/main" val="260953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109;p20"/>
          <p:cNvSpPr txBox="1">
            <a:spLocks noGrp="1"/>
          </p:cNvSpPr>
          <p:nvPr>
            <p:ph type="title"/>
          </p:nvPr>
        </p:nvSpPr>
        <p:spPr>
          <a:prstGeom prst="rect">
            <a:avLst/>
          </a:prstGeom>
        </p:spPr>
        <p:txBody>
          <a:bodyPr/>
          <a:lstStyle>
            <a:lvl1pPr>
              <a:defRPr spc="-200"/>
            </a:lvl1pPr>
          </a:lstStyle>
          <a:p>
            <a:r>
              <a:rPr lang="en-US" dirty="0"/>
              <a:t>Strawman solution A: monolithic architecture</a:t>
            </a:r>
            <a:endParaRPr dirty="0"/>
          </a:p>
        </p:txBody>
      </p:sp>
      <p:sp>
        <p:nvSpPr>
          <p:cNvPr id="267" name="Google Shape;110;p20"/>
          <p:cNvSpPr txBox="1">
            <a:spLocks noGrp="1"/>
          </p:cNvSpPr>
          <p:nvPr>
            <p:ph idx="1"/>
          </p:nvPr>
        </p:nvSpPr>
        <p:spPr>
          <a:xfrm>
            <a:off x="838200" y="1500160"/>
            <a:ext cx="5685721" cy="4351338"/>
          </a:xfrm>
          <a:prstGeom prst="rect">
            <a:avLst/>
          </a:prstGeom>
        </p:spPr>
        <p:txBody>
          <a:bodyPr>
            <a:normAutofit fontScale="92500" lnSpcReduction="10000"/>
          </a:bodyPr>
          <a:lstStyle/>
          <a:p>
            <a:pPr>
              <a:spcBef>
                <a:spcPts val="1500"/>
              </a:spcBef>
            </a:pPr>
            <a:r>
              <a:rPr lang="en-US" dirty="0"/>
              <a:t>Route all requests to a server with a well-known address.</a:t>
            </a:r>
          </a:p>
          <a:p>
            <a:pPr>
              <a:spcBef>
                <a:spcPts val="1500"/>
              </a:spcBef>
            </a:pPr>
            <a:r>
              <a:rPr dirty="0"/>
              <a:t>All requests made to this server:</a:t>
            </a:r>
          </a:p>
          <a:p>
            <a:pPr lvl="1">
              <a:spcBef>
                <a:spcPts val="1500"/>
              </a:spcBef>
            </a:pPr>
            <a:r>
              <a:rPr dirty="0"/>
              <a:t>Single point of failure</a:t>
            </a:r>
          </a:p>
          <a:p>
            <a:pPr lvl="1">
              <a:spcBef>
                <a:spcPts val="1500"/>
              </a:spcBef>
            </a:pPr>
            <a:r>
              <a:rPr dirty="0"/>
              <a:t>Bottleneck for throughput and access time</a:t>
            </a:r>
            <a:r>
              <a:rPr lang="en-US" dirty="0"/>
              <a:t> (billions of queries per day; access time in msecs)</a:t>
            </a:r>
            <a:endParaRPr dirty="0"/>
          </a:p>
          <a:p>
            <a:pPr lvl="1">
              <a:spcBef>
                <a:spcPts val="1500"/>
              </a:spcBef>
            </a:pPr>
            <a:r>
              <a:rPr dirty="0"/>
              <a:t>Bottleneck for administration (adding/changing records?)</a:t>
            </a:r>
          </a:p>
          <a:p>
            <a:pPr lvl="1">
              <a:spcBef>
                <a:spcPts val="1500"/>
              </a:spcBef>
            </a:pPr>
            <a:r>
              <a:rPr dirty="0"/>
              <a:t>Ultimately, </a:t>
            </a:r>
            <a:r>
              <a:rPr b="1" dirty="0"/>
              <a:t>not scalable</a:t>
            </a:r>
            <a:r>
              <a:rPr dirty="0"/>
              <a:t>!</a:t>
            </a:r>
          </a:p>
        </p:txBody>
      </p:sp>
      <p:sp>
        <p:nvSpPr>
          <p:cNvPr id="269" name="Google Shape;111;p20"/>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270" name="Google Shape;113;p20"/>
          <p:cNvSpPr txBox="1"/>
          <p:nvPr/>
        </p:nvSpPr>
        <p:spPr>
          <a:xfrm>
            <a:off x="7876820" y="4768981"/>
            <a:ext cx="3494700" cy="361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271" name="Picture 8" descr="Picture 8"/>
          <p:cNvPicPr>
            <a:picLocks noChangeAspect="1"/>
          </p:cNvPicPr>
          <p:nvPr/>
        </p:nvPicPr>
        <p:blipFill>
          <a:blip r:embed="rId3"/>
          <a:stretch>
            <a:fillRect/>
          </a:stretch>
        </p:blipFill>
        <p:spPr>
          <a:xfrm>
            <a:off x="6523921" y="1720117"/>
            <a:ext cx="5668079" cy="3083578"/>
          </a:xfrm>
          <a:prstGeom prst="rect">
            <a:avLst/>
          </a:prstGeom>
          <a:ln w="12700">
            <a:miter lim="400000"/>
          </a:ln>
        </p:spPr>
      </p:pic>
    </p:spTree>
    <p:extLst>
      <p:ext uri="{BB962C8B-B14F-4D97-AF65-F5344CB8AC3E}">
        <p14:creationId xmlns:p14="http://schemas.microsoft.com/office/powerpoint/2010/main" val="22227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lstStyle>
            <a:lvl1pPr>
              <a:defRPr spc="-200"/>
            </a:lvl1pPr>
          </a:lstStyle>
          <a:p>
            <a:r>
              <a:rPr lang="en-US" dirty="0"/>
              <a:t>Strawman solution B: Use a local file</a:t>
            </a:r>
            <a:endParaRPr dirty="0"/>
          </a:p>
        </p:txBody>
      </p:sp>
      <p:sp>
        <p:nvSpPr>
          <p:cNvPr id="246" name="Google Shape;86;p17"/>
          <p:cNvSpPr txBox="1">
            <a:spLocks noGrp="1"/>
          </p:cNvSpPr>
          <p:nvPr>
            <p:ph idx="1"/>
          </p:nvPr>
        </p:nvSpPr>
        <p:spPr>
          <a:prstGeom prst="rect">
            <a:avLst/>
          </a:prstGeom>
        </p:spPr>
        <p:txBody>
          <a:bodyPr>
            <a:normAutofit fontScale="92500" lnSpcReduction="20000"/>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requirements are feasible now </a:t>
            </a:r>
          </a:p>
          <a:p>
            <a:pPr lvl="1">
              <a:spcBef>
                <a:spcPts val="900"/>
              </a:spcBef>
            </a:pPr>
            <a:r>
              <a:rPr lang="en-US" dirty="0"/>
              <a:t>IPv4 space is now full</a:t>
            </a:r>
          </a:p>
          <a:p>
            <a:pPr lvl="1">
              <a:spcBef>
                <a:spcPts val="900"/>
              </a:spcBef>
            </a:pPr>
            <a:r>
              <a:rPr lang="en-US" dirty="0"/>
              <a:t>32-bits: 4,294,967,296 addresses</a:t>
            </a:r>
          </a:p>
          <a:p>
            <a:pPr lvl="1">
              <a:spcBef>
                <a:spcPts val="900"/>
              </a:spcBef>
            </a:pPr>
            <a:r>
              <a:rPr lang="en-US" dirty="0"/>
              <a:t>At 1 byte per address, file would be 4GB</a:t>
            </a:r>
          </a:p>
          <a:p>
            <a:pPr lvl="1">
              <a:spcBef>
                <a:spcPts val="900"/>
              </a:spcBef>
            </a:pPr>
            <a:r>
              <a:rPr lang="en-US" dirty="0"/>
              <a:t>Not a lot of disk space now, but DNS was introduced in the late 80s.</a:t>
            </a:r>
            <a:endParaRPr dirty="0"/>
          </a:p>
          <a:p>
            <a:pPr>
              <a:spcBef>
                <a:spcPts val="900"/>
              </a:spcBef>
            </a:pPr>
            <a:r>
              <a:rPr lang="en-US" b="1" dirty="0"/>
              <a:t>BUT</a:t>
            </a:r>
            <a:r>
              <a:rPr lang="en-US" dirty="0"/>
              <a:t> h</a:t>
            </a:r>
            <a:r>
              <a:rPr dirty="0"/>
              <a:t>osts change IPs regularly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dirty="0"/>
              <a:t>Not scalable!</a:t>
            </a:r>
            <a:endParaRPr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27434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lstStyle>
            <a:lvl1pPr>
              <a:defRPr spc="-200"/>
            </a:lvl1pPr>
          </a:lstStyle>
          <a:p>
            <a:r>
              <a:rPr lang="en-US" dirty="0"/>
              <a:t>A tiered architecture yields a scalable solution</a:t>
            </a:r>
            <a:endParaRPr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b="1" dirty="0">
                <a:latin typeface="+mn-lt"/>
                <a:ea typeface="+mn-ea"/>
                <a:cs typeface="+mn-cs"/>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lstStyle>
            <a:lvl1pPr>
              <a:defRPr spc="-200"/>
            </a:lvl1pPr>
          </a:lstStyle>
          <a:p>
            <a:r>
              <a:rPr lang="en-US" dirty="0"/>
              <a:t>DNS partitions responsibility by “layers”. </a:t>
            </a:r>
            <a:endParaRPr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Tree search in DNS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lstStyle/>
          <a:p>
            <a:r>
              <a:rPr lang="en-US"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fontScale="90000"/>
          </a:bodyPr>
          <a:lstStyle/>
          <a:p>
            <a:r>
              <a:rPr lang="en-US"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4400" dirty="0"/>
              <a:t>There is replication even within the root servers</a:t>
            </a:r>
          </a:p>
        </p:txBody>
      </p:sp>
      <p:sp>
        <p:nvSpPr>
          <p:cNvPr id="757" name="Google Shape;211;p26"/>
          <p:cNvSpPr txBox="1">
            <a:spLocks noGrp="1"/>
          </p:cNvSpPr>
          <p:nvPr>
            <p:ph idx="1"/>
          </p:nvPr>
        </p:nvSpPr>
        <p:spPr>
          <a:prstGeom prst="rect">
            <a:avLst/>
          </a:prstGeom>
        </p:spPr>
        <p:txBody>
          <a:bodyPr>
            <a:normAutofit/>
          </a:bodyPr>
          <a:lstStyle/>
          <a:p>
            <a:pPr marL="322957" indent="-322957" defTabSz="382012">
              <a:spcBef>
                <a:spcPts val="700"/>
              </a:spcBef>
              <a:defRPr sz="4600"/>
            </a:pPr>
            <a:r>
              <a:rPr sz="2400" dirty="0"/>
              <a:t>13 root servers</a:t>
            </a:r>
          </a:p>
          <a:p>
            <a:pPr marL="439221" lvl="1" indent="-232529" defTabSz="382012">
              <a:spcBef>
                <a:spcPts val="700"/>
              </a:spcBef>
              <a:buFont typeface="Courier New"/>
              <a:defRPr sz="3300">
                <a:latin typeface="Courier New"/>
                <a:ea typeface="Courier New"/>
                <a:cs typeface="Courier New"/>
                <a:sym typeface="Courier New"/>
              </a:defRPr>
            </a:pPr>
            <a:r>
              <a:rPr dirty="0"/>
              <a:t>[a-m].root-servers.org</a:t>
            </a:r>
          </a:p>
          <a:p>
            <a:pPr marL="439221" lvl="1" indent="-232529" defTabSz="382012">
              <a:spcBef>
                <a:spcPts val="700"/>
              </a:spcBef>
              <a:buFont typeface="Courier New"/>
              <a:defRPr sz="3300"/>
            </a:pPr>
            <a:r>
              <a:rPr sz="2800" dirty="0"/>
              <a:t>E.g.,</a:t>
            </a:r>
            <a:r>
              <a:rPr sz="2800" dirty="0">
                <a:cs typeface="Courier New"/>
                <a:sym typeface="Courier New"/>
              </a:rPr>
              <a:t> d.root-servers.org</a:t>
            </a:r>
          </a:p>
          <a:p>
            <a:pPr marL="322957" indent="-322957" defTabSz="382012">
              <a:spcBef>
                <a:spcPts val="700"/>
              </a:spcBef>
              <a:defRPr sz="4600"/>
            </a:pPr>
            <a:r>
              <a:rPr sz="30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3000" dirty="0">
                <a:latin typeface="Arial" panose="020B0604020202020204" pitchFamily="34" charset="0"/>
                <a:cs typeface="Arial" panose="020B0604020202020204" pitchFamily="34" charset="0"/>
              </a:rPr>
              <a:t>Somewhere around 1500 replicas in total.</a:t>
            </a:r>
          </a:p>
        </p:txBody>
      </p:sp>
    </p:spTree>
    <p:extLst>
      <p:ext uri="{BB962C8B-B14F-4D97-AF65-F5344CB8AC3E}">
        <p14:creationId xmlns:p14="http://schemas.microsoft.com/office/powerpoint/2010/main" val="317032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400" dirty="0"/>
              <a:t>Case Study 4</a:t>
            </a:r>
            <a:r>
              <a:rPr sz="4400" dirty="0"/>
              <a:t>: Reliable Real-Time Chat</a:t>
            </a:r>
          </a:p>
        </p:txBody>
      </p:sp>
      <p:sp>
        <p:nvSpPr>
          <p:cNvPr id="582" name="Body Level One…"/>
          <p:cNvSpPr txBox="1">
            <a:spLocks noGrp="1"/>
          </p:cNvSpPr>
          <p:nvPr>
            <p:ph idx="1"/>
          </p:nvPr>
        </p:nvSpPr>
        <p:spPr>
          <a:xfrm>
            <a:off x="838200" y="1500160"/>
            <a:ext cx="8883316"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7500" lnSpcReduction="20000"/>
          </a:bodyPr>
          <a:lstStyle/>
          <a:p>
            <a:pPr marL="202131" indent="-202131" defTabSz="1024102">
              <a:spcBef>
                <a:spcPts val="1850"/>
              </a:spcBef>
              <a:defRPr sz="4032"/>
            </a:pPr>
            <a:r>
              <a:rPr dirty="0"/>
              <a:t>Requirements: “Must support real-time text chat for 2,000 users exchanging messages. Must have </a:t>
            </a:r>
            <a:r>
              <a:rPr b="1" dirty="0"/>
              <a:t>best-effort delivery in real-time</a:t>
            </a:r>
            <a:r>
              <a:rPr dirty="0"/>
              <a:t>, and </a:t>
            </a:r>
            <a:r>
              <a:rPr b="1" dirty="0"/>
              <a:t>guarantee that all messages acknowledged are preserved</a:t>
            </a:r>
            <a:r>
              <a:rPr dirty="0"/>
              <a:t>.”</a:t>
            </a:r>
          </a:p>
          <a:p>
            <a:pPr marL="202131" indent="-202131" defTabSz="1024102">
              <a:spcBef>
                <a:spcPts val="1850"/>
              </a:spcBef>
              <a:defRPr sz="4032"/>
            </a:pPr>
            <a:r>
              <a:rPr dirty="0"/>
              <a:t>Challenge: Real-time “best-effort” delivery has conflicting requirements (low latency at expense of fault tolerance) with guaranteeing all messages are eventually delivered (fault tolerance at expense of latency)</a:t>
            </a:r>
          </a:p>
        </p:txBody>
      </p:sp>
    </p:spTree>
    <p:extLst>
      <p:ext uri="{BB962C8B-B14F-4D97-AF65-F5344CB8AC3E}">
        <p14:creationId xmlns:p14="http://schemas.microsoft.com/office/powerpoint/2010/main" val="184943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fontScale="90000"/>
          </a:bodyPr>
          <a:lstStyle>
            <a:lvl1pPr defTabSz="2121354">
              <a:defRPr sz="7394" spc="-147"/>
            </a:lvl1pPr>
          </a:lstStyle>
          <a:p>
            <a:r>
              <a:rPr lang="en-US" sz="4000" dirty="0"/>
              <a:t>A reliable real-time chat could use separate processing units for each requirement.</a:t>
            </a:r>
            <a:endParaRPr sz="4000" dirty="0"/>
          </a:p>
        </p:txBody>
      </p:sp>
      <p:sp>
        <p:nvSpPr>
          <p:cNvPr id="596" name="Body Level On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47500" lnSpcReduction="20000"/>
          </a:bodyPr>
          <a:lstStyle/>
          <a:p>
            <a:pPr marL="218975" indent="-218975" defTabSz="1109444">
              <a:spcBef>
                <a:spcPts val="2000"/>
              </a:spcBef>
              <a:defRPr sz="4368"/>
            </a:pPr>
            <a:r>
              <a:rPr dirty="0"/>
              <a:t>Requirements: “Must support real-time text chat for 2,000 users exchanging messages. Must have </a:t>
            </a:r>
            <a:r>
              <a:rPr b="1" dirty="0"/>
              <a:t>best-effort delivery in real-time</a:t>
            </a:r>
            <a:r>
              <a:rPr dirty="0"/>
              <a:t>, and </a:t>
            </a:r>
            <a:r>
              <a:rPr b="1" dirty="0"/>
              <a:t>guarantee that all messages acknowledged are preserved</a:t>
            </a:r>
            <a:r>
              <a:rPr dirty="0"/>
              <a:t>.”</a:t>
            </a:r>
          </a:p>
          <a:p>
            <a:pPr marL="218975" indent="-218975" defTabSz="1109444">
              <a:spcBef>
                <a:spcPts val="2000"/>
              </a:spcBef>
              <a:defRPr sz="4368"/>
            </a:pPr>
            <a:r>
              <a:rPr lang="en-US" dirty="0"/>
              <a:t>Allocate separate processing units for these requirements</a:t>
            </a:r>
            <a:r>
              <a:rPr dirty="0"/>
              <a:t>:</a:t>
            </a:r>
          </a:p>
          <a:p>
            <a:pPr marL="392330" lvl="1" indent="-218975" defTabSz="1109444">
              <a:spcBef>
                <a:spcPts val="2000"/>
              </a:spcBef>
              <a:buSzPct val="100000"/>
              <a:defRPr sz="4368"/>
            </a:pPr>
            <a:r>
              <a:rPr dirty="0"/>
              <a:t>“Real time” component optimizes for speed and availability </a:t>
            </a:r>
            <a:r>
              <a:rPr lang="en-US" dirty="0"/>
              <a:t>(</a:t>
            </a:r>
            <a:r>
              <a:rPr dirty="0"/>
              <a:t>sacrificing fault-tolerance</a:t>
            </a:r>
            <a:r>
              <a:rPr lang="en-US" dirty="0"/>
              <a:t>)</a:t>
            </a:r>
            <a:endParaRPr dirty="0"/>
          </a:p>
          <a:p>
            <a:pPr marL="392330" lvl="1" indent="-218975" defTabSz="1109444">
              <a:spcBef>
                <a:spcPts val="2000"/>
              </a:spcBef>
              <a:buSzPct val="100000"/>
              <a:defRPr sz="4368"/>
            </a:pPr>
            <a:r>
              <a:rPr dirty="0"/>
              <a:t>“Persistence” component optimizes for fault-tolerance, sacrificing speed and availability</a:t>
            </a:r>
          </a:p>
          <a:p>
            <a:pPr marL="218975" indent="-218975" defTabSz="1109444">
              <a:spcBef>
                <a:spcPts val="2000"/>
              </a:spcBef>
              <a:defRPr sz="4368"/>
            </a:pPr>
            <a:r>
              <a:rPr dirty="0"/>
              <a:t>Event queue service receives events, dispatches to both processing units and is fault tolerant</a:t>
            </a:r>
          </a:p>
        </p:txBody>
      </p:sp>
    </p:spTree>
    <p:extLst>
      <p:ext uri="{BB962C8B-B14F-4D97-AF65-F5344CB8AC3E}">
        <p14:creationId xmlns:p14="http://schemas.microsoft.com/office/powerpoint/2010/main" val="396073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4800" dirty="0"/>
              <a:t>Block diagram for a real-time chat service</a:t>
            </a:r>
            <a:endParaRPr sz="48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lstStyle/>
          <a:p>
            <a:r>
              <a:rPr lang="en-US"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locally</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lstStyle/>
          <a:p>
            <a:r>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4400" dirty="0"/>
              <a:t>Case Study 2: GFS (Google File System, ~2010)</a:t>
            </a:r>
            <a:endParaRPr sz="44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4000" dirty="0"/>
              <a:t>GFS is a tiered filesystem with two tiers:</a:t>
            </a:r>
            <a:br>
              <a:rPr lang="en-US" sz="4000" dirty="0"/>
            </a:br>
            <a:r>
              <a:rPr sz="40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lstStyle>
            <a:lvl1pPr>
              <a:defRPr spc="-200"/>
            </a:lvl1pPr>
          </a:lstStyle>
          <a:p>
            <a:r>
              <a:rPr lang="en-US" dirty="0"/>
              <a:t>Case Study 3</a:t>
            </a:r>
            <a:r>
              <a:rPr dirty="0"/>
              <a:t>: Domain Name System (DNS)</a:t>
            </a:r>
          </a:p>
        </p:txBody>
      </p:sp>
      <p:sp>
        <p:nvSpPr>
          <p:cNvPr id="205" name="Text Placeholder 2"/>
          <p:cNvSpPr txBox="1">
            <a:spLocks noGrp="1"/>
          </p:cNvSpPr>
          <p:nvPr>
            <p:ph idx="1"/>
          </p:nvPr>
        </p:nvSpPr>
        <p:spPr>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lstStyle>
            <a:lvl1pPr>
              <a:defRPr spc="-200"/>
            </a:lvl1pPr>
          </a:lstStyle>
          <a:p>
            <a:r>
              <a:rPr lang="en-US" dirty="0"/>
              <a:t>Requirements for the DNS system</a:t>
            </a:r>
            <a:endParaRPr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lstStyle>
            <a:lvl1pPr>
              <a:defRPr spc="-200"/>
            </a:lvl1pPr>
          </a:lstStyle>
          <a:p>
            <a:r>
              <a:rPr dirty="0"/>
              <a:t>DNS </a:t>
            </a:r>
            <a:r>
              <a:rPr lang="en-US" dirty="0"/>
              <a:t>distributed system goals</a:t>
            </a:r>
            <a:endParaRPr dirty="0"/>
          </a:p>
        </p:txBody>
      </p:sp>
      <p:sp>
        <p:nvSpPr>
          <p:cNvPr id="275" name="Google Shape;126;p22"/>
          <p:cNvSpPr txBox="1">
            <a:spLocks noGrp="1"/>
          </p:cNvSpPr>
          <p:nvPr>
            <p:ph idx="1"/>
          </p:nvPr>
        </p:nvSpPr>
        <p:spPr>
          <a:prstGeom prst="rect">
            <a:avLst/>
          </a:prstGeom>
        </p:spPr>
        <p:txBody>
          <a:bodyPr>
            <a:normAutofit fontScale="92500" lnSpcReduction="10000"/>
          </a:bodyPr>
          <a:lstStyle/>
          <a:p>
            <a:pPr>
              <a:lnSpc>
                <a:spcPct val="81000"/>
              </a:lnSpc>
              <a:spcBef>
                <a:spcPts val="900"/>
              </a:spcBef>
            </a:pPr>
            <a:r>
              <a:t>We need a </a:t>
            </a:r>
            <a:r>
              <a:rPr b="1"/>
              <a:t>scalable</a:t>
            </a:r>
            <a:r>
              <a:t> solution</a:t>
            </a:r>
            <a:endParaRPr b="1"/>
          </a:p>
          <a:p>
            <a:pPr lvl="1">
              <a:lnSpc>
                <a:spcPct val="81000"/>
              </a:lnSpc>
              <a:spcBef>
                <a:spcPts val="900"/>
              </a:spcBef>
            </a:pPr>
            <a:r>
              <a:t>New hosts keep being added</a:t>
            </a:r>
          </a:p>
          <a:p>
            <a:pPr lvl="1">
              <a:lnSpc>
                <a:spcPct val="81000"/>
              </a:lnSpc>
              <a:spcBef>
                <a:spcPts val="900"/>
              </a:spcBef>
            </a:pPr>
            <a:r>
              <a:t>Number of users increases</a:t>
            </a:r>
          </a:p>
          <a:p>
            <a:pPr lvl="1">
              <a:lnSpc>
                <a:spcPct val="81000"/>
              </a:lnSpc>
              <a:spcBef>
                <a:spcPts val="900"/>
              </a:spcBef>
            </a:pPr>
            <a:r>
              <a:t>Need to maintain speed/responsiveness</a:t>
            </a:r>
          </a:p>
          <a:p>
            <a:pPr>
              <a:lnSpc>
                <a:spcPct val="81000"/>
              </a:lnSpc>
              <a:spcBef>
                <a:spcPts val="900"/>
              </a:spcBef>
            </a:pPr>
            <a:r>
              <a:t>We need our service to be </a:t>
            </a:r>
            <a:r>
              <a:rPr b="1"/>
              <a:t>available</a:t>
            </a:r>
            <a:r>
              <a:t> and </a:t>
            </a:r>
            <a:r>
              <a:rPr b="1"/>
              <a:t>fault tolerant</a:t>
            </a:r>
          </a:p>
          <a:p>
            <a:pPr lvl="1">
              <a:lnSpc>
                <a:spcPct val="81000"/>
              </a:lnSpc>
              <a:spcBef>
                <a:spcPts val="900"/>
              </a:spcBef>
            </a:pPr>
            <a:r>
              <a:t>It is a crucial basic service</a:t>
            </a:r>
          </a:p>
          <a:p>
            <a:pPr lvl="1">
              <a:lnSpc>
                <a:spcPct val="81000"/>
              </a:lnSpc>
              <a:spcBef>
                <a:spcPts val="900"/>
              </a:spcBef>
            </a:pPr>
            <a:r>
              <a:t>A problematic node shouldn’t “crash the internet”</a:t>
            </a:r>
          </a:p>
          <a:p>
            <a:pPr lvl="1">
              <a:lnSpc>
                <a:spcPct val="81000"/>
              </a:lnSpc>
              <a:spcBef>
                <a:spcPts val="900"/>
              </a:spcBef>
            </a:pPr>
            <a:r>
              <a:t>Reads are more important that writes: far more queries to resolve records than to update them</a:t>
            </a:r>
          </a:p>
          <a:p>
            <a:pPr>
              <a:lnSpc>
                <a:spcPct val="81000"/>
              </a:lnSpc>
              <a:spcBef>
                <a:spcPts val="900"/>
              </a:spcBef>
            </a:pPr>
            <a:r>
              <a:t>Global in scope</a:t>
            </a:r>
          </a:p>
          <a:p>
            <a:pPr lvl="1">
              <a:lnSpc>
                <a:spcPct val="81000"/>
              </a:lnSpc>
              <a:spcBef>
                <a:spcPts val="900"/>
              </a:spcBef>
            </a:pPr>
            <a:r>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11903</TotalTime>
  <Words>2726</Words>
  <Application>Microsoft Office PowerPoint</Application>
  <PresentationFormat>Widescreen</PresentationFormat>
  <Paragraphs>243</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 light</vt:lpstr>
      <vt:lpstr>Courier New</vt:lpstr>
      <vt:lpstr>Helvetica Light</vt:lpstr>
      <vt:lpstr>Helvetica Neue</vt:lpstr>
      <vt:lpstr>Verdana</vt:lpstr>
      <vt:lpstr>Office Theme</vt:lpstr>
      <vt:lpstr>CS 4530: Fundamentals of Software Engineering  Module 10.2: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goals</vt:lpstr>
      <vt:lpstr>Strawman solution A: monolithic architecture</vt:lpstr>
      <vt:lpstr>Strawman solution B: Use a local file</vt:lpstr>
      <vt:lpstr>A tiered architecture yields a scalable solution</vt:lpstr>
      <vt:lpstr>DNS partitions responsibility by “layers”. </vt:lpstr>
      <vt:lpstr>Tree search in DNS</vt:lpstr>
      <vt:lpstr>Updating name servers</vt:lpstr>
      <vt:lpstr>This is an example of a tiered architecture</vt:lpstr>
      <vt:lpstr>But some zones are too big and too busy to be handled by a single server</vt:lpstr>
      <vt:lpstr>There is replication even within the root servers</vt:lpstr>
      <vt:lpstr>Case Study 4: Reliable Real-Time Chat</vt:lpstr>
      <vt:lpstr>A reliable real-time chat could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Mitchell Wand</cp:lastModifiedBy>
  <cp:revision>72</cp:revision>
  <dcterms:modified xsi:type="dcterms:W3CDTF">2023-01-31T17:46:41Z</dcterms:modified>
</cp:coreProperties>
</file>