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20"/>
  </p:notesMasterIdLst>
  <p:sldIdLst>
    <p:sldId id="634" r:id="rId2"/>
    <p:sldId id="675" r:id="rId3"/>
    <p:sldId id="628" r:id="rId4"/>
    <p:sldId id="607" r:id="rId5"/>
    <p:sldId id="629" r:id="rId6"/>
    <p:sldId id="630" r:id="rId7"/>
    <p:sldId id="631" r:id="rId8"/>
    <p:sldId id="632" r:id="rId9"/>
    <p:sldId id="613" r:id="rId10"/>
    <p:sldId id="614" r:id="rId11"/>
    <p:sldId id="618" r:id="rId12"/>
    <p:sldId id="619" r:id="rId13"/>
    <p:sldId id="621" r:id="rId14"/>
    <p:sldId id="622" r:id="rId15"/>
    <p:sldId id="624" r:id="rId16"/>
    <p:sldId id="633" r:id="rId17"/>
    <p:sldId id="617" r:id="rId18"/>
    <p:sldId id="676" r:id="rId19"/>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Lesson 9.2 Data" id="{5FA3260F-D9BA-4E65-B849-04122E74F93A}">
          <p14:sldIdLst>
            <p14:sldId id="634"/>
            <p14:sldId id="675"/>
            <p14:sldId id="628"/>
            <p14:sldId id="607"/>
            <p14:sldId id="629"/>
            <p14:sldId id="630"/>
            <p14:sldId id="631"/>
            <p14:sldId id="632"/>
            <p14:sldId id="613"/>
            <p14:sldId id="614"/>
            <p14:sldId id="618"/>
            <p14:sldId id="619"/>
            <p14:sldId id="621"/>
            <p14:sldId id="622"/>
            <p14:sldId id="624"/>
            <p14:sldId id="633"/>
            <p14:sldId id="617"/>
            <p14:sldId id="676"/>
          </p14:sldIdLst>
        </p14:section>
      </p14:sectionLst>
    </p:ex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53FED7-A251-4A96-B57E-6488EAC94422}" v="69" dt="2023-01-31T17:18:02.81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564" autoAdjust="0"/>
    <p:restoredTop sz="65486" autoAdjust="0"/>
  </p:normalViewPr>
  <p:slideViewPr>
    <p:cSldViewPr snapToGrid="0" snapToObjects="1">
      <p:cViewPr varScale="1">
        <p:scale>
          <a:sx n="44" d="100"/>
          <a:sy n="44" d="100"/>
        </p:scale>
        <p:origin x="928" y="44"/>
      </p:cViewPr>
      <p:guideLst>
        <p:guide orient="horz" pos="2232"/>
        <p:guide pos="3840"/>
      </p:guideLst>
    </p:cSldViewPr>
  </p:slideViewPr>
  <p:notesTextViewPr>
    <p:cViewPr>
      <p:scale>
        <a:sx n="100" d="100"/>
        <a:sy n="100" d="100"/>
      </p:scale>
      <p:origin x="0" y="0"/>
    </p:cViewPr>
  </p:notesTextViewPr>
  <p:sorterViewPr>
    <p:cViewPr>
      <p:scale>
        <a:sx n="93" d="100"/>
        <a:sy n="93" d="100"/>
      </p:scale>
      <p:origin x="0" y="-19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999539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Shape 868"/>
          <p:cNvSpPr>
            <a:spLocks noGrp="1" noRot="1" noChangeAspect="1"/>
          </p:cNvSpPr>
          <p:nvPr>
            <p:ph type="sldImg"/>
          </p:nvPr>
        </p:nvSpPr>
        <p:spPr>
          <a:prstGeom prst="rect">
            <a:avLst/>
          </a:prstGeom>
        </p:spPr>
        <p:txBody>
          <a:bodyPr/>
          <a:lstStyle/>
          <a:p>
            <a:endParaRPr/>
          </a:p>
        </p:txBody>
      </p:sp>
      <p:sp>
        <p:nvSpPr>
          <p:cNvPr id="869" name="Shape 869"/>
          <p:cNvSpPr>
            <a:spLocks noGrp="1"/>
          </p:cNvSpPr>
          <p:nvPr>
            <p:ph type="body" sz="quarter" idx="1"/>
          </p:nvPr>
        </p:nvSpPr>
        <p:spPr>
          <a:prstGeom prst="rect">
            <a:avLst/>
          </a:prstGeom>
        </p:spPr>
        <p:txBody>
          <a:bodyPr/>
          <a:lstStyle/>
          <a:p>
            <a:r>
              <a:t>How do we implement replication? Let’s see the classic protocol for replicated data between two machines, and maintaining sequential consistency. Sequential consistency is a fancy way of saying, effectively, that clients can read and write data as if they were interacting with a single server, rather than multiple. The property that we need to guarantee is that before we acknowledge the update to 5, we need to ensure that it’s acknowledged by all machines. A simplification of this protocol, then, is: we provisionally update the value to 5, ask the replica to update it, and only once the replica acknowledge the update, we acknowledge it too. Future reads are then guaranteed to see that new value.</a:t>
            </a:r>
          </a:p>
          <a:p>
            <a:endParaRPr/>
          </a:p>
          <a:p>
            <a:r>
              <a:t>We achieved consistency.</a:t>
            </a:r>
          </a:p>
        </p:txBody>
      </p:sp>
    </p:spTree>
    <p:extLst>
      <p:ext uri="{BB962C8B-B14F-4D97-AF65-F5344CB8AC3E}">
        <p14:creationId xmlns:p14="http://schemas.microsoft.com/office/powerpoint/2010/main" val="563753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 name="Shape 949"/>
          <p:cNvSpPr>
            <a:spLocks noGrp="1" noRot="1" noChangeAspect="1"/>
          </p:cNvSpPr>
          <p:nvPr>
            <p:ph type="sldImg"/>
          </p:nvPr>
        </p:nvSpPr>
        <p:spPr>
          <a:prstGeom prst="rect">
            <a:avLst/>
          </a:prstGeom>
        </p:spPr>
        <p:txBody>
          <a:bodyPr/>
          <a:lstStyle/>
          <a:p>
            <a:endParaRPr/>
          </a:p>
        </p:txBody>
      </p:sp>
      <p:sp>
        <p:nvSpPr>
          <p:cNvPr id="950" name="Shape 950"/>
          <p:cNvSpPr>
            <a:spLocks noGrp="1"/>
          </p:cNvSpPr>
          <p:nvPr>
            <p:ph type="body" sz="quarter" idx="1"/>
          </p:nvPr>
        </p:nvSpPr>
        <p:spPr>
          <a:prstGeom prst="rect">
            <a:avLst/>
          </a:prstGeom>
        </p:spPr>
        <p:txBody>
          <a:bodyPr/>
          <a:lstStyle/>
          <a:p>
            <a:r>
              <a:t>We can ensure consistency and availability at the same time. If we detect that a node is down, we complete the update operation and reroute requests to the live nodes.</a:t>
            </a:r>
          </a:p>
        </p:txBody>
      </p:sp>
    </p:spTree>
    <p:extLst>
      <p:ext uri="{BB962C8B-B14F-4D97-AF65-F5344CB8AC3E}">
        <p14:creationId xmlns:p14="http://schemas.microsoft.com/office/powerpoint/2010/main" val="175221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Shape 991"/>
          <p:cNvSpPr>
            <a:spLocks noGrp="1" noRot="1" noChangeAspect="1"/>
          </p:cNvSpPr>
          <p:nvPr>
            <p:ph type="sldImg"/>
          </p:nvPr>
        </p:nvSpPr>
        <p:spPr>
          <a:prstGeom prst="rect">
            <a:avLst/>
          </a:prstGeom>
        </p:spPr>
        <p:txBody>
          <a:bodyPr/>
          <a:lstStyle/>
          <a:p>
            <a:endParaRPr/>
          </a:p>
        </p:txBody>
      </p:sp>
      <p:sp>
        <p:nvSpPr>
          <p:cNvPr id="992" name="Shape 992"/>
          <p:cNvSpPr>
            <a:spLocks noGrp="1"/>
          </p:cNvSpPr>
          <p:nvPr>
            <p:ph type="body" sz="quarter" idx="1"/>
          </p:nvPr>
        </p:nvSpPr>
        <p:spPr>
          <a:prstGeom prst="rect">
            <a:avLst/>
          </a:prstGeom>
        </p:spPr>
        <p:txBody>
          <a:bodyPr/>
          <a:lstStyle/>
          <a:p>
            <a:r>
              <a:t>However what if the connection between the updated node and the replica fails? This is an assumption that we need to keep (our system must tolerate </a:t>
            </a:r>
            <a:r>
              <a:rPr b="1"/>
              <a:t>network partition</a:t>
            </a:r>
            <a:r>
              <a:t>)</a:t>
            </a:r>
          </a:p>
          <a:p>
            <a:endParaRPr/>
          </a:p>
          <a:p>
            <a:r>
              <a:t>Here, we fail to share the updated state, timeout occurs, but the replica is still up and servicing requests.</a:t>
            </a:r>
          </a:p>
          <a:p>
            <a:endParaRPr/>
          </a:p>
          <a:p>
            <a:r>
              <a:t>If we still want to service requests, we assume the replica is down and continue, prioritizing availability and losing consistency. </a:t>
            </a:r>
          </a:p>
          <a:p>
            <a:endParaRPr/>
          </a:p>
          <a:p>
            <a:r>
              <a:t>We could prioritize consistency, but then we would have to stop servicing requests, losing availability.</a:t>
            </a:r>
          </a:p>
        </p:txBody>
      </p:sp>
    </p:spTree>
    <p:extLst>
      <p:ext uri="{BB962C8B-B14F-4D97-AF65-F5344CB8AC3E}">
        <p14:creationId xmlns:p14="http://schemas.microsoft.com/office/powerpoint/2010/main" val="3824502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Shape 1002"/>
          <p:cNvSpPr>
            <a:spLocks noGrp="1" noRot="1" noChangeAspect="1"/>
          </p:cNvSpPr>
          <p:nvPr>
            <p:ph type="sldImg"/>
          </p:nvPr>
        </p:nvSpPr>
        <p:spPr>
          <a:prstGeom prst="rect">
            <a:avLst/>
          </a:prstGeom>
        </p:spPr>
        <p:txBody>
          <a:bodyPr/>
          <a:lstStyle/>
          <a:p>
            <a:endParaRPr/>
          </a:p>
        </p:txBody>
      </p:sp>
      <p:sp>
        <p:nvSpPr>
          <p:cNvPr id="1003" name="Shape 1003"/>
          <p:cNvSpPr>
            <a:spLocks noGrp="1"/>
          </p:cNvSpPr>
          <p:nvPr>
            <p:ph type="body" sz="quarter" idx="1"/>
          </p:nvPr>
        </p:nvSpPr>
        <p:spPr>
          <a:prstGeom prst="rect">
            <a:avLst/>
          </a:prstGeom>
        </p:spPr>
        <p:txBody>
          <a:bodyPr/>
          <a:lstStyle/>
          <a:p>
            <a:pPr>
              <a:defRPr>
                <a:solidFill>
                  <a:srgbClr val="FF0000"/>
                </a:solidFill>
              </a:defRPr>
            </a:pPr>
            <a:r>
              <a:rPr dirty="0"/>
              <a:t>Emphasize</a:t>
            </a:r>
            <a:r>
              <a:rPr dirty="0">
                <a:solidFill>
                  <a:srgbClr val="000000"/>
                </a:solidFill>
              </a:rPr>
              <a:t>: If we want strong consistency, we won’t be able to achieve the availability we might want</a:t>
            </a:r>
            <a:r>
              <a:rPr lang="en-US" dirty="0">
                <a:solidFill>
                  <a:srgbClr val="000000"/>
                </a:solidFill>
              </a:rPr>
              <a:t>.  </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Note that this only takes network failures into account.  There are other theorems that explain what kinds of things become impossible if individual nodes can fail or misbehave.   But for our purposes we will we can just assume that individual nodes will run correctly.</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 </a:t>
            </a:r>
            <a:endParaRPr dirty="0">
              <a:solidFill>
                <a:srgbClr val="000000"/>
              </a:solidFill>
            </a:endParaRPr>
          </a:p>
        </p:txBody>
      </p:sp>
    </p:spTree>
    <p:extLst>
      <p:ext uri="{BB962C8B-B14F-4D97-AF65-F5344CB8AC3E}">
        <p14:creationId xmlns:p14="http://schemas.microsoft.com/office/powerpoint/2010/main" val="807352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hape 783"/>
          <p:cNvSpPr>
            <a:spLocks noGrp="1" noRot="1" noChangeAspect="1"/>
          </p:cNvSpPr>
          <p:nvPr>
            <p:ph type="sldImg"/>
          </p:nvPr>
        </p:nvSpPr>
        <p:spPr>
          <a:prstGeom prst="rect">
            <a:avLst/>
          </a:prstGeom>
        </p:spPr>
        <p:txBody>
          <a:bodyPr/>
          <a:lstStyle/>
          <a:p>
            <a:endParaRPr/>
          </a:p>
        </p:txBody>
      </p:sp>
      <p:sp>
        <p:nvSpPr>
          <p:cNvPr id="784" name="Shape 784"/>
          <p:cNvSpPr>
            <a:spLocks noGrp="1"/>
          </p:cNvSpPr>
          <p:nvPr>
            <p:ph type="body" sz="quarter" idx="1"/>
          </p:nvPr>
        </p:nvSpPr>
        <p:spPr>
          <a:prstGeom prst="rect">
            <a:avLst/>
          </a:prstGeom>
        </p:spPr>
        <p:txBody>
          <a:bodyPr/>
          <a:lstStyle/>
          <a:p>
            <a:r>
              <a:rPr dirty="0"/>
              <a:t>Of course, most distributed systems combine both partitioning and replication</a:t>
            </a:r>
            <a:r>
              <a:rPr lang="en-US" dirty="0"/>
              <a:t>.  We’ll see some examples later on.</a:t>
            </a:r>
            <a:endParaRPr dirty="0"/>
          </a:p>
        </p:txBody>
      </p:sp>
    </p:spTree>
    <p:extLst>
      <p:ext uri="{BB962C8B-B14F-4D97-AF65-F5344CB8AC3E}">
        <p14:creationId xmlns:p14="http://schemas.microsoft.com/office/powerpoint/2010/main" val="2355057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107596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p>
            <a:r>
              <a:rPr dirty="0"/>
              <a:t>Here is a system that allows the user to retrieve two kinds of data, which we call A and B.  This is the non-distributed version, in which all accesses go to a single server.</a:t>
            </a:r>
          </a:p>
        </p:txBody>
      </p:sp>
    </p:spTree>
    <p:extLst>
      <p:ext uri="{BB962C8B-B14F-4D97-AF65-F5344CB8AC3E}">
        <p14:creationId xmlns:p14="http://schemas.microsoft.com/office/powerpoint/2010/main" val="3343159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Partitioning is the simplest strategy that we can employ to improve the scalability of our system.  Here is a system that allows the user to retrieve two kinds of data, which we call A and B. </a:t>
            </a:r>
          </a:p>
          <a:p>
            <a:endParaRPr lang="en-US" dirty="0"/>
          </a:p>
          <a:p>
            <a:r>
              <a:rPr lang="en-US" dirty="0"/>
              <a:t>With partitioning, we divide up data in some (hopefully logical) way. </a:t>
            </a:r>
          </a:p>
          <a:p>
            <a:endParaRPr lang="en-US" dirty="0"/>
          </a:p>
          <a:p>
            <a:r>
              <a:rPr lang="en-US" dirty="0"/>
              <a:t>One easy way to do this is to use some property of the data: if we have 200 records, and they are indexed from 0… 200, you could envision putting the first 100 on one server, and the next 200 on another.</a:t>
            </a:r>
          </a:p>
          <a:p>
            <a:endParaRPr lang="en-US" dirty="0"/>
          </a:p>
          <a:p>
            <a:r>
              <a:rPr lang="en-US" dirty="0"/>
              <a:t>Or, split student records by last name: A..N on one server and O..Z on another.</a:t>
            </a:r>
          </a:p>
          <a:p>
            <a:endParaRPr lang="en-US" dirty="0"/>
          </a:p>
          <a:p>
            <a:r>
              <a:rPr lang="en-US" dirty="0"/>
              <a:t>This can improve scalability because we can now process more requests concurrently: each server holds some subset of our data, and if clients want to touch different pieces of that dataset, they can interact with different machines. Even if one server goes down, the rest of the data would still be available.</a:t>
            </a:r>
          </a:p>
          <a:p>
            <a:endParaRPr lang="en-US" dirty="0"/>
          </a:p>
        </p:txBody>
      </p:sp>
    </p:spTree>
    <p:extLst>
      <p:ext uri="{BB962C8B-B14F-4D97-AF65-F5344CB8AC3E}">
        <p14:creationId xmlns:p14="http://schemas.microsoft.com/office/powerpoint/2010/main" val="3380186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3904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659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p>
            <a:r>
              <a:rPr lang="en-US" dirty="0"/>
              <a:t>Again, here is </a:t>
            </a:r>
            <a:r>
              <a:rPr dirty="0"/>
              <a:t>the non-distributed version, in which all accesses go to a single server.</a:t>
            </a:r>
          </a:p>
        </p:txBody>
      </p:sp>
    </p:spTree>
    <p:extLst>
      <p:ext uri="{BB962C8B-B14F-4D97-AF65-F5344CB8AC3E}">
        <p14:creationId xmlns:p14="http://schemas.microsoft.com/office/powerpoint/2010/main" val="2752697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Shape 746"/>
          <p:cNvSpPr>
            <a:spLocks noGrp="1" noRot="1" noChangeAspect="1"/>
          </p:cNvSpPr>
          <p:nvPr>
            <p:ph type="sldImg"/>
          </p:nvPr>
        </p:nvSpPr>
        <p:spPr>
          <a:prstGeom prst="rect">
            <a:avLst/>
          </a:prstGeom>
        </p:spPr>
        <p:txBody>
          <a:bodyPr/>
          <a:lstStyle/>
          <a:p>
            <a:endParaRPr/>
          </a:p>
        </p:txBody>
      </p:sp>
      <p:sp>
        <p:nvSpPr>
          <p:cNvPr id="747" name="Shape 747"/>
          <p:cNvSpPr>
            <a:spLocks noGrp="1"/>
          </p:cNvSpPr>
          <p:nvPr>
            <p:ph type="body" sz="quarter" idx="1"/>
          </p:nvPr>
        </p:nvSpPr>
        <p:spPr>
          <a:prstGeom prst="rect">
            <a:avLst/>
          </a:prstGeom>
        </p:spPr>
        <p:txBody>
          <a:bodyPr/>
          <a:lstStyle/>
          <a:p>
            <a:r>
              <a:rPr lang="en-US" dirty="0"/>
              <a:t>We could mitigate this problem by replicating the data (and the service that retrieves them) </a:t>
            </a:r>
            <a:r>
              <a:rPr dirty="0"/>
              <a:t>across multiple servers. </a:t>
            </a:r>
            <a:endParaRPr lang="en-US" dirty="0"/>
          </a:p>
          <a:p>
            <a:endParaRPr lang="en-US" dirty="0"/>
          </a:p>
          <a:p>
            <a:r>
              <a:rPr dirty="0"/>
              <a:t>Ideally, either server can process any request. </a:t>
            </a:r>
            <a:endParaRPr lang="en-US" dirty="0"/>
          </a:p>
          <a:p>
            <a:endParaRPr lang="en-US" dirty="0"/>
          </a:p>
          <a:p>
            <a:r>
              <a:rPr lang="en-US" dirty="0"/>
              <a:t>I</a:t>
            </a:r>
            <a:r>
              <a:rPr dirty="0"/>
              <a:t>f one fails, the other can continue to process requests. We can even use this scheme to reduce latency, by placing these replicas in geographically diverse areas. If our replica is physically closer to a client, then it will take less time for a request to get to our server, and a response to get back to the client.</a:t>
            </a:r>
            <a:endParaRPr lang="en-US" dirty="0"/>
          </a:p>
          <a:p>
            <a:endParaRPr lang="en-US" dirty="0"/>
          </a:p>
        </p:txBody>
      </p:sp>
    </p:spTree>
    <p:extLst>
      <p:ext uri="{BB962C8B-B14F-4D97-AF65-F5344CB8AC3E}">
        <p14:creationId xmlns:p14="http://schemas.microsoft.com/office/powerpoint/2010/main" val="1077507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Shape 822"/>
          <p:cNvSpPr>
            <a:spLocks noGrp="1" noRot="1" noChangeAspect="1"/>
          </p:cNvSpPr>
          <p:nvPr>
            <p:ph type="sldImg"/>
          </p:nvPr>
        </p:nvSpPr>
        <p:spPr>
          <a:prstGeom prst="rect">
            <a:avLst/>
          </a:prstGeom>
        </p:spPr>
        <p:txBody>
          <a:bodyPr/>
          <a:lstStyle/>
          <a:p>
            <a:endParaRPr/>
          </a:p>
        </p:txBody>
      </p:sp>
      <p:sp>
        <p:nvSpPr>
          <p:cNvPr id="823" name="Shape 823"/>
          <p:cNvSpPr>
            <a:spLocks noGrp="1"/>
          </p:cNvSpPr>
          <p:nvPr>
            <p:ph type="body" sz="quarter" idx="1"/>
          </p:nvPr>
        </p:nvSpPr>
        <p:spPr>
          <a:prstGeom prst="rect">
            <a:avLst/>
          </a:prstGeom>
        </p:spPr>
        <p:txBody>
          <a:bodyPr/>
          <a:lstStyle/>
          <a:p>
            <a:r>
              <a:t>Replication introduces a new problem, which is: consistency.</a:t>
            </a:r>
          </a:p>
          <a:p>
            <a:endParaRPr/>
          </a:p>
          <a:p>
            <a:r>
              <a:t>Consistency means that all nodes in a replicated system see the same data at the same time.  When we set A to 5, the 5 appears on all of the replicas at once. </a:t>
            </a:r>
          </a:p>
        </p:txBody>
      </p:sp>
    </p:spTree>
    <p:extLst>
      <p:ext uri="{BB962C8B-B14F-4D97-AF65-F5344CB8AC3E}">
        <p14:creationId xmlns:p14="http://schemas.microsoft.com/office/powerpoint/2010/main" val="308628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44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tif"/><Relationship Id="rId5" Type="http://schemas.openxmlformats.org/officeDocument/2006/relationships/image" Target="../media/image3.tif"/><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tif"/><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9.2: Distributing Data</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Bhutta, Jan Vitek and Mitch Wand</a:t>
            </a:r>
          </a:p>
          <a:p>
            <a:pPr>
              <a:lnSpc>
                <a:spcPct val="100000"/>
              </a:lnSpc>
            </a:pPr>
            <a:r>
              <a:rPr lang="en-US" sz="2400"/>
              <a:t>Khoury </a:t>
            </a:r>
            <a:r>
              <a:rPr lang="en-US" sz="2400" dirty="0"/>
              <a:t>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5777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Recurring Solution #2: Replication"/>
          <p:cNvSpPr txBox="1">
            <a:spLocks noGrp="1"/>
          </p:cNvSpPr>
          <p:nvPr>
            <p:ph type="title"/>
          </p:nvPr>
        </p:nvSpPr>
        <p:spPr>
          <a:prstGeom prst="rect">
            <a:avLst/>
          </a:prstGeom>
        </p:spPr>
        <p:txBody>
          <a:bodyPr/>
          <a:lstStyle>
            <a:lvl1pPr>
              <a:defRPr spc="-200"/>
            </a:lvl1pPr>
          </a:lstStyle>
          <a:p>
            <a:r>
              <a:rPr lang="en-US" dirty="0"/>
              <a:t>Replication has advantages</a:t>
            </a:r>
            <a:endParaRPr dirty="0"/>
          </a:p>
        </p:txBody>
      </p:sp>
      <p:sp>
        <p:nvSpPr>
          <p:cNvPr id="751" name="Improves performance:…"/>
          <p:cNvSpPr txBox="1">
            <a:spLocks noGrp="1"/>
          </p:cNvSpPr>
          <p:nvPr>
            <p:ph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t>Improves performance:</a:t>
            </a:r>
          </a:p>
          <a:p>
            <a:pPr marL="601133" lvl="1" indent="-296333"/>
            <a:r>
              <a:t>Client load can be evenly shared between servers</a:t>
            </a:r>
          </a:p>
          <a:p>
            <a:pPr marL="601133" lvl="1" indent="-296333"/>
            <a:r>
              <a:t>Reduces latency: can place copies of data nearer to clients</a:t>
            </a:r>
          </a:p>
          <a:p>
            <a:pPr marL="296333" indent="-296333"/>
            <a:r>
              <a:t>Improves availability:</a:t>
            </a:r>
          </a:p>
          <a:p>
            <a:pPr marL="601133" lvl="1" indent="-296333"/>
            <a:r>
              <a:t>One replica fails, still can serve all requests from other replicas</a:t>
            </a:r>
          </a:p>
        </p:txBody>
      </p:sp>
    </p:spTree>
    <p:extLst>
      <p:ext uri="{BB962C8B-B14F-4D97-AF65-F5344CB8AC3E}">
        <p14:creationId xmlns:p14="http://schemas.microsoft.com/office/powerpoint/2010/main" val="105324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Replication Problem: Consistency"/>
          <p:cNvSpPr txBox="1">
            <a:spLocks noGrp="1"/>
          </p:cNvSpPr>
          <p:nvPr>
            <p:ph type="title"/>
          </p:nvPr>
        </p:nvSpPr>
        <p:spPr>
          <a:prstGeom prst="rect">
            <a:avLst/>
          </a:prstGeom>
        </p:spPr>
        <p:txBody>
          <a:bodyPr/>
          <a:lstStyle>
            <a:lvl1pPr>
              <a:defRPr spc="-200"/>
            </a:lvl1pPr>
          </a:lstStyle>
          <a:p>
            <a:r>
              <a:rPr lang="en-US" dirty="0"/>
              <a:t>But replication has a big problem</a:t>
            </a:r>
            <a:r>
              <a:rPr dirty="0"/>
              <a:t>: Consistency</a:t>
            </a:r>
          </a:p>
        </p:txBody>
      </p:sp>
      <p:sp>
        <p:nvSpPr>
          <p:cNvPr id="787" name="We probably want our system to work like this"/>
          <p:cNvSpPr txBox="1">
            <a:spLocks noGrp="1"/>
          </p:cNvSpPr>
          <p:nvPr>
            <p:ph idx="1"/>
          </p:nvPr>
        </p:nvSpPr>
        <p:spPr>
          <a:prstGeom prst="rect">
            <a:avLst/>
          </a:prstGeom>
        </p:spPr>
        <p:txBody>
          <a:bodyPr/>
          <a:lstStyle/>
          <a:p>
            <a:r>
              <a:rPr dirty="0"/>
              <a:t>We probably want our system to work like this</a:t>
            </a:r>
          </a:p>
        </p:txBody>
      </p:sp>
      <p:grpSp>
        <p:nvGrpSpPr>
          <p:cNvPr id="2" name="Group 1">
            <a:extLst>
              <a:ext uri="{FF2B5EF4-FFF2-40B4-BE49-F238E27FC236}">
                <a16:creationId xmlns:a16="http://schemas.microsoft.com/office/drawing/2014/main" id="{65DF5E93-11CF-4561-81AE-2E1E5FA996AA}"/>
              </a:ext>
            </a:extLst>
          </p:cNvPr>
          <p:cNvGrpSpPr/>
          <p:nvPr/>
        </p:nvGrpSpPr>
        <p:grpSpPr>
          <a:xfrm>
            <a:off x="4781873" y="2616864"/>
            <a:ext cx="6380762" cy="3909843"/>
            <a:chOff x="2901886" y="1766633"/>
            <a:chExt cx="6380762" cy="3909843"/>
          </a:xfrm>
        </p:grpSpPr>
        <p:pic>
          <p:nvPicPr>
            <p:cNvPr id="788"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791" name="A"/>
            <p:cNvGrpSpPr/>
            <p:nvPr/>
          </p:nvGrpSpPr>
          <p:grpSpPr>
            <a:xfrm>
              <a:off x="3447087" y="4749531"/>
              <a:ext cx="427493" cy="427493"/>
              <a:chOff x="0" y="0"/>
              <a:chExt cx="854983" cy="854983"/>
            </a:xfrm>
          </p:grpSpPr>
          <p:sp>
            <p:nvSpPr>
              <p:cNvPr id="78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0"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94" name="B"/>
            <p:cNvGrpSpPr/>
            <p:nvPr/>
          </p:nvGrpSpPr>
          <p:grpSpPr>
            <a:xfrm>
              <a:off x="4371075" y="4749531"/>
              <a:ext cx="427493" cy="427493"/>
              <a:chOff x="0" y="0"/>
              <a:chExt cx="854983" cy="854983"/>
            </a:xfrm>
          </p:grpSpPr>
          <p:sp>
            <p:nvSpPr>
              <p:cNvPr id="79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3"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795"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796"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799" name="A"/>
            <p:cNvGrpSpPr/>
            <p:nvPr/>
          </p:nvGrpSpPr>
          <p:grpSpPr>
            <a:xfrm>
              <a:off x="7194705" y="4749531"/>
              <a:ext cx="427493" cy="427493"/>
              <a:chOff x="0" y="0"/>
              <a:chExt cx="854983" cy="854983"/>
            </a:xfrm>
          </p:grpSpPr>
          <p:sp>
            <p:nvSpPr>
              <p:cNvPr id="797"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8"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02" name="B"/>
            <p:cNvGrpSpPr/>
            <p:nvPr/>
          </p:nvGrpSpPr>
          <p:grpSpPr>
            <a:xfrm>
              <a:off x="8118693" y="4749531"/>
              <a:ext cx="427493" cy="427493"/>
              <a:chOff x="0" y="0"/>
              <a:chExt cx="854983" cy="854983"/>
            </a:xfrm>
          </p:grpSpPr>
          <p:sp>
            <p:nvSpPr>
              <p:cNvPr id="800"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01"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03"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806" name="Group"/>
            <p:cNvGrpSpPr/>
            <p:nvPr/>
          </p:nvGrpSpPr>
          <p:grpSpPr>
            <a:xfrm>
              <a:off x="2901886" y="2894774"/>
              <a:ext cx="1067599" cy="954881"/>
              <a:chOff x="155093" y="0"/>
              <a:chExt cx="2135196" cy="1909759"/>
            </a:xfrm>
          </p:grpSpPr>
          <p:sp>
            <p:nvSpPr>
              <p:cNvPr id="804"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05"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807" name="6"/>
            <p:cNvSpPr txBox="1"/>
            <p:nvPr/>
          </p:nvSpPr>
          <p:spPr>
            <a:xfrm>
              <a:off x="3543815"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08" name="7"/>
            <p:cNvSpPr txBox="1"/>
            <p:nvPr/>
          </p:nvSpPr>
          <p:spPr>
            <a:xfrm>
              <a:off x="446780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09" name="7"/>
            <p:cNvSpPr txBox="1"/>
            <p:nvPr/>
          </p:nvSpPr>
          <p:spPr>
            <a:xfrm>
              <a:off x="8215421"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10" name="6"/>
            <p:cNvSpPr txBox="1"/>
            <p:nvPr/>
          </p:nvSpPr>
          <p:spPr>
            <a:xfrm>
              <a:off x="729143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11"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814" name="Group"/>
            <p:cNvGrpSpPr/>
            <p:nvPr/>
          </p:nvGrpSpPr>
          <p:grpSpPr>
            <a:xfrm>
              <a:off x="4482076" y="2894774"/>
              <a:ext cx="1192877" cy="1023352"/>
              <a:chOff x="0" y="0"/>
              <a:chExt cx="2385751" cy="2046703"/>
            </a:xfrm>
          </p:grpSpPr>
          <p:sp>
            <p:nvSpPr>
              <p:cNvPr id="812"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813"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17" name="Group"/>
            <p:cNvGrpSpPr/>
            <p:nvPr/>
          </p:nvGrpSpPr>
          <p:grpSpPr>
            <a:xfrm>
              <a:off x="6494906" y="2894774"/>
              <a:ext cx="987449" cy="954881"/>
              <a:chOff x="149203" y="0"/>
              <a:chExt cx="1974895" cy="1909759"/>
            </a:xfrm>
          </p:grpSpPr>
          <p:sp>
            <p:nvSpPr>
              <p:cNvPr id="815" name="Line"/>
              <p:cNvSpPr/>
              <p:nvPr/>
            </p:nvSpPr>
            <p:spPr>
              <a:xfrm flipH="1">
                <a:off x="1832644"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16" name="Read A"/>
              <p:cNvSpPr txBox="1"/>
              <p:nvPr/>
            </p:nvSpPr>
            <p:spPr>
              <a:xfrm>
                <a:off x="149203" y="996052"/>
                <a:ext cx="1974895"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820" name="Group"/>
            <p:cNvGrpSpPr/>
            <p:nvPr/>
          </p:nvGrpSpPr>
          <p:grpSpPr>
            <a:xfrm>
              <a:off x="8197974" y="2894774"/>
              <a:ext cx="1084674" cy="1023352"/>
              <a:chOff x="0" y="0"/>
              <a:chExt cx="2169346" cy="2046703"/>
            </a:xfrm>
          </p:grpSpPr>
          <p:sp>
            <p:nvSpPr>
              <p:cNvPr id="818" name="“5”!"/>
              <p:cNvSpPr txBox="1"/>
              <p:nvPr/>
            </p:nvSpPr>
            <p:spPr>
              <a:xfrm>
                <a:off x="954273" y="1132995"/>
                <a:ext cx="1215073"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81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
          <p:nvSpPr>
            <p:cNvPr id="821" name="5"/>
            <p:cNvSpPr txBox="1"/>
            <p:nvPr/>
          </p:nvSpPr>
          <p:spPr>
            <a:xfrm>
              <a:off x="7291433"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spTree>
    <p:extLst>
      <p:ext uri="{BB962C8B-B14F-4D97-AF65-F5344CB8AC3E}">
        <p14:creationId xmlns:p14="http://schemas.microsoft.com/office/powerpoint/2010/main" val="2991118128"/>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xmlns:m="http://schemas.openxmlformats.org/officeDocument/2006/math" xmlns:a14="http://schemas.microsoft.com/office/drawing/2010/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Sequential Consistency"/>
          <p:cNvSpPr txBox="1">
            <a:spLocks noGrp="1"/>
          </p:cNvSpPr>
          <p:nvPr>
            <p:ph type="title"/>
          </p:nvPr>
        </p:nvSpPr>
        <p:spPr>
          <a:prstGeom prst="rect">
            <a:avLst/>
          </a:prstGeom>
        </p:spPr>
        <p:txBody>
          <a:bodyPr/>
          <a:lstStyle>
            <a:lvl1pPr>
              <a:defRPr spc="-200"/>
            </a:lvl1pPr>
          </a:lstStyle>
          <a:p>
            <a:r>
              <a:rPr dirty="0"/>
              <a:t>Sequential Consistency</a:t>
            </a:r>
            <a:r>
              <a:rPr lang="en-US" dirty="0"/>
              <a:t> is the Ideal</a:t>
            </a:r>
            <a:endParaRPr dirty="0"/>
          </a:p>
        </p:txBody>
      </p:sp>
      <p:sp>
        <p:nvSpPr>
          <p:cNvPr id="826" name="AKA: Behaves like a single machine would"/>
          <p:cNvSpPr txBox="1">
            <a:spLocks noGrp="1"/>
          </p:cNvSpPr>
          <p:nvPr>
            <p:ph idx="1"/>
          </p:nvPr>
        </p:nvSpPr>
        <p:spPr>
          <a:prstGeom prst="rect">
            <a:avLst/>
          </a:prstGeom>
        </p:spPr>
        <p:txBody>
          <a:bodyPr/>
          <a:lstStyle/>
          <a:p>
            <a:r>
              <a:rPr dirty="0"/>
              <a:t>AKA: Behaves like a single machine would</a:t>
            </a:r>
            <a:endParaRPr lang="en-US" dirty="0"/>
          </a:p>
          <a:p>
            <a:r>
              <a:rPr lang="en-US" dirty="0"/>
              <a:t>But unattainable!</a:t>
            </a:r>
          </a:p>
          <a:p>
            <a:endParaRPr dirty="0"/>
          </a:p>
        </p:txBody>
      </p:sp>
      <p:grpSp>
        <p:nvGrpSpPr>
          <p:cNvPr id="2" name="Group 1">
            <a:extLst>
              <a:ext uri="{FF2B5EF4-FFF2-40B4-BE49-F238E27FC236}">
                <a16:creationId xmlns:a16="http://schemas.microsoft.com/office/drawing/2014/main" id="{47B2BD13-C3CC-5968-A91F-C6A1E4714775}"/>
              </a:ext>
            </a:extLst>
          </p:cNvPr>
          <p:cNvGrpSpPr/>
          <p:nvPr/>
        </p:nvGrpSpPr>
        <p:grpSpPr>
          <a:xfrm>
            <a:off x="4501993" y="2600822"/>
            <a:ext cx="6380762" cy="3909843"/>
            <a:chOff x="2901886" y="1766633"/>
            <a:chExt cx="6380762" cy="3909843"/>
          </a:xfrm>
        </p:grpSpPr>
        <p:pic>
          <p:nvPicPr>
            <p:cNvPr id="828"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831" name="A"/>
            <p:cNvGrpSpPr/>
            <p:nvPr/>
          </p:nvGrpSpPr>
          <p:grpSpPr>
            <a:xfrm>
              <a:off x="3447087" y="4749531"/>
              <a:ext cx="427493" cy="427493"/>
              <a:chOff x="0" y="0"/>
              <a:chExt cx="854983" cy="854983"/>
            </a:xfrm>
          </p:grpSpPr>
          <p:sp>
            <p:nvSpPr>
              <p:cNvPr id="82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0"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34" name="B"/>
            <p:cNvGrpSpPr/>
            <p:nvPr/>
          </p:nvGrpSpPr>
          <p:grpSpPr>
            <a:xfrm>
              <a:off x="4371075" y="4749531"/>
              <a:ext cx="427493" cy="427493"/>
              <a:chOff x="0" y="0"/>
              <a:chExt cx="854983" cy="854983"/>
            </a:xfrm>
          </p:grpSpPr>
          <p:sp>
            <p:nvSpPr>
              <p:cNvPr id="83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3"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35"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836"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839" name="A"/>
            <p:cNvGrpSpPr/>
            <p:nvPr/>
          </p:nvGrpSpPr>
          <p:grpSpPr>
            <a:xfrm>
              <a:off x="7194705" y="4749531"/>
              <a:ext cx="427493" cy="427493"/>
              <a:chOff x="0" y="0"/>
              <a:chExt cx="854983" cy="854983"/>
            </a:xfrm>
          </p:grpSpPr>
          <p:sp>
            <p:nvSpPr>
              <p:cNvPr id="837"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8"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42" name="B"/>
            <p:cNvGrpSpPr/>
            <p:nvPr/>
          </p:nvGrpSpPr>
          <p:grpSpPr>
            <a:xfrm>
              <a:off x="8118693" y="4749531"/>
              <a:ext cx="427493" cy="427493"/>
              <a:chOff x="0" y="0"/>
              <a:chExt cx="854983" cy="854983"/>
            </a:xfrm>
          </p:grpSpPr>
          <p:sp>
            <p:nvSpPr>
              <p:cNvPr id="840"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41"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43"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846" name="Group"/>
            <p:cNvGrpSpPr/>
            <p:nvPr/>
          </p:nvGrpSpPr>
          <p:grpSpPr>
            <a:xfrm>
              <a:off x="2901886" y="2894774"/>
              <a:ext cx="1067599" cy="954881"/>
              <a:chOff x="155093" y="0"/>
              <a:chExt cx="2135196" cy="1909759"/>
            </a:xfrm>
          </p:grpSpPr>
          <p:sp>
            <p:nvSpPr>
              <p:cNvPr id="844"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45"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847" name="6"/>
            <p:cNvSpPr txBox="1"/>
            <p:nvPr/>
          </p:nvSpPr>
          <p:spPr>
            <a:xfrm>
              <a:off x="3543815"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48" name="7"/>
            <p:cNvSpPr txBox="1"/>
            <p:nvPr/>
          </p:nvSpPr>
          <p:spPr>
            <a:xfrm>
              <a:off x="446780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49" name="7"/>
            <p:cNvSpPr txBox="1"/>
            <p:nvPr/>
          </p:nvSpPr>
          <p:spPr>
            <a:xfrm>
              <a:off x="8215421"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50" name="6"/>
            <p:cNvSpPr txBox="1"/>
            <p:nvPr/>
          </p:nvSpPr>
          <p:spPr>
            <a:xfrm>
              <a:off x="729143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51"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854" name="Group"/>
            <p:cNvGrpSpPr/>
            <p:nvPr/>
          </p:nvGrpSpPr>
          <p:grpSpPr>
            <a:xfrm>
              <a:off x="4482076" y="2894774"/>
              <a:ext cx="1192877" cy="1023352"/>
              <a:chOff x="0" y="0"/>
              <a:chExt cx="2385751" cy="2046703"/>
            </a:xfrm>
          </p:grpSpPr>
          <p:sp>
            <p:nvSpPr>
              <p:cNvPr id="852"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853"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57" name="Group"/>
            <p:cNvGrpSpPr/>
            <p:nvPr/>
          </p:nvGrpSpPr>
          <p:grpSpPr>
            <a:xfrm>
              <a:off x="6494906" y="2894774"/>
              <a:ext cx="987449" cy="954881"/>
              <a:chOff x="149203" y="0"/>
              <a:chExt cx="1974895" cy="1909759"/>
            </a:xfrm>
          </p:grpSpPr>
          <p:sp>
            <p:nvSpPr>
              <p:cNvPr id="855" name="Line"/>
              <p:cNvSpPr/>
              <p:nvPr/>
            </p:nvSpPr>
            <p:spPr>
              <a:xfrm flipH="1">
                <a:off x="1832644"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56" name="Read A"/>
              <p:cNvSpPr txBox="1"/>
              <p:nvPr/>
            </p:nvSpPr>
            <p:spPr>
              <a:xfrm>
                <a:off x="149203" y="996052"/>
                <a:ext cx="1974895"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860" name="Group"/>
            <p:cNvGrpSpPr/>
            <p:nvPr/>
          </p:nvGrpSpPr>
          <p:grpSpPr>
            <a:xfrm>
              <a:off x="8197974" y="2894774"/>
              <a:ext cx="1084674" cy="1023352"/>
              <a:chOff x="0" y="0"/>
              <a:chExt cx="2169346" cy="2046703"/>
            </a:xfrm>
          </p:grpSpPr>
          <p:sp>
            <p:nvSpPr>
              <p:cNvPr id="858" name="“5”!"/>
              <p:cNvSpPr txBox="1"/>
              <p:nvPr/>
            </p:nvSpPr>
            <p:spPr>
              <a:xfrm>
                <a:off x="954273" y="1132995"/>
                <a:ext cx="1215073"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85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63" name="Group"/>
            <p:cNvGrpSpPr/>
            <p:nvPr/>
          </p:nvGrpSpPr>
          <p:grpSpPr>
            <a:xfrm>
              <a:off x="4859943" y="3816722"/>
              <a:ext cx="2295446" cy="456854"/>
              <a:chOff x="0" y="-4415"/>
              <a:chExt cx="4590890" cy="913705"/>
            </a:xfrm>
          </p:grpSpPr>
          <p:sp>
            <p:nvSpPr>
              <p:cNvPr id="861" name="Line"/>
              <p:cNvSpPr/>
              <p:nvPr/>
            </p:nvSpPr>
            <p:spPr>
              <a:xfrm>
                <a:off x="0" y="880123"/>
                <a:ext cx="4590890" cy="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62" name="Set A=5"/>
              <p:cNvSpPr txBox="1"/>
              <p:nvPr/>
            </p:nvSpPr>
            <p:spPr>
              <a:xfrm>
                <a:off x="998448" y="-4415"/>
                <a:ext cx="2135197" cy="9137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grpSp>
          <p:nvGrpSpPr>
            <p:cNvPr id="866" name="Group"/>
            <p:cNvGrpSpPr/>
            <p:nvPr/>
          </p:nvGrpSpPr>
          <p:grpSpPr>
            <a:xfrm>
              <a:off x="4981369" y="4950835"/>
              <a:ext cx="2052594" cy="456854"/>
              <a:chOff x="0" y="-4416"/>
              <a:chExt cx="4105186" cy="913706"/>
            </a:xfrm>
          </p:grpSpPr>
          <p:sp>
            <p:nvSpPr>
              <p:cNvPr id="864" name="Line"/>
              <p:cNvSpPr/>
              <p:nvPr/>
            </p:nvSpPr>
            <p:spPr>
              <a:xfrm flipH="1" flipV="1">
                <a:off x="0" y="154884"/>
                <a:ext cx="4105186" cy="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65" name="“OK!”"/>
              <p:cNvSpPr txBox="1"/>
              <p:nvPr/>
            </p:nvSpPr>
            <p:spPr>
              <a:xfrm>
                <a:off x="1863649" y="-4416"/>
                <a:ext cx="1647883" cy="9137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grpSp>
        <p:sp>
          <p:nvSpPr>
            <p:cNvPr id="867" name="5"/>
            <p:cNvSpPr txBox="1"/>
            <p:nvPr/>
          </p:nvSpPr>
          <p:spPr>
            <a:xfrm>
              <a:off x="7291433"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spTree>
    <p:extLst>
      <p:ext uri="{BB962C8B-B14F-4D97-AF65-F5344CB8AC3E}">
        <p14:creationId xmlns:p14="http://schemas.microsoft.com/office/powerpoint/2010/main" val="254799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Consistent + Available"/>
          <p:cNvSpPr txBox="1">
            <a:spLocks noGrp="1"/>
          </p:cNvSpPr>
          <p:nvPr>
            <p:ph type="title"/>
          </p:nvPr>
        </p:nvSpPr>
        <p:spPr>
          <a:prstGeom prst="rect">
            <a:avLst/>
          </a:prstGeom>
        </p:spPr>
        <p:txBody>
          <a:bodyPr/>
          <a:lstStyle>
            <a:lvl1pPr>
              <a:defRPr spc="-200"/>
            </a:lvl1pPr>
          </a:lstStyle>
          <a:p>
            <a:r>
              <a:rPr dirty="0"/>
              <a:t>Consistent + Available</a:t>
            </a:r>
          </a:p>
        </p:txBody>
      </p:sp>
      <p:sp>
        <p:nvSpPr>
          <p:cNvPr id="908" name="On timeout, assume node is crashed"/>
          <p:cNvSpPr txBox="1">
            <a:spLocks noGrp="1"/>
          </p:cNvSpPr>
          <p:nvPr>
            <p:ph idx="1"/>
          </p:nvPr>
        </p:nvSpPr>
        <p:spPr>
          <a:prstGeom prst="rect">
            <a:avLst/>
          </a:prstGeom>
        </p:spPr>
        <p:txBody>
          <a:bodyPr/>
          <a:lstStyle/>
          <a:p>
            <a:r>
              <a:t>On timeout, assume node is crashed</a:t>
            </a:r>
          </a:p>
        </p:txBody>
      </p:sp>
      <p:pic>
        <p:nvPicPr>
          <p:cNvPr id="910"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913" name="A"/>
          <p:cNvGrpSpPr/>
          <p:nvPr/>
        </p:nvGrpSpPr>
        <p:grpSpPr>
          <a:xfrm>
            <a:off x="3447087" y="4749531"/>
            <a:ext cx="427493" cy="427493"/>
            <a:chOff x="0" y="0"/>
            <a:chExt cx="854983" cy="854983"/>
          </a:xfrm>
        </p:grpSpPr>
        <p:sp>
          <p:nvSpPr>
            <p:cNvPr id="911"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12"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16" name="B"/>
          <p:cNvGrpSpPr/>
          <p:nvPr/>
        </p:nvGrpSpPr>
        <p:grpSpPr>
          <a:xfrm>
            <a:off x="4371075" y="4749531"/>
            <a:ext cx="427493" cy="427493"/>
            <a:chOff x="0" y="0"/>
            <a:chExt cx="854983" cy="854983"/>
          </a:xfrm>
        </p:grpSpPr>
        <p:sp>
          <p:nvSpPr>
            <p:cNvPr id="914"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15"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17"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918"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921" name="A"/>
          <p:cNvGrpSpPr/>
          <p:nvPr/>
        </p:nvGrpSpPr>
        <p:grpSpPr>
          <a:xfrm>
            <a:off x="7194705" y="4749531"/>
            <a:ext cx="427493" cy="427493"/>
            <a:chOff x="0" y="0"/>
            <a:chExt cx="854983" cy="854983"/>
          </a:xfrm>
        </p:grpSpPr>
        <p:sp>
          <p:nvSpPr>
            <p:cNvPr id="91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20"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24" name="B"/>
          <p:cNvGrpSpPr/>
          <p:nvPr/>
        </p:nvGrpSpPr>
        <p:grpSpPr>
          <a:xfrm>
            <a:off x="8118693" y="4749531"/>
            <a:ext cx="427493" cy="427493"/>
            <a:chOff x="0" y="0"/>
            <a:chExt cx="854983" cy="854983"/>
          </a:xfrm>
        </p:grpSpPr>
        <p:sp>
          <p:nvSpPr>
            <p:cNvPr id="92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23"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25"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928" name="Group"/>
          <p:cNvGrpSpPr/>
          <p:nvPr/>
        </p:nvGrpSpPr>
        <p:grpSpPr>
          <a:xfrm>
            <a:off x="2901886" y="2894774"/>
            <a:ext cx="1067599" cy="954881"/>
            <a:chOff x="155093" y="0"/>
            <a:chExt cx="2135196" cy="1909759"/>
          </a:xfrm>
        </p:grpSpPr>
        <p:sp>
          <p:nvSpPr>
            <p:cNvPr id="926"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27"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929" name="6"/>
          <p:cNvSpPr txBox="1"/>
          <p:nvPr/>
        </p:nvSpPr>
        <p:spPr>
          <a:xfrm>
            <a:off x="3543815"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30" name="7"/>
          <p:cNvSpPr txBox="1"/>
          <p:nvPr/>
        </p:nvSpPr>
        <p:spPr>
          <a:xfrm>
            <a:off x="446780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31" name="7"/>
          <p:cNvSpPr txBox="1"/>
          <p:nvPr/>
        </p:nvSpPr>
        <p:spPr>
          <a:xfrm>
            <a:off x="8215421"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32" name="6"/>
          <p:cNvSpPr txBox="1"/>
          <p:nvPr/>
        </p:nvSpPr>
        <p:spPr>
          <a:xfrm>
            <a:off x="729143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33"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936" name="Group"/>
          <p:cNvGrpSpPr/>
          <p:nvPr/>
        </p:nvGrpSpPr>
        <p:grpSpPr>
          <a:xfrm>
            <a:off x="4482076" y="2894774"/>
            <a:ext cx="1192877" cy="1023352"/>
            <a:chOff x="0" y="0"/>
            <a:chExt cx="2385751" cy="2046703"/>
          </a:xfrm>
        </p:grpSpPr>
        <p:sp>
          <p:nvSpPr>
            <p:cNvPr id="934"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935"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939" name="Group"/>
          <p:cNvGrpSpPr/>
          <p:nvPr/>
        </p:nvGrpSpPr>
        <p:grpSpPr>
          <a:xfrm>
            <a:off x="4859872" y="2974171"/>
            <a:ext cx="2978987" cy="1226752"/>
            <a:chOff x="0" y="-1"/>
            <a:chExt cx="5957970" cy="2453502"/>
          </a:xfrm>
        </p:grpSpPr>
        <p:sp>
          <p:nvSpPr>
            <p:cNvPr id="937" name="“5”!"/>
            <p:cNvSpPr txBox="1"/>
            <p:nvPr/>
          </p:nvSpPr>
          <p:spPr>
            <a:xfrm>
              <a:off x="4742897" y="951640"/>
              <a:ext cx="1215073"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938" name="Line"/>
            <p:cNvSpPr/>
            <p:nvPr/>
          </p:nvSpPr>
          <p:spPr>
            <a:xfrm flipV="1">
              <a:off x="0" y="-1"/>
              <a:ext cx="5320450" cy="245350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942" name="Group"/>
          <p:cNvGrpSpPr/>
          <p:nvPr/>
        </p:nvGrpSpPr>
        <p:grpSpPr>
          <a:xfrm>
            <a:off x="4859943" y="3816722"/>
            <a:ext cx="2295446" cy="456854"/>
            <a:chOff x="0" y="-4415"/>
            <a:chExt cx="4590890" cy="913705"/>
          </a:xfrm>
        </p:grpSpPr>
        <p:sp>
          <p:nvSpPr>
            <p:cNvPr id="940" name="Line"/>
            <p:cNvSpPr/>
            <p:nvPr/>
          </p:nvSpPr>
          <p:spPr>
            <a:xfrm>
              <a:off x="0" y="880123"/>
              <a:ext cx="4590890" cy="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41" name="Set A=5"/>
            <p:cNvSpPr txBox="1"/>
            <p:nvPr/>
          </p:nvSpPr>
          <p:spPr>
            <a:xfrm>
              <a:off x="1584987" y="-4415"/>
              <a:ext cx="2135197" cy="9137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pic>
        <p:nvPicPr>
          <p:cNvPr id="943" name="Image" descr="Image"/>
          <p:cNvPicPr>
            <a:picLocks noChangeAspect="1"/>
          </p:cNvPicPr>
          <p:nvPr/>
        </p:nvPicPr>
        <p:blipFill>
          <a:blip r:embed="rId5"/>
          <a:srcRect l="3831" t="1803" r="1953" b="2053"/>
          <a:stretch>
            <a:fillRect/>
          </a:stretch>
        </p:blipFill>
        <p:spPr>
          <a:xfrm>
            <a:off x="7477498" y="3976038"/>
            <a:ext cx="851816" cy="1117998"/>
          </a:xfrm>
          <a:custGeom>
            <a:avLst/>
            <a:gdLst/>
            <a:ahLst/>
            <a:cxnLst>
              <a:cxn ang="0">
                <a:pos x="wd2" y="hd2"/>
              </a:cxn>
              <a:cxn ang="5400000">
                <a:pos x="wd2" y="hd2"/>
              </a:cxn>
              <a:cxn ang="10800000">
                <a:pos x="wd2" y="hd2"/>
              </a:cxn>
              <a:cxn ang="16200000">
                <a:pos x="wd2" y="hd2"/>
              </a:cxn>
            </a:cxnLst>
            <a:rect l="0" t="0" r="r" b="b"/>
            <a:pathLst>
              <a:path w="21583" h="21600" extrusionOk="0">
                <a:moveTo>
                  <a:pt x="6392" y="0"/>
                </a:moveTo>
                <a:cubicBezTo>
                  <a:pt x="5847" y="2"/>
                  <a:pt x="4901" y="1"/>
                  <a:pt x="4516" y="4"/>
                </a:cubicBezTo>
                <a:cubicBezTo>
                  <a:pt x="2756" y="15"/>
                  <a:pt x="1955" y="54"/>
                  <a:pt x="1545" y="146"/>
                </a:cubicBezTo>
                <a:cubicBezTo>
                  <a:pt x="1314" y="219"/>
                  <a:pt x="1084" y="331"/>
                  <a:pt x="876" y="472"/>
                </a:cubicBezTo>
                <a:cubicBezTo>
                  <a:pt x="866" y="479"/>
                  <a:pt x="861" y="483"/>
                  <a:pt x="851" y="491"/>
                </a:cubicBezTo>
                <a:cubicBezTo>
                  <a:pt x="630" y="648"/>
                  <a:pt x="371" y="903"/>
                  <a:pt x="252" y="1074"/>
                </a:cubicBezTo>
                <a:cubicBezTo>
                  <a:pt x="248" y="1080"/>
                  <a:pt x="236" y="1090"/>
                  <a:pt x="232" y="1097"/>
                </a:cubicBezTo>
                <a:cubicBezTo>
                  <a:pt x="231" y="1099"/>
                  <a:pt x="229" y="1102"/>
                  <a:pt x="227" y="1104"/>
                </a:cubicBezTo>
                <a:lnTo>
                  <a:pt x="31" y="1407"/>
                </a:lnTo>
                <a:lnTo>
                  <a:pt x="6" y="10421"/>
                </a:lnTo>
                <a:cubicBezTo>
                  <a:pt x="6" y="10421"/>
                  <a:pt x="6" y="10424"/>
                  <a:pt x="6" y="10424"/>
                </a:cubicBezTo>
                <a:cubicBezTo>
                  <a:pt x="-6" y="15064"/>
                  <a:pt x="1" y="17692"/>
                  <a:pt x="31" y="18778"/>
                </a:cubicBezTo>
                <a:cubicBezTo>
                  <a:pt x="34" y="18834"/>
                  <a:pt x="38" y="18926"/>
                  <a:pt x="41" y="18970"/>
                </a:cubicBezTo>
                <a:cubicBezTo>
                  <a:pt x="48" y="19153"/>
                  <a:pt x="57" y="19247"/>
                  <a:pt x="66" y="19288"/>
                </a:cubicBezTo>
                <a:cubicBezTo>
                  <a:pt x="76" y="19337"/>
                  <a:pt x="90" y="19377"/>
                  <a:pt x="102" y="19392"/>
                </a:cubicBezTo>
                <a:cubicBezTo>
                  <a:pt x="156" y="19380"/>
                  <a:pt x="233" y="19392"/>
                  <a:pt x="293" y="19430"/>
                </a:cubicBezTo>
                <a:cubicBezTo>
                  <a:pt x="394" y="19494"/>
                  <a:pt x="418" y="19718"/>
                  <a:pt x="418" y="20553"/>
                </a:cubicBezTo>
                <a:lnTo>
                  <a:pt x="418" y="21600"/>
                </a:lnTo>
                <a:lnTo>
                  <a:pt x="21164" y="21600"/>
                </a:lnTo>
                <a:lnTo>
                  <a:pt x="21164" y="21493"/>
                </a:lnTo>
                <a:lnTo>
                  <a:pt x="21164" y="20557"/>
                </a:lnTo>
                <a:cubicBezTo>
                  <a:pt x="21164" y="19620"/>
                  <a:pt x="21207" y="19378"/>
                  <a:pt x="21405" y="19392"/>
                </a:cubicBezTo>
                <a:lnTo>
                  <a:pt x="21506" y="19361"/>
                </a:lnTo>
                <a:cubicBezTo>
                  <a:pt x="21584" y="19122"/>
                  <a:pt x="21594" y="17405"/>
                  <a:pt x="21576" y="10424"/>
                </a:cubicBezTo>
                <a:lnTo>
                  <a:pt x="21576" y="10401"/>
                </a:lnTo>
                <a:lnTo>
                  <a:pt x="21556" y="1472"/>
                </a:lnTo>
                <a:lnTo>
                  <a:pt x="21355" y="1135"/>
                </a:lnTo>
                <a:cubicBezTo>
                  <a:pt x="21125" y="748"/>
                  <a:pt x="20687" y="405"/>
                  <a:pt x="20153" y="188"/>
                </a:cubicBezTo>
                <a:cubicBezTo>
                  <a:pt x="20095" y="166"/>
                  <a:pt x="20036" y="140"/>
                  <a:pt x="19977" y="123"/>
                </a:cubicBezTo>
                <a:cubicBezTo>
                  <a:pt x="19793" y="70"/>
                  <a:pt x="19514" y="38"/>
                  <a:pt x="18821" y="19"/>
                </a:cubicBezTo>
                <a:lnTo>
                  <a:pt x="10972" y="4"/>
                </a:lnTo>
                <a:cubicBezTo>
                  <a:pt x="8966" y="0"/>
                  <a:pt x="7640" y="0"/>
                  <a:pt x="6392" y="0"/>
                </a:cubicBezTo>
                <a:close/>
              </a:path>
            </a:pathLst>
          </a:custGeom>
          <a:ln w="12700">
            <a:miter lim="400000"/>
          </a:ln>
        </p:spPr>
      </p:pic>
      <p:grpSp>
        <p:nvGrpSpPr>
          <p:cNvPr id="946" name="Group"/>
          <p:cNvGrpSpPr/>
          <p:nvPr/>
        </p:nvGrpSpPr>
        <p:grpSpPr>
          <a:xfrm>
            <a:off x="4934273" y="2629973"/>
            <a:ext cx="2326598" cy="1298028"/>
            <a:chOff x="0" y="-4418"/>
            <a:chExt cx="4653194" cy="2596055"/>
          </a:xfrm>
        </p:grpSpPr>
        <p:sp>
          <p:nvSpPr>
            <p:cNvPr id="944" name="Line"/>
            <p:cNvSpPr/>
            <p:nvPr/>
          </p:nvSpPr>
          <p:spPr>
            <a:xfrm flipH="1">
              <a:off x="0" y="525185"/>
              <a:ext cx="4653194" cy="206645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45" name="Read A"/>
            <p:cNvSpPr txBox="1"/>
            <p:nvPr/>
          </p:nvSpPr>
          <p:spPr>
            <a:xfrm>
              <a:off x="1804385" y="-4418"/>
              <a:ext cx="2438289"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pic>
        <p:nvPicPr>
          <p:cNvPr id="947" name="Image" descr="Image"/>
          <p:cNvPicPr>
            <a:picLocks noChangeAspect="1"/>
          </p:cNvPicPr>
          <p:nvPr/>
        </p:nvPicPr>
        <p:blipFill>
          <a:blip r:embed="rId6"/>
          <a:stretch>
            <a:fillRect/>
          </a:stretch>
        </p:blipFill>
        <p:spPr>
          <a:xfrm>
            <a:off x="5773901" y="4307399"/>
            <a:ext cx="644198" cy="644198"/>
          </a:xfrm>
          <a:prstGeom prst="rect">
            <a:avLst/>
          </a:prstGeom>
          <a:ln w="12700">
            <a:miter lim="400000"/>
          </a:ln>
        </p:spPr>
      </p:pic>
      <p:sp>
        <p:nvSpPr>
          <p:cNvPr id="948" name="Assume replica failed"/>
          <p:cNvSpPr txBox="1"/>
          <p:nvPr/>
        </p:nvSpPr>
        <p:spPr>
          <a:xfrm>
            <a:off x="5099879" y="4350206"/>
            <a:ext cx="1992243" cy="8415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Assume replica failed</a:t>
            </a:r>
          </a:p>
        </p:txBody>
      </p:sp>
    </p:spTree>
    <p:extLst>
      <p:ext uri="{BB962C8B-B14F-4D97-AF65-F5344CB8AC3E}">
        <p14:creationId xmlns:p14="http://schemas.microsoft.com/office/powerpoint/2010/main" val="1532858565"/>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9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9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94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947"/>
                                        </p:tgtEl>
                                        <p:attrNameLst>
                                          <p:attrName>style.visibility</p:attrName>
                                        </p:attrNameLst>
                                      </p:cBhvr>
                                      <p:to>
                                        <p:strVal val="visible"/>
                                      </p:to>
                                    </p:set>
                                  </p:childTnLst>
                                </p:cTn>
                              </p:par>
                            </p:childTnLst>
                          </p:cTn>
                        </p:par>
                        <p:par>
                          <p:cTn id="22" fill="hold">
                            <p:stCondLst>
                              <p:cond delay="0"/>
                            </p:stCondLst>
                            <p:childTnLst>
                              <p:par>
                                <p:cTn id="23" presetID="8" presetClass="emph" presetSubtype="0" accel="50000" decel="50000" fill="hold" grpId="1" nodeType="afterEffect">
                                  <p:stCondLst>
                                    <p:cond delay="0"/>
                                  </p:stCondLst>
                                  <p:childTnLst>
                                    <p:animRot by="64740000">
                                      <p:cBhvr>
                                        <p:cTn id="24" dur="2000" fill="hold"/>
                                        <p:tgtEl>
                                          <p:spTgt spid="94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2" nodeType="clickEffect">
                                  <p:stCondLst>
                                    <p:cond delay="0"/>
                                  </p:stCondLst>
                                  <p:iterate>
                                    <p:tmAbs val="0"/>
                                  </p:iterate>
                                  <p:childTnLst>
                                    <p:set>
                                      <p:cBhvr>
                                        <p:cTn id="28" fill="hold">
                                          <p:stCondLst>
                                            <p:cond delay="0"/>
                                          </p:stCondLst>
                                        </p:cTn>
                                        <p:tgtEl>
                                          <p:spTgt spid="947"/>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0"/>
                                  </p:stCondLst>
                                  <p:iterate>
                                    <p:tmAbs val="0"/>
                                  </p:iterate>
                                  <p:childTnLst>
                                    <p:set>
                                      <p:cBhvr>
                                        <p:cTn id="31" fill="hold"/>
                                        <p:tgtEl>
                                          <p:spTgt spid="94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p:tmAbs val="0"/>
                                  </p:iterate>
                                  <p:childTnLst>
                                    <p:set>
                                      <p:cBhvr>
                                        <p:cTn id="35" fill="hold"/>
                                        <p:tgtEl>
                                          <p:spTgt spid="93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p:tmAbs val="0"/>
                                  </p:iterate>
                                  <p:childTnLst>
                                    <p:set>
                                      <p:cBhvr>
                                        <p:cTn id="39" fill="hold"/>
                                        <p:tgtEl>
                                          <p:spTgt spid="94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p:tmAbs val="0"/>
                                  </p:iterate>
                                  <p:childTnLst>
                                    <p:set>
                                      <p:cBhvr>
                                        <p:cTn id="43" fill="hold"/>
                                        <p:tgtEl>
                                          <p:spTgt spid="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 grpId="0" animBg="1" advAuto="0"/>
      <p:bldP spid="933" grpId="0" animBg="1" advAuto="0"/>
      <p:bldP spid="936" grpId="0" animBg="1" advAuto="0"/>
      <p:bldP spid="939" grpId="0" animBg="1" advAuto="0"/>
      <p:bldP spid="942" grpId="0" animBg="1" advAuto="0"/>
      <p:bldP spid="943" grpId="0" animBg="1" advAuto="0"/>
      <p:bldP spid="946" grpId="0" animBg="1" advAuto="0"/>
      <p:bldP spid="947" grpId="0" animBg="1" advAuto="0"/>
      <p:bldP spid="947" grpId="1" animBg="1" advAuto="0"/>
      <p:bldP spid="947" grpId="2" animBg="1" advAuto="0"/>
      <p:bldP spid="948"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 name="Recall: Fallacies of Distributed Systems"/>
          <p:cNvSpPr txBox="1">
            <a:spLocks noGrp="1"/>
          </p:cNvSpPr>
          <p:nvPr>
            <p:ph type="title"/>
          </p:nvPr>
        </p:nvSpPr>
        <p:spPr>
          <a:prstGeom prst="rect">
            <a:avLst/>
          </a:prstGeom>
        </p:spPr>
        <p:txBody>
          <a:bodyPr>
            <a:noAutofit/>
          </a:bodyPr>
          <a:lstStyle/>
          <a:p>
            <a:pPr>
              <a:defRPr sz="7600" spc="-200"/>
            </a:pPr>
            <a:r>
              <a:rPr lang="en-US" sz="4000" dirty="0"/>
              <a:t>What if the</a:t>
            </a:r>
            <a:r>
              <a:rPr lang="en-US" sz="4000" i="1" dirty="0"/>
              <a:t> network </a:t>
            </a:r>
            <a:r>
              <a:rPr lang="en-US" sz="4000" dirty="0"/>
              <a:t>fails?</a:t>
            </a:r>
            <a:endParaRPr sz="4000" dirty="0"/>
          </a:p>
        </p:txBody>
      </p:sp>
      <p:sp>
        <p:nvSpPr>
          <p:cNvPr id="3" name="Content Placeholder 2">
            <a:extLst>
              <a:ext uri="{FF2B5EF4-FFF2-40B4-BE49-F238E27FC236}">
                <a16:creationId xmlns:a16="http://schemas.microsoft.com/office/drawing/2014/main" id="{00C8B66E-88C6-5BF2-CC68-0F1C0E958A60}"/>
              </a:ext>
            </a:extLst>
          </p:cNvPr>
          <p:cNvSpPr>
            <a:spLocks noGrp="1"/>
          </p:cNvSpPr>
          <p:nvPr>
            <p:ph idx="1"/>
          </p:nvPr>
        </p:nvSpPr>
        <p:spPr>
          <a:xfrm>
            <a:off x="838200" y="1500160"/>
            <a:ext cx="4475432" cy="4351338"/>
          </a:xfrm>
        </p:spPr>
        <p:txBody>
          <a:bodyPr/>
          <a:lstStyle/>
          <a:p>
            <a:r>
              <a:rPr lang="en-US" dirty="0"/>
              <a:t>No way to tell whether it’s the network or the remote machine.</a:t>
            </a:r>
          </a:p>
        </p:txBody>
      </p:sp>
      <p:grpSp>
        <p:nvGrpSpPr>
          <p:cNvPr id="7" name="Group 6">
            <a:extLst>
              <a:ext uri="{FF2B5EF4-FFF2-40B4-BE49-F238E27FC236}">
                <a16:creationId xmlns:a16="http://schemas.microsoft.com/office/drawing/2014/main" id="{444CD3BF-D08F-9E02-B7FF-C487FF6B6392}"/>
              </a:ext>
            </a:extLst>
          </p:cNvPr>
          <p:cNvGrpSpPr/>
          <p:nvPr/>
        </p:nvGrpSpPr>
        <p:grpSpPr>
          <a:xfrm>
            <a:off x="5099879" y="2364629"/>
            <a:ext cx="6279245" cy="3909843"/>
            <a:chOff x="2901886" y="1766633"/>
            <a:chExt cx="6279245" cy="3909843"/>
          </a:xfrm>
        </p:grpSpPr>
        <p:sp>
          <p:nvSpPr>
            <p:cNvPr id="973" name="6"/>
            <p:cNvSpPr txBox="1"/>
            <p:nvPr/>
          </p:nvSpPr>
          <p:spPr>
            <a:xfrm>
              <a:off x="3543815"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74" name="7"/>
            <p:cNvSpPr txBox="1"/>
            <p:nvPr/>
          </p:nvSpPr>
          <p:spPr>
            <a:xfrm>
              <a:off x="446780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75" name="7"/>
            <p:cNvSpPr txBox="1"/>
            <p:nvPr/>
          </p:nvSpPr>
          <p:spPr>
            <a:xfrm>
              <a:off x="8215421"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76" name="6"/>
            <p:cNvSpPr txBox="1"/>
            <p:nvPr/>
          </p:nvSpPr>
          <p:spPr>
            <a:xfrm>
              <a:off x="729143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77"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6" name="Group 5">
              <a:extLst>
                <a:ext uri="{FF2B5EF4-FFF2-40B4-BE49-F238E27FC236}">
                  <a16:creationId xmlns:a16="http://schemas.microsoft.com/office/drawing/2014/main" id="{CB970289-CE81-345F-6ECF-4095C1732F54}"/>
                </a:ext>
              </a:extLst>
            </p:cNvPr>
            <p:cNvGrpSpPr/>
            <p:nvPr/>
          </p:nvGrpSpPr>
          <p:grpSpPr>
            <a:xfrm>
              <a:off x="2901886" y="1766633"/>
              <a:ext cx="6279245" cy="3608740"/>
              <a:chOff x="2901886" y="1766633"/>
              <a:chExt cx="6279245" cy="3608740"/>
            </a:xfrm>
          </p:grpSpPr>
          <p:pic>
            <p:nvPicPr>
              <p:cNvPr id="954"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957" name="A"/>
              <p:cNvGrpSpPr/>
              <p:nvPr/>
            </p:nvGrpSpPr>
            <p:grpSpPr>
              <a:xfrm>
                <a:off x="3447087" y="4749531"/>
                <a:ext cx="427493" cy="427493"/>
                <a:chOff x="0" y="0"/>
                <a:chExt cx="854983" cy="854983"/>
              </a:xfrm>
            </p:grpSpPr>
            <p:sp>
              <p:nvSpPr>
                <p:cNvPr id="955"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56"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60" name="B"/>
              <p:cNvGrpSpPr/>
              <p:nvPr/>
            </p:nvGrpSpPr>
            <p:grpSpPr>
              <a:xfrm>
                <a:off x="4371075" y="4749531"/>
                <a:ext cx="427493" cy="427493"/>
                <a:chOff x="0" y="0"/>
                <a:chExt cx="854983" cy="854983"/>
              </a:xfrm>
            </p:grpSpPr>
            <p:sp>
              <p:nvSpPr>
                <p:cNvPr id="958"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59"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61"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962"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965" name="A"/>
              <p:cNvGrpSpPr/>
              <p:nvPr/>
            </p:nvGrpSpPr>
            <p:grpSpPr>
              <a:xfrm>
                <a:off x="7194705" y="4749531"/>
                <a:ext cx="427493" cy="427493"/>
                <a:chOff x="0" y="0"/>
                <a:chExt cx="854983" cy="854983"/>
              </a:xfrm>
            </p:grpSpPr>
            <p:sp>
              <p:nvSpPr>
                <p:cNvPr id="963"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64"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68" name="B"/>
              <p:cNvGrpSpPr/>
              <p:nvPr/>
            </p:nvGrpSpPr>
            <p:grpSpPr>
              <a:xfrm>
                <a:off x="8118693" y="4749531"/>
                <a:ext cx="427493" cy="427493"/>
                <a:chOff x="0" y="0"/>
                <a:chExt cx="854983" cy="854983"/>
              </a:xfrm>
            </p:grpSpPr>
            <p:sp>
              <p:nvSpPr>
                <p:cNvPr id="966"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67"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69"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972" name="Group"/>
              <p:cNvGrpSpPr/>
              <p:nvPr/>
            </p:nvGrpSpPr>
            <p:grpSpPr>
              <a:xfrm>
                <a:off x="2901886" y="2894774"/>
                <a:ext cx="1067599" cy="954881"/>
                <a:chOff x="155093" y="0"/>
                <a:chExt cx="2135196" cy="1909759"/>
              </a:xfrm>
            </p:grpSpPr>
            <p:sp>
              <p:nvSpPr>
                <p:cNvPr id="970"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71"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grpSp>
            <p:nvGrpSpPr>
              <p:cNvPr id="980" name="Group"/>
              <p:cNvGrpSpPr/>
              <p:nvPr/>
            </p:nvGrpSpPr>
            <p:grpSpPr>
              <a:xfrm>
                <a:off x="4482076" y="2894774"/>
                <a:ext cx="1192877" cy="1023352"/>
                <a:chOff x="0" y="0"/>
                <a:chExt cx="2385751" cy="2046703"/>
              </a:xfrm>
            </p:grpSpPr>
            <p:sp>
              <p:nvSpPr>
                <p:cNvPr id="978"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97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
            <p:nvSpPr>
              <p:cNvPr id="981" name="Line"/>
              <p:cNvSpPr/>
              <p:nvPr/>
            </p:nvSpPr>
            <p:spPr>
              <a:xfrm>
                <a:off x="4859943" y="4258991"/>
                <a:ext cx="2295446" cy="1"/>
              </a:xfrm>
              <a:prstGeom prst="line">
                <a:avLst/>
              </a:prstGeom>
              <a:ln w="25400">
                <a:solidFill>
                  <a:srgbClr val="000000"/>
                </a:solidFill>
                <a:miter lim="400000"/>
                <a:tailEnd type="triangle"/>
              </a:ln>
            </p:spPr>
            <p:txBody>
              <a:bodyPr lIns="22859" tIns="22859" rIns="22859" bIns="22859"/>
              <a:lstStyle/>
              <a:p>
                <a:endParaRPr sz="600"/>
              </a:p>
            </p:txBody>
          </p:sp>
          <p:sp>
            <p:nvSpPr>
              <p:cNvPr id="982" name="Set A=5"/>
              <p:cNvSpPr txBox="1"/>
              <p:nvPr/>
            </p:nvSpPr>
            <p:spPr>
              <a:xfrm>
                <a:off x="5652437" y="3816721"/>
                <a:ext cx="1067599"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pic>
            <p:nvPicPr>
              <p:cNvPr id="983" name="Image" descr="Image"/>
              <p:cNvPicPr>
                <a:picLocks noChangeAspect="1"/>
              </p:cNvPicPr>
              <p:nvPr/>
            </p:nvPicPr>
            <p:blipFill>
              <a:blip r:embed="rId5"/>
              <a:stretch>
                <a:fillRect/>
              </a:stretch>
            </p:blipFill>
            <p:spPr>
              <a:xfrm>
                <a:off x="5773901" y="4307399"/>
                <a:ext cx="644198" cy="644198"/>
              </a:xfrm>
              <a:prstGeom prst="rect">
                <a:avLst/>
              </a:prstGeom>
              <a:ln w="12700">
                <a:miter lim="400000"/>
              </a:ln>
            </p:spPr>
          </p:pic>
          <p:sp>
            <p:nvSpPr>
              <p:cNvPr id="984" name="Assume replica failed"/>
              <p:cNvSpPr txBox="1"/>
              <p:nvPr/>
            </p:nvSpPr>
            <p:spPr>
              <a:xfrm>
                <a:off x="5099879" y="4319551"/>
                <a:ext cx="1992243" cy="8415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Assume replica failed</a:t>
                </a:r>
              </a:p>
            </p:txBody>
          </p:sp>
          <p:grpSp>
            <p:nvGrpSpPr>
              <p:cNvPr id="987" name="Group"/>
              <p:cNvGrpSpPr/>
              <p:nvPr/>
            </p:nvGrpSpPr>
            <p:grpSpPr>
              <a:xfrm>
                <a:off x="6765616" y="2951575"/>
                <a:ext cx="987449" cy="954881"/>
                <a:chOff x="149202" y="0"/>
                <a:chExt cx="1974895" cy="1909759"/>
              </a:xfrm>
            </p:grpSpPr>
            <p:sp>
              <p:nvSpPr>
                <p:cNvPr id="985" name="Line"/>
                <p:cNvSpPr/>
                <p:nvPr/>
              </p:nvSpPr>
              <p:spPr>
                <a:xfrm flipH="1">
                  <a:off x="1832643"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86" name="Read A"/>
                <p:cNvSpPr txBox="1"/>
                <p:nvPr/>
              </p:nvSpPr>
              <p:spPr>
                <a:xfrm>
                  <a:off x="149202" y="996052"/>
                  <a:ext cx="1974895"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990" name="Group"/>
              <p:cNvGrpSpPr/>
              <p:nvPr/>
            </p:nvGrpSpPr>
            <p:grpSpPr>
              <a:xfrm>
                <a:off x="8096457" y="2951575"/>
                <a:ext cx="1084674" cy="1023354"/>
                <a:chOff x="0" y="0"/>
                <a:chExt cx="2169346" cy="2046705"/>
              </a:xfrm>
            </p:grpSpPr>
            <p:sp>
              <p:nvSpPr>
                <p:cNvPr id="988" name="“6”!"/>
                <p:cNvSpPr txBox="1"/>
                <p:nvPr/>
              </p:nvSpPr>
              <p:spPr>
                <a:xfrm>
                  <a:off x="954273" y="1132998"/>
                  <a:ext cx="1215073"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8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grpSp>
    </p:spTree>
    <p:extLst>
      <p:ext uri="{BB962C8B-B14F-4D97-AF65-F5344CB8AC3E}">
        <p14:creationId xmlns:p14="http://schemas.microsoft.com/office/powerpoint/2010/main" val="1556651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CAP Theorem"/>
          <p:cNvSpPr txBox="1">
            <a:spLocks noGrp="1"/>
          </p:cNvSpPr>
          <p:nvPr>
            <p:ph type="title"/>
          </p:nvPr>
        </p:nvSpPr>
        <p:spPr>
          <a:prstGeom prst="rect">
            <a:avLst/>
          </a:prstGeom>
        </p:spPr>
        <p:txBody>
          <a:bodyPr/>
          <a:lstStyle/>
          <a:p>
            <a:pPr>
              <a:defRPr spc="-200"/>
            </a:pPr>
            <a:r>
              <a:rPr dirty="0"/>
              <a:t>CAP Theorem: Consistency or Availability</a:t>
            </a:r>
          </a:p>
        </p:txBody>
      </p:sp>
      <p:sp>
        <p:nvSpPr>
          <p:cNvPr id="1001" name="Pick two of three:…"/>
          <p:cNvSpPr txBox="1">
            <a:spLocks noGrp="1"/>
          </p:cNvSpPr>
          <p:nvPr>
            <p:ph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t>Pick two of three:</a:t>
            </a:r>
          </a:p>
          <a:p>
            <a:pPr lvl="1"/>
            <a:r>
              <a:t>Consistency: All nodes see the same data at the same time (strong consistency)</a:t>
            </a:r>
          </a:p>
          <a:p>
            <a:pPr lvl="1"/>
            <a:r>
              <a:t>Availability: Individual node failures do not prevent survivors from continuing to operate</a:t>
            </a:r>
          </a:p>
          <a:p>
            <a:pPr lvl="1"/>
            <a:r>
              <a:t>Partition tolerance: The system continues to operate despite message loss (from network and/or node failure)</a:t>
            </a:r>
          </a:p>
          <a:p>
            <a:pPr lvl="2"/>
            <a:r>
              <a:t>Can’t drop this for a DS - networks can always fail</a:t>
            </a:r>
          </a:p>
        </p:txBody>
      </p:sp>
    </p:spTree>
    <p:extLst>
      <p:ext uri="{BB962C8B-B14F-4D97-AF65-F5344CB8AC3E}">
        <p14:creationId xmlns:p14="http://schemas.microsoft.com/office/powerpoint/2010/main" val="2706452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2994-3490-0EF2-7EE8-D135E2197822}"/>
              </a:ext>
            </a:extLst>
          </p:cNvPr>
          <p:cNvSpPr>
            <a:spLocks noGrp="1"/>
          </p:cNvSpPr>
          <p:nvPr>
            <p:ph type="title"/>
          </p:nvPr>
        </p:nvSpPr>
        <p:spPr/>
        <p:txBody>
          <a:bodyPr/>
          <a:lstStyle/>
          <a:p>
            <a:r>
              <a:rPr lang="en-US" dirty="0"/>
              <a:t>Luckily, there are possible compromises</a:t>
            </a:r>
          </a:p>
        </p:txBody>
      </p:sp>
      <p:sp>
        <p:nvSpPr>
          <p:cNvPr id="3" name="Content Placeholder 2">
            <a:extLst>
              <a:ext uri="{FF2B5EF4-FFF2-40B4-BE49-F238E27FC236}">
                <a16:creationId xmlns:a16="http://schemas.microsoft.com/office/drawing/2014/main" id="{4FAC48C7-892A-052C-69F5-B82B308982AF}"/>
              </a:ext>
            </a:extLst>
          </p:cNvPr>
          <p:cNvSpPr>
            <a:spLocks noGrp="1"/>
          </p:cNvSpPr>
          <p:nvPr>
            <p:ph idx="1"/>
          </p:nvPr>
        </p:nvSpPr>
        <p:spPr/>
        <p:txBody>
          <a:bodyPr/>
          <a:lstStyle/>
          <a:p>
            <a:r>
              <a:rPr lang="en-US" dirty="0"/>
              <a:t>Sacrifice some availability for consistency (</a:t>
            </a:r>
            <a:r>
              <a:rPr lang="en-US" dirty="0" err="1"/>
              <a:t>eg</a:t>
            </a:r>
            <a:r>
              <a:rPr lang="en-US" dirty="0"/>
              <a:t> in a chat system: you want the chats to appear in order)</a:t>
            </a:r>
          </a:p>
          <a:p>
            <a:r>
              <a:rPr lang="en-US" dirty="0"/>
              <a:t>Sacrifice some consistency for availability (</a:t>
            </a:r>
            <a:r>
              <a:rPr lang="en-US" dirty="0" err="1"/>
              <a:t>eg</a:t>
            </a:r>
            <a:r>
              <a:rPr lang="en-US" dirty="0"/>
              <a:t> you may not care in what order the cats appear)</a:t>
            </a:r>
          </a:p>
          <a:p>
            <a:r>
              <a:rPr lang="en-US" dirty="0"/>
              <a:t>Or you may want different policies for reads vs. writes.</a:t>
            </a:r>
          </a:p>
          <a:p>
            <a:r>
              <a:rPr lang="en-US" dirty="0"/>
              <a:t>Doing this is beyond the limits of this course (whew!)</a:t>
            </a:r>
          </a:p>
        </p:txBody>
      </p:sp>
      <p:sp>
        <p:nvSpPr>
          <p:cNvPr id="4" name="Slide Number Placeholder 3">
            <a:extLst>
              <a:ext uri="{FF2B5EF4-FFF2-40B4-BE49-F238E27FC236}">
                <a16:creationId xmlns:a16="http://schemas.microsoft.com/office/drawing/2014/main" id="{53AA947B-FBF0-FE07-78A1-C9182B2AF8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604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Partitioning + Replication"/>
          <p:cNvSpPr txBox="1">
            <a:spLocks noGrp="1"/>
          </p:cNvSpPr>
          <p:nvPr>
            <p:ph type="title"/>
          </p:nvPr>
        </p:nvSpPr>
        <p:spPr>
          <a:prstGeom prst="rect">
            <a:avLst/>
          </a:prstGeom>
        </p:spPr>
        <p:txBody>
          <a:bodyPr>
            <a:normAutofit/>
          </a:bodyPr>
          <a:lstStyle>
            <a:lvl1pPr>
              <a:defRPr spc="-200"/>
            </a:lvl1pPr>
          </a:lstStyle>
          <a:p>
            <a:r>
              <a:rPr lang="en-US" dirty="0"/>
              <a:t>Most distributed systems combine both partitioning and replication</a:t>
            </a:r>
            <a:endParaRPr dirty="0"/>
          </a:p>
        </p:txBody>
      </p:sp>
      <p:grpSp>
        <p:nvGrpSpPr>
          <p:cNvPr id="2" name="Group 1">
            <a:extLst>
              <a:ext uri="{FF2B5EF4-FFF2-40B4-BE49-F238E27FC236}">
                <a16:creationId xmlns:a16="http://schemas.microsoft.com/office/drawing/2014/main" id="{3B1EA4F2-26DB-28EC-F1B2-4D9397F5C8A9}"/>
              </a:ext>
            </a:extLst>
          </p:cNvPr>
          <p:cNvGrpSpPr/>
          <p:nvPr/>
        </p:nvGrpSpPr>
        <p:grpSpPr>
          <a:xfrm>
            <a:off x="463868" y="2370294"/>
            <a:ext cx="11264264" cy="2459926"/>
            <a:chOff x="781463" y="3645507"/>
            <a:chExt cx="11264264" cy="2459926"/>
          </a:xfrm>
        </p:grpSpPr>
        <p:grpSp>
          <p:nvGrpSpPr>
            <p:cNvPr id="767" name="Group 1"/>
            <p:cNvGrpSpPr/>
            <p:nvPr/>
          </p:nvGrpSpPr>
          <p:grpSpPr>
            <a:xfrm>
              <a:off x="3716242" y="3645507"/>
              <a:ext cx="2459925" cy="2459926"/>
              <a:chOff x="0" y="0"/>
              <a:chExt cx="4919849" cy="4919849"/>
            </a:xfrm>
          </p:grpSpPr>
          <p:pic>
            <p:nvPicPr>
              <p:cNvPr id="763"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66" name="A"/>
              <p:cNvGrpSpPr/>
              <p:nvPr/>
            </p:nvGrpSpPr>
            <p:grpSpPr>
              <a:xfrm>
                <a:off x="1566953" y="2913873"/>
                <a:ext cx="1785942" cy="1785942"/>
                <a:chOff x="-1" y="-1"/>
                <a:chExt cx="1785941" cy="1785941"/>
              </a:xfrm>
            </p:grpSpPr>
            <p:sp>
              <p:nvSpPr>
                <p:cNvPr id="764"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65" name="A"/>
                <p:cNvSpPr txBox="1"/>
                <p:nvPr/>
              </p:nvSpPr>
              <p:spPr>
                <a:xfrm>
                  <a:off x="-1" y="574616"/>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grpSp>
          <p:nvGrpSpPr>
            <p:cNvPr id="772" name="Group 1"/>
            <p:cNvGrpSpPr/>
            <p:nvPr/>
          </p:nvGrpSpPr>
          <p:grpSpPr>
            <a:xfrm>
              <a:off x="781463" y="3645507"/>
              <a:ext cx="2459925" cy="2459926"/>
              <a:chOff x="0" y="0"/>
              <a:chExt cx="4919849" cy="4919849"/>
            </a:xfrm>
          </p:grpSpPr>
          <p:pic>
            <p:nvPicPr>
              <p:cNvPr id="768"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71" name="A"/>
              <p:cNvGrpSpPr/>
              <p:nvPr/>
            </p:nvGrpSpPr>
            <p:grpSpPr>
              <a:xfrm>
                <a:off x="1566953" y="2979110"/>
                <a:ext cx="1785942" cy="1785942"/>
                <a:chOff x="-1" y="-1"/>
                <a:chExt cx="1785941" cy="1785941"/>
              </a:xfrm>
            </p:grpSpPr>
            <p:sp>
              <p:nvSpPr>
                <p:cNvPr id="769"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70" name="A"/>
                <p:cNvSpPr txBox="1"/>
                <p:nvPr/>
              </p:nvSpPr>
              <p:spPr>
                <a:xfrm>
                  <a:off x="-1" y="574616"/>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grpSp>
          <p:nvGrpSpPr>
            <p:cNvPr id="777" name="Group 1"/>
            <p:cNvGrpSpPr/>
            <p:nvPr/>
          </p:nvGrpSpPr>
          <p:grpSpPr>
            <a:xfrm>
              <a:off x="9585802" y="3645507"/>
              <a:ext cx="2459925" cy="2459926"/>
              <a:chOff x="0" y="0"/>
              <a:chExt cx="4919849" cy="4919849"/>
            </a:xfrm>
          </p:grpSpPr>
          <p:pic>
            <p:nvPicPr>
              <p:cNvPr id="773"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76" name="B"/>
              <p:cNvGrpSpPr/>
              <p:nvPr/>
            </p:nvGrpSpPr>
            <p:grpSpPr>
              <a:xfrm>
                <a:off x="1566953" y="2832327"/>
                <a:ext cx="1785942" cy="1785942"/>
                <a:chOff x="-1" y="-1"/>
                <a:chExt cx="1785941" cy="1785941"/>
              </a:xfrm>
            </p:grpSpPr>
            <p:sp>
              <p:nvSpPr>
                <p:cNvPr id="774" name="Square"/>
                <p:cNvSpPr/>
                <p:nvPr/>
              </p:nvSpPr>
              <p:spPr>
                <a:xfrm>
                  <a:off x="-1" y="-1"/>
                  <a:ext cx="1785941"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75" name="B"/>
                <p:cNvSpPr txBox="1"/>
                <p:nvPr/>
              </p:nvSpPr>
              <p:spPr>
                <a:xfrm>
                  <a:off x="-1" y="574616"/>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grpSp>
          <p:nvGrpSpPr>
            <p:cNvPr id="782" name="Group 1"/>
            <p:cNvGrpSpPr/>
            <p:nvPr/>
          </p:nvGrpSpPr>
          <p:grpSpPr>
            <a:xfrm>
              <a:off x="6651022" y="3645507"/>
              <a:ext cx="2459925" cy="2459926"/>
              <a:chOff x="0" y="0"/>
              <a:chExt cx="4919849" cy="4919849"/>
            </a:xfrm>
          </p:grpSpPr>
          <p:pic>
            <p:nvPicPr>
              <p:cNvPr id="778"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81" name="B"/>
              <p:cNvGrpSpPr/>
              <p:nvPr/>
            </p:nvGrpSpPr>
            <p:grpSpPr>
              <a:xfrm>
                <a:off x="1566953" y="2946491"/>
                <a:ext cx="1785942" cy="1785942"/>
                <a:chOff x="-1" y="-1"/>
                <a:chExt cx="1785941" cy="1785941"/>
              </a:xfrm>
            </p:grpSpPr>
            <p:sp>
              <p:nvSpPr>
                <p:cNvPr id="779" name="Square"/>
                <p:cNvSpPr/>
                <p:nvPr/>
              </p:nvSpPr>
              <p:spPr>
                <a:xfrm>
                  <a:off x="-1" y="-1"/>
                  <a:ext cx="1785941"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80" name="B"/>
                <p:cNvSpPr txBox="1"/>
                <p:nvPr/>
              </p:nvSpPr>
              <p:spPr>
                <a:xfrm>
                  <a:off x="-1" y="574616"/>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grpSp>
    </p:spTree>
    <p:extLst>
      <p:ext uri="{BB962C8B-B14F-4D97-AF65-F5344CB8AC3E}">
        <p14:creationId xmlns:p14="http://schemas.microsoft.com/office/powerpoint/2010/main" val="23145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292-7FF8-8F40-6714-B469D9820C62}"/>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4D6184A3-C760-1669-8B54-31371DFC36A7}"/>
              </a:ext>
            </a:extLst>
          </p:cNvPr>
          <p:cNvSpPr>
            <a:spLocks noGrp="1"/>
          </p:cNvSpPr>
          <p:nvPr>
            <p:ph idx="1"/>
          </p:nvPr>
        </p:nvSpPr>
        <p:spPr/>
        <p:txBody>
          <a:bodyPr/>
          <a:lstStyle/>
          <a:p>
            <a:r>
              <a:rPr lang="en-US" dirty="0"/>
              <a:t>You should now be able to</a:t>
            </a:r>
          </a:p>
          <a:p>
            <a:pPr lvl="1"/>
            <a:r>
              <a:rPr lang="en-US" dirty="0"/>
              <a:t>explain the concepts of partition and replication</a:t>
            </a:r>
          </a:p>
          <a:p>
            <a:pPr lvl="1"/>
            <a:r>
              <a:rPr lang="en-US" dirty="0"/>
              <a:t>List and explain the major benefits and pitfalls of each of these</a:t>
            </a:r>
          </a:p>
          <a:p>
            <a:pPr lvl="1"/>
            <a:r>
              <a:rPr lang="en-US" dirty="0"/>
              <a:t>Explain the CAP theorem</a:t>
            </a:r>
          </a:p>
          <a:p>
            <a:endParaRPr lang="en-US" dirty="0"/>
          </a:p>
          <a:p>
            <a:pPr lvl="1"/>
            <a:endParaRPr lang="en-US" dirty="0"/>
          </a:p>
        </p:txBody>
      </p:sp>
      <p:sp>
        <p:nvSpPr>
          <p:cNvPr id="4" name="Slide Number Placeholder 3">
            <a:extLst>
              <a:ext uri="{FF2B5EF4-FFF2-40B4-BE49-F238E27FC236}">
                <a16:creationId xmlns:a16="http://schemas.microsoft.com/office/drawing/2014/main" id="{7D75B939-4C28-B6D8-5135-C2E7EA260F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513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292-7FF8-8F40-6714-B469D9820C62}"/>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4D6184A3-C760-1669-8B54-31371DFC36A7}"/>
              </a:ext>
            </a:extLst>
          </p:cNvPr>
          <p:cNvSpPr>
            <a:spLocks noGrp="1"/>
          </p:cNvSpPr>
          <p:nvPr>
            <p:ph idx="1"/>
          </p:nvPr>
        </p:nvSpPr>
        <p:spPr/>
        <p:txBody>
          <a:bodyPr/>
          <a:lstStyle/>
          <a:p>
            <a:r>
              <a:rPr lang="en-US" dirty="0"/>
              <a:t>At the end of this lesson, you should be able to </a:t>
            </a:r>
          </a:p>
          <a:p>
            <a:pPr lvl="1"/>
            <a:r>
              <a:rPr lang="en-US" dirty="0"/>
              <a:t>explain the concepts of partition and replication</a:t>
            </a:r>
          </a:p>
          <a:p>
            <a:pPr lvl="1"/>
            <a:r>
              <a:rPr lang="en-US" dirty="0"/>
              <a:t>List and explain the major benefits and pitfalls of each of these</a:t>
            </a:r>
          </a:p>
          <a:p>
            <a:pPr lvl="1"/>
            <a:r>
              <a:rPr lang="en-US" dirty="0"/>
              <a:t>Explain the CAP theorem</a:t>
            </a:r>
          </a:p>
          <a:p>
            <a:endParaRPr lang="en-US" dirty="0"/>
          </a:p>
          <a:p>
            <a:pPr lvl="1"/>
            <a:endParaRPr lang="en-US" dirty="0"/>
          </a:p>
        </p:txBody>
      </p:sp>
      <p:sp>
        <p:nvSpPr>
          <p:cNvPr id="4" name="Slide Number Placeholder 3">
            <a:extLst>
              <a:ext uri="{FF2B5EF4-FFF2-40B4-BE49-F238E27FC236}">
                <a16:creationId xmlns:a16="http://schemas.microsoft.com/office/drawing/2014/main" id="{7D75B939-4C28-B6D8-5135-C2E7EA260F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35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9980-3D53-D69A-8C8D-DCACEE8FFCF4}"/>
              </a:ext>
            </a:extLst>
          </p:cNvPr>
          <p:cNvSpPr>
            <a:spLocks noGrp="1"/>
          </p:cNvSpPr>
          <p:nvPr>
            <p:ph type="title"/>
          </p:nvPr>
        </p:nvSpPr>
        <p:spPr>
          <a:xfrm>
            <a:off x="838200" y="0"/>
            <a:ext cx="10515600" cy="1325563"/>
          </a:xfrm>
        </p:spPr>
        <p:txBody>
          <a:bodyPr/>
          <a:lstStyle/>
          <a:p>
            <a:r>
              <a:rPr lang="en-US" dirty="0"/>
              <a:t>Dealing with shared data is a challenge</a:t>
            </a:r>
          </a:p>
        </p:txBody>
      </p:sp>
      <p:sp>
        <p:nvSpPr>
          <p:cNvPr id="3" name="Content Placeholder 2">
            <a:extLst>
              <a:ext uri="{FF2B5EF4-FFF2-40B4-BE49-F238E27FC236}">
                <a16:creationId xmlns:a16="http://schemas.microsoft.com/office/drawing/2014/main" id="{F803A14E-F82F-68A3-C371-724914551A4E}"/>
              </a:ext>
            </a:extLst>
          </p:cNvPr>
          <p:cNvSpPr>
            <a:spLocks noGrp="1"/>
          </p:cNvSpPr>
          <p:nvPr>
            <p:ph idx="1"/>
          </p:nvPr>
        </p:nvSpPr>
        <p:spPr/>
        <p:txBody>
          <a:bodyPr/>
          <a:lstStyle/>
          <a:p>
            <a:r>
              <a:rPr lang="en-US" dirty="0"/>
              <a:t>Most distributed systems have some shared data</a:t>
            </a:r>
          </a:p>
          <a:p>
            <a:r>
              <a:rPr lang="en-US" dirty="0"/>
              <a:t>How important is it to:</a:t>
            </a:r>
          </a:p>
          <a:p>
            <a:pPr lvl="1"/>
            <a:r>
              <a:rPr lang="en-US" dirty="0"/>
              <a:t>Retrieve data quickly?</a:t>
            </a:r>
          </a:p>
          <a:p>
            <a:pPr lvl="1"/>
            <a:r>
              <a:rPr lang="en-US" dirty="0"/>
              <a:t>Update data quickly?</a:t>
            </a:r>
          </a:p>
          <a:p>
            <a:pPr lvl="1"/>
            <a:r>
              <a:rPr lang="en-US" dirty="0"/>
              <a:t>Make sure all users see the same data?</a:t>
            </a:r>
          </a:p>
          <a:p>
            <a:pPr lvl="1"/>
            <a:r>
              <a:rPr lang="en-US" dirty="0"/>
              <a:t>Make sure all users can always see (some values of) the data</a:t>
            </a:r>
          </a:p>
          <a:p>
            <a:r>
              <a:rPr lang="en-US" dirty="0"/>
              <a:t>This all depends on the goals of the system.</a:t>
            </a:r>
          </a:p>
          <a:p>
            <a:endParaRPr lang="en-US" dirty="0"/>
          </a:p>
        </p:txBody>
      </p:sp>
      <p:sp>
        <p:nvSpPr>
          <p:cNvPr id="4" name="Slide Number Placeholder 3">
            <a:extLst>
              <a:ext uri="{FF2B5EF4-FFF2-40B4-BE49-F238E27FC236}">
                <a16:creationId xmlns:a16="http://schemas.microsoft.com/office/drawing/2014/main" id="{39BE8F02-C65C-9F91-E586-85BE482FF9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909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Recurring Solution #1: Partitioning"/>
          <p:cNvSpPr txBox="1">
            <a:spLocks noGrp="1"/>
          </p:cNvSpPr>
          <p:nvPr>
            <p:ph type="title"/>
          </p:nvPr>
        </p:nvSpPr>
        <p:spPr>
          <a:prstGeom prst="rect">
            <a:avLst/>
          </a:prstGeom>
        </p:spPr>
        <p:txBody>
          <a:bodyPr/>
          <a:lstStyle>
            <a:lvl1pPr>
              <a:defRPr spc="-200"/>
            </a:lvl1pPr>
          </a:lstStyle>
          <a:p>
            <a:r>
              <a:rPr dirty="0"/>
              <a:t>Recurring </a:t>
            </a:r>
            <a:r>
              <a:rPr lang="en-US" dirty="0"/>
              <a:t>Problem</a:t>
            </a:r>
            <a:r>
              <a:rPr dirty="0"/>
              <a:t> #1: </a:t>
            </a:r>
            <a:r>
              <a:rPr lang="en-US" dirty="0"/>
              <a:t>Too Much Data</a:t>
            </a:r>
            <a:endParaRPr dirty="0"/>
          </a:p>
        </p:txBody>
      </p:sp>
      <p:sp>
        <p:nvSpPr>
          <p:cNvPr id="531" name="Slide bullet text"/>
          <p:cNvSpPr txBox="1">
            <a:spLocks noGrp="1"/>
          </p:cNvSpPr>
          <p:nvPr>
            <p:ph idx="1"/>
          </p:nvPr>
        </p:nvSpPr>
        <p:spPr>
          <a:xfrm>
            <a:off x="838200" y="1500160"/>
            <a:ext cx="9172074"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In a non-distributed system, all accesses go to a single server.</a:t>
            </a:r>
            <a:endParaRPr dirty="0"/>
          </a:p>
        </p:txBody>
      </p:sp>
      <p:grpSp>
        <p:nvGrpSpPr>
          <p:cNvPr id="544" name="Group 1"/>
          <p:cNvGrpSpPr/>
          <p:nvPr/>
        </p:nvGrpSpPr>
        <p:grpSpPr>
          <a:xfrm>
            <a:off x="1563400" y="2986076"/>
            <a:ext cx="8446874" cy="2925878"/>
            <a:chOff x="0" y="-1"/>
            <a:chExt cx="16893746" cy="5851754"/>
          </a:xfrm>
        </p:grpSpPr>
        <p:pic>
          <p:nvPicPr>
            <p:cNvPr id="532" name="Image" descr="Image"/>
            <p:cNvPicPr>
              <a:picLocks noChangeAspect="1"/>
            </p:cNvPicPr>
            <p:nvPr/>
          </p:nvPicPr>
          <p:blipFill>
            <a:blip r:embed="rId3"/>
            <a:stretch>
              <a:fillRect/>
            </a:stretch>
          </p:blipFill>
          <p:spPr>
            <a:xfrm>
              <a:off x="6391658" y="-1"/>
              <a:ext cx="4919849" cy="4919850"/>
            </a:xfrm>
            <a:prstGeom prst="rect">
              <a:avLst/>
            </a:prstGeom>
            <a:ln w="12700" cap="flat">
              <a:noFill/>
              <a:miter lim="400000"/>
            </a:ln>
            <a:effectLst/>
          </p:spPr>
        </p:pic>
        <p:grpSp>
          <p:nvGrpSpPr>
            <p:cNvPr id="535" name="A"/>
            <p:cNvGrpSpPr/>
            <p:nvPr/>
          </p:nvGrpSpPr>
          <p:grpSpPr>
            <a:xfrm>
              <a:off x="6809032" y="2962802"/>
              <a:ext cx="1785942" cy="1785942"/>
              <a:chOff x="-1" y="-1"/>
              <a:chExt cx="1785940" cy="1785941"/>
            </a:xfrm>
          </p:grpSpPr>
          <p:sp>
            <p:nvSpPr>
              <p:cNvPr id="533" name="Square"/>
              <p:cNvSpPr/>
              <p:nvPr/>
            </p:nvSpPr>
            <p:spPr>
              <a:xfrm>
                <a:off x="-1" y="-1"/>
                <a:ext cx="1785940"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4" name="A"/>
              <p:cNvSpPr txBox="1"/>
              <p:nvPr/>
            </p:nvSpPr>
            <p:spPr>
              <a:xfrm>
                <a:off x="-1" y="574617"/>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538" name="B"/>
            <p:cNvGrpSpPr/>
            <p:nvPr/>
          </p:nvGrpSpPr>
          <p:grpSpPr>
            <a:xfrm>
              <a:off x="9108191" y="2962802"/>
              <a:ext cx="1785941" cy="1785942"/>
              <a:chOff x="-1" y="-1"/>
              <a:chExt cx="1785940" cy="1785941"/>
            </a:xfrm>
          </p:grpSpPr>
          <p:sp>
            <p:nvSpPr>
              <p:cNvPr id="536"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7" name="B"/>
              <p:cNvSpPr txBox="1"/>
              <p:nvPr/>
            </p:nvSpPr>
            <p:spPr>
              <a:xfrm>
                <a:off x="-1" y="574617"/>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539" name="Image" descr="Image"/>
            <p:cNvPicPr>
              <a:picLocks noChangeAspect="1"/>
            </p:cNvPicPr>
            <p:nvPr/>
          </p:nvPicPr>
          <p:blipFill>
            <a:blip r:embed="rId4"/>
            <a:stretch>
              <a:fillRect/>
            </a:stretch>
          </p:blipFill>
          <p:spPr>
            <a:xfrm>
              <a:off x="0" y="848394"/>
              <a:ext cx="2591403" cy="2591404"/>
            </a:xfrm>
            <a:prstGeom prst="rect">
              <a:avLst/>
            </a:prstGeom>
            <a:ln w="12700" cap="flat">
              <a:noFill/>
              <a:miter lim="400000"/>
            </a:ln>
            <a:effectLst/>
          </p:spPr>
        </p:pic>
        <p:pic>
          <p:nvPicPr>
            <p:cNvPr id="540" name="Image" descr="Image"/>
            <p:cNvPicPr>
              <a:picLocks noChangeAspect="1"/>
            </p:cNvPicPr>
            <p:nvPr/>
          </p:nvPicPr>
          <p:blipFill>
            <a:blip r:embed="rId4"/>
            <a:stretch>
              <a:fillRect/>
            </a:stretch>
          </p:blipFill>
          <p:spPr>
            <a:xfrm>
              <a:off x="0" y="3260349"/>
              <a:ext cx="2591403" cy="2591404"/>
            </a:xfrm>
            <a:prstGeom prst="rect">
              <a:avLst/>
            </a:prstGeom>
            <a:ln w="12700" cap="flat">
              <a:noFill/>
              <a:miter lim="400000"/>
            </a:ln>
            <a:effectLst/>
          </p:spPr>
        </p:pic>
        <p:sp>
          <p:nvSpPr>
            <p:cNvPr id="541" name="Line"/>
            <p:cNvSpPr/>
            <p:nvPr/>
          </p:nvSpPr>
          <p:spPr>
            <a:xfrm>
              <a:off x="2409048" y="2144094"/>
              <a:ext cx="4111153" cy="593606"/>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2" name="Line"/>
            <p:cNvSpPr/>
            <p:nvPr/>
          </p:nvSpPr>
          <p:spPr>
            <a:xfrm flipV="1">
              <a:off x="2422446" y="3472170"/>
              <a:ext cx="4097755" cy="852505"/>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3" name="All accesses go to single server"/>
            <p:cNvSpPr txBox="1"/>
            <p:nvPr/>
          </p:nvSpPr>
          <p:spPr>
            <a:xfrm>
              <a:off x="8795379" y="1126323"/>
              <a:ext cx="8098367"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All accesses go to single server</a:t>
              </a:r>
            </a:p>
          </p:txBody>
        </p:sp>
      </p:grpSp>
    </p:spTree>
    <p:extLst>
      <p:ext uri="{BB962C8B-B14F-4D97-AF65-F5344CB8AC3E}">
        <p14:creationId xmlns:p14="http://schemas.microsoft.com/office/powerpoint/2010/main" val="206045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D15A-1943-B77A-7F12-3AE40B0DA526}"/>
              </a:ext>
            </a:extLst>
          </p:cNvPr>
          <p:cNvSpPr>
            <a:spLocks noGrp="1"/>
          </p:cNvSpPr>
          <p:nvPr>
            <p:ph type="title"/>
          </p:nvPr>
        </p:nvSpPr>
        <p:spPr/>
        <p:txBody>
          <a:bodyPr/>
          <a:lstStyle/>
          <a:p>
            <a:r>
              <a:rPr lang="en-US" dirty="0"/>
              <a:t>Recurring Solution #1: Partitioning</a:t>
            </a:r>
          </a:p>
        </p:txBody>
      </p:sp>
      <p:sp>
        <p:nvSpPr>
          <p:cNvPr id="3" name="Content Placeholder 2">
            <a:extLst>
              <a:ext uri="{FF2B5EF4-FFF2-40B4-BE49-F238E27FC236}">
                <a16:creationId xmlns:a16="http://schemas.microsoft.com/office/drawing/2014/main" id="{91BDDB72-10B9-5D76-C6C0-056B52B424C9}"/>
              </a:ext>
            </a:extLst>
          </p:cNvPr>
          <p:cNvSpPr>
            <a:spLocks noGrp="1"/>
          </p:cNvSpPr>
          <p:nvPr>
            <p:ph idx="1"/>
          </p:nvPr>
        </p:nvSpPr>
        <p:spPr>
          <a:xfrm>
            <a:off x="838200" y="1500160"/>
            <a:ext cx="9615388" cy="4351338"/>
          </a:xfrm>
        </p:spPr>
        <p:txBody>
          <a:bodyPr/>
          <a:lstStyle/>
          <a:p>
            <a:r>
              <a:rPr lang="en-US" dirty="0"/>
              <a:t>Divide up the data in some (hopefully logical) way.</a:t>
            </a:r>
          </a:p>
          <a:p>
            <a:r>
              <a:rPr lang="en-US" dirty="0"/>
              <a:t>Each server is responsible for only some of the data</a:t>
            </a:r>
          </a:p>
          <a:p>
            <a:endParaRPr lang="en-US" dirty="0"/>
          </a:p>
        </p:txBody>
      </p:sp>
      <p:sp>
        <p:nvSpPr>
          <p:cNvPr id="4" name="Slide Number Placeholder 3">
            <a:extLst>
              <a:ext uri="{FF2B5EF4-FFF2-40B4-BE49-F238E27FC236}">
                <a16:creationId xmlns:a16="http://schemas.microsoft.com/office/drawing/2014/main" id="{D5E5CB80-C584-957E-9722-B5085EE146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59" name="Group 58">
            <a:extLst>
              <a:ext uri="{FF2B5EF4-FFF2-40B4-BE49-F238E27FC236}">
                <a16:creationId xmlns:a16="http://schemas.microsoft.com/office/drawing/2014/main" id="{AA4ECD91-3B99-DC0A-2EF5-38B55C300090}"/>
              </a:ext>
            </a:extLst>
          </p:cNvPr>
          <p:cNvGrpSpPr/>
          <p:nvPr/>
        </p:nvGrpSpPr>
        <p:grpSpPr>
          <a:xfrm>
            <a:off x="2520441" y="2405299"/>
            <a:ext cx="6812133" cy="4342509"/>
            <a:chOff x="1670209" y="2274215"/>
            <a:chExt cx="6812133" cy="4342509"/>
          </a:xfrm>
        </p:grpSpPr>
        <p:pic>
          <p:nvPicPr>
            <p:cNvPr id="31" name="Image" descr="Image">
              <a:extLst>
                <a:ext uri="{FF2B5EF4-FFF2-40B4-BE49-F238E27FC236}">
                  <a16:creationId xmlns:a16="http://schemas.microsoft.com/office/drawing/2014/main" id="{4CCE66DF-E83E-1884-6071-9D865262A193}"/>
                </a:ext>
              </a:extLst>
            </p:cNvPr>
            <p:cNvPicPr>
              <a:picLocks noChangeAspect="1"/>
            </p:cNvPicPr>
            <p:nvPr/>
          </p:nvPicPr>
          <p:blipFill>
            <a:blip r:embed="rId3"/>
            <a:stretch>
              <a:fillRect/>
            </a:stretch>
          </p:blipFill>
          <p:spPr>
            <a:xfrm>
              <a:off x="3957560" y="4576554"/>
              <a:ext cx="1796058" cy="1796058"/>
            </a:xfrm>
            <a:prstGeom prst="rect">
              <a:avLst/>
            </a:prstGeom>
            <a:ln w="12700">
              <a:miter lim="400000"/>
            </a:ln>
          </p:spPr>
        </p:pic>
        <p:pic>
          <p:nvPicPr>
            <p:cNvPr id="32" name="Image" descr="Image">
              <a:extLst>
                <a:ext uri="{FF2B5EF4-FFF2-40B4-BE49-F238E27FC236}">
                  <a16:creationId xmlns:a16="http://schemas.microsoft.com/office/drawing/2014/main" id="{467A0BCF-8D4B-0864-71A1-6F770BDB6AF1}"/>
                </a:ext>
              </a:extLst>
            </p:cNvPr>
            <p:cNvPicPr>
              <a:picLocks noChangeAspect="1"/>
            </p:cNvPicPr>
            <p:nvPr/>
          </p:nvPicPr>
          <p:blipFill>
            <a:blip r:embed="rId3"/>
            <a:stretch>
              <a:fillRect/>
            </a:stretch>
          </p:blipFill>
          <p:spPr>
            <a:xfrm>
              <a:off x="6686284" y="4576554"/>
              <a:ext cx="1796058" cy="1796058"/>
            </a:xfrm>
            <a:prstGeom prst="rect">
              <a:avLst/>
            </a:prstGeom>
            <a:ln w="12700">
              <a:miter lim="400000"/>
            </a:ln>
          </p:spPr>
        </p:pic>
        <p:grpSp>
          <p:nvGrpSpPr>
            <p:cNvPr id="33" name="A…">
              <a:extLst>
                <a:ext uri="{FF2B5EF4-FFF2-40B4-BE49-F238E27FC236}">
                  <a16:creationId xmlns:a16="http://schemas.microsoft.com/office/drawing/2014/main" id="{1FB094DF-8F23-BB12-B88D-A0466C910A4A}"/>
                </a:ext>
              </a:extLst>
            </p:cNvPr>
            <p:cNvGrpSpPr/>
            <p:nvPr/>
          </p:nvGrpSpPr>
          <p:grpSpPr>
            <a:xfrm>
              <a:off x="4109463" y="5723753"/>
              <a:ext cx="639445" cy="892971"/>
              <a:chOff x="-1" y="-1"/>
              <a:chExt cx="1278887" cy="1785940"/>
            </a:xfrm>
          </p:grpSpPr>
          <p:sp>
            <p:nvSpPr>
              <p:cNvPr id="34" name="Rectangle">
                <a:extLst>
                  <a:ext uri="{FF2B5EF4-FFF2-40B4-BE49-F238E27FC236}">
                    <a16:creationId xmlns:a16="http://schemas.microsoft.com/office/drawing/2014/main" id="{F7BC9766-6F37-6497-163A-F3AD05D370AB}"/>
                  </a:ext>
                </a:extLst>
              </p:cNvPr>
              <p:cNvSpPr/>
              <p:nvPr/>
            </p:nvSpPr>
            <p:spPr>
              <a:xfrm>
                <a:off x="-1" y="-1"/>
                <a:ext cx="1278887"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35" name="A…">
                <a:extLst>
                  <a:ext uri="{FF2B5EF4-FFF2-40B4-BE49-F238E27FC236}">
                    <a16:creationId xmlns:a16="http://schemas.microsoft.com/office/drawing/2014/main" id="{64072D78-E6AC-2EC5-F5B6-0B99309A9C8A}"/>
                  </a:ext>
                </a:extLst>
              </p:cNvPr>
              <p:cNvSpPr txBox="1"/>
              <p:nvPr/>
            </p:nvSpPr>
            <p:spPr>
              <a:xfrm>
                <a:off x="-1" y="82173"/>
                <a:ext cx="1278887" cy="16215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p>
                <a:pPr defTabSz="410765">
                  <a:defRPr sz="3200">
                    <a:solidFill>
                      <a:srgbClr val="FFFFFF"/>
                    </a:solidFill>
                    <a:latin typeface="Helvetica Light"/>
                    <a:ea typeface="Helvetica Light"/>
                    <a:cs typeface="Helvetica Light"/>
                    <a:sym typeface="Helvetica Light"/>
                  </a:defRPr>
                </a:pPr>
                <a:r>
                  <a:rPr sz="1600"/>
                  <a:t>A</a:t>
                </a:r>
              </a:p>
              <a:p>
                <a:pPr defTabSz="410765">
                  <a:defRPr sz="3200">
                    <a:solidFill>
                      <a:srgbClr val="FFFFFF"/>
                    </a:solidFill>
                    <a:latin typeface="Helvetica Light"/>
                    <a:ea typeface="Helvetica Light"/>
                    <a:cs typeface="Helvetica Light"/>
                    <a:sym typeface="Helvetica Light"/>
                  </a:defRPr>
                </a:pPr>
                <a:r>
                  <a:rPr sz="1600"/>
                  <a:t>[0…100]</a:t>
                </a:r>
              </a:p>
            </p:txBody>
          </p:sp>
        </p:grpSp>
        <p:grpSp>
          <p:nvGrpSpPr>
            <p:cNvPr id="36" name="B [A…N]">
              <a:extLst>
                <a:ext uri="{FF2B5EF4-FFF2-40B4-BE49-F238E27FC236}">
                  <a16:creationId xmlns:a16="http://schemas.microsoft.com/office/drawing/2014/main" id="{3F5E6F9C-FED0-7DFC-0B64-AB48DD5DD01E}"/>
                </a:ext>
              </a:extLst>
            </p:cNvPr>
            <p:cNvGrpSpPr/>
            <p:nvPr/>
          </p:nvGrpSpPr>
          <p:grpSpPr>
            <a:xfrm>
              <a:off x="4886089" y="5723753"/>
              <a:ext cx="715626" cy="892971"/>
              <a:chOff x="-1" y="-1"/>
              <a:chExt cx="1431250" cy="1785940"/>
            </a:xfrm>
          </p:grpSpPr>
          <p:sp>
            <p:nvSpPr>
              <p:cNvPr id="37" name="Rectangle">
                <a:extLst>
                  <a:ext uri="{FF2B5EF4-FFF2-40B4-BE49-F238E27FC236}">
                    <a16:creationId xmlns:a16="http://schemas.microsoft.com/office/drawing/2014/main" id="{B280BBF1-A44A-5294-F301-2E11A31F96BE}"/>
                  </a:ext>
                </a:extLst>
              </p:cNvPr>
              <p:cNvSpPr/>
              <p:nvPr/>
            </p:nvSpPr>
            <p:spPr>
              <a:xfrm>
                <a:off x="-1" y="-1"/>
                <a:ext cx="143125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38" name="B [A…N]">
                <a:extLst>
                  <a:ext uri="{FF2B5EF4-FFF2-40B4-BE49-F238E27FC236}">
                    <a16:creationId xmlns:a16="http://schemas.microsoft.com/office/drawing/2014/main" id="{D399C6ED-43A3-5EF7-2857-6999A4E52BF9}"/>
                  </a:ext>
                </a:extLst>
              </p:cNvPr>
              <p:cNvSpPr txBox="1"/>
              <p:nvPr/>
            </p:nvSpPr>
            <p:spPr>
              <a:xfrm>
                <a:off x="-1" y="328395"/>
                <a:ext cx="1431250" cy="1129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 [A…N]</a:t>
                </a:r>
              </a:p>
            </p:txBody>
          </p:sp>
        </p:grpSp>
        <p:grpSp>
          <p:nvGrpSpPr>
            <p:cNvPr id="39" name="A…">
              <a:extLst>
                <a:ext uri="{FF2B5EF4-FFF2-40B4-BE49-F238E27FC236}">
                  <a16:creationId xmlns:a16="http://schemas.microsoft.com/office/drawing/2014/main" id="{4EA047BE-7D71-E765-861A-92EC0BB1FA75}"/>
                </a:ext>
              </a:extLst>
            </p:cNvPr>
            <p:cNvGrpSpPr/>
            <p:nvPr/>
          </p:nvGrpSpPr>
          <p:grpSpPr>
            <a:xfrm>
              <a:off x="6872027" y="5723753"/>
              <a:ext cx="639444" cy="892971"/>
              <a:chOff x="-1" y="-1"/>
              <a:chExt cx="1278887" cy="1785940"/>
            </a:xfrm>
          </p:grpSpPr>
          <p:sp>
            <p:nvSpPr>
              <p:cNvPr id="40" name="Rectangle">
                <a:extLst>
                  <a:ext uri="{FF2B5EF4-FFF2-40B4-BE49-F238E27FC236}">
                    <a16:creationId xmlns:a16="http://schemas.microsoft.com/office/drawing/2014/main" id="{8B70B49D-6941-D347-D16C-24CB887134BC}"/>
                  </a:ext>
                </a:extLst>
              </p:cNvPr>
              <p:cNvSpPr/>
              <p:nvPr/>
            </p:nvSpPr>
            <p:spPr>
              <a:xfrm>
                <a:off x="-1" y="-1"/>
                <a:ext cx="1278887"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1" name="A…">
                <a:extLst>
                  <a:ext uri="{FF2B5EF4-FFF2-40B4-BE49-F238E27FC236}">
                    <a16:creationId xmlns:a16="http://schemas.microsoft.com/office/drawing/2014/main" id="{3ACBED3C-0567-220D-CBE8-E000DE10D4E8}"/>
                  </a:ext>
                </a:extLst>
              </p:cNvPr>
              <p:cNvSpPr txBox="1"/>
              <p:nvPr/>
            </p:nvSpPr>
            <p:spPr>
              <a:xfrm>
                <a:off x="-1" y="82173"/>
                <a:ext cx="1278887" cy="16215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p>
                <a:pPr defTabSz="410765">
                  <a:defRPr sz="3200">
                    <a:solidFill>
                      <a:srgbClr val="FFFFFF"/>
                    </a:solidFill>
                    <a:latin typeface="Helvetica Light"/>
                    <a:ea typeface="Helvetica Light"/>
                    <a:cs typeface="Helvetica Light"/>
                    <a:sym typeface="Helvetica Light"/>
                  </a:defRPr>
                </a:pPr>
                <a:r>
                  <a:rPr sz="1600"/>
                  <a:t>A</a:t>
                </a:r>
              </a:p>
              <a:p>
                <a:pPr defTabSz="410765">
                  <a:defRPr sz="3200">
                    <a:solidFill>
                      <a:srgbClr val="FFFFFF"/>
                    </a:solidFill>
                    <a:latin typeface="Helvetica Light"/>
                    <a:ea typeface="Helvetica Light"/>
                    <a:cs typeface="Helvetica Light"/>
                    <a:sym typeface="Helvetica Light"/>
                  </a:defRPr>
                </a:pPr>
                <a:r>
                  <a:rPr sz="1600"/>
                  <a:t>[101.. 200]</a:t>
                </a:r>
              </a:p>
            </p:txBody>
          </p:sp>
        </p:grpSp>
        <p:grpSp>
          <p:nvGrpSpPr>
            <p:cNvPr id="42" name="B [O…Z]">
              <a:extLst>
                <a:ext uri="{FF2B5EF4-FFF2-40B4-BE49-F238E27FC236}">
                  <a16:creationId xmlns:a16="http://schemas.microsoft.com/office/drawing/2014/main" id="{888550D6-411A-3FE8-1FF6-AF872B0E91F8}"/>
                </a:ext>
              </a:extLst>
            </p:cNvPr>
            <p:cNvGrpSpPr/>
            <p:nvPr/>
          </p:nvGrpSpPr>
          <p:grpSpPr>
            <a:xfrm>
              <a:off x="7580975" y="5723753"/>
              <a:ext cx="715626" cy="892971"/>
              <a:chOff x="-1" y="-1"/>
              <a:chExt cx="1431250" cy="1785940"/>
            </a:xfrm>
          </p:grpSpPr>
          <p:sp>
            <p:nvSpPr>
              <p:cNvPr id="43" name="Rectangle">
                <a:extLst>
                  <a:ext uri="{FF2B5EF4-FFF2-40B4-BE49-F238E27FC236}">
                    <a16:creationId xmlns:a16="http://schemas.microsoft.com/office/drawing/2014/main" id="{AE2F5EBB-2E68-E0C1-6659-4B38C65C09C0}"/>
                  </a:ext>
                </a:extLst>
              </p:cNvPr>
              <p:cNvSpPr/>
              <p:nvPr/>
            </p:nvSpPr>
            <p:spPr>
              <a:xfrm>
                <a:off x="-1" y="-1"/>
                <a:ext cx="143125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4" name="B [O…Z]">
                <a:extLst>
                  <a:ext uri="{FF2B5EF4-FFF2-40B4-BE49-F238E27FC236}">
                    <a16:creationId xmlns:a16="http://schemas.microsoft.com/office/drawing/2014/main" id="{46CB5331-9040-BB2B-8545-F37921BB830B}"/>
                  </a:ext>
                </a:extLst>
              </p:cNvPr>
              <p:cNvSpPr txBox="1"/>
              <p:nvPr/>
            </p:nvSpPr>
            <p:spPr>
              <a:xfrm>
                <a:off x="-1" y="328395"/>
                <a:ext cx="1431250" cy="1129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 [O…Z]</a:t>
                </a:r>
              </a:p>
            </p:txBody>
          </p:sp>
        </p:grpSp>
        <p:pic>
          <p:nvPicPr>
            <p:cNvPr id="45" name="Image" descr="Image">
              <a:extLst>
                <a:ext uri="{FF2B5EF4-FFF2-40B4-BE49-F238E27FC236}">
                  <a16:creationId xmlns:a16="http://schemas.microsoft.com/office/drawing/2014/main" id="{3A476E6C-344A-EE8E-A7A9-5AD58F917AF4}"/>
                </a:ext>
              </a:extLst>
            </p:cNvPr>
            <p:cNvPicPr>
              <a:picLocks noChangeAspect="1"/>
            </p:cNvPicPr>
            <p:nvPr/>
          </p:nvPicPr>
          <p:blipFill>
            <a:blip r:embed="rId4"/>
            <a:stretch>
              <a:fillRect/>
            </a:stretch>
          </p:blipFill>
          <p:spPr>
            <a:xfrm>
              <a:off x="1670209" y="3480193"/>
              <a:ext cx="1295702" cy="1295702"/>
            </a:xfrm>
            <a:prstGeom prst="rect">
              <a:avLst/>
            </a:prstGeom>
            <a:ln w="12700">
              <a:miter lim="400000"/>
            </a:ln>
          </p:spPr>
        </p:pic>
        <p:sp>
          <p:nvSpPr>
            <p:cNvPr id="46" name="Line">
              <a:extLst>
                <a:ext uri="{FF2B5EF4-FFF2-40B4-BE49-F238E27FC236}">
                  <a16:creationId xmlns:a16="http://schemas.microsoft.com/office/drawing/2014/main" id="{3FF2BC72-91C1-1322-D3F2-DBA186EE716C}"/>
                </a:ext>
              </a:extLst>
            </p:cNvPr>
            <p:cNvSpPr/>
            <p:nvPr/>
          </p:nvSpPr>
          <p:spPr>
            <a:xfrm>
              <a:off x="2874732" y="2922065"/>
              <a:ext cx="4760937" cy="2003020"/>
            </a:xfrm>
            <a:prstGeom prst="line">
              <a:avLst/>
            </a:prstGeom>
            <a:ln w="88900">
              <a:solidFill>
                <a:srgbClr val="000000"/>
              </a:solidFill>
              <a:miter lim="400000"/>
              <a:tailEnd type="triangle"/>
            </a:ln>
          </p:spPr>
          <p:txBody>
            <a:bodyPr lIns="22859" tIns="22859" rIns="22859" bIns="22859"/>
            <a:lstStyle/>
            <a:p>
              <a:endParaRPr sz="600"/>
            </a:p>
          </p:txBody>
        </p:sp>
        <p:sp>
          <p:nvSpPr>
            <p:cNvPr id="47" name="Line">
              <a:extLst>
                <a:ext uri="{FF2B5EF4-FFF2-40B4-BE49-F238E27FC236}">
                  <a16:creationId xmlns:a16="http://schemas.microsoft.com/office/drawing/2014/main" id="{ED05E872-3082-D03D-F632-B74298354AF1}"/>
                </a:ext>
              </a:extLst>
            </p:cNvPr>
            <p:cNvSpPr/>
            <p:nvPr/>
          </p:nvSpPr>
          <p:spPr>
            <a:xfrm>
              <a:off x="2881431" y="4012354"/>
              <a:ext cx="1257284" cy="1116054"/>
            </a:xfrm>
            <a:prstGeom prst="line">
              <a:avLst/>
            </a:prstGeom>
            <a:ln w="88900">
              <a:solidFill>
                <a:srgbClr val="000000"/>
              </a:solidFill>
              <a:miter lim="400000"/>
              <a:tailEnd type="triangle"/>
            </a:ln>
          </p:spPr>
          <p:txBody>
            <a:bodyPr lIns="22859" tIns="22859" rIns="22859" bIns="22859"/>
            <a:lstStyle/>
            <a:p>
              <a:endParaRPr sz="600"/>
            </a:p>
          </p:txBody>
        </p:sp>
        <p:sp>
          <p:nvSpPr>
            <p:cNvPr id="51" name="Line">
              <a:extLst>
                <a:ext uri="{FF2B5EF4-FFF2-40B4-BE49-F238E27FC236}">
                  <a16:creationId xmlns:a16="http://schemas.microsoft.com/office/drawing/2014/main" id="{FB25F46E-BBD7-A05C-08FB-87E8667D7363}"/>
                </a:ext>
              </a:extLst>
            </p:cNvPr>
            <p:cNvSpPr/>
            <p:nvPr/>
          </p:nvSpPr>
          <p:spPr>
            <a:xfrm>
              <a:off x="2881431" y="3898619"/>
              <a:ext cx="4168259" cy="1111641"/>
            </a:xfrm>
            <a:prstGeom prst="line">
              <a:avLst/>
            </a:prstGeom>
            <a:ln w="88900">
              <a:solidFill>
                <a:srgbClr val="000000"/>
              </a:solidFill>
              <a:miter lim="400000"/>
              <a:tailEnd type="triangle"/>
            </a:ln>
          </p:spPr>
          <p:txBody>
            <a:bodyPr lIns="22859" tIns="22859" rIns="22859" bIns="22859"/>
            <a:lstStyle/>
            <a:p>
              <a:endParaRPr sz="600"/>
            </a:p>
          </p:txBody>
        </p:sp>
        <p:sp>
          <p:nvSpPr>
            <p:cNvPr id="52" name="Line">
              <a:extLst>
                <a:ext uri="{FF2B5EF4-FFF2-40B4-BE49-F238E27FC236}">
                  <a16:creationId xmlns:a16="http://schemas.microsoft.com/office/drawing/2014/main" id="{C5423AC5-7D6E-8EF1-B7D9-D82D82B0AB5C}"/>
                </a:ext>
              </a:extLst>
            </p:cNvPr>
            <p:cNvSpPr/>
            <p:nvPr/>
          </p:nvSpPr>
          <p:spPr>
            <a:xfrm>
              <a:off x="2951221" y="3050247"/>
              <a:ext cx="1780272" cy="1780272"/>
            </a:xfrm>
            <a:prstGeom prst="line">
              <a:avLst/>
            </a:prstGeom>
            <a:ln w="88900">
              <a:solidFill>
                <a:srgbClr val="000000"/>
              </a:solidFill>
              <a:miter lim="400000"/>
              <a:tailEnd type="triangle"/>
            </a:ln>
          </p:spPr>
          <p:txBody>
            <a:bodyPr lIns="22859" tIns="22859" rIns="22859" bIns="22859"/>
            <a:lstStyle/>
            <a:p>
              <a:endParaRPr sz="600"/>
            </a:p>
          </p:txBody>
        </p:sp>
        <p:pic>
          <p:nvPicPr>
            <p:cNvPr id="57" name="Image" descr="Image">
              <a:extLst>
                <a:ext uri="{FF2B5EF4-FFF2-40B4-BE49-F238E27FC236}">
                  <a16:creationId xmlns:a16="http://schemas.microsoft.com/office/drawing/2014/main" id="{D3EA0C88-E842-F1C5-966D-3598778C6062}"/>
                </a:ext>
              </a:extLst>
            </p:cNvPr>
            <p:cNvPicPr>
              <a:picLocks noChangeAspect="1"/>
            </p:cNvPicPr>
            <p:nvPr/>
          </p:nvPicPr>
          <p:blipFill>
            <a:blip r:embed="rId4"/>
            <a:stretch>
              <a:fillRect/>
            </a:stretch>
          </p:blipFill>
          <p:spPr>
            <a:xfrm>
              <a:off x="1670209" y="2274215"/>
              <a:ext cx="1295702" cy="1295702"/>
            </a:xfrm>
            <a:prstGeom prst="rect">
              <a:avLst/>
            </a:prstGeom>
            <a:ln w="12700">
              <a:miter lim="400000"/>
            </a:ln>
          </p:spPr>
        </p:pic>
      </p:grpSp>
    </p:spTree>
    <p:extLst>
      <p:ext uri="{BB962C8B-B14F-4D97-AF65-F5344CB8AC3E}">
        <p14:creationId xmlns:p14="http://schemas.microsoft.com/office/powerpoint/2010/main" val="127278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2207-D6B5-A544-1945-863F61CFA018}"/>
              </a:ext>
            </a:extLst>
          </p:cNvPr>
          <p:cNvSpPr>
            <a:spLocks noGrp="1"/>
          </p:cNvSpPr>
          <p:nvPr>
            <p:ph type="title"/>
          </p:nvPr>
        </p:nvSpPr>
        <p:spPr/>
        <p:txBody>
          <a:bodyPr/>
          <a:lstStyle/>
          <a:p>
            <a:r>
              <a:rPr lang="en-US" dirty="0"/>
              <a:t>Partitioning has some advantages</a:t>
            </a:r>
          </a:p>
        </p:txBody>
      </p:sp>
      <p:sp>
        <p:nvSpPr>
          <p:cNvPr id="4" name="Slide Number Placeholder 3">
            <a:extLst>
              <a:ext uri="{FF2B5EF4-FFF2-40B4-BE49-F238E27FC236}">
                <a16:creationId xmlns:a16="http://schemas.microsoft.com/office/drawing/2014/main" id="{E82A237C-A81B-EE22-0939-4AA5D1E5A78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B0EC2A89-0E13-C346-D9B9-0168901E167F}"/>
              </a:ext>
            </a:extLst>
          </p:cNvPr>
          <p:cNvSpPr>
            <a:spLocks noGrp="1"/>
          </p:cNvSpPr>
          <p:nvPr>
            <p:ph idx="1"/>
          </p:nvPr>
        </p:nvSpPr>
        <p:spPr/>
        <p:txBody>
          <a:bodyPr/>
          <a:lstStyle/>
          <a:p>
            <a:r>
              <a:rPr lang="en-US" dirty="0"/>
              <a:t>Each server has 50% of the data</a:t>
            </a:r>
          </a:p>
          <a:p>
            <a:r>
              <a:rPr lang="en-US" dirty="0"/>
              <a:t>Requires less processing power per server</a:t>
            </a:r>
          </a:p>
          <a:p>
            <a:r>
              <a:rPr lang="en-US" dirty="0"/>
              <a:t>Allows concurrency in reads/writes</a:t>
            </a:r>
          </a:p>
          <a:p>
            <a:r>
              <a:rPr lang="en-US" dirty="0"/>
              <a:t>Even if one server goes down, still have access to 50% of the data</a:t>
            </a:r>
          </a:p>
        </p:txBody>
      </p:sp>
    </p:spTree>
    <p:extLst>
      <p:ext uri="{BB962C8B-B14F-4D97-AF65-F5344CB8AC3E}">
        <p14:creationId xmlns:p14="http://schemas.microsoft.com/office/powerpoint/2010/main" val="141364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6D3E-9233-85AD-27AE-EEAEBF25C27B}"/>
              </a:ext>
            </a:extLst>
          </p:cNvPr>
          <p:cNvSpPr>
            <a:spLocks noGrp="1"/>
          </p:cNvSpPr>
          <p:nvPr>
            <p:ph type="title"/>
          </p:nvPr>
        </p:nvSpPr>
        <p:spPr/>
        <p:txBody>
          <a:bodyPr/>
          <a:lstStyle/>
          <a:p>
            <a:r>
              <a:rPr lang="en-US" dirty="0"/>
              <a:t>Partitioning also has a big challenge</a:t>
            </a:r>
          </a:p>
        </p:txBody>
      </p:sp>
      <p:sp>
        <p:nvSpPr>
          <p:cNvPr id="3" name="Content Placeholder 2">
            <a:extLst>
              <a:ext uri="{FF2B5EF4-FFF2-40B4-BE49-F238E27FC236}">
                <a16:creationId xmlns:a16="http://schemas.microsoft.com/office/drawing/2014/main" id="{F7D6A86D-AB86-E242-6959-4E7DAD3DAFB0}"/>
              </a:ext>
            </a:extLst>
          </p:cNvPr>
          <p:cNvSpPr>
            <a:spLocks noGrp="1"/>
          </p:cNvSpPr>
          <p:nvPr>
            <p:ph idx="1"/>
          </p:nvPr>
        </p:nvSpPr>
        <p:spPr/>
        <p:txBody>
          <a:bodyPr/>
          <a:lstStyle/>
          <a:p>
            <a:r>
              <a:rPr lang="en-US" dirty="0"/>
              <a:t>What’s a good way to divide the data?</a:t>
            </a:r>
          </a:p>
          <a:p>
            <a:pPr lvl="1"/>
            <a:r>
              <a:rPr lang="en-US" dirty="0"/>
              <a:t>Depends on the nature of the application</a:t>
            </a:r>
          </a:p>
          <a:p>
            <a:pPr lvl="1"/>
            <a:r>
              <a:rPr lang="en-US" dirty="0"/>
              <a:t>We’ll see this in our case studies</a:t>
            </a:r>
          </a:p>
          <a:p>
            <a:endParaRPr lang="en-US" dirty="0"/>
          </a:p>
        </p:txBody>
      </p:sp>
      <p:sp>
        <p:nvSpPr>
          <p:cNvPr id="4" name="Slide Number Placeholder 3">
            <a:extLst>
              <a:ext uri="{FF2B5EF4-FFF2-40B4-BE49-F238E27FC236}">
                <a16:creationId xmlns:a16="http://schemas.microsoft.com/office/drawing/2014/main" id="{D4EED5F3-FFC4-EF69-F756-6AE1A19D40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195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Recurring Solution #1: Partitioning"/>
          <p:cNvSpPr txBox="1">
            <a:spLocks noGrp="1"/>
          </p:cNvSpPr>
          <p:nvPr>
            <p:ph type="title"/>
          </p:nvPr>
        </p:nvSpPr>
        <p:spPr>
          <a:prstGeom prst="rect">
            <a:avLst/>
          </a:prstGeom>
        </p:spPr>
        <p:txBody>
          <a:bodyPr/>
          <a:lstStyle>
            <a:lvl1pPr>
              <a:defRPr spc="-200"/>
            </a:lvl1pPr>
          </a:lstStyle>
          <a:p>
            <a:r>
              <a:rPr dirty="0"/>
              <a:t>Recurring </a:t>
            </a:r>
            <a:r>
              <a:rPr lang="en-US" dirty="0"/>
              <a:t>Problem</a:t>
            </a:r>
            <a:r>
              <a:rPr dirty="0"/>
              <a:t> #</a:t>
            </a:r>
            <a:r>
              <a:rPr lang="en-US" dirty="0"/>
              <a:t>2</a:t>
            </a:r>
            <a:r>
              <a:rPr dirty="0"/>
              <a:t>: </a:t>
            </a:r>
            <a:r>
              <a:rPr lang="en-US" dirty="0"/>
              <a:t>Too Many Requests</a:t>
            </a:r>
            <a:endParaRPr dirty="0"/>
          </a:p>
        </p:txBody>
      </p:sp>
      <p:sp>
        <p:nvSpPr>
          <p:cNvPr id="531" name="Slide bullet text"/>
          <p:cNvSpPr txBox="1">
            <a:spLocks noGrp="1"/>
          </p:cNvSpPr>
          <p:nvPr>
            <p:ph idx="1"/>
          </p:nvPr>
        </p:nvSpPr>
        <p:spPr>
          <a:xfrm>
            <a:off x="838200" y="1500160"/>
            <a:ext cx="9172074"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In a non-distributed system, all requests go to a single server.</a:t>
            </a:r>
            <a:endParaRPr dirty="0"/>
          </a:p>
        </p:txBody>
      </p:sp>
      <p:grpSp>
        <p:nvGrpSpPr>
          <p:cNvPr id="544" name="Group 1"/>
          <p:cNvGrpSpPr/>
          <p:nvPr/>
        </p:nvGrpSpPr>
        <p:grpSpPr>
          <a:xfrm>
            <a:off x="1563400" y="2986076"/>
            <a:ext cx="5655754" cy="2925878"/>
            <a:chOff x="0" y="-1"/>
            <a:chExt cx="11311507" cy="5851754"/>
          </a:xfrm>
        </p:grpSpPr>
        <p:pic>
          <p:nvPicPr>
            <p:cNvPr id="532" name="Image" descr="Image"/>
            <p:cNvPicPr>
              <a:picLocks noChangeAspect="1"/>
            </p:cNvPicPr>
            <p:nvPr/>
          </p:nvPicPr>
          <p:blipFill>
            <a:blip r:embed="rId3"/>
            <a:stretch>
              <a:fillRect/>
            </a:stretch>
          </p:blipFill>
          <p:spPr>
            <a:xfrm>
              <a:off x="6391658" y="-1"/>
              <a:ext cx="4919849" cy="4919850"/>
            </a:xfrm>
            <a:prstGeom prst="rect">
              <a:avLst/>
            </a:prstGeom>
            <a:ln w="12700" cap="flat">
              <a:noFill/>
              <a:miter lim="400000"/>
            </a:ln>
            <a:effectLst/>
          </p:spPr>
        </p:pic>
        <p:grpSp>
          <p:nvGrpSpPr>
            <p:cNvPr id="535" name="A"/>
            <p:cNvGrpSpPr/>
            <p:nvPr/>
          </p:nvGrpSpPr>
          <p:grpSpPr>
            <a:xfrm>
              <a:off x="6809032" y="2962802"/>
              <a:ext cx="1785942" cy="1785942"/>
              <a:chOff x="-1" y="-1"/>
              <a:chExt cx="1785940" cy="1785941"/>
            </a:xfrm>
          </p:grpSpPr>
          <p:sp>
            <p:nvSpPr>
              <p:cNvPr id="533" name="Square"/>
              <p:cNvSpPr/>
              <p:nvPr/>
            </p:nvSpPr>
            <p:spPr>
              <a:xfrm>
                <a:off x="-1" y="-1"/>
                <a:ext cx="1785940"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4" name="A"/>
              <p:cNvSpPr txBox="1"/>
              <p:nvPr/>
            </p:nvSpPr>
            <p:spPr>
              <a:xfrm>
                <a:off x="-1" y="574617"/>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538" name="B"/>
            <p:cNvGrpSpPr/>
            <p:nvPr/>
          </p:nvGrpSpPr>
          <p:grpSpPr>
            <a:xfrm>
              <a:off x="9108191" y="2962802"/>
              <a:ext cx="1785941" cy="1785942"/>
              <a:chOff x="-1" y="-1"/>
              <a:chExt cx="1785940" cy="1785941"/>
            </a:xfrm>
          </p:grpSpPr>
          <p:sp>
            <p:nvSpPr>
              <p:cNvPr id="536"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7" name="B"/>
              <p:cNvSpPr txBox="1"/>
              <p:nvPr/>
            </p:nvSpPr>
            <p:spPr>
              <a:xfrm>
                <a:off x="-1" y="574617"/>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539" name="Image" descr="Image"/>
            <p:cNvPicPr>
              <a:picLocks noChangeAspect="1"/>
            </p:cNvPicPr>
            <p:nvPr/>
          </p:nvPicPr>
          <p:blipFill>
            <a:blip r:embed="rId4"/>
            <a:stretch>
              <a:fillRect/>
            </a:stretch>
          </p:blipFill>
          <p:spPr>
            <a:xfrm>
              <a:off x="0" y="848394"/>
              <a:ext cx="2591403" cy="2591404"/>
            </a:xfrm>
            <a:prstGeom prst="rect">
              <a:avLst/>
            </a:prstGeom>
            <a:ln w="12700" cap="flat">
              <a:noFill/>
              <a:miter lim="400000"/>
            </a:ln>
            <a:effectLst/>
          </p:spPr>
        </p:pic>
        <p:pic>
          <p:nvPicPr>
            <p:cNvPr id="540" name="Image" descr="Image"/>
            <p:cNvPicPr>
              <a:picLocks noChangeAspect="1"/>
            </p:cNvPicPr>
            <p:nvPr/>
          </p:nvPicPr>
          <p:blipFill>
            <a:blip r:embed="rId4"/>
            <a:stretch>
              <a:fillRect/>
            </a:stretch>
          </p:blipFill>
          <p:spPr>
            <a:xfrm>
              <a:off x="0" y="3260349"/>
              <a:ext cx="2591403" cy="2591404"/>
            </a:xfrm>
            <a:prstGeom prst="rect">
              <a:avLst/>
            </a:prstGeom>
            <a:ln w="12700" cap="flat">
              <a:noFill/>
              <a:miter lim="400000"/>
            </a:ln>
            <a:effectLst/>
          </p:spPr>
        </p:pic>
        <p:sp>
          <p:nvSpPr>
            <p:cNvPr id="541" name="Line"/>
            <p:cNvSpPr/>
            <p:nvPr/>
          </p:nvSpPr>
          <p:spPr>
            <a:xfrm>
              <a:off x="2409048" y="2144094"/>
              <a:ext cx="4111153" cy="593606"/>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2" name="Line"/>
            <p:cNvSpPr/>
            <p:nvPr/>
          </p:nvSpPr>
          <p:spPr>
            <a:xfrm flipV="1">
              <a:off x="2422446" y="3472170"/>
              <a:ext cx="4097755" cy="852505"/>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Tree>
    <p:extLst>
      <p:ext uri="{BB962C8B-B14F-4D97-AF65-F5344CB8AC3E}">
        <p14:creationId xmlns:p14="http://schemas.microsoft.com/office/powerpoint/2010/main" val="355700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Recurring Solution #2: Replication"/>
          <p:cNvSpPr txBox="1">
            <a:spLocks noGrp="1"/>
          </p:cNvSpPr>
          <p:nvPr>
            <p:ph type="title"/>
          </p:nvPr>
        </p:nvSpPr>
        <p:spPr>
          <a:prstGeom prst="rect">
            <a:avLst/>
          </a:prstGeom>
        </p:spPr>
        <p:txBody>
          <a:bodyPr/>
          <a:lstStyle>
            <a:lvl1pPr>
              <a:defRPr spc="-200"/>
            </a:lvl1pPr>
          </a:lstStyle>
          <a:p>
            <a:r>
              <a:t>Recurring Solution #2: Replication</a:t>
            </a:r>
          </a:p>
        </p:txBody>
      </p:sp>
      <p:sp>
        <p:nvSpPr>
          <p:cNvPr id="2" name="Content Placeholder 1">
            <a:extLst>
              <a:ext uri="{FF2B5EF4-FFF2-40B4-BE49-F238E27FC236}">
                <a16:creationId xmlns:a16="http://schemas.microsoft.com/office/drawing/2014/main" id="{62F0FB9E-42C9-C05A-1DD5-5D161640F3F8}"/>
              </a:ext>
            </a:extLst>
          </p:cNvPr>
          <p:cNvSpPr>
            <a:spLocks noGrp="1"/>
          </p:cNvSpPr>
          <p:nvPr>
            <p:ph idx="1"/>
          </p:nvPr>
        </p:nvSpPr>
        <p:spPr/>
        <p:txBody>
          <a:bodyPr/>
          <a:lstStyle/>
          <a:p>
            <a:r>
              <a:rPr lang="en-US" dirty="0"/>
              <a:t>Entire data set is copied</a:t>
            </a:r>
          </a:p>
          <a:p>
            <a:r>
              <a:rPr lang="en-US" dirty="0"/>
              <a:t>Either server can handle any request</a:t>
            </a:r>
          </a:p>
        </p:txBody>
      </p:sp>
      <p:pic>
        <p:nvPicPr>
          <p:cNvPr id="727" name="Image" descr="Image"/>
          <p:cNvPicPr>
            <a:picLocks noChangeAspect="1"/>
          </p:cNvPicPr>
          <p:nvPr/>
        </p:nvPicPr>
        <p:blipFill>
          <a:blip r:embed="rId3"/>
          <a:stretch>
            <a:fillRect/>
          </a:stretch>
        </p:blipFill>
        <p:spPr>
          <a:xfrm>
            <a:off x="3546325" y="4156206"/>
            <a:ext cx="2459925" cy="2459925"/>
          </a:xfrm>
          <a:prstGeom prst="rect">
            <a:avLst/>
          </a:prstGeom>
          <a:ln w="12700">
            <a:miter lim="400000"/>
          </a:ln>
        </p:spPr>
      </p:pic>
      <p:grpSp>
        <p:nvGrpSpPr>
          <p:cNvPr id="3" name="Group 2">
            <a:extLst>
              <a:ext uri="{FF2B5EF4-FFF2-40B4-BE49-F238E27FC236}">
                <a16:creationId xmlns:a16="http://schemas.microsoft.com/office/drawing/2014/main" id="{2589E4D3-0C36-F26B-0583-5A5167DDC747}"/>
              </a:ext>
            </a:extLst>
          </p:cNvPr>
          <p:cNvGrpSpPr/>
          <p:nvPr/>
        </p:nvGrpSpPr>
        <p:grpSpPr>
          <a:xfrm>
            <a:off x="2039178" y="2519837"/>
            <a:ext cx="7030925" cy="4256361"/>
            <a:chOff x="1670209" y="2274215"/>
            <a:chExt cx="7030925" cy="4256361"/>
          </a:xfrm>
        </p:grpSpPr>
        <p:grpSp>
          <p:nvGrpSpPr>
            <p:cNvPr id="730" name="A"/>
            <p:cNvGrpSpPr/>
            <p:nvPr/>
          </p:nvGrpSpPr>
          <p:grpSpPr>
            <a:xfrm>
              <a:off x="3755011" y="5637605"/>
              <a:ext cx="892972" cy="892971"/>
              <a:chOff x="-1" y="-1"/>
              <a:chExt cx="1785941" cy="1785941"/>
            </a:xfrm>
          </p:grpSpPr>
          <p:sp>
            <p:nvSpPr>
              <p:cNvPr id="728"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29" name="A"/>
              <p:cNvSpPr txBox="1"/>
              <p:nvPr/>
            </p:nvSpPr>
            <p:spPr>
              <a:xfrm>
                <a:off x="-1" y="574615"/>
                <a:ext cx="1785941"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33" name="B"/>
            <p:cNvGrpSpPr/>
            <p:nvPr/>
          </p:nvGrpSpPr>
          <p:grpSpPr>
            <a:xfrm>
              <a:off x="4904591" y="5637605"/>
              <a:ext cx="892971" cy="892971"/>
              <a:chOff x="-1" y="-1"/>
              <a:chExt cx="1785940" cy="1785941"/>
            </a:xfrm>
          </p:grpSpPr>
          <p:sp>
            <p:nvSpPr>
              <p:cNvPr id="731"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32" name="B"/>
              <p:cNvSpPr txBox="1"/>
              <p:nvPr/>
            </p:nvSpPr>
            <p:spPr>
              <a:xfrm>
                <a:off x="-1" y="574615"/>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734" name="Image" descr="Image"/>
            <p:cNvPicPr>
              <a:picLocks noChangeAspect="1"/>
            </p:cNvPicPr>
            <p:nvPr/>
          </p:nvPicPr>
          <p:blipFill>
            <a:blip r:embed="rId4"/>
            <a:stretch>
              <a:fillRect/>
            </a:stretch>
          </p:blipFill>
          <p:spPr>
            <a:xfrm>
              <a:off x="1670209" y="2274215"/>
              <a:ext cx="1295702" cy="1295702"/>
            </a:xfrm>
            <a:prstGeom prst="rect">
              <a:avLst/>
            </a:prstGeom>
            <a:ln w="12700">
              <a:miter lim="400000"/>
            </a:ln>
          </p:spPr>
        </p:pic>
        <p:pic>
          <p:nvPicPr>
            <p:cNvPr id="735" name="Image" descr="Image"/>
            <p:cNvPicPr>
              <a:picLocks noChangeAspect="1"/>
            </p:cNvPicPr>
            <p:nvPr/>
          </p:nvPicPr>
          <p:blipFill>
            <a:blip r:embed="rId4"/>
            <a:stretch>
              <a:fillRect/>
            </a:stretch>
          </p:blipFill>
          <p:spPr>
            <a:xfrm>
              <a:off x="1670209" y="3480193"/>
              <a:ext cx="1295702" cy="1295702"/>
            </a:xfrm>
            <a:prstGeom prst="rect">
              <a:avLst/>
            </a:prstGeom>
            <a:ln w="12700">
              <a:miter lim="400000"/>
            </a:ln>
          </p:spPr>
        </p:pic>
        <p:sp>
          <p:nvSpPr>
            <p:cNvPr id="736" name="Line"/>
            <p:cNvSpPr/>
            <p:nvPr/>
          </p:nvSpPr>
          <p:spPr>
            <a:xfrm>
              <a:off x="2874732" y="2922065"/>
              <a:ext cx="3633885" cy="1164490"/>
            </a:xfrm>
            <a:prstGeom prst="line">
              <a:avLst/>
            </a:prstGeom>
            <a:ln w="228600">
              <a:solidFill>
                <a:srgbClr val="000000"/>
              </a:solidFill>
              <a:miter lim="400000"/>
              <a:tailEnd type="triangle"/>
            </a:ln>
          </p:spPr>
          <p:txBody>
            <a:bodyPr lIns="22859" tIns="22859" rIns="22859" bIns="22859"/>
            <a:lstStyle/>
            <a:p>
              <a:endParaRPr sz="600"/>
            </a:p>
          </p:txBody>
        </p:sp>
        <p:sp>
          <p:nvSpPr>
            <p:cNvPr id="737" name="Line"/>
            <p:cNvSpPr/>
            <p:nvPr/>
          </p:nvSpPr>
          <p:spPr>
            <a:xfrm>
              <a:off x="2881432" y="4012354"/>
              <a:ext cx="1497014" cy="635664"/>
            </a:xfrm>
            <a:prstGeom prst="line">
              <a:avLst/>
            </a:prstGeom>
            <a:ln w="228600">
              <a:solidFill>
                <a:srgbClr val="000000"/>
              </a:solidFill>
              <a:miter lim="400000"/>
              <a:tailEnd type="triangle"/>
            </a:ln>
          </p:spPr>
          <p:txBody>
            <a:bodyPr lIns="22859" tIns="22859" rIns="22859" bIns="22859"/>
            <a:lstStyle/>
            <a:p>
              <a:endParaRPr sz="600"/>
            </a:p>
          </p:txBody>
        </p:sp>
        <p:pic>
          <p:nvPicPr>
            <p:cNvPr id="739" name="Image" descr="Image"/>
            <p:cNvPicPr>
              <a:picLocks noChangeAspect="1"/>
            </p:cNvPicPr>
            <p:nvPr/>
          </p:nvPicPr>
          <p:blipFill>
            <a:blip r:embed="rId3"/>
            <a:stretch>
              <a:fillRect/>
            </a:stretch>
          </p:blipFill>
          <p:spPr>
            <a:xfrm>
              <a:off x="6241209" y="3088752"/>
              <a:ext cx="2459925" cy="2459925"/>
            </a:xfrm>
            <a:prstGeom prst="rect">
              <a:avLst/>
            </a:prstGeom>
            <a:ln w="12700">
              <a:miter lim="400000"/>
            </a:ln>
          </p:spPr>
        </p:pic>
        <p:grpSp>
          <p:nvGrpSpPr>
            <p:cNvPr id="742" name="A"/>
            <p:cNvGrpSpPr/>
            <p:nvPr/>
          </p:nvGrpSpPr>
          <p:grpSpPr>
            <a:xfrm>
              <a:off x="6449897" y="4570153"/>
              <a:ext cx="892971" cy="892971"/>
              <a:chOff x="-1" y="-1"/>
              <a:chExt cx="1785941" cy="1785940"/>
            </a:xfrm>
          </p:grpSpPr>
          <p:sp>
            <p:nvSpPr>
              <p:cNvPr id="740" name="Square"/>
              <p:cNvSpPr/>
              <p:nvPr/>
            </p:nvSpPr>
            <p:spPr>
              <a:xfrm>
                <a:off x="-1" y="-1"/>
                <a:ext cx="1785941"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41" name="A"/>
              <p:cNvSpPr txBox="1"/>
              <p:nvPr/>
            </p:nvSpPr>
            <p:spPr>
              <a:xfrm>
                <a:off x="-1" y="574614"/>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45" name="B"/>
            <p:cNvGrpSpPr/>
            <p:nvPr/>
          </p:nvGrpSpPr>
          <p:grpSpPr>
            <a:xfrm>
              <a:off x="7599477" y="4570153"/>
              <a:ext cx="892971" cy="892971"/>
              <a:chOff x="-1" y="-1"/>
              <a:chExt cx="1785940" cy="1785940"/>
            </a:xfrm>
          </p:grpSpPr>
          <p:sp>
            <p:nvSpPr>
              <p:cNvPr id="743" name="Square"/>
              <p:cNvSpPr/>
              <p:nvPr/>
            </p:nvSpPr>
            <p:spPr>
              <a:xfrm>
                <a:off x="-1" y="-1"/>
                <a:ext cx="178594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44" name="B"/>
              <p:cNvSpPr txBox="1"/>
              <p:nvPr/>
            </p:nvSpPr>
            <p:spPr>
              <a:xfrm>
                <a:off x="-1" y="574614"/>
                <a:ext cx="1785940"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spTree>
    <p:extLst>
      <p:ext uri="{BB962C8B-B14F-4D97-AF65-F5344CB8AC3E}">
        <p14:creationId xmlns:p14="http://schemas.microsoft.com/office/powerpoint/2010/main" val="3634454551"/>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xmlns:m="http://schemas.openxmlformats.org/officeDocument/2006/math" xmlns:a14="http://schemas.microsoft.com/office/drawing/2010/main">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11906</TotalTime>
  <Words>1470</Words>
  <Application>Microsoft Office PowerPoint</Application>
  <PresentationFormat>Widescreen</PresentationFormat>
  <Paragraphs>193</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Helvetica Light</vt:lpstr>
      <vt:lpstr>Helvetica Neue</vt:lpstr>
      <vt:lpstr>Verdana</vt:lpstr>
      <vt:lpstr>Office Theme</vt:lpstr>
      <vt:lpstr>CS 4530: Fundamentals of Software Engineering  Module 9.2: Distributing Data</vt:lpstr>
      <vt:lpstr>Learning Goals for this Lesson</vt:lpstr>
      <vt:lpstr>Dealing with shared data is a challenge</vt:lpstr>
      <vt:lpstr>Recurring Problem #1: Too Much Data</vt:lpstr>
      <vt:lpstr>Recurring Solution #1: Partitioning</vt:lpstr>
      <vt:lpstr>Partitioning has some advantages</vt:lpstr>
      <vt:lpstr>Partitioning also has a big challenge</vt:lpstr>
      <vt:lpstr>Recurring Problem #2: Too Many Requests</vt:lpstr>
      <vt:lpstr>Recurring Solution #2: Replication</vt:lpstr>
      <vt:lpstr>Replication has advantages</vt:lpstr>
      <vt:lpstr>But replication has a big problem: Consistency</vt:lpstr>
      <vt:lpstr>Sequential Consistency is the Ideal</vt:lpstr>
      <vt:lpstr>Consistent + Available</vt:lpstr>
      <vt:lpstr>What if the network fails?</vt:lpstr>
      <vt:lpstr>CAP Theorem: Consistency or Availability</vt:lpstr>
      <vt:lpstr>Luckily, there are possible compromises</vt:lpstr>
      <vt:lpstr>Most distributed systems combine both partitioning and replication</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Bhutta, Adeel</cp:lastModifiedBy>
  <cp:revision>73</cp:revision>
  <dcterms:modified xsi:type="dcterms:W3CDTF">2023-02-01T23:16:58Z</dcterms:modified>
</cp:coreProperties>
</file>