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299" r:id="rId16"/>
    <p:sldId id="356" r:id="rId17"/>
    <p:sldId id="318" r:id="rId18"/>
    <p:sldId id="279" r:id="rId19"/>
    <p:sldId id="280" r:id="rId20"/>
    <p:sldId id="297" r:id="rId21"/>
    <p:sldId id="306" r:id="rId22"/>
    <p:sldId id="314" r:id="rId23"/>
    <p:sldId id="305" r:id="rId24"/>
    <p:sldId id="35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AB7DCC-FB13-4DF2-B595-86DAC0B4855C}" v="2" dt="2022-12-20T01:59:49.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3673" autoAdjust="0"/>
  </p:normalViewPr>
  <p:slideViewPr>
    <p:cSldViewPr snapToGrid="0">
      <p:cViewPr varScale="1">
        <p:scale>
          <a:sx n="65" d="100"/>
          <a:sy n="65" d="100"/>
        </p:scale>
        <p:origin x="712" y="84"/>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84254308-5F2F-40C8-A19F-CD2A024C639D}"/>
    <pc:docChg chg="modSld">
      <pc:chgData name="Mitchell Wand" userId="de9b44c55c049659" providerId="LiveId" clId="{84254308-5F2F-40C8-A19F-CD2A024C639D}" dt="2022-09-09T02:31:53.070" v="17" actId="20577"/>
      <pc:docMkLst>
        <pc:docMk/>
      </pc:docMkLst>
      <pc:sldChg chg="modSp mod">
        <pc:chgData name="Mitchell Wand" userId="de9b44c55c049659" providerId="LiveId" clId="{84254308-5F2F-40C8-A19F-CD2A024C639D}" dt="2022-09-09T02:31:53.070" v="17" actId="20577"/>
        <pc:sldMkLst>
          <pc:docMk/>
          <pc:sldMk cId="0" sldId="280"/>
        </pc:sldMkLst>
        <pc:spChg chg="mod">
          <ac:chgData name="Mitchell Wand" userId="de9b44c55c049659" providerId="LiveId" clId="{84254308-5F2F-40C8-A19F-CD2A024C639D}" dt="2022-09-09T02:31:53.070" v="17" actId="20577"/>
          <ac:spMkLst>
            <pc:docMk/>
            <pc:sldMk cId="0" sldId="280"/>
            <ac:spMk id="258" creationId="{00000000-0000-0000-0000-000000000000}"/>
          </ac:spMkLst>
        </pc:spChg>
      </pc:sldChg>
    </pc:docChg>
  </pc:docChgLst>
  <pc:docChgLst>
    <pc:chgData name="Mitchell Wand" userId="de9b44c55c049659" providerId="LiveId" clId="{83AB7DCC-FB13-4DF2-B595-86DAC0B4855C}"/>
    <pc:docChg chg="undo custSel addSld modSld sldOrd">
      <pc:chgData name="Mitchell Wand" userId="de9b44c55c049659" providerId="LiveId" clId="{83AB7DCC-FB13-4DF2-B595-86DAC0B4855C}" dt="2022-12-20T02:08:07.234" v="742" actId="20577"/>
      <pc:docMkLst>
        <pc:docMk/>
      </pc:docMkLst>
      <pc:sldChg chg="modSp mod">
        <pc:chgData name="Mitchell Wand" userId="de9b44c55c049659" providerId="LiveId" clId="{83AB7DCC-FB13-4DF2-B595-86DAC0B4855C}" dt="2022-12-20T01:45:16.323" v="249" actId="20577"/>
        <pc:sldMkLst>
          <pc:docMk/>
          <pc:sldMk cId="3191866407" sldId="299"/>
        </pc:sldMkLst>
        <pc:spChg chg="mod">
          <ac:chgData name="Mitchell Wand" userId="de9b44c55c049659" providerId="LiveId" clId="{83AB7DCC-FB13-4DF2-B595-86DAC0B4855C}" dt="2022-12-20T01:45:16.323" v="249" actId="20577"/>
          <ac:spMkLst>
            <pc:docMk/>
            <pc:sldMk cId="3191866407" sldId="299"/>
            <ac:spMk id="3" creationId="{3B13C7A6-A28D-4387-9F64-48979188D9B1}"/>
          </ac:spMkLst>
        </pc:spChg>
      </pc:sldChg>
      <pc:sldChg chg="modSp mod">
        <pc:chgData name="Mitchell Wand" userId="de9b44c55c049659" providerId="LiveId" clId="{83AB7DCC-FB13-4DF2-B595-86DAC0B4855C}" dt="2022-12-20T01:43:50.237" v="168" actId="20577"/>
        <pc:sldMkLst>
          <pc:docMk/>
          <pc:sldMk cId="504651817" sldId="308"/>
        </pc:sldMkLst>
        <pc:spChg chg="mod">
          <ac:chgData name="Mitchell Wand" userId="de9b44c55c049659" providerId="LiveId" clId="{83AB7DCC-FB13-4DF2-B595-86DAC0B4855C}" dt="2022-12-20T01:43:50.237" v="168" actId="20577"/>
          <ac:spMkLst>
            <pc:docMk/>
            <pc:sldMk cId="504651817" sldId="308"/>
            <ac:spMk id="3" creationId="{83E7DD52-8BF4-47F1-A03F-8790E75F276E}"/>
          </ac:spMkLst>
        </pc:spChg>
      </pc:sldChg>
      <pc:sldChg chg="addSp delSp modSp mod modNotesTx">
        <pc:chgData name="Mitchell Wand" userId="de9b44c55c049659" providerId="LiveId" clId="{83AB7DCC-FB13-4DF2-B595-86DAC0B4855C}" dt="2022-12-20T02:02:54.930" v="624" actId="6549"/>
        <pc:sldMkLst>
          <pc:docMk/>
          <pc:sldMk cId="2527724101" sldId="318"/>
        </pc:sldMkLst>
        <pc:spChg chg="mod">
          <ac:chgData name="Mitchell Wand" userId="de9b44c55c049659" providerId="LiveId" clId="{83AB7DCC-FB13-4DF2-B595-86DAC0B4855C}" dt="2022-12-20T01:52:25.259" v="444" actId="20577"/>
          <ac:spMkLst>
            <pc:docMk/>
            <pc:sldMk cId="2527724101" sldId="318"/>
            <ac:spMk id="2" creationId="{46CF8AAD-C000-4577-AEBC-F85F657FFE8C}"/>
          </ac:spMkLst>
        </pc:spChg>
        <pc:spChg chg="mod">
          <ac:chgData name="Mitchell Wand" userId="de9b44c55c049659" providerId="LiveId" clId="{83AB7DCC-FB13-4DF2-B595-86DAC0B4855C}" dt="2022-12-20T02:02:49.496" v="623" actId="20577"/>
          <ac:spMkLst>
            <pc:docMk/>
            <pc:sldMk cId="2527724101" sldId="318"/>
            <ac:spMk id="3" creationId="{3B13C7A6-A28D-4387-9F64-48979188D9B1}"/>
          </ac:spMkLst>
        </pc:spChg>
        <pc:spChg chg="mod">
          <ac:chgData name="Mitchell Wand" userId="de9b44c55c049659" providerId="LiveId" clId="{83AB7DCC-FB13-4DF2-B595-86DAC0B4855C}" dt="2022-12-20T02:02:27.126" v="619" actId="27636"/>
          <ac:spMkLst>
            <pc:docMk/>
            <pc:sldMk cId="2527724101" sldId="318"/>
            <ac:spMk id="5" creationId="{9E3EB6B5-1CBD-EBF7-9E2B-FDF2FC9DBE96}"/>
          </ac:spMkLst>
        </pc:spChg>
        <pc:graphicFrameChg chg="add del mod modGraphic">
          <ac:chgData name="Mitchell Wand" userId="de9b44c55c049659" providerId="LiveId" clId="{83AB7DCC-FB13-4DF2-B595-86DAC0B4855C}" dt="2022-12-20T01:57:30.027" v="537" actId="478"/>
          <ac:graphicFrameMkLst>
            <pc:docMk/>
            <pc:sldMk cId="2527724101" sldId="318"/>
            <ac:graphicFrameMk id="6" creationId="{80CD6EBD-EBD3-0E0A-768B-D348253B961A}"/>
          </ac:graphicFrameMkLst>
        </pc:graphicFrameChg>
        <pc:graphicFrameChg chg="add del mod modGraphic">
          <ac:chgData name="Mitchell Wand" userId="de9b44c55c049659" providerId="LiveId" clId="{83AB7DCC-FB13-4DF2-B595-86DAC0B4855C}" dt="2022-12-20T01:59:27.763" v="545" actId="21"/>
          <ac:graphicFrameMkLst>
            <pc:docMk/>
            <pc:sldMk cId="2527724101" sldId="318"/>
            <ac:graphicFrameMk id="8" creationId="{681FF368-9BD4-9D79-C538-7CBE52C3A340}"/>
          </ac:graphicFrameMkLst>
        </pc:graphicFrameChg>
        <pc:graphicFrameChg chg="add del mod modGraphic">
          <ac:chgData name="Mitchell Wand" userId="de9b44c55c049659" providerId="LiveId" clId="{83AB7DCC-FB13-4DF2-B595-86DAC0B4855C}" dt="2022-12-20T02:01:00.522" v="550" actId="478"/>
          <ac:graphicFrameMkLst>
            <pc:docMk/>
            <pc:sldMk cId="2527724101" sldId="318"/>
            <ac:graphicFrameMk id="9" creationId="{CF8161B6-9C14-D72F-636F-843774107A7D}"/>
          </ac:graphicFrameMkLst>
        </pc:graphicFrameChg>
        <pc:picChg chg="del">
          <ac:chgData name="Mitchell Wand" userId="de9b44c55c049659" providerId="LiveId" clId="{83AB7DCC-FB13-4DF2-B595-86DAC0B4855C}" dt="2022-12-20T01:53:19.448" v="485" actId="478"/>
          <ac:picMkLst>
            <pc:docMk/>
            <pc:sldMk cId="2527724101" sldId="318"/>
            <ac:picMk id="4" creationId="{CD25A98C-6460-DA1F-D73B-2EC23F2B0812}"/>
          </ac:picMkLst>
        </pc:picChg>
      </pc:sldChg>
      <pc:sldChg chg="modSp add mod ord">
        <pc:chgData name="Mitchell Wand" userId="de9b44c55c049659" providerId="LiveId" clId="{83AB7DCC-FB13-4DF2-B595-86DAC0B4855C}" dt="2022-12-20T02:08:07.234" v="742" actId="20577"/>
        <pc:sldMkLst>
          <pc:docMk/>
          <pc:sldMk cId="3217851107" sldId="356"/>
        </pc:sldMkLst>
        <pc:spChg chg="mod">
          <ac:chgData name="Mitchell Wand" userId="de9b44c55c049659" providerId="LiveId" clId="{83AB7DCC-FB13-4DF2-B595-86DAC0B4855C}" dt="2022-12-20T02:08:07.234" v="742" actId="20577"/>
          <ac:spMkLst>
            <pc:docMk/>
            <pc:sldMk cId="3217851107" sldId="356"/>
            <ac:spMk id="2" creationId="{46CF8AAD-C000-4577-AEBC-F85F657FFE8C}"/>
          </ac:spMkLst>
        </pc:spChg>
        <pc:spChg chg="mod">
          <ac:chgData name="Mitchell Wand" userId="de9b44c55c049659" providerId="LiveId" clId="{83AB7DCC-FB13-4DF2-B595-86DAC0B4855C}" dt="2022-12-20T02:06:43.656" v="629" actId="20577"/>
          <ac:spMkLst>
            <pc:docMk/>
            <pc:sldMk cId="3217851107" sldId="356"/>
            <ac:spMk id="3" creationId="{3B13C7A6-A28D-4387-9F64-48979188D9B1}"/>
          </ac:spMkLst>
        </pc:spChg>
        <pc:spChg chg="mod">
          <ac:chgData name="Mitchell Wand" userId="de9b44c55c049659" providerId="LiveId" clId="{83AB7DCC-FB13-4DF2-B595-86DAC0B4855C}" dt="2022-12-20T01:49:15.178" v="321" actId="5793"/>
          <ac:spMkLst>
            <pc:docMk/>
            <pc:sldMk cId="3217851107" sldId="356"/>
            <ac:spMk id="5" creationId="{9E3EB6B5-1CBD-EBF7-9E2B-FDF2FC9DBE96}"/>
          </ac:spMkLst>
        </pc:spChg>
      </pc:sldChg>
    </pc:docChg>
  </pc:docChgLst>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gatherly.i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404628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00569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D3B45"/>
                </a:solidFill>
                <a:effectLst/>
                <a:latin typeface="Lato Extended"/>
              </a:rPr>
              <a:t>Covey.Town</a:t>
            </a:r>
            <a:r>
              <a:rPr lang="en-US" b="0" i="0" dirty="0">
                <a:solidFill>
                  <a:srgbClr val="2D3B45"/>
                </a:solidFill>
                <a:effectLst/>
                <a:latin typeface="Lato Extended"/>
              </a:rPr>
              <a:t> provides a virtual meeting space where different groups of people can have simultaneous video calls, allowing participants to drift between different conversations, just like in real life. </a:t>
            </a:r>
            <a:r>
              <a:rPr lang="en-US" b="0" i="0" dirty="0" err="1">
                <a:solidFill>
                  <a:srgbClr val="2D3B45"/>
                </a:solidFill>
                <a:effectLst/>
                <a:latin typeface="Lato Extended"/>
              </a:rPr>
              <a:t>Covey.Town</a:t>
            </a:r>
            <a:r>
              <a:rPr lang="en-US" b="0" i="0" dirty="0">
                <a:solidFill>
                  <a:srgbClr val="2D3B45"/>
                </a:solidFill>
                <a:effectLst/>
                <a:latin typeface="Lato Extended"/>
              </a:rPr>
              <a:t> is inspired by existing products like </a:t>
            </a:r>
            <a:r>
              <a:rPr lang="en-US" b="0" i="0" u="sng" dirty="0" err="1">
                <a:effectLst/>
                <a:latin typeface="Lato Extended"/>
              </a:rPr>
              <a:t>Gather.Town</a:t>
            </a:r>
            <a:r>
              <a:rPr lang="en-US" b="0" i="0" u="sng" dirty="0">
                <a:effectLst/>
                <a:latin typeface="Lato Extended"/>
              </a:rPr>
              <a:t> ,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r>
              <a:rPr lang="en-US" b="0" i="0" dirty="0">
                <a:solidFill>
                  <a:srgbClr val="2D3B45"/>
                </a:solidFill>
                <a:effectLst/>
                <a:latin typeface="Lato Extended"/>
              </a:rPr>
              <a:t>— but it is an open source effort, and the features will be proposed and implemented by you! All implementation will take place in the TypeScript programming language, using React for the user interface.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875248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00248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12/19/2022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12/19/2022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12/19/2022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12/19/2022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12/19/2022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12/19/2022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12/19/2022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12/19/2022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12/19/2022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12/19/2022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12/19/2022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12/19/2022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gatherly.io/"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neu-se.github.io/CS4530-Spring-202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Spring-2023/staf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Adeel Bhutta, Jan Vitek and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sz="3200" dirty="0">
                <a:sym typeface="Helvetica Neue" charset="0"/>
              </a:rPr>
              <a:t>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The course will mirror the steps of the software engineering life cycle</a:t>
            </a:r>
          </a:p>
          <a:p>
            <a:pPr lvl="1"/>
            <a:r>
              <a:rPr lang="en-US" dirty="0"/>
              <a:t>starting with requirements, through testing and deployment</a:t>
            </a:r>
          </a:p>
          <a:p>
            <a:r>
              <a:rPr lang="en-US" dirty="0"/>
              <a:t>We will move some material forward to make sure that you have the learning you need when you need it</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Jest as Testing Framework</a:t>
            </a:r>
          </a:p>
          <a:p>
            <a:pPr lvl="1"/>
            <a:r>
              <a:rPr lang="en-US" dirty="0"/>
              <a:t>Visual Studio Code as our IDE</a:t>
            </a:r>
          </a:p>
          <a:p>
            <a:pPr lvl="1"/>
            <a:r>
              <a:rPr lang="en-US" dirty="0"/>
              <a:t>React for webapps</a:t>
            </a:r>
          </a:p>
          <a:p>
            <a:pPr lvl="1"/>
            <a:r>
              <a:rPr lang="en-US" dirty="0"/>
              <a:t>GitHub Projects for Project Management</a:t>
            </a:r>
          </a:p>
          <a:p>
            <a:pPr lvl="1"/>
            <a:r>
              <a:rPr lang="en-US" dirty="0"/>
              <a:t>GitHub Actions / Netlify for CI/CD</a:t>
            </a:r>
          </a:p>
          <a:p>
            <a:pPr lvl="1"/>
            <a:r>
              <a:rPr lang="en-US" dirty="0"/>
              <a:t>Also,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normAutofit/>
          </a:bodyPr>
          <a:lstStyle/>
          <a:p>
            <a:r>
              <a:rPr lang="en-US" dirty="0"/>
              <a:t>There will often be in-class exercises to give you practice with the technologies we will use.</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r>
              <a:rPr lang="en-US" dirty="0"/>
              <a:t>In addition, there will be </a:t>
            </a:r>
            <a:r>
              <a:rPr lang="en-US" b="1" dirty="0">
                <a:solidFill>
                  <a:srgbClr val="FF0000"/>
                </a:solidFill>
              </a:rPr>
              <a:t>tutorials</a:t>
            </a:r>
            <a:r>
              <a:rPr lang="en-US" dirty="0"/>
              <a:t> posted on the web.</a:t>
            </a:r>
          </a:p>
          <a:p>
            <a:r>
              <a:rPr lang="en-US" dirty="0"/>
              <a:t>These will extend the in-class materials.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lnSpcReduction="10000"/>
          </a:bodyPr>
          <a:lstStyle/>
          <a:p>
            <a:r>
              <a:rPr lang="en-US" dirty="0"/>
              <a:t>We will start with an individual project, divided into 2 deliverables.  This is to be done individually</a:t>
            </a:r>
          </a:p>
          <a:p>
            <a:r>
              <a:rPr lang="en-US" dirty="0"/>
              <a:t>Then a group project, done in teams of about 4 people</a:t>
            </a:r>
          </a:p>
          <a:p>
            <a:r>
              <a:rPr lang="en-US" dirty="0"/>
              <a:t>There will be an exam in Week 9.  There will not be a final exam.</a:t>
            </a:r>
          </a:p>
          <a:p>
            <a:r>
              <a:rPr lang="en-US" dirty="0"/>
              <a:t>The overall grading breakdown is:</a:t>
            </a:r>
          </a:p>
          <a:p>
            <a:pPr lvl="1"/>
            <a:r>
              <a:rPr lang="en-US" dirty="0"/>
              <a:t>30% Individual Assignments (Individual Projects 1 and 2)</a:t>
            </a:r>
          </a:p>
          <a:p>
            <a:pPr lvl="1"/>
            <a:r>
              <a:rPr lang="en-US" dirty="0"/>
              <a:t>40% Team Project</a:t>
            </a:r>
          </a:p>
          <a:p>
            <a:pPr lvl="1"/>
            <a:r>
              <a:rPr lang="en-US" dirty="0"/>
              <a:t>10% Participation &amp; In-class activities</a:t>
            </a:r>
          </a:p>
          <a:p>
            <a:pPr lvl="1"/>
            <a:r>
              <a:rPr lang="en-US" dirty="0"/>
              <a:t>20% Week 9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319186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We will use </a:t>
            </a:r>
            <a:r>
              <a:rPr lang="en-US" dirty="0" err="1"/>
              <a:t>covey.town</a:t>
            </a:r>
            <a:r>
              <a:rPr lang="en-US" dirty="0"/>
              <a:t> as the running codebase for </a:t>
            </a:r>
            <a:r>
              <a:rPr lang="en-US"/>
              <a:t>the course</a:t>
            </a:r>
            <a:endParaRPr lang="en-US" dirty="0"/>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5618356" cy="4351338"/>
          </a:xfrm>
        </p:spPr>
        <p:txBody>
          <a:bodyPr>
            <a:normAutofit fontScale="77500" lnSpcReduction="20000"/>
          </a:bodyPr>
          <a:lstStyle/>
          <a:p>
            <a:r>
              <a:rPr lang="en-US" dirty="0" err="1"/>
              <a:t>Covey.Town</a:t>
            </a:r>
            <a:r>
              <a:rPr lang="en-US" dirty="0"/>
              <a:t> is a virtual meeting space.</a:t>
            </a:r>
          </a:p>
          <a:p>
            <a:r>
              <a:rPr lang="en-US" b="0" i="0" dirty="0">
                <a:solidFill>
                  <a:srgbClr val="2D3B45"/>
                </a:solidFill>
                <a:effectLst/>
                <a:latin typeface="Lato Extended"/>
              </a:rPr>
              <a:t>Different groups of people can have simultaneous video calls, allowing participants to drift between different conversations, just like in real life. </a:t>
            </a:r>
          </a:p>
          <a:p>
            <a:r>
              <a:rPr lang="en-US" b="0" i="0" dirty="0">
                <a:solidFill>
                  <a:srgbClr val="2D3B45"/>
                </a:solidFill>
                <a:effectLst/>
                <a:latin typeface="Lato Extended"/>
              </a:rPr>
              <a:t>Inspired by existing products like </a:t>
            </a:r>
            <a:r>
              <a:rPr lang="en-US" b="0" i="0" u="sng" dirty="0" err="1">
                <a:effectLst/>
                <a:latin typeface="Lato Extended"/>
              </a:rPr>
              <a:t>Gather.Town</a:t>
            </a:r>
            <a:r>
              <a:rPr lang="en-US" b="0" i="0" u="sng" dirty="0">
                <a:effectLst/>
                <a:latin typeface="Lato Extended"/>
              </a:rPr>
              <a:t> ,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endParaRPr lang="en-US" b="0" i="0" u="sng" dirty="0">
              <a:effectLst/>
              <a:latin typeface="Lato Extended"/>
            </a:endParaRPr>
          </a:p>
          <a:p>
            <a:r>
              <a:rPr lang="en-US" b="0" i="0" dirty="0">
                <a:solidFill>
                  <a:srgbClr val="2D3B45"/>
                </a:solidFill>
                <a:effectLst/>
                <a:latin typeface="Lato Extended"/>
              </a:rPr>
              <a:t>But it is an open source effort </a:t>
            </a:r>
          </a:p>
          <a:p>
            <a:r>
              <a:rPr lang="en-US" dirty="0">
                <a:solidFill>
                  <a:srgbClr val="2D3B45"/>
                </a:solidFill>
                <a:latin typeface="Lato Extended"/>
              </a:rPr>
              <a:t>T</a:t>
            </a:r>
            <a:r>
              <a:rPr lang="en-US" b="0" i="0" dirty="0">
                <a:solidFill>
                  <a:srgbClr val="2D3B45"/>
                </a:solidFill>
                <a:effectLst/>
                <a:latin typeface="Lato Extended"/>
              </a:rPr>
              <a:t>he features will be proposed and implemented by you! </a:t>
            </a:r>
          </a:p>
          <a:p>
            <a:r>
              <a:rPr lang="en-US" b="0" i="0" dirty="0">
                <a:solidFill>
                  <a:srgbClr val="2D3B45"/>
                </a:solidFill>
                <a:effectLst/>
                <a:latin typeface="Lato Extended"/>
              </a:rPr>
              <a:t>All implementation will take place in the TypeScript programming language, using React for the user interface.</a:t>
            </a:r>
            <a:endParaRPr lang="en-US" dirty="0"/>
          </a:p>
          <a:p>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pic>
        <p:nvPicPr>
          <p:cNvPr id="4" name="Picture 2" descr="Conversation Areas in Covey.Town">
            <a:extLst>
              <a:ext uri="{FF2B5EF4-FFF2-40B4-BE49-F238E27FC236}">
                <a16:creationId xmlns:a16="http://schemas.microsoft.com/office/drawing/2014/main" id="{CD25A98C-6460-DA1F-D73B-2EC23F2B081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565316" y="1703516"/>
            <a:ext cx="4877693" cy="3450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rgbClr val="FF0000"/>
              </a:solidFill>
            </a:endParaRPr>
          </a:p>
        </p:txBody>
      </p:sp>
    </p:spTree>
    <p:extLst>
      <p:ext uri="{BB962C8B-B14F-4D97-AF65-F5344CB8AC3E}">
        <p14:creationId xmlns:p14="http://schemas.microsoft.com/office/powerpoint/2010/main" val="3217851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err="1"/>
              <a:t>Covey.Town</a:t>
            </a:r>
            <a:r>
              <a:rPr lang="en-US" dirty="0"/>
              <a:t> and you</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199" y="1500160"/>
            <a:ext cx="10331245" cy="4351338"/>
          </a:xfrm>
        </p:spPr>
        <p:txBody>
          <a:bodyPr>
            <a:normAutofit/>
          </a:bodyPr>
          <a:lstStyle/>
          <a:p>
            <a:r>
              <a:rPr lang="en-US" dirty="0"/>
              <a:t>The individual projects will help you become familiar with the codebase.</a:t>
            </a:r>
          </a:p>
          <a:p>
            <a:r>
              <a:rPr lang="en-US" dirty="0"/>
              <a:t>The team project will be a new feature that you will propose.</a:t>
            </a:r>
          </a:p>
          <a:p>
            <a:r>
              <a:rPr lang="en-US" dirty="0"/>
              <a:t>Further breakdown of team project grade (i.e., 40%) is:</a:t>
            </a:r>
          </a:p>
          <a:p>
            <a:pPr lvl="1"/>
            <a:r>
              <a:rPr lang="en-US" dirty="0"/>
              <a:t>Planning (20%)</a:t>
            </a:r>
          </a:p>
          <a:p>
            <a:pPr lvl="1"/>
            <a:r>
              <a:rPr lang="en-US" dirty="0"/>
              <a:t>Process (20%)</a:t>
            </a:r>
          </a:p>
          <a:p>
            <a:pPr lvl="1"/>
            <a:r>
              <a:rPr lang="en-US" dirty="0"/>
              <a:t>Product (40%)</a:t>
            </a:r>
          </a:p>
          <a:p>
            <a:pPr lvl="1"/>
            <a:r>
              <a:rPr lang="en-US" dirty="0"/>
              <a:t>Reports (20%)</a:t>
            </a:r>
          </a:p>
          <a:p>
            <a:r>
              <a:rPr lang="en-US" dirty="0">
                <a:solidFill>
                  <a:srgbClr val="FF0000"/>
                </a:solidFill>
              </a:rPr>
              <a:t>Peer evaluations (surveys) may be utilized, and individual contributions WILL impact your project grade.</a:t>
            </a:r>
          </a:p>
          <a:p>
            <a:endParaRPr lang="en-US" dirty="0"/>
          </a:p>
          <a:p>
            <a:pPr lvl="1"/>
            <a:endParaRPr lang="en-US" dirty="0"/>
          </a:p>
          <a:p>
            <a:endParaRPr lang="en-US" dirty="0"/>
          </a:p>
          <a:p>
            <a:pPr lvl="1"/>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17</a:t>
            </a:fld>
            <a:endParaRPr lang="en-US" dirty="0"/>
          </a:p>
        </p:txBody>
      </p:sp>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FF0000"/>
              </a:solidFill>
            </a:endParaRPr>
          </a:p>
        </p:txBody>
      </p:sp>
    </p:spTree>
    <p:extLst>
      <p:ext uri="{BB962C8B-B14F-4D97-AF65-F5344CB8AC3E}">
        <p14:creationId xmlns:p14="http://schemas.microsoft.com/office/powerpoint/2010/main" val="2527724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a:t>
            </a:r>
          </a:p>
          <a:p>
            <a:pPr lvl="1"/>
            <a:r>
              <a:rPr lang="en-US" dirty="0"/>
              <a:t>All regrade requests must be made through </a:t>
            </a:r>
            <a:r>
              <a:rPr lang="en-US" dirty="0" err="1"/>
              <a:t>Gradescope</a:t>
            </a:r>
            <a:r>
              <a:rPr lang="en-US" dirty="0"/>
              <a:t>.</a:t>
            </a:r>
          </a:p>
          <a:p>
            <a:pPr lvl="2"/>
            <a:r>
              <a:rPr lang="en-US" dirty="0" err="1"/>
              <a:t>GradeScope</a:t>
            </a:r>
            <a:r>
              <a:rPr lang="en-US" dirty="0"/>
              <a:t> provides an interface that allows us to review all regrade requests in one place. </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a:t>
            </a:r>
            <a:r>
              <a:rPr lang="en-US" b="1" dirty="0"/>
              <a:t>7 days </a:t>
            </a:r>
            <a:r>
              <a:rPr lang="en-US" dirty="0"/>
              <a:t>from your receipt of the graded work. </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8662639" cy="4856190"/>
          </a:xfrm>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HW (individual assignments) turned in within 24 hours after the due date </a:t>
            </a:r>
          </a:p>
          <a:p>
            <a:pPr lvl="1"/>
            <a:r>
              <a:rPr lang="en-US" dirty="0"/>
              <a:t>Individual assignments submitted more than 24 hours late will receive a zero.</a:t>
            </a:r>
          </a:p>
          <a:p>
            <a:pPr lvl="1"/>
            <a:r>
              <a:rPr lang="en-US" dirty="0"/>
              <a:t>If you're worried about being busy around the time of a HW submission, please plan ahead and get started early.</a:t>
            </a:r>
          </a:p>
          <a:p>
            <a:pPr lvl="1"/>
            <a:r>
              <a:rPr lang="en-US" dirty="0"/>
              <a:t>No late submissions allowed for any </a:t>
            </a:r>
            <a:r>
              <a:rPr lang="en-US" b="1" dirty="0"/>
              <a:t>group work</a:t>
            </a:r>
          </a:p>
          <a:p>
            <a:pPr lvl="1"/>
            <a:r>
              <a:rPr lang="en-US" dirty="0"/>
              <a:t>If you have an accommodation from Disability </a:t>
            </a:r>
            <a:r>
              <a:rPr lang="en-US"/>
              <a:t>Resource Center, </a:t>
            </a:r>
            <a:r>
              <a:rPr lang="en-US" dirty="0"/>
              <a:t>you must request it from the instructors separately for each assignment or exam.</a:t>
            </a:r>
          </a:p>
          <a:p>
            <a:pPr lvl="2"/>
            <a:r>
              <a:rPr lang="en-US" dirty="0"/>
              <a:t>DRC Accommodations are usually NOT available for Group Assignments</a:t>
            </a:r>
          </a:p>
        </p:txBody>
      </p:sp>
      <p:sp>
        <p:nvSpPr>
          <p:cNvPr id="259" name="Slide Number"/>
          <p:cNvSpPr txBox="1">
            <a:spLocks noGrp="1"/>
          </p:cNvSpPr>
          <p:nvPr>
            <p:ph type="sldNum" sz="quarter" idx="12"/>
          </p:nvPr>
        </p:nvSpPr>
        <p:spPr/>
        <p:txBody>
          <a:bodyPr/>
          <a:lstStyle/>
          <a:p>
            <a:fld id="{86CB4B4D-7CA3-9044-876B-883B54F8677D}"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7294311" y="481301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6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4413965" y="481301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Jan Vitek</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Sections 4, 5</a:t>
            </a:r>
          </a:p>
        </p:txBody>
      </p:sp>
      <p:sp>
        <p:nvSpPr>
          <p:cNvPr id="15" name="TextBox 14">
            <a:extLst>
              <a:ext uri="{FF2B5EF4-FFF2-40B4-BE49-F238E27FC236}">
                <a16:creationId xmlns:a16="http://schemas.microsoft.com/office/drawing/2014/main" id="{418EBC79-D586-4EF1-9F65-B76A9E709F75}"/>
              </a:ext>
            </a:extLst>
          </p:cNvPr>
          <p:cNvSpPr txBox="1"/>
          <p:nvPr/>
        </p:nvSpPr>
        <p:spPr>
          <a:xfrm>
            <a:off x="970817" y="4780091"/>
            <a:ext cx="2743199"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Sections 1, 2, 3 &amp; 7</a:t>
            </a: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276" y="1600598"/>
            <a:ext cx="2708548" cy="2708548"/>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638" y="1590918"/>
            <a:ext cx="2708548" cy="2708548"/>
          </a:xfrm>
          <a:prstGeom prst="rect">
            <a:avLst/>
          </a:prstGeom>
        </p:spPr>
      </p:pic>
      <p:pic>
        <p:nvPicPr>
          <p:cNvPr id="8" name="Picture 7" descr="A person wearing glasses&#10;&#10;Description automatically generated with medium confidence">
            <a:extLst>
              <a:ext uri="{FF2B5EF4-FFF2-40B4-BE49-F238E27FC236}">
                <a16:creationId xmlns:a16="http://schemas.microsoft.com/office/drawing/2014/main" id="{0F53AC49-80D1-1002-FB45-EB52D3E9F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1209" y="1600598"/>
            <a:ext cx="1933044" cy="269886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422318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21</a:t>
            </a:fld>
            <a:endParaRPr lang="en-US"/>
          </a:p>
        </p:txBody>
      </p:sp>
    </p:spTree>
    <p:extLst>
      <p:ext uri="{BB962C8B-B14F-4D97-AF65-F5344CB8AC3E}">
        <p14:creationId xmlns:p14="http://schemas.microsoft.com/office/powerpoint/2010/main" val="1665633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a:t>
            </a:r>
            <a:r>
              <a:rPr lang="en-US" dirty="0">
                <a:hlinkClick r:id="rId2"/>
              </a:rPr>
              <a:t>https://neu-se.github.io/CS4530-Spring-2023</a:t>
            </a:r>
            <a:r>
              <a:rPr lang="en-US" dirty="0"/>
              <a:t>)</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projects, etc.</a:t>
            </a:r>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2855917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23</a:t>
            </a:fld>
            <a:endParaRPr lang="en-US"/>
          </a:p>
        </p:txBody>
      </p:sp>
    </p:spTree>
    <p:extLst>
      <p:ext uri="{BB962C8B-B14F-4D97-AF65-F5344CB8AC3E}">
        <p14:creationId xmlns:p14="http://schemas.microsoft.com/office/powerpoint/2010/main" val="2798469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Lesson 1.1 Activity: Introductions</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a:xfrm>
            <a:off x="838199" y="1777999"/>
            <a:ext cx="9812867" cy="3291712"/>
          </a:xfrm>
        </p:spPr>
        <p:txBody>
          <a:bodyPr>
            <a:normAutofit/>
          </a:bodyPr>
          <a:lstStyle/>
          <a:p>
            <a:r>
              <a:rPr lang="en-US" dirty="0"/>
              <a:t>Activity 1:  Introduce yourself and ask students to introduce themselves</a:t>
            </a:r>
          </a:p>
          <a:p>
            <a:endParaRPr lang="en-US" dirty="0"/>
          </a:p>
          <a:p>
            <a:r>
              <a:rPr lang="en-US" dirty="0"/>
              <a:t>Activity 2 {Optional}: </a:t>
            </a:r>
            <a:r>
              <a:rPr lang="en-US" b="1" dirty="0"/>
              <a:t>Welcome Survey</a:t>
            </a:r>
          </a:p>
          <a:p>
            <a:pPr lvl="1"/>
            <a:r>
              <a:rPr lang="en-US" dirty="0"/>
              <a:t>Share the Survey Link with Students.</a:t>
            </a:r>
          </a:p>
          <a:p>
            <a:pPr lvl="1"/>
            <a:r>
              <a:rPr lang="en-US" dirty="0"/>
              <a:t>Allow them to complete the survey</a:t>
            </a:r>
          </a:p>
          <a:p>
            <a:pPr lvl="1"/>
            <a:r>
              <a:rPr lang="en-US" dirty="0"/>
              <a:t>Discuss survey responses and answer questions.</a:t>
            </a:r>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98678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398 students and 22 teaching assistants.</a:t>
            </a:r>
          </a:p>
          <a:p>
            <a:r>
              <a:rPr lang="en-US" dirty="0"/>
              <a:t>Their pictures will be on the website as soon as we collect them</a:t>
            </a:r>
          </a:p>
          <a:p>
            <a:pPr marL="0" indent="0">
              <a:buNone/>
            </a:pPr>
            <a:r>
              <a:rPr lang="en-US" dirty="0">
                <a:hlinkClick r:id="rId2"/>
              </a:rPr>
              <a:t>https://neu-se.github.io/CS4530-Spring-2023/staff/</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1854</TotalTime>
  <Words>1569</Words>
  <Application>Microsoft Office PowerPoint</Application>
  <PresentationFormat>Widescreen</PresentationFormat>
  <Paragraphs>192</Paragraphs>
  <Slides>24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Helvetica Neue Medium</vt:lpstr>
      <vt:lpstr>Lato Extended</vt:lpstr>
      <vt:lpstr>Palatino</vt:lpstr>
      <vt:lpstr>Verdana</vt:lpstr>
      <vt:lpstr>Office Theme</vt:lpstr>
      <vt:lpstr>CS 4530: Fundamentals of Software Engineering Module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Requirements</vt:lpstr>
      <vt:lpstr>We will use covey.town as the running codebase for the course</vt:lpstr>
      <vt:lpstr>Covey.Town and you</vt:lpstr>
      <vt:lpstr>Grade Appeal Policy</vt:lpstr>
      <vt:lpstr>Late Policy</vt:lpstr>
      <vt:lpstr>Academic Integrity (1)</vt:lpstr>
      <vt:lpstr>Academic Integrity (2)</vt:lpstr>
      <vt:lpstr>Communication</vt:lpstr>
      <vt:lpstr>Review</vt:lpstr>
      <vt:lpstr>Lesson 1.1 Activity: Introductions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62</cp:revision>
  <dcterms:created xsi:type="dcterms:W3CDTF">2021-01-07T15:19:22Z</dcterms:created>
  <dcterms:modified xsi:type="dcterms:W3CDTF">2022-12-20T02:08:10Z</dcterms:modified>
</cp:coreProperties>
</file>