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6"/>
  </p:notesMasterIdLst>
  <p:sldIdLst>
    <p:sldId id="485" r:id="rId2"/>
    <p:sldId id="580" r:id="rId3"/>
    <p:sldId id="486" r:id="rId4"/>
    <p:sldId id="262" r:id="rId5"/>
    <p:sldId id="514" r:id="rId6"/>
    <p:sldId id="533" r:id="rId7"/>
    <p:sldId id="577" r:id="rId8"/>
    <p:sldId id="560" r:id="rId9"/>
    <p:sldId id="562" r:id="rId10"/>
    <p:sldId id="564" r:id="rId11"/>
    <p:sldId id="565" r:id="rId12"/>
    <p:sldId id="540" r:id="rId13"/>
    <p:sldId id="566" r:id="rId14"/>
    <p:sldId id="568" r:id="rId15"/>
    <p:sldId id="498" r:id="rId16"/>
    <p:sldId id="503" r:id="rId17"/>
    <p:sldId id="505" r:id="rId18"/>
    <p:sldId id="569" r:id="rId19"/>
    <p:sldId id="571" r:id="rId20"/>
    <p:sldId id="572" r:id="rId21"/>
    <p:sldId id="573" r:id="rId22"/>
    <p:sldId id="574" r:id="rId23"/>
    <p:sldId id="575" r:id="rId24"/>
    <p:sldId id="576" r:id="rId25"/>
    <p:sldId id="578" r:id="rId26"/>
    <p:sldId id="277" r:id="rId27"/>
    <p:sldId id="544" r:id="rId28"/>
    <p:sldId id="499" r:id="rId29"/>
    <p:sldId id="550" r:id="rId30"/>
    <p:sldId id="546" r:id="rId31"/>
    <p:sldId id="579" r:id="rId32"/>
    <p:sldId id="557" r:id="rId33"/>
    <p:sldId id="543" r:id="rId34"/>
    <p:sldId id="555" r:id="rId3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4A2AB-21F2-4458-9F7A-706A0E6C6B13}" v="46" dt="2022-12-20T16:41:21.56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497" autoAdjust="0"/>
  </p:normalViewPr>
  <p:slideViewPr>
    <p:cSldViewPr snapToGrid="0" snapToObjects="1">
      <p:cViewPr varScale="1">
        <p:scale>
          <a:sx n="51" d="100"/>
          <a:sy n="51" d="100"/>
        </p:scale>
        <p:origin x="1256" y="44"/>
      </p:cViewPr>
      <p:guideLst/>
    </p:cSldViewPr>
  </p:slideViewPr>
  <p:outlineViewPr>
    <p:cViewPr>
      <p:scale>
        <a:sx n="33" d="100"/>
        <a:sy n="33" d="100"/>
      </p:scale>
      <p:origin x="0" y="-8408"/>
    </p:cViewPr>
  </p:outlineViewPr>
  <p:notesTextViewPr>
    <p:cViewPr>
      <p:scale>
        <a:sx n="75" d="100"/>
        <a:sy n="75" d="100"/>
      </p:scale>
      <p:origin x="0" y="0"/>
    </p:cViewPr>
  </p:notesTextViewPr>
  <p:sorterViewPr>
    <p:cViewPr>
      <p:scale>
        <a:sx n="75" d="100"/>
        <a:sy n="75" d="100"/>
      </p:scale>
      <p:origin x="0" y="-56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caller waits for each request to finish before starting the next one.</a:t>
            </a:r>
          </a:p>
        </p:txBody>
      </p:sp>
    </p:spTree>
    <p:extLst>
      <p:ext uri="{BB962C8B-B14F-4D97-AF65-F5344CB8AC3E}">
        <p14:creationId xmlns:p14="http://schemas.microsoft.com/office/powerpoint/2010/main" val="229338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 examples, promised were returned (but there were implied or implicit). Now you can clearly see them and store them</a:t>
            </a:r>
          </a:p>
        </p:txBody>
      </p:sp>
    </p:spTree>
    <p:extLst>
      <p:ext uri="{BB962C8B-B14F-4D97-AF65-F5344CB8AC3E}">
        <p14:creationId xmlns:p14="http://schemas.microsoft.com/office/powerpoint/2010/main" val="4173860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Promise.all</a:t>
            </a:r>
            <a:r>
              <a:rPr lang="en-US" dirty="0"/>
              <a:t> allows you to block some process until ALL of the promises are satisfied.</a:t>
            </a:r>
          </a:p>
        </p:txBody>
      </p:sp>
    </p:spTree>
    <p:extLst>
      <p:ext uri="{BB962C8B-B14F-4D97-AF65-F5344CB8AC3E}">
        <p14:creationId xmlns:p14="http://schemas.microsoft.com/office/powerpoint/2010/main" val="3451085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p:txBody>
      </p:sp>
    </p:spTree>
    <p:extLst>
      <p:ext uri="{BB962C8B-B14F-4D97-AF65-F5344CB8AC3E}">
        <p14:creationId xmlns:p14="http://schemas.microsoft.com/office/powerpoint/2010/main" val="2468432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Concurrency lets us mask latency. </a:t>
            </a:r>
          </a:p>
          <a:p>
            <a:endParaRPr lang="en-US" dirty="0"/>
          </a:p>
          <a:p>
            <a:r>
              <a:rPr lang="en-US" dirty="0"/>
              <a:t>Well-written asynchronous code leverages concurrency when possible.</a:t>
            </a:r>
          </a:p>
          <a:p>
            <a:r>
              <a:rPr lang="en-US" dirty="0"/>
              <a:t>If you have a bunch of things that can be done at the same time, say, making 3 requests to servers, and you don’t care the order in which those requests are made, then do not write code that enforces any ordering. The example on the right will produce output that might have a different order than the one on the left, but if we are OK with that, we can mask how slow that I/O is by doing things concurrently.</a:t>
            </a:r>
          </a:p>
          <a:p>
            <a:endParaRPr lang="en-US" dirty="0"/>
          </a:p>
          <a:p>
            <a:r>
              <a:rPr lang="en-US" dirty="0"/>
              <a:t>(Click through builds to see the sequence of operations. The * stands in for </a:t>
            </a:r>
            <a:r>
              <a:rPr lang="en-US" dirty="0" err="1"/>
              <a:t>console.log</a:t>
            </a:r>
            <a:r>
              <a:rPr lang="en-US" dirty="0"/>
              <a:t>, boxes are not to-scale. Notice how on the concurrent one the results got printed as 3,2,1.</a:t>
            </a:r>
          </a:p>
          <a:p>
            <a:endParaRPr lang="en-US" dirty="0"/>
          </a:p>
          <a:p>
            <a:r>
              <a:rPr lang="en-US" dirty="0"/>
              <a:t>In this simple example the performance difference is a small absolute number (130msec), but another way of saying it is that the code on the left is 2.5x slower!</a:t>
            </a:r>
          </a:p>
          <a:p>
            <a:endParaRPr lang="en-US" dirty="0"/>
          </a:p>
          <a:p>
            <a:r>
              <a:rPr lang="en-US" dirty="0"/>
              <a:t>If you had more concurrent requests to make (say 10 instead of 3), then losing the latency is a bigger loss: 105 vs. 694 msecs:  a 7x difference!!</a:t>
            </a:r>
          </a:p>
        </p:txBody>
      </p:sp>
    </p:spTree>
    <p:extLst>
      <p:ext uri="{BB962C8B-B14F-4D97-AF65-F5344CB8AC3E}">
        <p14:creationId xmlns:p14="http://schemas.microsoft.com/office/powerpoint/2010/main" val="3672567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(Read slide, these points summarize past few slides, adding the note that if you have concurrency, you have concurrency)</a:t>
            </a:r>
            <a:r>
              <a:rPr lang="en-US" sz="1100" b="1" dirty="0">
                <a:solidFill>
                  <a:schemeClr val="tx1"/>
                </a:solidFill>
                <a:latin typeface="Ink Free" panose="03080402000500000000" pitchFamily="66" charset="0"/>
              </a:rPr>
              <a:t> </a:t>
            </a:r>
          </a:p>
          <a:p>
            <a:pPr marL="0" marR="0" lvl="0" indent="0" algn="l" defTabSz="228600" eaLnBrk="1" fontAlgn="auto" latinLnBrk="0" hangingPunct="1">
              <a:lnSpc>
                <a:spcPct val="117999"/>
              </a:lnSpc>
              <a:spcBef>
                <a:spcPts val="0"/>
              </a:spcBef>
              <a:spcAft>
                <a:spcPts val="0"/>
              </a:spcAft>
              <a:buClrTx/>
              <a:buSzTx/>
              <a:buFontTx/>
              <a:buNone/>
              <a:tabLst/>
              <a:defRPr/>
            </a:pPr>
            <a:r>
              <a:rPr lang="en-US" sz="1100" b="0" dirty="0">
                <a:solidFill>
                  <a:schemeClr val="tx1"/>
                </a:solidFill>
                <a:latin typeface="Ink Free" panose="03080402000500000000" pitchFamily="66" charset="0"/>
              </a:rPr>
              <a:t>Remember that we broke up </a:t>
            </a:r>
            <a:r>
              <a:rPr lang="en-US" sz="1100" b="0" dirty="0" err="1">
                <a:solidFill>
                  <a:schemeClr val="tx1"/>
                </a:solidFill>
                <a:latin typeface="Ink Free" panose="03080402000500000000" pitchFamily="66" charset="0"/>
              </a:rPr>
              <a:t>asyncProcessStudent</a:t>
            </a:r>
            <a:r>
              <a:rPr lang="en-US" sz="1100" b="0" dirty="0">
                <a:solidFill>
                  <a:schemeClr val="tx1"/>
                </a:solidFill>
                <a:latin typeface="Ink Free" panose="03080402000500000000" pitchFamily="66" charset="0"/>
              </a:rPr>
              <a:t> to give other processes a chance to run; that was an example of the second bullet.</a:t>
            </a:r>
          </a:p>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concurrent computation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41693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is either suspended or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2913262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(called a promise). That promise was returned immediately back to the caller (whichever thread called the </a:t>
            </a:r>
            <a:r>
              <a:rPr lang="en-US" dirty="0" err="1"/>
              <a:t>makeRequest</a:t>
            </a:r>
            <a:r>
              <a:rPr lang="en-US" dirty="0"/>
              <a:t>) and the important point to remember is that the caller’s thread continues on while </a:t>
            </a:r>
            <a:r>
              <a:rPr lang="en-US" dirty="0" err="1"/>
              <a:t>makeRequest</a:t>
            </a:r>
            <a:r>
              <a:rPr lang="en-US" dirty="0"/>
              <a:t> is awaiting</a:t>
            </a:r>
          </a:p>
        </p:txBody>
      </p:sp>
    </p:spTree>
    <p:extLst>
      <p:ext uri="{BB962C8B-B14F-4D97-AF65-F5344CB8AC3E}">
        <p14:creationId xmlns:p14="http://schemas.microsoft.com/office/powerpoint/2010/main" val="710289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semantics are shown in this output. Here the main thread continued its execution after making the request. Event handler will NOT switch to any other task until the main thread is completed (or it yields)</a:t>
            </a:r>
          </a:p>
        </p:txBody>
      </p:sp>
    </p:spTree>
    <p:extLst>
      <p:ext uri="{BB962C8B-B14F-4D97-AF65-F5344CB8AC3E}">
        <p14:creationId xmlns:p14="http://schemas.microsoft.com/office/powerpoint/2010/main" val="1659280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p>
          <a:p>
            <a:r>
              <a:rPr lang="en-US" dirty="0"/>
              <a:t>When one request starts, this code proceeds to the next one. Each request got blocked due to “await” keyword but it returned the control immediately to the calling thread.</a:t>
            </a:r>
          </a:p>
          <a:p>
            <a:r>
              <a:rPr lang="en-US" dirty="0"/>
              <a:t>The starting process (i.., </a:t>
            </a:r>
            <a:r>
              <a:rPr lang="en-US" dirty="0" err="1"/>
              <a:t>makeThreeSimpleRequests</a:t>
            </a:r>
            <a:r>
              <a:rPr lang="en-US" dirty="0"/>
              <a:t> method) ran to completion: the Console.log executed before the requests.</a:t>
            </a:r>
          </a:p>
          <a:p>
            <a:endParaRPr lang="en-US" dirty="0"/>
          </a:p>
          <a:p>
            <a:r>
              <a:rPr lang="en-US" dirty="0"/>
              <a:t>Transmission is out-of-order:  Request 2 evidently reached the server before Request 1.</a:t>
            </a:r>
          </a:p>
          <a:p>
            <a:endParaRPr lang="en-US" dirty="0"/>
          </a:p>
        </p:txBody>
      </p:sp>
    </p:spTree>
    <p:extLst>
      <p:ext uri="{BB962C8B-B14F-4D97-AF65-F5344CB8AC3E}">
        <p14:creationId xmlns:p14="http://schemas.microsoft.com/office/powerpoint/2010/main" val="1088576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a:sym typeface="Helvetica Neue" charset="0"/>
              </a:rPr>
              <a:t>CS 4530</a:t>
            </a:r>
            <a:r>
              <a:rPr lang="en-US" altLang="en-US" dirty="0">
                <a:sym typeface="Helvetica Neue" charset="0"/>
              </a:rPr>
              <a:t>: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5: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a:t>
            </a:r>
            <a:r>
              <a:rPr lang="en-US" sz="2400" dirty="0" err="1"/>
              <a:t>Bhutta</a:t>
            </a:r>
            <a:r>
              <a:rPr lang="en-US" sz="2400" dirty="0"/>
              <a:t>, Jan </a:t>
            </a:r>
            <a:r>
              <a:rPr lang="en-US" sz="2400" dirty="0" err="1"/>
              <a:t>Vitek</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F26-3D05-9516-9072-90A0156F747B}"/>
              </a:ext>
            </a:extLst>
          </p:cNvPr>
          <p:cNvSpPr>
            <a:spLocks noGrp="1"/>
          </p:cNvSpPr>
          <p:nvPr>
            <p:ph type="title"/>
          </p:nvPr>
        </p:nvSpPr>
        <p:spPr/>
        <p:txBody>
          <a:bodyPr/>
          <a:lstStyle/>
          <a:p>
            <a:r>
              <a:rPr lang="en-US" dirty="0"/>
              <a:t>The pattern in action</a:t>
            </a:r>
          </a:p>
        </p:txBody>
      </p:sp>
      <p:sp>
        <p:nvSpPr>
          <p:cNvPr id="4" name="Slide Number Placeholder 3">
            <a:extLst>
              <a:ext uri="{FF2B5EF4-FFF2-40B4-BE49-F238E27FC236}">
                <a16:creationId xmlns:a16="http://schemas.microsoft.com/office/drawing/2014/main" id="{657C8D98-764A-9D99-09D4-3EA7558FD28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6223A7A7-ED26-72B8-818A-2A0C5066AAAD}"/>
              </a:ext>
            </a:extLst>
          </p:cNvPr>
          <p:cNvSpPr txBox="1"/>
          <p:nvPr/>
        </p:nvSpPr>
        <p:spPr>
          <a:xfrm>
            <a:off x="838200" y="1492946"/>
            <a:ext cx="11040291" cy="3046988"/>
          </a:xfrm>
          <a:prstGeom prst="rect">
            <a:avLst/>
          </a:prstGeom>
          <a:no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is about to start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000000"/>
                </a:solidFill>
                <a:effectLst/>
                <a:latin typeface="Consolas" panose="020B0609020204030204" pitchFamily="49" charset="0"/>
              </a:rPr>
              <a:t> =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axios</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get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'https://rest-</a:t>
            </a:r>
            <a:r>
              <a:rPr lang="en-US" sz="1600" b="0" dirty="0" err="1">
                <a:solidFill>
                  <a:srgbClr val="A31515"/>
                </a:solidFill>
                <a:effectLst/>
                <a:latin typeface="Consolas" panose="020B0609020204030204" pitchFamily="49" charset="0"/>
              </a:rPr>
              <a:t>example.covey.town</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resumes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reports that for request '</a:t>
            </a:r>
            <a:r>
              <a:rPr lang="en-US" sz="1600" b="0" dirty="0">
                <a:solidFill>
                  <a:srgbClr val="0000FF"/>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requestNumber</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server replied: `</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data</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is about to call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1000</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 continues after </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 returns"</a:t>
            </a:r>
            <a:r>
              <a:rPr lang="en-US" sz="1600" b="0" dirty="0">
                <a:solidFill>
                  <a:srgbClr val="000000"/>
                </a:solidFill>
                <a:effectLst/>
                <a:latin typeface="Consolas" panose="020B0609020204030204" pitchFamily="49" charset="0"/>
              </a:rPr>
              <a:t>);</a:t>
            </a:r>
          </a:p>
          <a:p>
            <a:pPr algn="l"/>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"end of main thread"</a:t>
            </a:r>
            <a:r>
              <a:rPr lang="en-US" sz="1600"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FAFF8F41-3560-E45C-BD4F-631ADBAAD165}"/>
              </a:ext>
            </a:extLst>
          </p:cNvPr>
          <p:cNvSpPr txBox="1"/>
          <p:nvPr/>
        </p:nvSpPr>
        <p:spPr>
          <a:xfrm>
            <a:off x="838199" y="4580224"/>
            <a:ext cx="9804991" cy="2308324"/>
          </a:xfrm>
          <a:prstGeom prst="rect">
            <a:avLst/>
          </a:prstGeom>
          <a:noFill/>
          <a:ln w="12700" cap="flat" cmpd="sng" algn="ctr">
            <a:solidFill>
              <a:srgbClr val="0A52B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example1</a:t>
            </a:r>
          </a:p>
          <a:p>
            <a:pPr algn="l"/>
            <a:r>
              <a:rPr lang="en-US" sz="1800" dirty="0">
                <a:solidFill>
                  <a:schemeClr val="tx1"/>
                </a:solidFill>
              </a:rPr>
              <a:t>main thread is about to call </a:t>
            </a:r>
            <a:r>
              <a:rPr lang="en-US" sz="1800" dirty="0" err="1">
                <a:solidFill>
                  <a:schemeClr val="tx1"/>
                </a:solidFill>
              </a:rPr>
              <a:t>makeRequest</a:t>
            </a:r>
            <a:endParaRPr lang="en-US" sz="1800" dirty="0">
              <a:solidFill>
                <a:schemeClr val="tx1"/>
              </a:solidFill>
            </a:endParaRPr>
          </a:p>
          <a:p>
            <a:pPr algn="l"/>
            <a:r>
              <a:rPr lang="en-US" sz="1800" dirty="0" err="1">
                <a:solidFill>
                  <a:schemeClr val="tx1"/>
                </a:solidFill>
              </a:rPr>
              <a:t>makeRequest</a:t>
            </a:r>
            <a:r>
              <a:rPr lang="en-US" sz="1800" dirty="0">
                <a:solidFill>
                  <a:schemeClr val="tx1"/>
                </a:solidFill>
              </a:rPr>
              <a:t> is about to start request 1000</a:t>
            </a:r>
          </a:p>
          <a:p>
            <a:pPr algn="l"/>
            <a:r>
              <a:rPr lang="en-US" sz="1800" dirty="0">
                <a:solidFill>
                  <a:schemeClr val="tx1"/>
                </a:solidFill>
              </a:rPr>
              <a:t>main thread continues after </a:t>
            </a:r>
            <a:r>
              <a:rPr lang="en-US" sz="1800" dirty="0" err="1">
                <a:solidFill>
                  <a:schemeClr val="tx1"/>
                </a:solidFill>
              </a:rPr>
              <a:t>makeRequest</a:t>
            </a:r>
            <a:r>
              <a:rPr lang="en-US" sz="1800" dirty="0">
                <a:solidFill>
                  <a:schemeClr val="tx1"/>
                </a:solidFill>
              </a:rPr>
              <a:t> returns</a:t>
            </a:r>
          </a:p>
          <a:p>
            <a:pPr algn="l"/>
            <a:r>
              <a:rPr lang="en-US" sz="1800" dirty="0">
                <a:solidFill>
                  <a:schemeClr val="tx1"/>
                </a:solidFill>
              </a:rPr>
              <a:t>end of main thread</a:t>
            </a:r>
          </a:p>
          <a:p>
            <a:pPr algn="l"/>
            <a:r>
              <a:rPr lang="en-US" sz="1800" dirty="0" err="1">
                <a:solidFill>
                  <a:schemeClr val="tx1"/>
                </a:solidFill>
              </a:rPr>
              <a:t>makeRequest</a:t>
            </a:r>
            <a:r>
              <a:rPr lang="en-US" sz="1800" dirty="0">
                <a:solidFill>
                  <a:schemeClr val="tx1"/>
                </a:solidFill>
              </a:rPr>
              <a:t> resumes request 1000</a:t>
            </a:r>
          </a:p>
          <a:p>
            <a:pPr algn="l"/>
            <a:r>
              <a:rPr lang="en-US" sz="1800" dirty="0" err="1">
                <a:solidFill>
                  <a:schemeClr val="tx1"/>
                </a:solidFill>
              </a:rPr>
              <a:t>makeRequest</a:t>
            </a:r>
            <a:r>
              <a:rPr lang="en-US" sz="1800" dirty="0">
                <a:solidFill>
                  <a:schemeClr val="tx1"/>
                </a:solidFill>
              </a:rPr>
              <a:t> reports that for request '1000', server replied:  This is GET number 200 on the current server </a:t>
            </a:r>
          </a:p>
        </p:txBody>
      </p:sp>
      <p:grpSp>
        <p:nvGrpSpPr>
          <p:cNvPr id="26" name="Group 25">
            <a:extLst>
              <a:ext uri="{FF2B5EF4-FFF2-40B4-BE49-F238E27FC236}">
                <a16:creationId xmlns:a16="http://schemas.microsoft.com/office/drawing/2014/main" id="{03B46C80-7780-3757-1A12-25C3F40C8572}"/>
              </a:ext>
            </a:extLst>
          </p:cNvPr>
          <p:cNvGrpSpPr/>
          <p:nvPr/>
        </p:nvGrpSpPr>
        <p:grpSpPr>
          <a:xfrm>
            <a:off x="4373768" y="2097333"/>
            <a:ext cx="7504723" cy="2288787"/>
            <a:chOff x="4293618" y="3328042"/>
            <a:chExt cx="7504723" cy="2288787"/>
          </a:xfrm>
        </p:grpSpPr>
        <p:sp>
          <p:nvSpPr>
            <p:cNvPr id="13" name="TextBox 12">
              <a:extLst>
                <a:ext uri="{FF2B5EF4-FFF2-40B4-BE49-F238E27FC236}">
                  <a16:creationId xmlns:a16="http://schemas.microsoft.com/office/drawing/2014/main" id="{6DB8828A-708E-C2C1-AEF6-D09FAA35D1EF}"/>
                </a:ext>
              </a:extLst>
            </p:cNvPr>
            <p:cNvSpPr txBox="1"/>
            <p:nvPr/>
          </p:nvSpPr>
          <p:spPr>
            <a:xfrm>
              <a:off x="6888653" y="3328042"/>
              <a:ext cx="4909688" cy="2288787"/>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indent="-457200" algn="l">
                <a:buAutoNum type="arabicPeriod"/>
              </a:pPr>
              <a:r>
                <a:rPr lang="en-US" sz="2400" b="1" dirty="0" err="1">
                  <a:solidFill>
                    <a:schemeClr val="tx1"/>
                  </a:solidFill>
                  <a:latin typeface="Ink Free" panose="03080402000500000000" pitchFamily="66" charset="0"/>
                </a:rPr>
                <a:t>Axios.get</a:t>
              </a:r>
              <a:r>
                <a:rPr lang="en-US" sz="2400" b="1" dirty="0">
                  <a:solidFill>
                    <a:schemeClr val="tx1"/>
                  </a:solidFill>
                  <a:latin typeface="Ink Free" panose="03080402000500000000" pitchFamily="66" charset="0"/>
                </a:rPr>
                <a:t> starts the http request in the background, and </a:t>
              </a:r>
            </a:p>
            <a:p>
              <a:pPr marL="457200" indent="-457200" algn="l">
                <a:buAutoNum type="arabicPeriod"/>
              </a:pPr>
              <a:r>
                <a:rPr lang="en-US" sz="2400" b="1" dirty="0">
                  <a:solidFill>
                    <a:schemeClr val="tx1"/>
                  </a:solidFill>
                  <a:latin typeface="Ink Free" panose="03080402000500000000" pitchFamily="66" charset="0"/>
                </a:rPr>
                <a:t>Creates a promise to do the code after the await.</a:t>
              </a:r>
            </a:p>
            <a:p>
              <a:pPr algn="l"/>
              <a:r>
                <a:rPr lang="en-US" sz="2400" b="1" dirty="0">
                  <a:solidFill>
                    <a:schemeClr val="tx1"/>
                  </a:solidFill>
                  <a:latin typeface="Ink Free" panose="03080402000500000000" pitchFamily="66" charset="0"/>
                </a:rPr>
                <a:t>3.  The call to </a:t>
              </a:r>
              <a:r>
                <a:rPr lang="en-US" sz="2400" b="1" dirty="0" err="1">
                  <a:solidFill>
                    <a:schemeClr val="tx1"/>
                  </a:solidFill>
                  <a:latin typeface="Ink Free" panose="03080402000500000000" pitchFamily="66" charset="0"/>
                </a:rPr>
                <a:t>makeRequest</a:t>
              </a:r>
              <a:r>
                <a:rPr lang="en-US" sz="2400" b="1" dirty="0">
                  <a:solidFill>
                    <a:schemeClr val="tx1"/>
                  </a:solidFill>
                  <a:latin typeface="Ink Free" panose="03080402000500000000" pitchFamily="66" charset="0"/>
                </a:rPr>
                <a:t> returns.</a:t>
              </a:r>
            </a:p>
          </p:txBody>
        </p:sp>
        <p:cxnSp>
          <p:nvCxnSpPr>
            <p:cNvPr id="15" name="Straight Arrow Connector 14">
              <a:extLst>
                <a:ext uri="{FF2B5EF4-FFF2-40B4-BE49-F238E27FC236}">
                  <a16:creationId xmlns:a16="http://schemas.microsoft.com/office/drawing/2014/main" id="{F6642CE7-DCB4-E082-7E9F-089DEB441CFD}"/>
                </a:ext>
              </a:extLst>
            </p:cNvPr>
            <p:cNvCxnSpPr>
              <a:cxnSpLocks/>
              <a:stCxn id="13" idx="1"/>
            </p:cNvCxnSpPr>
            <p:nvPr/>
          </p:nvCxnSpPr>
          <p:spPr>
            <a:xfrm flipH="1" flipV="1">
              <a:off x="4293618" y="3552047"/>
              <a:ext cx="2595035" cy="92038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329FD96-BE25-7CBD-1B4B-C85CD13607A4}"/>
              </a:ext>
            </a:extLst>
          </p:cNvPr>
          <p:cNvGrpSpPr/>
          <p:nvPr/>
        </p:nvGrpSpPr>
        <p:grpSpPr>
          <a:xfrm>
            <a:off x="3093057" y="4469812"/>
            <a:ext cx="8932259" cy="1508741"/>
            <a:chOff x="1512047" y="3849498"/>
            <a:chExt cx="8932259" cy="1508741"/>
          </a:xfrm>
        </p:grpSpPr>
        <p:sp>
          <p:nvSpPr>
            <p:cNvPr id="21" name="TextBox 20">
              <a:extLst>
                <a:ext uri="{FF2B5EF4-FFF2-40B4-BE49-F238E27FC236}">
                  <a16:creationId xmlns:a16="http://schemas.microsoft.com/office/drawing/2014/main" id="{2A8D85B0-07E0-E42D-7D9D-0B78BDCEEC94}"/>
                </a:ext>
              </a:extLst>
            </p:cNvPr>
            <p:cNvSpPr txBox="1"/>
            <p:nvPr/>
          </p:nvSpPr>
          <p:spPr>
            <a:xfrm>
              <a:off x="6176575" y="3849498"/>
              <a:ext cx="4267731" cy="1508741"/>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4. The main thread finishes. </a:t>
              </a:r>
            </a:p>
            <a:p>
              <a:pPr algn="l"/>
              <a:r>
                <a:rPr lang="en-US" sz="2400" b="1" dirty="0">
                  <a:solidFill>
                    <a:schemeClr val="tx1"/>
                  </a:solidFill>
                  <a:latin typeface="Ink Free" panose="03080402000500000000" pitchFamily="66" charset="0"/>
                </a:rPr>
                <a:t>5. The computation resumes the promise</a:t>
              </a:r>
            </a:p>
          </p:txBody>
        </p:sp>
        <p:cxnSp>
          <p:nvCxnSpPr>
            <p:cNvPr id="23" name="Straight Arrow Connector 22">
              <a:extLst>
                <a:ext uri="{FF2B5EF4-FFF2-40B4-BE49-F238E27FC236}">
                  <a16:creationId xmlns:a16="http://schemas.microsoft.com/office/drawing/2014/main" id="{F2D4B224-9341-5812-B136-61B981731CA0}"/>
                </a:ext>
              </a:extLst>
            </p:cNvPr>
            <p:cNvCxnSpPr>
              <a:cxnSpLocks/>
              <a:stCxn id="21" idx="1"/>
            </p:cNvCxnSpPr>
            <p:nvPr/>
          </p:nvCxnSpPr>
          <p:spPr>
            <a:xfrm flipH="1">
              <a:off x="1512047" y="4603869"/>
              <a:ext cx="4664528" cy="670121"/>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2DE010B5-AD1C-8ABD-04AB-8363BEA9D45B}"/>
              </a:ext>
            </a:extLst>
          </p:cNvPr>
          <p:cNvSpPr txBox="1"/>
          <p:nvPr/>
        </p:nvSpPr>
        <p:spPr>
          <a:xfrm>
            <a:off x="9367285" y="275274"/>
            <a:ext cx="2371060"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200" dirty="0">
                <a:solidFill>
                  <a:schemeClr val="tx1"/>
                </a:solidFill>
              </a:rPr>
              <a:t>example1.ts</a:t>
            </a:r>
          </a:p>
        </p:txBody>
      </p:sp>
      <p:sp>
        <p:nvSpPr>
          <p:cNvPr id="29" name="Arrow: Down 28">
            <a:extLst>
              <a:ext uri="{FF2B5EF4-FFF2-40B4-BE49-F238E27FC236}">
                <a16:creationId xmlns:a16="http://schemas.microsoft.com/office/drawing/2014/main" id="{094A7B22-C634-4C28-1D51-003012C40FD4}"/>
              </a:ext>
            </a:extLst>
          </p:cNvPr>
          <p:cNvSpPr/>
          <p:nvPr/>
        </p:nvSpPr>
        <p:spPr>
          <a:xfrm>
            <a:off x="5438142" y="4342558"/>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1" name="Rectangle: Rounded Corners 30">
            <a:extLst>
              <a:ext uri="{FF2B5EF4-FFF2-40B4-BE49-F238E27FC236}">
                <a16:creationId xmlns:a16="http://schemas.microsoft.com/office/drawing/2014/main" id="{85AFD483-C273-062C-5DCA-1639D10BF494}"/>
              </a:ext>
            </a:extLst>
          </p:cNvPr>
          <p:cNvSpPr/>
          <p:nvPr/>
        </p:nvSpPr>
        <p:spPr>
          <a:xfrm>
            <a:off x="654820" y="5665391"/>
            <a:ext cx="2358346" cy="42579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3" name="Star: 5 Points 2">
            <a:extLst>
              <a:ext uri="{FF2B5EF4-FFF2-40B4-BE49-F238E27FC236}">
                <a16:creationId xmlns:a16="http://schemas.microsoft.com/office/drawing/2014/main" id="{6B6B87F5-1DC0-A19D-8B9B-B87909D4915B}"/>
              </a:ext>
            </a:extLst>
          </p:cNvPr>
          <p:cNvSpPr/>
          <p:nvPr/>
        </p:nvSpPr>
        <p:spPr>
          <a:xfrm>
            <a:off x="166684" y="5436296"/>
            <a:ext cx="456205" cy="458008"/>
          </a:xfrm>
          <a:prstGeom prst="star5">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83219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6"/>
                                        </p:tgtEl>
                                      </p:cBhvr>
                                    </p:animEffect>
                                    <p:set>
                                      <p:cBhvr>
                                        <p:cTn id="11" dur="1" fill="hold">
                                          <p:stCondLst>
                                            <p:cond delay="499"/>
                                          </p:stCondLst>
                                        </p:cTn>
                                        <p:tgtEl>
                                          <p:spTgt spid="26"/>
                                        </p:tgtEl>
                                        <p:attrNameLst>
                                          <p:attrName>style.visibility</p:attrName>
                                        </p:attrNameLst>
                                      </p:cBhvr>
                                      <p:to>
                                        <p:strVal val="hidden"/>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985D7-319F-CFFF-24B9-7C57E70FB3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D7EBF8-3327-9402-0343-155397C3C400}"/>
              </a:ext>
            </a:extLst>
          </p:cNvPr>
          <p:cNvSpPr>
            <a:spLocks noGrp="1"/>
          </p:cNvSpPr>
          <p:nvPr>
            <p:ph idx="4294967295"/>
          </p:nvPr>
        </p:nvSpPr>
        <p:spPr>
          <a:xfrm>
            <a:off x="7544568" y="31164"/>
            <a:ext cx="4165936" cy="2654242"/>
          </a:xfrm>
        </p:spPr>
        <p:txBody>
          <a:bodyPr/>
          <a:lstStyle/>
          <a:p>
            <a:pPr marL="0" indent="0">
              <a:buNone/>
            </a:pPr>
            <a:r>
              <a:rPr lang="en-US" sz="3600" dirty="0">
                <a:solidFill>
                  <a:srgbClr val="0070C0"/>
                </a:solidFill>
                <a:cs typeface="+mj-cs"/>
              </a:rPr>
              <a:t>This makes it simple to run several concurrent requests</a:t>
            </a:r>
          </a:p>
        </p:txBody>
      </p:sp>
      <p:sp>
        <p:nvSpPr>
          <p:cNvPr id="5" name="TextBox 4">
            <a:extLst>
              <a:ext uri="{FF2B5EF4-FFF2-40B4-BE49-F238E27FC236}">
                <a16:creationId xmlns:a16="http://schemas.microsoft.com/office/drawing/2014/main" id="{A512FD97-DFA1-0DA5-29A6-EA1DF76FD696}"/>
              </a:ext>
            </a:extLst>
          </p:cNvPr>
          <p:cNvSpPr txBox="1"/>
          <p:nvPr/>
        </p:nvSpPr>
        <p:spPr>
          <a:xfrm>
            <a:off x="1035586" y="1927952"/>
            <a:ext cx="6290631" cy="1501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A72B653F-6546-D11D-87EB-9FDD66B6FC90}"/>
              </a:ext>
            </a:extLst>
          </p:cNvPr>
          <p:cNvSpPr txBox="1"/>
          <p:nvPr/>
        </p:nvSpPr>
        <p:spPr>
          <a:xfrm>
            <a:off x="481496" y="202457"/>
            <a:ext cx="6896560" cy="3046988"/>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this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EEB0647A-FD84-88CA-AE13-A167A669C61B}"/>
              </a:ext>
            </a:extLst>
          </p:cNvPr>
          <p:cNvSpPr txBox="1"/>
          <p:nvPr/>
        </p:nvSpPr>
        <p:spPr>
          <a:xfrm>
            <a:off x="481496" y="3328051"/>
            <a:ext cx="11689068"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a:solidFill>
                  <a:prstClr val="black"/>
                </a:solidFill>
                <a:highlight>
                  <a:srgbClr val="FFFF00"/>
                </a:highlight>
                <a:latin typeface="Lucida Console" panose="020B0609040504020204" pitchFamily="49" charset="0"/>
              </a:rPr>
              <a:t>Three requests made; this thread finishes</a:t>
            </a:r>
          </a:p>
          <a:p>
            <a:r>
              <a:rPr lang="en-US" sz="1800" dirty="0">
                <a:solidFill>
                  <a:prstClr val="black"/>
                </a:solidFill>
                <a:latin typeface="Lucida Console" panose="020B0609040504020204" pitchFamily="49" charset="0"/>
              </a:rPr>
              <a:t>Elapsed time for main thread: 41.064 milliseconds</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223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224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225 on the current server</a:t>
            </a:r>
          </a:p>
        </p:txBody>
      </p:sp>
      <p:sp>
        <p:nvSpPr>
          <p:cNvPr id="11" name="TextBox 10">
            <a:extLst>
              <a:ext uri="{FF2B5EF4-FFF2-40B4-BE49-F238E27FC236}">
                <a16:creationId xmlns:a16="http://schemas.microsoft.com/office/drawing/2014/main" id="{6ED409E7-02FE-55D2-DF84-664E342C823E}"/>
              </a:ext>
            </a:extLst>
          </p:cNvPr>
          <p:cNvSpPr txBox="1"/>
          <p:nvPr/>
        </p:nvSpPr>
        <p:spPr>
          <a:xfrm>
            <a:off x="5416609"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example2.ts</a:t>
            </a:r>
          </a:p>
        </p:txBody>
      </p:sp>
      <p:grpSp>
        <p:nvGrpSpPr>
          <p:cNvPr id="12" name="Group 11">
            <a:extLst>
              <a:ext uri="{FF2B5EF4-FFF2-40B4-BE49-F238E27FC236}">
                <a16:creationId xmlns:a16="http://schemas.microsoft.com/office/drawing/2014/main" id="{FB0B799A-7614-1F8C-151C-CE24F763961C}"/>
              </a:ext>
            </a:extLst>
          </p:cNvPr>
          <p:cNvGrpSpPr/>
          <p:nvPr/>
        </p:nvGrpSpPr>
        <p:grpSpPr>
          <a:xfrm>
            <a:off x="6096000" y="2540447"/>
            <a:ext cx="3761911" cy="1546413"/>
            <a:chOff x="5911945" y="4263750"/>
            <a:chExt cx="3761911" cy="1546413"/>
          </a:xfrm>
        </p:grpSpPr>
        <p:sp>
          <p:nvSpPr>
            <p:cNvPr id="13" name="TextBox 12">
              <a:extLst>
                <a:ext uri="{FF2B5EF4-FFF2-40B4-BE49-F238E27FC236}">
                  <a16:creationId xmlns:a16="http://schemas.microsoft.com/office/drawing/2014/main" id="{3A753265-00EB-FB34-4238-445D1DFAACB7}"/>
                </a:ext>
              </a:extLst>
            </p:cNvPr>
            <p:cNvSpPr txBox="1"/>
            <p:nvPr/>
          </p:nvSpPr>
          <p:spPr>
            <a:xfrm>
              <a:off x="6366245" y="4263750"/>
              <a:ext cx="3307611" cy="903768"/>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Requests are made in order</a:t>
              </a:r>
            </a:p>
          </p:txBody>
        </p:sp>
        <p:cxnSp>
          <p:nvCxnSpPr>
            <p:cNvPr id="14" name="Straight Arrow Connector 13">
              <a:extLst>
                <a:ext uri="{FF2B5EF4-FFF2-40B4-BE49-F238E27FC236}">
                  <a16:creationId xmlns:a16="http://schemas.microsoft.com/office/drawing/2014/main" id="{784F4BC8-9ADE-2387-B1CC-0C559A44D76E}"/>
                </a:ext>
              </a:extLst>
            </p:cNvPr>
            <p:cNvCxnSpPr>
              <a:cxnSpLocks/>
              <a:stCxn id="13" idx="2"/>
            </p:cNvCxnSpPr>
            <p:nvPr/>
          </p:nvCxnSpPr>
          <p:spPr>
            <a:xfrm flipH="1">
              <a:off x="5911945" y="5167518"/>
              <a:ext cx="2108106" cy="642645"/>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3A13EAD1-367A-C6D8-AA84-91FF9396A3E7}"/>
              </a:ext>
            </a:extLst>
          </p:cNvPr>
          <p:cNvGrpSpPr/>
          <p:nvPr/>
        </p:nvGrpSpPr>
        <p:grpSpPr>
          <a:xfrm>
            <a:off x="6389546" y="3316997"/>
            <a:ext cx="5609937" cy="1657943"/>
            <a:chOff x="4270821" y="5132646"/>
            <a:chExt cx="5609937" cy="1657943"/>
          </a:xfrm>
        </p:grpSpPr>
        <p:sp>
          <p:nvSpPr>
            <p:cNvPr id="17" name="TextBox 16">
              <a:extLst>
                <a:ext uri="{FF2B5EF4-FFF2-40B4-BE49-F238E27FC236}">
                  <a16:creationId xmlns:a16="http://schemas.microsoft.com/office/drawing/2014/main" id="{C8DD4A33-B160-11B4-49AC-7EE88C77C8E6}"/>
                </a:ext>
              </a:extLst>
            </p:cNvPr>
            <p:cNvSpPr txBox="1"/>
            <p:nvPr/>
          </p:nvSpPr>
          <p:spPr>
            <a:xfrm>
              <a:off x="6573147" y="5132646"/>
              <a:ext cx="3307611" cy="150104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But the response for request 3 arrived from the server before request 1.</a:t>
              </a:r>
            </a:p>
          </p:txBody>
        </p:sp>
        <p:cxnSp>
          <p:nvCxnSpPr>
            <p:cNvPr id="18" name="Straight Arrow Connector 17">
              <a:extLst>
                <a:ext uri="{FF2B5EF4-FFF2-40B4-BE49-F238E27FC236}">
                  <a16:creationId xmlns:a16="http://schemas.microsoft.com/office/drawing/2014/main" id="{4B8B6853-3B90-5CEE-259D-CA1FB5E4A524}"/>
                </a:ext>
              </a:extLst>
            </p:cNvPr>
            <p:cNvCxnSpPr>
              <a:cxnSpLocks/>
              <a:stCxn id="17" idx="1"/>
            </p:cNvCxnSpPr>
            <p:nvPr/>
          </p:nvCxnSpPr>
          <p:spPr>
            <a:xfrm flipH="1">
              <a:off x="4270821" y="5883171"/>
              <a:ext cx="2302326" cy="907418"/>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8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546A4-9606-96F4-F313-7A77521962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1ADA5E5-23BE-735D-EF8B-8AEBB3ED4E23}"/>
              </a:ext>
            </a:extLst>
          </p:cNvPr>
          <p:cNvSpPr>
            <a:spLocks noGrp="1"/>
          </p:cNvSpPr>
          <p:nvPr>
            <p:ph type="title" idx="4294967295"/>
          </p:nvPr>
        </p:nvSpPr>
        <p:spPr>
          <a:xfrm>
            <a:off x="7931887" y="228368"/>
            <a:ext cx="3346599" cy="2786530"/>
          </a:xfrm>
        </p:spPr>
        <p:txBody>
          <a:bodyPr anchor="t">
            <a:normAutofit fontScale="90000"/>
          </a:bodyPr>
          <a:lstStyle/>
          <a:p>
            <a:r>
              <a:rPr lang="en-US" b="1" dirty="0"/>
              <a:t>await</a:t>
            </a:r>
            <a:r>
              <a:rPr lang="en-US" dirty="0"/>
              <a:t> makes your code more sequential</a:t>
            </a:r>
          </a:p>
        </p:txBody>
      </p:sp>
      <p:sp>
        <p:nvSpPr>
          <p:cNvPr id="3" name="TextBox 2">
            <a:extLst>
              <a:ext uri="{FF2B5EF4-FFF2-40B4-BE49-F238E27FC236}">
                <a16:creationId xmlns:a16="http://schemas.microsoft.com/office/drawing/2014/main" id="{AF914EDD-2D38-EC82-7738-4D1396C604E6}"/>
              </a:ext>
            </a:extLst>
          </p:cNvPr>
          <p:cNvSpPr txBox="1"/>
          <p:nvPr/>
        </p:nvSpPr>
        <p:spPr>
          <a:xfrm>
            <a:off x="572388" y="197110"/>
            <a:ext cx="6870404"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makeRequest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AF00DB"/>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timeIt</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"Three requests made; this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F2BAC3C-B7C6-4351-F8BA-E62094EEBBBD}"/>
              </a:ext>
            </a:extLst>
          </p:cNvPr>
          <p:cNvSpPr txBox="1"/>
          <p:nvPr/>
        </p:nvSpPr>
        <p:spPr>
          <a:xfrm>
            <a:off x="572388" y="3213312"/>
            <a:ext cx="10706099"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2400">
                <a:solidFill>
                  <a:srgbClr val="795E26"/>
                </a:solidFill>
                <a:latin typeface="Consolas" panose="020B0609020204030204" pitchFamily="49" charset="0"/>
              </a:defRPr>
            </a:lvl1pPr>
          </a:lstStyle>
          <a:p>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example3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1</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'1', server replied:  This is GET number 232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2</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'2', server replied:  This is GET number 233 on the current server</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is about to start request 3</a:t>
            </a:r>
          </a:p>
          <a:p>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 reports that for request '3', server replied:  This is GET number 234 on the current server</a:t>
            </a:r>
          </a:p>
          <a:p>
            <a:r>
              <a:rPr lang="en-US" sz="1800" dirty="0">
                <a:solidFill>
                  <a:prstClr val="black"/>
                </a:solidFill>
                <a:highlight>
                  <a:srgbClr val="FFFF00"/>
                </a:highlight>
                <a:latin typeface="Lucida Console" panose="020B0609040504020204" pitchFamily="49" charset="0"/>
              </a:rPr>
              <a:t>Three requests made; this thread finishes</a:t>
            </a:r>
          </a:p>
          <a:p>
            <a:r>
              <a:rPr lang="en-US" sz="1800" dirty="0">
                <a:solidFill>
                  <a:prstClr val="black"/>
                </a:solidFill>
                <a:latin typeface="Lucida Console" panose="020B0609040504020204" pitchFamily="49" charset="0"/>
              </a:rPr>
              <a:t>Elapsed time for main thread: 800.270 milliseconds</a:t>
            </a:r>
          </a:p>
        </p:txBody>
      </p:sp>
      <p:sp>
        <p:nvSpPr>
          <p:cNvPr id="5" name="TextBox 4">
            <a:extLst>
              <a:ext uri="{FF2B5EF4-FFF2-40B4-BE49-F238E27FC236}">
                <a16:creationId xmlns:a16="http://schemas.microsoft.com/office/drawing/2014/main" id="{557B634D-CE85-DDAE-08A3-34FB232BF123}"/>
              </a:ext>
            </a:extLst>
          </p:cNvPr>
          <p:cNvSpPr txBox="1"/>
          <p:nvPr/>
        </p:nvSpPr>
        <p:spPr>
          <a:xfrm>
            <a:off x="5481345" y="202457"/>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example3.ts</a:t>
            </a:r>
          </a:p>
        </p:txBody>
      </p:sp>
      <p:grpSp>
        <p:nvGrpSpPr>
          <p:cNvPr id="11" name="Group 10">
            <a:extLst>
              <a:ext uri="{FF2B5EF4-FFF2-40B4-BE49-F238E27FC236}">
                <a16:creationId xmlns:a16="http://schemas.microsoft.com/office/drawing/2014/main" id="{6C27BC45-3522-6A46-8F0B-74FD3FFF82B4}"/>
              </a:ext>
            </a:extLst>
          </p:cNvPr>
          <p:cNvGrpSpPr/>
          <p:nvPr/>
        </p:nvGrpSpPr>
        <p:grpSpPr>
          <a:xfrm>
            <a:off x="5209953" y="3843103"/>
            <a:ext cx="6377762" cy="840714"/>
            <a:chOff x="5209953" y="3843103"/>
            <a:chExt cx="6377762" cy="840714"/>
          </a:xfrm>
        </p:grpSpPr>
        <p:sp>
          <p:nvSpPr>
            <p:cNvPr id="6" name="TextBox 5">
              <a:extLst>
                <a:ext uri="{FF2B5EF4-FFF2-40B4-BE49-F238E27FC236}">
                  <a16:creationId xmlns:a16="http://schemas.microsoft.com/office/drawing/2014/main" id="{3409C2F2-DF21-C6F8-2F37-61F61A4DA87A}"/>
                </a:ext>
              </a:extLst>
            </p:cNvPr>
            <p:cNvSpPr txBox="1"/>
            <p:nvPr/>
          </p:nvSpPr>
          <p:spPr>
            <a:xfrm>
              <a:off x="7789528" y="3843103"/>
              <a:ext cx="3798187"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Second request doesn’t start until to first request returns</a:t>
              </a:r>
            </a:p>
          </p:txBody>
        </p:sp>
        <p:cxnSp>
          <p:nvCxnSpPr>
            <p:cNvPr id="7" name="Straight Arrow Connector 6">
              <a:extLst>
                <a:ext uri="{FF2B5EF4-FFF2-40B4-BE49-F238E27FC236}">
                  <a16:creationId xmlns:a16="http://schemas.microsoft.com/office/drawing/2014/main" id="{6E784195-AC48-3826-2C6F-D397CAC2C187}"/>
                </a:ext>
              </a:extLst>
            </p:cNvPr>
            <p:cNvCxnSpPr>
              <a:cxnSpLocks/>
              <a:stCxn id="6" idx="1"/>
            </p:cNvCxnSpPr>
            <p:nvPr/>
          </p:nvCxnSpPr>
          <p:spPr>
            <a:xfrm flipH="1">
              <a:off x="5209953" y="4263460"/>
              <a:ext cx="2579575" cy="0"/>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886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a:t>Promises are values; async functions return promises</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561053"/>
            <a:ext cx="8890591"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`This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`This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makeThreeSimpleRequests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228485"/>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example4</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a:solidFill>
                  <a:schemeClr val="tx1"/>
                </a:solidFill>
              </a:rPr>
              <a:t>This thread reports: </a:t>
            </a:r>
            <a:r>
              <a:rPr lang="en-US" sz="1600" dirty="0" err="1">
                <a:solidFill>
                  <a:schemeClr val="tx1"/>
                </a:solidFill>
              </a:rPr>
              <a:t>thePromises</a:t>
            </a:r>
            <a:r>
              <a:rPr lang="en-US" sz="1600" dirty="0">
                <a:solidFill>
                  <a:schemeClr val="tx1"/>
                </a:solidFill>
              </a:rPr>
              <a:t> = [[object Promise],[object Promise],[object Promise]]</a:t>
            </a:r>
          </a:p>
          <a:p>
            <a:pPr algn="l"/>
            <a:r>
              <a:rPr lang="en-US" sz="1600" dirty="0">
                <a:solidFill>
                  <a:schemeClr val="tx1"/>
                </a:solidFill>
              </a:rPr>
              <a:t>This thread finishes</a:t>
            </a:r>
          </a:p>
          <a:p>
            <a:pPr algn="l"/>
            <a:r>
              <a:rPr lang="en-US" sz="1600" dirty="0">
                <a:solidFill>
                  <a:schemeClr val="tx1"/>
                </a:solidFill>
              </a:rPr>
              <a:t>Elapsed time for main thread: 36.501 milliseconds</a:t>
            </a:r>
          </a:p>
          <a:p>
            <a:pPr algn="l"/>
            <a:r>
              <a:rPr lang="en-US" sz="1600" dirty="0" err="1">
                <a:solidFill>
                  <a:schemeClr val="tx1"/>
                </a:solidFill>
              </a:rPr>
              <a:t>makeRequest</a:t>
            </a:r>
            <a:r>
              <a:rPr lang="en-US" sz="1600" dirty="0">
                <a:solidFill>
                  <a:schemeClr val="tx1"/>
                </a:solidFill>
              </a:rPr>
              <a:t> reports that for request '2', server replied:  This is GET number 248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247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249 on the current server </a:t>
            </a:r>
          </a:p>
        </p:txBody>
      </p:sp>
      <p:sp>
        <p:nvSpPr>
          <p:cNvPr id="19" name="TextBox 18">
            <a:extLst>
              <a:ext uri="{FF2B5EF4-FFF2-40B4-BE49-F238E27FC236}">
                <a16:creationId xmlns:a16="http://schemas.microsoft.com/office/drawing/2014/main" id="{2A1B5BC6-9E7D-953E-4074-4A377380046E}"/>
              </a:ext>
            </a:extLst>
          </p:cNvPr>
          <p:cNvSpPr txBox="1"/>
          <p:nvPr/>
        </p:nvSpPr>
        <p:spPr>
          <a:xfrm>
            <a:off x="7767343" y="3171765"/>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So, you can make lists of them!</a:t>
            </a:r>
          </a:p>
        </p:txBody>
      </p:sp>
      <p:sp>
        <p:nvSpPr>
          <p:cNvPr id="22" name="TextBox 21">
            <a:extLst>
              <a:ext uri="{FF2B5EF4-FFF2-40B4-BE49-F238E27FC236}">
                <a16:creationId xmlns:a16="http://schemas.microsoft.com/office/drawing/2014/main" id="{34149E64-439E-AA75-747A-259CC95A27A9}"/>
              </a:ext>
            </a:extLst>
          </p:cNvPr>
          <p:cNvSpPr txBox="1"/>
          <p:nvPr/>
        </p:nvSpPr>
        <p:spPr>
          <a:xfrm>
            <a:off x="7446531" y="222163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example4.ts</a:t>
            </a:r>
          </a:p>
        </p:txBody>
      </p:sp>
      <p:sp>
        <p:nvSpPr>
          <p:cNvPr id="23" name="Freeform: Shape 22">
            <a:extLst>
              <a:ext uri="{FF2B5EF4-FFF2-40B4-BE49-F238E27FC236}">
                <a16:creationId xmlns:a16="http://schemas.microsoft.com/office/drawing/2014/main" id="{2025DB32-A496-619D-352A-6F0ED6560E43}"/>
              </a:ext>
            </a:extLst>
          </p:cNvPr>
          <p:cNvSpPr/>
          <p:nvPr/>
        </p:nvSpPr>
        <p:spPr>
          <a:xfrm>
            <a:off x="4933507" y="2384857"/>
            <a:ext cx="5026048" cy="783645"/>
          </a:xfrm>
          <a:custGeom>
            <a:avLst/>
            <a:gdLst>
              <a:gd name="connsiteX0" fmla="*/ 4742121 w 5026048"/>
              <a:gd name="connsiteY0" fmla="*/ 783645 h 783645"/>
              <a:gd name="connsiteX1" fmla="*/ 4508205 w 5026048"/>
              <a:gd name="connsiteY1" fmla="*/ 18101 h 783645"/>
              <a:gd name="connsiteX2" fmla="*/ 0 w 5026048"/>
              <a:gd name="connsiteY2" fmla="*/ 315813 h 783645"/>
            </a:gdLst>
            <a:ahLst/>
            <a:cxnLst>
              <a:cxn ang="0">
                <a:pos x="connsiteX0" y="connsiteY0"/>
              </a:cxn>
              <a:cxn ang="0">
                <a:pos x="connsiteX1" y="connsiteY1"/>
              </a:cxn>
              <a:cxn ang="0">
                <a:pos x="connsiteX2" y="connsiteY2"/>
              </a:cxn>
            </a:cxnLst>
            <a:rect l="l" t="t" r="r" b="b"/>
            <a:pathLst>
              <a:path w="5026048" h="783645">
                <a:moveTo>
                  <a:pt x="4742121" y="783645"/>
                </a:moveTo>
                <a:cubicBezTo>
                  <a:pt x="5020339" y="439859"/>
                  <a:pt x="5298558" y="96073"/>
                  <a:pt x="4508205" y="18101"/>
                </a:cubicBezTo>
                <a:cubicBezTo>
                  <a:pt x="3717852" y="-59871"/>
                  <a:pt x="1858926" y="127971"/>
                  <a:pt x="0" y="315813"/>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6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3B298B-877B-9349-E897-7B1E471184D3}"/>
              </a:ext>
            </a:extLst>
          </p:cNvPr>
          <p:cNvSpPr>
            <a:spLocks noGrp="1"/>
          </p:cNvSpPr>
          <p:nvPr>
            <p:ph type="title"/>
          </p:nvPr>
        </p:nvSpPr>
        <p:spPr/>
        <p:txBody>
          <a:bodyPr/>
          <a:lstStyle/>
          <a:p>
            <a:r>
              <a:rPr lang="en-US" dirty="0" err="1"/>
              <a:t>Promise.all</a:t>
            </a:r>
            <a:r>
              <a:rPr lang="en-US" dirty="0"/>
              <a:t> allows you to wait for all of the promises in a list to finish</a:t>
            </a:r>
          </a:p>
        </p:txBody>
      </p:sp>
      <p:sp>
        <p:nvSpPr>
          <p:cNvPr id="2" name="Slide Number Placeholder 1">
            <a:extLst>
              <a:ext uri="{FF2B5EF4-FFF2-40B4-BE49-F238E27FC236}">
                <a16:creationId xmlns:a16="http://schemas.microsoft.com/office/drawing/2014/main" id="{ED854E5E-DC04-8C06-D50D-8E330B4103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AC0996C5-F2A9-1227-F6A1-0CB7A59F462B}"/>
              </a:ext>
            </a:extLst>
          </p:cNvPr>
          <p:cNvSpPr txBox="1"/>
          <p:nvPr/>
        </p:nvSpPr>
        <p:spPr>
          <a:xfrm>
            <a:off x="838199" y="1325563"/>
            <a:ext cx="8890591" cy="2800767"/>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 </a:t>
            </a:r>
            <a:r>
              <a:rPr lang="en-US" sz="1600" b="0" dirty="0" err="1">
                <a:solidFill>
                  <a:srgbClr val="795E26"/>
                </a:solidFill>
                <a:effectLst/>
                <a:latin typeface="Consolas" panose="020B0609020204030204" pitchFamily="49" charset="0"/>
              </a:rPr>
              <a:t>makeRequest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 = [</a:t>
            </a:r>
            <a:r>
              <a:rPr lang="en-US" sz="1600" b="0" dirty="0">
                <a:solidFill>
                  <a:srgbClr val="0070C1"/>
                </a:solidFill>
                <a:effectLst/>
                <a:latin typeface="Consolas" panose="020B0609020204030204" pitchFamily="49" charset="0"/>
              </a:rPr>
              <a:t>p1</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p2</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p3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`This thread reports: </a:t>
            </a:r>
            <a:r>
              <a:rPr lang="en-US" sz="1600" b="0" dirty="0" err="1">
                <a:solidFill>
                  <a:srgbClr val="A31515"/>
                </a:solidFill>
                <a:effectLst/>
                <a:latin typeface="Consolas" panose="020B0609020204030204" pitchFamily="49" charset="0"/>
              </a:rPr>
              <a:t>thePromises</a:t>
            </a:r>
            <a:r>
              <a:rPr lang="en-US" sz="1600" b="0" dirty="0">
                <a:solidFill>
                  <a:srgbClr val="A31515"/>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thePromises</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`This thread finishes`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err="1">
                <a:solidFill>
                  <a:srgbClr val="795E26"/>
                </a:solidFill>
                <a:effectLst/>
                <a:latin typeface="Consolas" panose="020B0609020204030204" pitchFamily="49" charset="0"/>
              </a:rPr>
              <a:t>timeIt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"main thread"</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a:t>
            </a:r>
          </a:p>
        </p:txBody>
      </p:sp>
      <p:sp>
        <p:nvSpPr>
          <p:cNvPr id="17" name="TextBox 16">
            <a:extLst>
              <a:ext uri="{FF2B5EF4-FFF2-40B4-BE49-F238E27FC236}">
                <a16:creationId xmlns:a16="http://schemas.microsoft.com/office/drawing/2014/main" id="{4ED7A119-E633-4082-4432-3004E1FB8153}"/>
              </a:ext>
            </a:extLst>
          </p:cNvPr>
          <p:cNvSpPr txBox="1"/>
          <p:nvPr/>
        </p:nvSpPr>
        <p:spPr>
          <a:xfrm>
            <a:off x="838200" y="4126330"/>
            <a:ext cx="9262730" cy="2554545"/>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dirty="0">
                <a:solidFill>
                  <a:schemeClr val="tx1"/>
                </a:solidFill>
              </a:rPr>
              <a:t>$ </a:t>
            </a:r>
            <a:r>
              <a:rPr lang="en-US" sz="1600" dirty="0" err="1">
                <a:solidFill>
                  <a:schemeClr val="tx1"/>
                </a:solidFill>
              </a:rPr>
              <a:t>npx</a:t>
            </a:r>
            <a:r>
              <a:rPr lang="en-US" sz="1600" dirty="0">
                <a:solidFill>
                  <a:schemeClr val="tx1"/>
                </a:solidFill>
              </a:rPr>
              <a:t> </a:t>
            </a:r>
            <a:r>
              <a:rPr lang="en-US" sz="1600" dirty="0" err="1">
                <a:solidFill>
                  <a:schemeClr val="tx1"/>
                </a:solidFill>
              </a:rPr>
              <a:t>ts</a:t>
            </a:r>
            <a:r>
              <a:rPr lang="en-US" sz="1600" dirty="0">
                <a:solidFill>
                  <a:schemeClr val="tx1"/>
                </a:solidFill>
              </a:rPr>
              <a:t>-node example5</a:t>
            </a:r>
          </a:p>
          <a:p>
            <a:pPr algn="l"/>
            <a:r>
              <a:rPr lang="en-US" sz="1600" dirty="0" err="1">
                <a:solidFill>
                  <a:schemeClr val="tx1"/>
                </a:solidFill>
              </a:rPr>
              <a:t>makeRequest</a:t>
            </a:r>
            <a:r>
              <a:rPr lang="en-US" sz="1600" dirty="0">
                <a:solidFill>
                  <a:schemeClr val="tx1"/>
                </a:solidFill>
              </a:rPr>
              <a:t> is about to start request 1</a:t>
            </a:r>
          </a:p>
          <a:p>
            <a:pPr algn="l"/>
            <a:r>
              <a:rPr lang="en-US" sz="1600" dirty="0" err="1">
                <a:solidFill>
                  <a:schemeClr val="tx1"/>
                </a:solidFill>
              </a:rPr>
              <a:t>makeRequest</a:t>
            </a:r>
            <a:r>
              <a:rPr lang="en-US" sz="1600" dirty="0">
                <a:solidFill>
                  <a:schemeClr val="tx1"/>
                </a:solidFill>
              </a:rPr>
              <a:t> is about to start request 2</a:t>
            </a:r>
          </a:p>
          <a:p>
            <a:pPr algn="l"/>
            <a:r>
              <a:rPr lang="en-US" sz="1600" dirty="0" err="1">
                <a:solidFill>
                  <a:schemeClr val="tx1"/>
                </a:solidFill>
              </a:rPr>
              <a:t>makeRequest</a:t>
            </a:r>
            <a:r>
              <a:rPr lang="en-US" sz="1600" dirty="0">
                <a:solidFill>
                  <a:schemeClr val="tx1"/>
                </a:solidFill>
              </a:rPr>
              <a:t> is about to start request 3</a:t>
            </a:r>
          </a:p>
          <a:p>
            <a:pPr algn="l"/>
            <a:r>
              <a:rPr lang="en-US" sz="1600" dirty="0" err="1">
                <a:solidFill>
                  <a:schemeClr val="tx1"/>
                </a:solidFill>
              </a:rPr>
              <a:t>makeRequest</a:t>
            </a:r>
            <a:r>
              <a:rPr lang="en-US" sz="1600" dirty="0">
                <a:solidFill>
                  <a:schemeClr val="tx1"/>
                </a:solidFill>
              </a:rPr>
              <a:t> reports that for request '2', server replied:  This is GET number 259 on the current server</a:t>
            </a:r>
          </a:p>
          <a:p>
            <a:pPr algn="l"/>
            <a:r>
              <a:rPr lang="en-US" sz="1600" dirty="0" err="1">
                <a:solidFill>
                  <a:schemeClr val="tx1"/>
                </a:solidFill>
              </a:rPr>
              <a:t>makeRequest</a:t>
            </a:r>
            <a:r>
              <a:rPr lang="en-US" sz="1600" dirty="0">
                <a:solidFill>
                  <a:schemeClr val="tx1"/>
                </a:solidFill>
              </a:rPr>
              <a:t> reports that for request '1', server replied:  This is GET number 260 on the current server</a:t>
            </a:r>
          </a:p>
          <a:p>
            <a:pPr algn="l"/>
            <a:r>
              <a:rPr lang="en-US" sz="1600" dirty="0" err="1">
                <a:solidFill>
                  <a:schemeClr val="tx1"/>
                </a:solidFill>
              </a:rPr>
              <a:t>makeRequest</a:t>
            </a:r>
            <a:r>
              <a:rPr lang="en-US" sz="1600" dirty="0">
                <a:solidFill>
                  <a:schemeClr val="tx1"/>
                </a:solidFill>
              </a:rPr>
              <a:t> reports that for request '3', server replied:  This is GET number 261 on the current server</a:t>
            </a:r>
          </a:p>
          <a:p>
            <a:pPr algn="l"/>
            <a:r>
              <a:rPr lang="en-US" sz="1600" dirty="0">
                <a:solidFill>
                  <a:schemeClr val="tx1"/>
                </a:solidFill>
                <a:highlight>
                  <a:srgbClr val="FFFF00"/>
                </a:highlight>
              </a:rPr>
              <a:t>This thread reports: </a:t>
            </a:r>
            <a:r>
              <a:rPr lang="en-US" sz="1600" dirty="0" err="1">
                <a:solidFill>
                  <a:schemeClr val="tx1"/>
                </a:solidFill>
                <a:highlight>
                  <a:srgbClr val="FFFF00"/>
                </a:highlight>
              </a:rPr>
              <a:t>thePromises</a:t>
            </a:r>
            <a:r>
              <a:rPr lang="en-US" sz="1600" dirty="0">
                <a:solidFill>
                  <a:schemeClr val="tx1"/>
                </a:solidFill>
                <a:highlight>
                  <a:srgbClr val="FFFF00"/>
                </a:highlight>
              </a:rPr>
              <a:t> = [[object Promise],[object Promise],[object Promise]]</a:t>
            </a:r>
          </a:p>
          <a:p>
            <a:pPr algn="l"/>
            <a:r>
              <a:rPr lang="en-US" sz="1600" dirty="0">
                <a:solidFill>
                  <a:schemeClr val="tx1"/>
                </a:solidFill>
              </a:rPr>
              <a:t>This thread finishes</a:t>
            </a:r>
          </a:p>
          <a:p>
            <a:pPr algn="l"/>
            <a:r>
              <a:rPr lang="en-US" sz="1600" dirty="0">
                <a:solidFill>
                  <a:schemeClr val="tx1"/>
                </a:solidFill>
              </a:rPr>
              <a:t>Elapsed time for main thread: 256.518 milliseconds</a:t>
            </a:r>
          </a:p>
        </p:txBody>
      </p:sp>
      <p:sp>
        <p:nvSpPr>
          <p:cNvPr id="4" name="TextBox 3">
            <a:extLst>
              <a:ext uri="{FF2B5EF4-FFF2-40B4-BE49-F238E27FC236}">
                <a16:creationId xmlns:a16="http://schemas.microsoft.com/office/drawing/2014/main" id="{E311C675-2535-D5A7-D677-AB7E68696ECA}"/>
              </a:ext>
            </a:extLst>
          </p:cNvPr>
          <p:cNvSpPr txBox="1"/>
          <p:nvPr/>
        </p:nvSpPr>
        <p:spPr>
          <a:xfrm>
            <a:off x="7767343" y="1574416"/>
            <a:ext cx="1961447" cy="6166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400" dirty="0">
                <a:solidFill>
                  <a:schemeClr val="tx1"/>
                </a:solidFill>
              </a:rPr>
              <a:t>example5.ts</a:t>
            </a:r>
          </a:p>
        </p:txBody>
      </p:sp>
      <p:sp>
        <p:nvSpPr>
          <p:cNvPr id="5" name="TextBox 4">
            <a:extLst>
              <a:ext uri="{FF2B5EF4-FFF2-40B4-BE49-F238E27FC236}">
                <a16:creationId xmlns:a16="http://schemas.microsoft.com/office/drawing/2014/main" id="{09A238BA-43C0-95C3-4758-E86F58ADFBD2}"/>
              </a:ext>
            </a:extLst>
          </p:cNvPr>
          <p:cNvSpPr txBox="1"/>
          <p:nvPr/>
        </p:nvSpPr>
        <p:spPr>
          <a:xfrm>
            <a:off x="7636041" y="3694896"/>
            <a:ext cx="4185499" cy="840714"/>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The thread doesn’t resume until ALL of the promises are satisfied</a:t>
            </a:r>
          </a:p>
        </p:txBody>
      </p:sp>
      <p:sp>
        <p:nvSpPr>
          <p:cNvPr id="6" name="Freeform: Shape 5">
            <a:extLst>
              <a:ext uri="{FF2B5EF4-FFF2-40B4-BE49-F238E27FC236}">
                <a16:creationId xmlns:a16="http://schemas.microsoft.com/office/drawing/2014/main" id="{60589552-59F8-32E1-1E4F-CE659D0FB77F}"/>
              </a:ext>
            </a:extLst>
          </p:cNvPr>
          <p:cNvSpPr/>
          <p:nvPr/>
        </p:nvSpPr>
        <p:spPr>
          <a:xfrm>
            <a:off x="8293395" y="4550735"/>
            <a:ext cx="1930618" cy="1503582"/>
          </a:xfrm>
          <a:custGeom>
            <a:avLst/>
            <a:gdLst>
              <a:gd name="connsiteX0" fmla="*/ 1424763 w 1930618"/>
              <a:gd name="connsiteY0" fmla="*/ 0 h 1503582"/>
              <a:gd name="connsiteX1" fmla="*/ 1850065 w 1930618"/>
              <a:gd name="connsiteY1" fmla="*/ 1371600 h 1503582"/>
              <a:gd name="connsiteX2" fmla="*/ 0 w 1930618"/>
              <a:gd name="connsiteY2" fmla="*/ 1371600 h 1503582"/>
            </a:gdLst>
            <a:ahLst/>
            <a:cxnLst>
              <a:cxn ang="0">
                <a:pos x="connsiteX0" y="connsiteY0"/>
              </a:cxn>
              <a:cxn ang="0">
                <a:pos x="connsiteX1" y="connsiteY1"/>
              </a:cxn>
              <a:cxn ang="0">
                <a:pos x="connsiteX2" y="connsiteY2"/>
              </a:cxn>
            </a:cxnLst>
            <a:rect l="l" t="t" r="r" b="b"/>
            <a:pathLst>
              <a:path w="1930618" h="1503582">
                <a:moveTo>
                  <a:pt x="1424763" y="0"/>
                </a:moveTo>
                <a:cubicBezTo>
                  <a:pt x="1756144" y="571500"/>
                  <a:pt x="2087526" y="1143000"/>
                  <a:pt x="1850065" y="1371600"/>
                </a:cubicBezTo>
                <a:cubicBezTo>
                  <a:pt x="1612604" y="1600200"/>
                  <a:pt x="806302" y="1485900"/>
                  <a:pt x="0" y="1371600"/>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6DA39B-0171-E001-AE5F-0A8E90B8A04F}"/>
              </a:ext>
            </a:extLst>
          </p:cNvPr>
          <p:cNvSpPr/>
          <p:nvPr/>
        </p:nvSpPr>
        <p:spPr>
          <a:xfrm>
            <a:off x="1252050" y="2482982"/>
            <a:ext cx="2416183" cy="519303"/>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94668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(1)</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9" name="async function axiosAwaitExample() {…">
            <a:extLst>
              <a:ext uri="{FF2B5EF4-FFF2-40B4-BE49-F238E27FC236}">
                <a16:creationId xmlns:a16="http://schemas.microsoft.com/office/drawing/2014/main" id="{BF06CFD2-3F9E-3C47-9B0D-43ECB8EF28A4}"/>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1002E598-970F-DA4F-9E4B-CDA40E328AC9}"/>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9" name="TextBox 18">
            <a:extLst>
              <a:ext uri="{FF2B5EF4-FFF2-40B4-BE49-F238E27FC236}">
                <a16:creationId xmlns:a16="http://schemas.microsoft.com/office/drawing/2014/main" id="{C282803E-0A89-3A4A-8801-831B206F649F}"/>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sp>
        <p:nvSpPr>
          <p:cNvPr id="2" name="TextBox 1">
            <a:extLst>
              <a:ext uri="{FF2B5EF4-FFF2-40B4-BE49-F238E27FC236}">
                <a16:creationId xmlns:a16="http://schemas.microsoft.com/office/drawing/2014/main" id="{930B899D-9BB6-AD47-B830-594DB4F83663}"/>
              </a:ext>
            </a:extLst>
          </p:cNvPr>
          <p:cNvSpPr txBox="1"/>
          <p:nvPr/>
        </p:nvSpPr>
        <p:spPr>
          <a:xfrm>
            <a:off x="925924" y="5055723"/>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16" name="TextBox 15">
            <a:extLst>
              <a:ext uri="{FF2B5EF4-FFF2-40B4-BE49-F238E27FC236}">
                <a16:creationId xmlns:a16="http://schemas.microsoft.com/office/drawing/2014/main" id="{E500DDA0-02DF-5D4D-8F96-DD723E7D68DA}"/>
              </a:ext>
            </a:extLst>
          </p:cNvPr>
          <p:cNvSpPr txBox="1"/>
          <p:nvPr/>
        </p:nvSpPr>
        <p:spPr>
          <a:xfrm>
            <a:off x="7020367" y="5082747"/>
            <a:ext cx="392500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Tree>
    <p:extLst>
      <p:ext uri="{BB962C8B-B14F-4D97-AF65-F5344CB8AC3E}">
        <p14:creationId xmlns:p14="http://schemas.microsoft.com/office/powerpoint/2010/main" val="382438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ynchronous Programming in JS/TS"/>
          <p:cNvSpPr txBox="1">
            <a:spLocks noGrp="1"/>
          </p:cNvSpPr>
          <p:nvPr>
            <p:ph type="title"/>
          </p:nvPr>
        </p:nvSpPr>
        <p:spPr>
          <a:prstGeom prst="rect">
            <a:avLst/>
          </a:prstGeom>
        </p:spPr>
        <p:txBody>
          <a:bodyPr>
            <a:normAutofit/>
          </a:bodyPr>
          <a:lstStyle/>
          <a:p>
            <a:r>
              <a:rPr lang="en-US" dirty="0"/>
              <a:t>Visualizing </a:t>
            </a:r>
            <a:r>
              <a:rPr lang="en-US" dirty="0" err="1"/>
              <a:t>Promise.all</a:t>
            </a:r>
            <a:r>
              <a:rPr lang="en-US" dirty="0"/>
              <a:t> (2)</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2" name="Group 11">
            <a:extLst>
              <a:ext uri="{FF2B5EF4-FFF2-40B4-BE49-F238E27FC236}">
                <a16:creationId xmlns:a16="http://schemas.microsoft.com/office/drawing/2014/main" id="{7E0D0333-62B7-9740-829B-A6D10A382E72}"/>
              </a:ext>
            </a:extLst>
          </p:cNvPr>
          <p:cNvGrpSpPr/>
          <p:nvPr/>
        </p:nvGrpSpPr>
        <p:grpSpPr>
          <a:xfrm>
            <a:off x="96342" y="4241974"/>
            <a:ext cx="6470374" cy="287258"/>
            <a:chOff x="99392" y="4632123"/>
            <a:chExt cx="6470374" cy="287258"/>
          </a:xfrm>
        </p:grpSpPr>
        <p:cxnSp>
          <p:nvCxnSpPr>
            <p:cNvPr id="6" name="Straight Arrow Connector 5">
              <a:extLst>
                <a:ext uri="{FF2B5EF4-FFF2-40B4-BE49-F238E27FC236}">
                  <a16:creationId xmlns:a16="http://schemas.microsoft.com/office/drawing/2014/main" id="{6BDBBB26-66B7-2F40-9773-71F2DCF45A31}"/>
                </a:ext>
              </a:extLst>
            </p:cNvPr>
            <p:cNvCxnSpPr>
              <a:cxnSpLocks/>
            </p:cNvCxnSpPr>
            <p:nvPr/>
          </p:nvCxnSpPr>
          <p:spPr>
            <a:xfrm>
              <a:off x="596349" y="4800600"/>
              <a:ext cx="5973417"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849C6015-94C2-DC48-BB2F-05D233A79544}"/>
                </a:ext>
              </a:extLst>
            </p:cNvPr>
            <p:cNvSpPr txBox="1"/>
            <p:nvPr/>
          </p:nvSpPr>
          <p:spPr>
            <a:xfrm>
              <a:off x="99392" y="4632123"/>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13" name="Group 12">
            <a:extLst>
              <a:ext uri="{FF2B5EF4-FFF2-40B4-BE49-F238E27FC236}">
                <a16:creationId xmlns:a16="http://schemas.microsoft.com/office/drawing/2014/main" id="{7315374C-BB5E-3E4A-A2A8-FF87AB84A3D0}"/>
              </a:ext>
            </a:extLst>
          </p:cNvPr>
          <p:cNvGrpSpPr/>
          <p:nvPr/>
        </p:nvGrpSpPr>
        <p:grpSpPr>
          <a:xfrm>
            <a:off x="7037824" y="4215722"/>
            <a:ext cx="2908853" cy="287258"/>
            <a:chOff x="7000461" y="4615558"/>
            <a:chExt cx="2908853" cy="287258"/>
          </a:xfrm>
        </p:grpSpPr>
        <p:cxnSp>
          <p:nvCxnSpPr>
            <p:cNvPr id="74" name="Straight Arrow Connector 73">
              <a:extLst>
                <a:ext uri="{FF2B5EF4-FFF2-40B4-BE49-F238E27FC236}">
                  <a16:creationId xmlns:a16="http://schemas.microsoft.com/office/drawing/2014/main" id="{3E32BA9E-7CE3-8741-A8BE-B55609E56171}"/>
                </a:ext>
              </a:extLst>
            </p:cNvPr>
            <p:cNvCxnSpPr>
              <a:cxnSpLocks/>
            </p:cNvCxnSpPr>
            <p:nvPr/>
          </p:nvCxnSpPr>
          <p:spPr>
            <a:xfrm>
              <a:off x="7477540" y="4803913"/>
              <a:ext cx="2431774" cy="0"/>
            </a:xfrm>
            <a:prstGeom prst="straightConnector1">
              <a:avLst/>
            </a:prstGeom>
            <a:noFill/>
            <a:ln w="47625"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5" name="TextBox 74">
              <a:extLst>
                <a:ext uri="{FF2B5EF4-FFF2-40B4-BE49-F238E27FC236}">
                  <a16:creationId xmlns:a16="http://schemas.microsoft.com/office/drawing/2014/main" id="{D17A8234-955A-874B-8FA4-710FF97BA393}"/>
                </a:ext>
              </a:extLst>
            </p:cNvPr>
            <p:cNvSpPr txBox="1"/>
            <p:nvPr/>
          </p:nvSpPr>
          <p:spPr>
            <a:xfrm>
              <a:off x="7000461" y="4615558"/>
              <a:ext cx="546653"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chemeClr val="bg2">
                      <a:lumMod val="10000"/>
                    </a:schemeClr>
                  </a:solidFill>
                  <a:effectLst/>
                  <a:uFillTx/>
                  <a:latin typeface="+mn-lt"/>
                  <a:ea typeface="+mn-ea"/>
                  <a:cs typeface="+mn-cs"/>
                  <a:sym typeface="Helvetica Neue"/>
                </a:rPr>
                <a:t>Time</a:t>
              </a:r>
            </a:p>
          </p:txBody>
        </p:sp>
      </p:grpSp>
      <p:grpSp>
        <p:nvGrpSpPr>
          <p:cNvPr id="76" name="Group 75">
            <a:extLst>
              <a:ext uri="{FF2B5EF4-FFF2-40B4-BE49-F238E27FC236}">
                <a16:creationId xmlns:a16="http://schemas.microsoft.com/office/drawing/2014/main" id="{7F340681-005E-4B33-89A1-FC8FF0FD3ED0}"/>
              </a:ext>
            </a:extLst>
          </p:cNvPr>
          <p:cNvGrpSpPr/>
          <p:nvPr/>
        </p:nvGrpSpPr>
        <p:grpSpPr>
          <a:xfrm>
            <a:off x="291487" y="4521928"/>
            <a:ext cx="2033229" cy="539721"/>
            <a:chOff x="6138332" y="3195721"/>
            <a:chExt cx="2953739" cy="539721"/>
          </a:xfrm>
        </p:grpSpPr>
        <p:sp>
          <p:nvSpPr>
            <p:cNvPr id="77" name="makeOneGetRequest #1">
              <a:extLst>
                <a:ext uri="{FF2B5EF4-FFF2-40B4-BE49-F238E27FC236}">
                  <a16:creationId xmlns:a16="http://schemas.microsoft.com/office/drawing/2014/main" id="{B8F3E6A8-F383-4F43-9C05-2DD8E82CCD60}"/>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78" name="axios.get">
              <a:extLst>
                <a:ext uri="{FF2B5EF4-FFF2-40B4-BE49-F238E27FC236}">
                  <a16:creationId xmlns:a16="http://schemas.microsoft.com/office/drawing/2014/main" id="{1E40B47F-1BF2-4ADA-B890-0FE453803665}"/>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79" name="*">
              <a:extLst>
                <a:ext uri="{FF2B5EF4-FFF2-40B4-BE49-F238E27FC236}">
                  <a16:creationId xmlns:a16="http://schemas.microsoft.com/office/drawing/2014/main" id="{46C71DEE-0E3E-40EE-B3ED-0B9461890C2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80" name="*">
              <a:extLst>
                <a:ext uri="{FF2B5EF4-FFF2-40B4-BE49-F238E27FC236}">
                  <a16:creationId xmlns:a16="http://schemas.microsoft.com/office/drawing/2014/main" id="{A7A69131-C7C1-47E5-996F-3C8D515CB348}"/>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96" name="Group 95">
            <a:extLst>
              <a:ext uri="{FF2B5EF4-FFF2-40B4-BE49-F238E27FC236}">
                <a16:creationId xmlns:a16="http://schemas.microsoft.com/office/drawing/2014/main" id="{DD6C8015-3B99-4B24-BDD2-0E6C830DAF19}"/>
              </a:ext>
            </a:extLst>
          </p:cNvPr>
          <p:cNvGrpSpPr/>
          <p:nvPr/>
        </p:nvGrpSpPr>
        <p:grpSpPr>
          <a:xfrm>
            <a:off x="7886538" y="5570429"/>
            <a:ext cx="2033229" cy="539721"/>
            <a:chOff x="6138332" y="3195721"/>
            <a:chExt cx="2953739" cy="539721"/>
          </a:xfrm>
        </p:grpSpPr>
        <p:sp>
          <p:nvSpPr>
            <p:cNvPr id="97" name="makeOneGetRequest #1">
              <a:extLst>
                <a:ext uri="{FF2B5EF4-FFF2-40B4-BE49-F238E27FC236}">
                  <a16:creationId xmlns:a16="http://schemas.microsoft.com/office/drawing/2014/main" id="{43FDBD1B-877E-434A-8968-7524CCA1D5A9}"/>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sp>
          <p:nvSpPr>
            <p:cNvPr id="98" name="axios.get">
              <a:extLst>
                <a:ext uri="{FF2B5EF4-FFF2-40B4-BE49-F238E27FC236}">
                  <a16:creationId xmlns:a16="http://schemas.microsoft.com/office/drawing/2014/main" id="{A18BB694-7A59-44EF-8283-F6DDB0AF2D42}"/>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99" name="*">
              <a:extLst>
                <a:ext uri="{FF2B5EF4-FFF2-40B4-BE49-F238E27FC236}">
                  <a16:creationId xmlns:a16="http://schemas.microsoft.com/office/drawing/2014/main" id="{E7354152-0701-4F3A-871E-8E3600A3206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0" name="*">
              <a:extLst>
                <a:ext uri="{FF2B5EF4-FFF2-40B4-BE49-F238E27FC236}">
                  <a16:creationId xmlns:a16="http://schemas.microsoft.com/office/drawing/2014/main" id="{5F71B7F8-EE94-4825-ACDC-91FBF414CB5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1" name="Group 100">
            <a:extLst>
              <a:ext uri="{FF2B5EF4-FFF2-40B4-BE49-F238E27FC236}">
                <a16:creationId xmlns:a16="http://schemas.microsoft.com/office/drawing/2014/main" id="{54D32D75-3562-4D5D-8560-07573776FF37}"/>
              </a:ext>
            </a:extLst>
          </p:cNvPr>
          <p:cNvGrpSpPr/>
          <p:nvPr/>
        </p:nvGrpSpPr>
        <p:grpSpPr>
          <a:xfrm>
            <a:off x="7674239" y="5055132"/>
            <a:ext cx="2033229" cy="539721"/>
            <a:chOff x="6138332" y="3195721"/>
            <a:chExt cx="2953739" cy="539721"/>
          </a:xfrm>
        </p:grpSpPr>
        <p:sp>
          <p:nvSpPr>
            <p:cNvPr id="102" name="makeOneGetRequest #1">
              <a:extLst>
                <a:ext uri="{FF2B5EF4-FFF2-40B4-BE49-F238E27FC236}">
                  <a16:creationId xmlns:a16="http://schemas.microsoft.com/office/drawing/2014/main" id="{5884F2BA-3B52-4B19-ACD5-9C5D508DC856}"/>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03" name="axios.get">
              <a:extLst>
                <a:ext uri="{FF2B5EF4-FFF2-40B4-BE49-F238E27FC236}">
                  <a16:creationId xmlns:a16="http://schemas.microsoft.com/office/drawing/2014/main" id="{601E21CF-D7B9-4C41-B0B2-997242987978}"/>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4" name="*">
              <a:extLst>
                <a:ext uri="{FF2B5EF4-FFF2-40B4-BE49-F238E27FC236}">
                  <a16:creationId xmlns:a16="http://schemas.microsoft.com/office/drawing/2014/main" id="{7C0246E0-123E-484B-A745-5B44E5B1210F}"/>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05" name="*">
              <a:extLst>
                <a:ext uri="{FF2B5EF4-FFF2-40B4-BE49-F238E27FC236}">
                  <a16:creationId xmlns:a16="http://schemas.microsoft.com/office/drawing/2014/main" id="{DF9ED5CA-750F-4D0C-9671-E6882A9CE0ED}"/>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06" name="Group 105">
            <a:extLst>
              <a:ext uri="{FF2B5EF4-FFF2-40B4-BE49-F238E27FC236}">
                <a16:creationId xmlns:a16="http://schemas.microsoft.com/office/drawing/2014/main" id="{331DE3AF-3807-4C57-8F57-B0072ABE5B66}"/>
              </a:ext>
            </a:extLst>
          </p:cNvPr>
          <p:cNvGrpSpPr/>
          <p:nvPr/>
        </p:nvGrpSpPr>
        <p:grpSpPr>
          <a:xfrm>
            <a:off x="7475636" y="4513680"/>
            <a:ext cx="2033229" cy="539721"/>
            <a:chOff x="6138332" y="3195721"/>
            <a:chExt cx="2953739" cy="539721"/>
          </a:xfrm>
        </p:grpSpPr>
        <p:sp>
          <p:nvSpPr>
            <p:cNvPr id="107" name="makeOneGetRequest #1">
              <a:extLst>
                <a:ext uri="{FF2B5EF4-FFF2-40B4-BE49-F238E27FC236}">
                  <a16:creationId xmlns:a16="http://schemas.microsoft.com/office/drawing/2014/main" id="{DCCA541F-3D6E-46CB-8047-B1AEB29E5928}"/>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#1</a:t>
              </a:r>
              <a:endParaRPr sz="1200" dirty="0">
                <a:solidFill>
                  <a:srgbClr val="000000"/>
                </a:solidFill>
                <a:latin typeface="Times Roman"/>
                <a:ea typeface="Times Roman"/>
                <a:cs typeface="Times Roman"/>
                <a:sym typeface="Times Roman"/>
              </a:endParaRPr>
            </a:p>
          </p:txBody>
        </p:sp>
        <p:sp>
          <p:nvSpPr>
            <p:cNvPr id="108" name="axios.get">
              <a:extLst>
                <a:ext uri="{FF2B5EF4-FFF2-40B4-BE49-F238E27FC236}">
                  <a16:creationId xmlns:a16="http://schemas.microsoft.com/office/drawing/2014/main" id="{D3E8F14A-ACB6-4C62-920E-293FEAA902CE}"/>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09" name="*">
              <a:extLst>
                <a:ext uri="{FF2B5EF4-FFF2-40B4-BE49-F238E27FC236}">
                  <a16:creationId xmlns:a16="http://schemas.microsoft.com/office/drawing/2014/main" id="{615081D5-4856-4FF2-BEFF-4C528DE2A7B9}"/>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0" name="*">
              <a:extLst>
                <a:ext uri="{FF2B5EF4-FFF2-40B4-BE49-F238E27FC236}">
                  <a16:creationId xmlns:a16="http://schemas.microsoft.com/office/drawing/2014/main" id="{3FD3596E-E52C-4968-99F0-8C2C628D6B01}"/>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nvGrpSpPr>
          <p:cNvPr id="15" name="Group 14">
            <a:extLst>
              <a:ext uri="{FF2B5EF4-FFF2-40B4-BE49-F238E27FC236}">
                <a16:creationId xmlns:a16="http://schemas.microsoft.com/office/drawing/2014/main" id="{8C77CECC-7734-8E12-DEFC-BC9FDED5E323}"/>
              </a:ext>
            </a:extLst>
          </p:cNvPr>
          <p:cNvGrpSpPr/>
          <p:nvPr/>
        </p:nvGrpSpPr>
        <p:grpSpPr>
          <a:xfrm>
            <a:off x="4347499" y="4521928"/>
            <a:ext cx="2031939" cy="539721"/>
            <a:chOff x="4347499" y="4521928"/>
            <a:chExt cx="2031939" cy="539721"/>
          </a:xfrm>
        </p:grpSpPr>
        <p:sp>
          <p:nvSpPr>
            <p:cNvPr id="112" name="makeOneGetRequest #1">
              <a:extLst>
                <a:ext uri="{FF2B5EF4-FFF2-40B4-BE49-F238E27FC236}">
                  <a16:creationId xmlns:a16="http://schemas.microsoft.com/office/drawing/2014/main" id="{7B8C17ED-422D-4551-9C80-9390BCF3EBAB}"/>
                </a:ext>
              </a:extLst>
            </p:cNvPr>
            <p:cNvSpPr/>
            <p:nvPr/>
          </p:nvSpPr>
          <p:spPr>
            <a:xfrm>
              <a:off x="4347499" y="4521928"/>
              <a:ext cx="2031939"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3</a:t>
              </a:r>
              <a:endParaRPr sz="1200" dirty="0">
                <a:solidFill>
                  <a:srgbClr val="000000"/>
                </a:solidFill>
                <a:latin typeface="Times Roman"/>
                <a:ea typeface="Times Roman"/>
                <a:cs typeface="Times Roman"/>
                <a:sym typeface="Times Roman"/>
              </a:endParaRPr>
            </a:p>
          </p:txBody>
        </p:sp>
        <p:grpSp>
          <p:nvGrpSpPr>
            <p:cNvPr id="9" name="Group 8">
              <a:extLst>
                <a:ext uri="{FF2B5EF4-FFF2-40B4-BE49-F238E27FC236}">
                  <a16:creationId xmlns:a16="http://schemas.microsoft.com/office/drawing/2014/main" id="{F9E72ABD-F34F-C5DC-6FC3-52223C011E83}"/>
                </a:ext>
              </a:extLst>
            </p:cNvPr>
            <p:cNvGrpSpPr/>
            <p:nvPr/>
          </p:nvGrpSpPr>
          <p:grpSpPr>
            <a:xfrm>
              <a:off x="4350060" y="4801263"/>
              <a:ext cx="2029378" cy="241877"/>
              <a:chOff x="4362486" y="4838720"/>
              <a:chExt cx="2029378" cy="241877"/>
            </a:xfrm>
          </p:grpSpPr>
          <p:sp>
            <p:nvSpPr>
              <p:cNvPr id="113" name="axios.get">
                <a:extLst>
                  <a:ext uri="{FF2B5EF4-FFF2-40B4-BE49-F238E27FC236}">
                    <a16:creationId xmlns:a16="http://schemas.microsoft.com/office/drawing/2014/main" id="{0A63EEED-1E79-483F-A378-90EC0B06F03C}"/>
                  </a:ext>
                </a:extLst>
              </p:cNvPr>
              <p:cNvSpPr txBox="1"/>
              <p:nvPr/>
            </p:nvSpPr>
            <p:spPr>
              <a:xfrm>
                <a:off x="4570934" y="4844635"/>
                <a:ext cx="1634740"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4" name="*">
                <a:extLst>
                  <a:ext uri="{FF2B5EF4-FFF2-40B4-BE49-F238E27FC236}">
                    <a16:creationId xmlns:a16="http://schemas.microsoft.com/office/drawing/2014/main" id="{41E677D6-B481-444B-9835-F1A8F76FE768}"/>
                  </a:ext>
                </a:extLst>
              </p:cNvPr>
              <p:cNvSpPr txBox="1"/>
              <p:nvPr/>
            </p:nvSpPr>
            <p:spPr>
              <a:xfrm>
                <a:off x="6194538" y="4838720"/>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15" name="*">
                <a:extLst>
                  <a:ext uri="{FF2B5EF4-FFF2-40B4-BE49-F238E27FC236}">
                    <a16:creationId xmlns:a16="http://schemas.microsoft.com/office/drawing/2014/main" id="{1D280C3E-44B3-4217-9808-045CB8DCAFC8}"/>
                  </a:ext>
                </a:extLst>
              </p:cNvPr>
              <p:cNvSpPr txBox="1"/>
              <p:nvPr/>
            </p:nvSpPr>
            <p:spPr>
              <a:xfrm>
                <a:off x="4362486" y="484463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grpSp>
      <p:grpSp>
        <p:nvGrpSpPr>
          <p:cNvPr id="116" name="Group 115">
            <a:extLst>
              <a:ext uri="{FF2B5EF4-FFF2-40B4-BE49-F238E27FC236}">
                <a16:creationId xmlns:a16="http://schemas.microsoft.com/office/drawing/2014/main" id="{304FE898-2DC2-48C6-BB35-5DDC21278EE7}"/>
              </a:ext>
            </a:extLst>
          </p:cNvPr>
          <p:cNvGrpSpPr/>
          <p:nvPr/>
        </p:nvGrpSpPr>
        <p:grpSpPr>
          <a:xfrm>
            <a:off x="2315559" y="4521928"/>
            <a:ext cx="2033229" cy="539721"/>
            <a:chOff x="6138332" y="3195721"/>
            <a:chExt cx="2953739" cy="539721"/>
          </a:xfrm>
        </p:grpSpPr>
        <p:sp>
          <p:nvSpPr>
            <p:cNvPr id="117" name="makeOneGetRequest #1">
              <a:extLst>
                <a:ext uri="{FF2B5EF4-FFF2-40B4-BE49-F238E27FC236}">
                  <a16:creationId xmlns:a16="http://schemas.microsoft.com/office/drawing/2014/main" id="{ECD84007-1465-4FFF-803C-07E2998C20BB}"/>
                </a:ext>
              </a:extLst>
            </p:cNvPr>
            <p:cNvSpPr/>
            <p:nvPr/>
          </p:nvSpPr>
          <p:spPr>
            <a:xfrm>
              <a:off x="6138332" y="3195721"/>
              <a:ext cx="2951867" cy="539721"/>
            </a:xfrm>
            <a:prstGeom prst="rect">
              <a:avLst/>
            </a:prstGeom>
            <a:solidFill>
              <a:srgbClr val="0A52B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t">
              <a:noAutofit/>
            </a:bodyPr>
            <a:lstStyle>
              <a:lvl1pPr algn="l" defTabSz="457200">
                <a:defRPr sz="2666">
                  <a:solidFill>
                    <a:srgbClr val="FFFFFF"/>
                  </a:solidFill>
                </a:defRPr>
              </a:lvl1pPr>
            </a:lstStyle>
            <a:p>
              <a:pPr algn="ctr"/>
              <a:r>
                <a:rPr sz="1200" dirty="0" err="1"/>
                <a:t>makeOneGetRequest</a:t>
              </a:r>
              <a:r>
                <a:rPr sz="1200" dirty="0"/>
                <a:t> #</a:t>
              </a:r>
              <a:r>
                <a:rPr lang="en-US" sz="1200" dirty="0"/>
                <a:t>2</a:t>
              </a:r>
              <a:endParaRPr sz="1200" dirty="0">
                <a:solidFill>
                  <a:srgbClr val="000000"/>
                </a:solidFill>
                <a:latin typeface="Times Roman"/>
                <a:ea typeface="Times Roman"/>
                <a:cs typeface="Times Roman"/>
                <a:sym typeface="Times Roman"/>
              </a:endParaRPr>
            </a:p>
          </p:txBody>
        </p:sp>
        <p:sp>
          <p:nvSpPr>
            <p:cNvPr id="118" name="axios.get">
              <a:extLst>
                <a:ext uri="{FF2B5EF4-FFF2-40B4-BE49-F238E27FC236}">
                  <a16:creationId xmlns:a16="http://schemas.microsoft.com/office/drawing/2014/main" id="{B9631B9A-6505-40F3-B809-E0FF19E221CF}"/>
                </a:ext>
              </a:extLst>
            </p:cNvPr>
            <p:cNvSpPr txBox="1"/>
            <p:nvPr/>
          </p:nvSpPr>
          <p:spPr>
            <a:xfrm>
              <a:off x="6446746" y="3480971"/>
              <a:ext cx="2374841" cy="235962"/>
            </a:xfrm>
            <a:prstGeom prst="rect">
              <a:avLst/>
            </a:prstGeom>
            <a:solidFill>
              <a:schemeClr val="bg1"/>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numCol="1" anchor="b">
              <a:spAutoFit/>
            </a:bodyPr>
            <a:lstStyle>
              <a:lvl1pPr>
                <a:defRPr>
                  <a:solidFill>
                    <a:srgbClr val="FFFFFF"/>
                  </a:solidFill>
                  <a:latin typeface="Courier New"/>
                  <a:ea typeface="Courier New"/>
                  <a:cs typeface="Courier New"/>
                  <a:sym typeface="Courier New"/>
                </a:defRPr>
              </a:lvl1pPr>
            </a:lstStyle>
            <a:p>
              <a:r>
                <a:rPr lang="en-US" dirty="0">
                  <a:solidFill>
                    <a:schemeClr val="tx1"/>
                  </a:solidFill>
                </a:rPr>
                <a:t>wait for response</a:t>
              </a:r>
              <a:endParaRPr dirty="0">
                <a:solidFill>
                  <a:schemeClr val="tx1"/>
                </a:solidFill>
              </a:endParaRPr>
            </a:p>
          </p:txBody>
        </p:sp>
        <p:sp>
          <p:nvSpPr>
            <p:cNvPr id="119" name="*">
              <a:extLst>
                <a:ext uri="{FF2B5EF4-FFF2-40B4-BE49-F238E27FC236}">
                  <a16:creationId xmlns:a16="http://schemas.microsoft.com/office/drawing/2014/main" id="{6C930A26-29A6-4C60-A802-E0800081DB2C}"/>
                </a:ext>
              </a:extLst>
            </p:cNvPr>
            <p:cNvSpPr txBox="1"/>
            <p:nvPr/>
          </p:nvSpPr>
          <p:spPr>
            <a:xfrm>
              <a:off x="8805409" y="3475056"/>
              <a:ext cx="28666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0" name="*">
              <a:extLst>
                <a:ext uri="{FF2B5EF4-FFF2-40B4-BE49-F238E27FC236}">
                  <a16:creationId xmlns:a16="http://schemas.microsoft.com/office/drawing/2014/main" id="{B2E57B5B-3DD8-467E-B305-177469C44314}"/>
                </a:ext>
              </a:extLst>
            </p:cNvPr>
            <p:cNvSpPr txBox="1"/>
            <p:nvPr/>
          </p:nvSpPr>
          <p:spPr>
            <a:xfrm>
              <a:off x="6143926" y="3480971"/>
              <a:ext cx="28292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grpSp>
      <p:sp>
        <p:nvSpPr>
          <p:cNvPr id="124" name="*">
            <a:extLst>
              <a:ext uri="{FF2B5EF4-FFF2-40B4-BE49-F238E27FC236}">
                <a16:creationId xmlns:a16="http://schemas.microsoft.com/office/drawing/2014/main" id="{ACB04907-8B1E-462E-8A86-1034CB882C16}"/>
              </a:ext>
            </a:extLst>
          </p:cNvPr>
          <p:cNvSpPr txBox="1"/>
          <p:nvPr/>
        </p:nvSpPr>
        <p:spPr>
          <a:xfrm>
            <a:off x="3391621" y="5737698"/>
            <a:ext cx="197326"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r</a:t>
            </a:r>
            <a:endParaRPr dirty="0"/>
          </a:p>
        </p:txBody>
      </p:sp>
      <p:sp>
        <p:nvSpPr>
          <p:cNvPr id="125" name="*">
            <a:extLst>
              <a:ext uri="{FF2B5EF4-FFF2-40B4-BE49-F238E27FC236}">
                <a16:creationId xmlns:a16="http://schemas.microsoft.com/office/drawing/2014/main" id="{C4B9D122-D756-4D4D-AD6A-966D29C5E8E2}"/>
              </a:ext>
            </a:extLst>
          </p:cNvPr>
          <p:cNvSpPr txBox="1"/>
          <p:nvPr/>
        </p:nvSpPr>
        <p:spPr>
          <a:xfrm>
            <a:off x="3385255" y="5306605"/>
            <a:ext cx="194752" cy="235962"/>
          </a:xfrm>
          <a:prstGeom prst="rect">
            <a:avLst/>
          </a:prstGeom>
          <a:solidFill>
            <a:schemeClr val="accent6"/>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a:solidFill>
                  <a:srgbClr val="000000"/>
                </a:solidFill>
                <a:latin typeface="Courier New"/>
                <a:ea typeface="Courier New"/>
                <a:cs typeface="Courier New"/>
                <a:sym typeface="Courier New"/>
              </a:defRPr>
            </a:lvl1pPr>
          </a:lstStyle>
          <a:p>
            <a:r>
              <a:rPr lang="en-US" dirty="0"/>
              <a:t>s</a:t>
            </a:r>
            <a:endParaRPr dirty="0"/>
          </a:p>
        </p:txBody>
      </p:sp>
      <p:sp>
        <p:nvSpPr>
          <p:cNvPr id="2" name="TextBox 1">
            <a:extLst>
              <a:ext uri="{FF2B5EF4-FFF2-40B4-BE49-F238E27FC236}">
                <a16:creationId xmlns:a16="http://schemas.microsoft.com/office/drawing/2014/main" id="{60022A31-5B42-4853-96E6-6BDF0F34B932}"/>
              </a:ext>
            </a:extLst>
          </p:cNvPr>
          <p:cNvSpPr txBox="1"/>
          <p:nvPr/>
        </p:nvSpPr>
        <p:spPr>
          <a:xfrm>
            <a:off x="3768522" y="5260142"/>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rPr>
              <a:t>send</a:t>
            </a:r>
          </a:p>
        </p:txBody>
      </p:sp>
      <p:sp>
        <p:nvSpPr>
          <p:cNvPr id="126" name="TextBox 125">
            <a:extLst>
              <a:ext uri="{FF2B5EF4-FFF2-40B4-BE49-F238E27FC236}">
                <a16:creationId xmlns:a16="http://schemas.microsoft.com/office/drawing/2014/main" id="{1DC7FE2C-6297-4846-B9E6-B8BAD56B3FC1}"/>
              </a:ext>
            </a:extLst>
          </p:cNvPr>
          <p:cNvSpPr txBox="1"/>
          <p:nvPr/>
        </p:nvSpPr>
        <p:spPr>
          <a:xfrm>
            <a:off x="3753438" y="5673693"/>
            <a:ext cx="1412848"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8" rtl="0" fontAlgn="auto" latinLnBrk="0" hangingPunct="0">
              <a:lnSpc>
                <a:spcPct val="100000"/>
              </a:lnSpc>
              <a:spcBef>
                <a:spcPts val="0"/>
              </a:spcBef>
              <a:spcAft>
                <a:spcPts val="0"/>
              </a:spcAft>
              <a:buClrTx/>
              <a:buSzTx/>
              <a:buFontTx/>
              <a:buNone/>
              <a:tabLst/>
            </a:pPr>
            <a:r>
              <a:rPr lang="en-US" dirty="0">
                <a:latin typeface="Courier New" panose="02070309020205020404" pitchFamily="49" charset="0"/>
                <a:cs typeface="Courier New" panose="02070309020205020404" pitchFamily="49" charset="0"/>
              </a:rPr>
              <a:t>receive</a:t>
            </a:r>
            <a:endParaRPr kumimoji="0" lang="en-US" b="0" i="0" u="none" strike="noStrike" cap="none" spc="0" normalizeH="0" baseline="0" dirty="0">
              <a:ln>
                <a:noFill/>
              </a:ln>
              <a:solidFill>
                <a:srgbClr val="5E5E5E"/>
              </a:solidFill>
              <a:effectLst/>
              <a:uFillTx/>
              <a:latin typeface="Courier New" panose="02070309020205020404" pitchFamily="49" charset="0"/>
              <a:cs typeface="Courier New" panose="02070309020205020404" pitchFamily="49" charset="0"/>
              <a:sym typeface="Helvetica Neue"/>
            </a:endParaRPr>
          </a:p>
        </p:txBody>
      </p:sp>
      <p:grpSp>
        <p:nvGrpSpPr>
          <p:cNvPr id="14" name="Group 13">
            <a:extLst>
              <a:ext uri="{FF2B5EF4-FFF2-40B4-BE49-F238E27FC236}">
                <a16:creationId xmlns:a16="http://schemas.microsoft.com/office/drawing/2014/main" id="{4743BCF6-AB5F-E1FB-76EF-849F531EBF22}"/>
              </a:ext>
            </a:extLst>
          </p:cNvPr>
          <p:cNvGrpSpPr/>
          <p:nvPr/>
        </p:nvGrpSpPr>
        <p:grpSpPr>
          <a:xfrm>
            <a:off x="96342" y="1423382"/>
            <a:ext cx="11943585" cy="2718306"/>
            <a:chOff x="248415" y="2235560"/>
            <a:chExt cx="11943585" cy="2718306"/>
          </a:xfrm>
        </p:grpSpPr>
        <p:sp>
          <p:nvSpPr>
            <p:cNvPr id="3" name="async function axiosAwaitExample() {…">
              <a:extLst>
                <a:ext uri="{FF2B5EF4-FFF2-40B4-BE49-F238E27FC236}">
                  <a16:creationId xmlns:a16="http://schemas.microsoft.com/office/drawing/2014/main" id="{9B510086-2805-423F-B53D-A48FF1813E6E}"/>
                </a:ext>
              </a:extLst>
            </p:cNvPr>
            <p:cNvSpPr txBox="1"/>
            <p:nvPr/>
          </p:nvSpPr>
          <p:spPr>
            <a:xfrm>
              <a:off x="5657701" y="2686579"/>
              <a:ext cx="6534299" cy="2267287"/>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makeThreeConcurrentRequests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3E74E02-9E3F-1A83-5509-76694354D029}"/>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8" name="async function axiosAwaitExample() {…">
              <a:extLst>
                <a:ext uri="{FF2B5EF4-FFF2-40B4-BE49-F238E27FC236}">
                  <a16:creationId xmlns:a16="http://schemas.microsoft.com/office/drawing/2014/main" id="{8B9A9BD0-D4E8-C784-9F73-1F60CB9E948F}"/>
                </a:ext>
              </a:extLst>
            </p:cNvPr>
            <p:cNvSpPr txBox="1"/>
            <p:nvPr/>
          </p:nvSpPr>
          <p:spPr>
            <a:xfrm>
              <a:off x="248415" y="2684853"/>
              <a:ext cx="5067199" cy="2021066"/>
            </a:xfrm>
            <a:prstGeom prst="rect">
              <a:avLst/>
            </a:prstGeom>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makeThreeSerialRequests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Promise</a:t>
              </a:r>
              <a:r>
                <a:rPr lang="en-US" sz="1600" b="0" dirty="0">
                  <a:solidFill>
                    <a:srgbClr val="000000"/>
                  </a:solidFill>
                  <a:effectLst/>
                  <a:latin typeface="Consolas" panose="020B0609020204030204" pitchFamily="49" charset="0"/>
                </a:rPr>
                <a:t>&lt;</a:t>
              </a:r>
              <a:r>
                <a:rPr lang="en-US" sz="1600" b="0" dirty="0">
                  <a:solidFill>
                    <a:srgbClr val="267F99"/>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&gt;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'Heard back from all of the requests'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982D0330-E4CD-DB66-9628-EED9BC6B8AE0}"/>
                </a:ext>
              </a:extLst>
            </p:cNvPr>
            <p:cNvSpPr txBox="1"/>
            <p:nvPr/>
          </p:nvSpPr>
          <p:spPr>
            <a:xfrm>
              <a:off x="472875" y="2239935"/>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Sequential version: ~206 msec</a:t>
              </a:r>
            </a:p>
          </p:txBody>
        </p:sp>
        <p:sp>
          <p:nvSpPr>
            <p:cNvPr id="11" name="TextBox 10">
              <a:extLst>
                <a:ext uri="{FF2B5EF4-FFF2-40B4-BE49-F238E27FC236}">
                  <a16:creationId xmlns:a16="http://schemas.microsoft.com/office/drawing/2014/main" id="{25AE02E9-DC28-A7F0-4EC6-39D09C845B67}"/>
                </a:ext>
              </a:extLst>
            </p:cNvPr>
            <p:cNvSpPr txBox="1"/>
            <p:nvPr/>
          </p:nvSpPr>
          <p:spPr>
            <a:xfrm>
              <a:off x="6789972" y="2235560"/>
              <a:ext cx="4618277"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2">
                      <a:lumMod val="10000"/>
                    </a:schemeClr>
                  </a:solidFill>
                </a:rPr>
                <a:t>Concurrent version: ~80 msec</a:t>
              </a:r>
            </a:p>
          </p:txBody>
        </p:sp>
      </p:grpSp>
    </p:spTree>
    <p:extLst>
      <p:ext uri="{BB962C8B-B14F-4D97-AF65-F5344CB8AC3E}">
        <p14:creationId xmlns:p14="http://schemas.microsoft.com/office/powerpoint/2010/main" val="215697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dirty="0"/>
              <a:t>An Example Task Using the Transcript Server</a:t>
            </a:r>
            <a:endParaRPr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18</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Promise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all</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totalSize</a:t>
            </a:r>
            <a:r>
              <a:rPr lang="en-US" sz="1800" b="0" dirty="0">
                <a:solidFill>
                  <a:srgbClr val="000000"/>
                </a:solidFill>
                <a:effectLst/>
                <a:latin typeface="Consolas" panose="020B0609020204030204" pitchFamily="49" charset="0"/>
              </a:rPr>
              <a:t> = </a:t>
            </a:r>
            <a:r>
              <a:rPr lang="en-US" sz="1800" b="0" dirty="0">
                <a:solidFill>
                  <a:srgbClr val="795E26"/>
                </a:solidFill>
                <a:effectLst/>
                <a:latin typeface="Consolas" panose="020B0609020204030204" pitchFamily="49" charset="0"/>
              </a:rPr>
              <a:t>sum</a:t>
            </a:r>
            <a:r>
              <a:rPr lang="en-US" sz="1800" b="0" dirty="0">
                <a:solidFill>
                  <a:srgbClr val="000000"/>
                </a:solidFill>
                <a:effectLst/>
                <a:latin typeface="Consolas" panose="020B0609020204030204" pitchFamily="49" charset="0"/>
              </a:rPr>
              <a:t>(</a:t>
            </a:r>
            <a:r>
              <a:rPr lang="en-US" sz="1800" b="0" dirty="0">
                <a:solidFill>
                  <a:srgbClr val="0070C1"/>
                </a:solidFill>
                <a:effectLst/>
                <a:latin typeface="Consolas" panose="020B0609020204030204" pitchFamily="49" charset="0"/>
              </a:rPr>
              <a:t>sizes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`Finished calculating size: </a:t>
            </a:r>
            <a:r>
              <a:rPr lang="en-US" sz="1800" b="0" dirty="0">
                <a:solidFill>
                  <a:srgbClr val="0000FF"/>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totalSize</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009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transcript-v2.simple.ts</a:t>
            </a: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60960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npx</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ts</a:t>
            </a:r>
            <a:r>
              <a:rPr lang="en-US" sz="1600" b="0" dirty="0">
                <a:solidFill>
                  <a:srgbClr val="000000"/>
                </a:solidFill>
                <a:effectLst/>
                <a:latin typeface="Consolas" panose="020B0609020204030204" pitchFamily="49" charset="0"/>
              </a:rPr>
              <a:t>-node transcript-v2.simple.ts</a:t>
            </a:r>
          </a:p>
          <a:p>
            <a:pPr algn="l"/>
            <a:r>
              <a:rPr lang="en-US" sz="1600" b="0" dirty="0">
                <a:solidFill>
                  <a:srgbClr val="000000"/>
                </a:solidFill>
                <a:effectLst/>
                <a:latin typeface="Consolas" panose="020B0609020204030204" pitchFamily="49" charset="0"/>
              </a:rPr>
              <a:t>Generating Promises for 411,412,87065,423,23044</a:t>
            </a:r>
          </a:p>
          <a:p>
            <a:pPr algn="l"/>
            <a:r>
              <a:rPr lang="en-US" sz="1600" b="0" dirty="0">
                <a:solidFill>
                  <a:srgbClr val="000000"/>
                </a:solidFill>
                <a:effectLst/>
                <a:latin typeface="Consolas" panose="020B0609020204030204" pitchFamily="49" charset="0"/>
              </a:rPr>
              <a:t>Promises Created!</a:t>
            </a:r>
          </a:p>
          <a:p>
            <a:pPr algn="l"/>
            <a:r>
              <a:rPr lang="en-US" sz="1600" b="0" dirty="0">
                <a:solidFill>
                  <a:srgbClr val="000000"/>
                </a:solidFill>
                <a:effectLst/>
                <a:latin typeface="Consolas" panose="020B0609020204030204" pitchFamily="49" charset="0"/>
              </a:rPr>
              <a:t>Satisfying Promises Concurrently</a:t>
            </a:r>
          </a:p>
          <a:p>
            <a:pPr algn="l"/>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C:\Users\wand\OneDrive\Documents\Work\Courses\CS 4530 Future\My Modules Workspace\Module 05 Concurrency Patterns\Examples\Lecture05-Async\</a:t>
            </a:r>
            <a:r>
              <a:rPr lang="en-US" sz="1600" b="0" dirty="0" err="1">
                <a:solidFill>
                  <a:srgbClr val="000000"/>
                </a:solidFill>
                <a:effectLst/>
                <a:latin typeface="Consolas" panose="020B0609020204030204" pitchFamily="49" charset="0"/>
              </a:rPr>
              <a:t>node_modules</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axios</a:t>
            </a:r>
            <a:r>
              <a:rPr lang="en-US" sz="1600" b="0" dirty="0">
                <a:solidFill>
                  <a:srgbClr val="000000"/>
                </a:solidFill>
                <a:effectLst/>
                <a:latin typeface="Consolas" panose="020B0609020204030204" pitchFamily="49" charset="0"/>
              </a:rPr>
              <a:t>\lib\core\createError.js:16     </a:t>
            </a:r>
          </a:p>
          <a:p>
            <a:pPr algn="l"/>
            <a:r>
              <a:rPr lang="en-US" sz="1600" b="0" dirty="0">
                <a:solidFill>
                  <a:srgbClr val="000000"/>
                </a:solidFill>
                <a:effectLst/>
                <a:latin typeface="Consolas" panose="020B0609020204030204" pitchFamily="49" charset="0"/>
              </a:rPr>
              <a:t>  var error = new Error(message);</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Error: Request failed with status code 404</a:t>
            </a: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7900593" y="4301637"/>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true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1080"/>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false</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4954662" y="4866676"/>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Tree>
    <p:extLst>
      <p:ext uri="{BB962C8B-B14F-4D97-AF65-F5344CB8AC3E}">
        <p14:creationId xmlns:p14="http://schemas.microsoft.com/office/powerpoint/2010/main" val="110111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Tree>
    <p:extLst>
      <p:ext uri="{BB962C8B-B14F-4D97-AF65-F5344CB8AC3E}">
        <p14:creationId xmlns:p14="http://schemas.microsoft.com/office/powerpoint/2010/main" val="1746772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32890B5-EED7-8219-ADA2-C2AFDC735A03}"/>
              </a:ext>
            </a:extLst>
          </p:cNvPr>
          <p:cNvSpPr txBox="1"/>
          <p:nvPr/>
        </p:nvSpPr>
        <p:spPr>
          <a:xfrm>
            <a:off x="1097278" y="1541417"/>
            <a:ext cx="6888482" cy="4023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transcript-v2.handle-errors.ts</a:t>
            </a:r>
          </a:p>
          <a:p>
            <a:pPr algn="l"/>
            <a:r>
              <a:rPr lang="en-US" sz="1800" dirty="0">
                <a:solidFill>
                  <a:schemeClr val="tx1"/>
                </a:solidFill>
              </a:rPr>
              <a:t>Generating Promises for 411,32789,412,423,10202040</a:t>
            </a:r>
          </a:p>
          <a:p>
            <a:pPr algn="l"/>
            <a:r>
              <a:rPr lang="en-US" sz="1800" dirty="0">
                <a:solidFill>
                  <a:schemeClr val="tx1"/>
                </a:solidFill>
              </a:rPr>
              <a:t>Promises Created!</a:t>
            </a:r>
          </a:p>
          <a:p>
            <a:pPr algn="l"/>
            <a:r>
              <a:rPr lang="en-US" sz="1800" dirty="0">
                <a:solidFill>
                  <a:schemeClr val="tx1"/>
                </a:solidFill>
              </a:rPr>
              <a:t>Wait for all promises to be satisfied</a:t>
            </a:r>
          </a:p>
          <a:p>
            <a:pPr algn="l"/>
            <a:r>
              <a:rPr lang="en-US" sz="1800" dirty="0">
                <a:solidFill>
                  <a:schemeClr val="tx1"/>
                </a:solidFill>
              </a:rPr>
              <a:t>bad student ID 32789</a:t>
            </a:r>
          </a:p>
          <a:p>
            <a:pPr algn="l"/>
            <a:r>
              <a:rPr lang="en-US" sz="1800" dirty="0">
                <a:solidFill>
                  <a:schemeClr val="tx1"/>
                </a:solidFill>
              </a:rPr>
              <a:t>bad student ID 10202040</a:t>
            </a:r>
          </a:p>
          <a:p>
            <a:pPr algn="l"/>
            <a:r>
              <a:rPr lang="en-US" sz="1800" dirty="0">
                <a:solidFill>
                  <a:schemeClr val="tx1"/>
                </a:solidFill>
              </a:rPr>
              <a:t>[ 151, 0, 92, 145, 0 ]</a:t>
            </a:r>
          </a:p>
          <a:p>
            <a:pPr algn="l"/>
            <a:r>
              <a:rPr lang="en-US" sz="1800" dirty="0">
                <a:solidFill>
                  <a:schemeClr val="tx1"/>
                </a:solidFill>
              </a:rPr>
              <a:t>Finished calculating size: 388</a:t>
            </a:r>
          </a:p>
          <a:p>
            <a:pPr algn="l"/>
            <a:r>
              <a:rPr lang="en-US" sz="1800" dirty="0">
                <a:solidFill>
                  <a:schemeClr val="tx1"/>
                </a:solidFill>
              </a:rPr>
              <a:t>Done</a:t>
            </a:r>
          </a:p>
        </p:txBody>
      </p:sp>
      <p:sp>
        <p:nvSpPr>
          <p:cNvPr id="8" name="Arrow: Down 7">
            <a:extLst>
              <a:ext uri="{FF2B5EF4-FFF2-40B4-BE49-F238E27FC236}">
                <a16:creationId xmlns:a16="http://schemas.microsoft.com/office/drawing/2014/main" id="{B4A1DBFB-6BA1-2340-223C-AB24D1415C3F}"/>
              </a:ext>
            </a:extLst>
          </p:cNvPr>
          <p:cNvSpPr/>
          <p:nvPr/>
        </p:nvSpPr>
        <p:spPr>
          <a:xfrm>
            <a:off x="2921366" y="217098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426259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5244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an async procedure to an ordinary procedure.</a:t>
            </a:r>
          </a:p>
          <a:p>
            <a:pPr lvl="1"/>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378738" y="1722165"/>
            <a:ext cx="5597525" cy="1325563"/>
          </a:xfrm>
        </p:spPr>
        <p:txBody>
          <a:bodyPr>
            <a:normAutofit fontScale="85000" lnSpcReduction="20000"/>
          </a:bodyPr>
          <a:lstStyle/>
          <a:p>
            <a:r>
              <a:rPr lang="en-US" dirty="0"/>
              <a:t>Consider: a 1Ghz CPU executes an instruction every 1 ns</a:t>
            </a:r>
          </a:p>
          <a:p>
            <a:r>
              <a:rPr lang="en-US" dirty="0"/>
              <a:t>Almost anything else takes forever (approximately)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1859107" y="3193546"/>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Waiting for users to provide input</a:t>
            </a:r>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92128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 nothing can happen between these two statements!!</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1730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3" name="TextBox 2">
            <a:extLst>
              <a:ext uri="{FF2B5EF4-FFF2-40B4-BE49-F238E27FC236}">
                <a16:creationId xmlns:a16="http://schemas.microsoft.com/office/drawing/2014/main" id="{32FD2A36-5FC5-4045-AD05-5B638E208809}"/>
              </a:ext>
            </a:extLst>
          </p:cNvPr>
          <p:cNvSpPr txBox="1"/>
          <p:nvPr/>
        </p:nvSpPr>
        <p:spPr>
          <a:xfrm>
            <a:off x="903962" y="5905744"/>
            <a:ext cx="11288038"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5</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Your task is to write a new </a:t>
            </a:r>
            <a:r>
              <a:rPr lang="en-US" sz="2400" b="0" dirty="0">
                <a:solidFill>
                  <a:srgbClr val="800000"/>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function, </a:t>
            </a: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which takes in input of the type </a:t>
            </a:r>
            <a:r>
              <a:rPr lang="en-US" sz="2400" b="0" dirty="0" err="1">
                <a:solidFill>
                  <a:srgbClr val="800000"/>
                </a:solidFill>
                <a:effectLst/>
                <a:latin typeface="Consolas" panose="020B0609020204030204" pitchFamily="49" charset="0"/>
              </a:rPr>
              <a:t>ImportTranscript</a:t>
            </a:r>
            <a:r>
              <a:rPr lang="en-US" sz="2400" b="0" dirty="0">
                <a:solidFill>
                  <a:srgbClr val="800000"/>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pPr marL="342900" indent="-342900" algn="l">
              <a:buFont typeface="Arial" panose="020B0604020202020204" pitchFamily="34" charset="0"/>
              <a:buChar char="•"/>
            </a:pPr>
            <a:r>
              <a:rPr lang="en-US" sz="2400" b="0" dirty="0" err="1">
                <a:solidFill>
                  <a:srgbClr val="800000"/>
                </a:solidFill>
                <a:effectLst/>
                <a:latin typeface="Consolas" panose="020B0609020204030204" pitchFamily="49" charset="0"/>
              </a:rPr>
              <a:t>importGrades</a:t>
            </a:r>
            <a:r>
              <a:rPr lang="en-US" sz="2400" b="0" dirty="0">
                <a:solidFill>
                  <a:srgbClr val="000000"/>
                </a:solidFill>
                <a:effectLst/>
                <a:latin typeface="Consolas" panose="020B0609020204030204" pitchFamily="49" charset="0"/>
              </a:rPr>
              <a:t> should create a student record for each </a:t>
            </a:r>
            <a:r>
              <a:rPr lang="en-US" sz="2400" b="0" dirty="0" err="1">
                <a:solidFill>
                  <a:srgbClr val="800000"/>
                </a:solidFill>
                <a:effectLst/>
                <a:latin typeface="Consolas" panose="020B0609020204030204" pitchFamily="49" charset="0"/>
              </a:rPr>
              <a:t>ImportTranscript</a:t>
            </a:r>
            <a:r>
              <a:rPr lang="en-US" sz="2400" b="0" dirty="0">
                <a:solidFill>
                  <a:srgbClr val="000000"/>
                </a:solidFill>
                <a:effectLst/>
                <a:latin typeface="Consolas" panose="020B0609020204030204" pitchFamily="49" charset="0"/>
              </a:rPr>
              <a:t>, and then post the grades for each of those students.</a:t>
            </a:r>
          </a:p>
          <a:p>
            <a:pPr marL="342900" indent="-342900" algn="l">
              <a:buFont typeface="Arial" panose="020B0604020202020204" pitchFamily="34" charset="0"/>
              <a:buChar char="•"/>
            </a:pPr>
            <a:r>
              <a:rPr lang="en-US" sz="2400" b="0" dirty="0">
                <a:solidFill>
                  <a:srgbClr val="000000"/>
                </a:solidFill>
                <a:effectLst/>
                <a:latin typeface="Consolas" panose="020B0609020204030204" pitchFamily="49" charset="0"/>
              </a:rPr>
              <a:t>After posting the grades, it should fetch the transcripts for each student and return an array of transcripts. </a:t>
            </a:r>
          </a:p>
        </p:txBody>
      </p:sp>
    </p:spTree>
    <p:extLst>
      <p:ext uri="{BB962C8B-B14F-4D97-AF65-F5344CB8AC3E}">
        <p14:creationId xmlns:p14="http://schemas.microsoft.com/office/powerpoint/2010/main" val="439902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prepared to:</a:t>
            </a:r>
          </a:p>
          <a:p>
            <a:pPr lvl="1"/>
            <a:r>
              <a:rPr lang="en-US" dirty="0"/>
              <a:t>Explain how to achieve concurrency through asynchronous operations and </a:t>
            </a:r>
            <a:r>
              <a:rPr lang="en-US" dirty="0" err="1"/>
              <a:t>Promise.all</a:t>
            </a:r>
            <a:r>
              <a:rPr lang="en-US" dirty="0"/>
              <a:t> in TypeScript.</a:t>
            </a:r>
          </a:p>
          <a:p>
            <a:pPr lvl="1"/>
            <a:r>
              <a:rPr lang="en-US" dirty="0"/>
              <a:t>Write asynchronous and concurrent code in TypeScript using async/await and </a:t>
            </a:r>
            <a:r>
              <a:rPr lang="en-US" dirty="0" err="1"/>
              <a:t>Promise.all</a:t>
            </a:r>
            <a:r>
              <a:rPr lang="en-US" dirty="0"/>
              <a:t>.</a:t>
            </a:r>
          </a:p>
          <a:p>
            <a:pPr lvl="1"/>
            <a:r>
              <a:rPr lang="en-US" dirty="0"/>
              <a:t>Explain the difference between JS run-to-completion semantics and interrupt-based semantics.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217629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Pre-emptive Multiprocessing</a:t>
            </a:r>
            <a:endParaRPr dirty="0"/>
          </a:p>
        </p:txBody>
      </p:sp>
      <p:sp>
        <p:nvSpPr>
          <p:cNvPr id="192" name="Multi-Threading allows us to do more than one thing at a time…"/>
          <p:cNvSpPr txBox="1">
            <a:spLocks noGrp="1"/>
          </p:cNvSpPr>
          <p:nvPr>
            <p:ph idx="1"/>
          </p:nvPr>
        </p:nvSpPr>
        <p:spPr>
          <a:prstGeom prst="rect">
            <a:avLst/>
          </a:prstGeom>
        </p:spPr>
        <p:txBody>
          <a:bodyPr>
            <a:normAutofit fontScale="92500"/>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a:t>An alternative model: cooperative multiprocessing</a:t>
            </a:r>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p:txBody>
          <a:bodyPr/>
          <a:lstStyle/>
          <a:p>
            <a:r>
              <a:rPr lang="en-US" dirty="0"/>
              <a:t>OS manages multiprocessing with multiple threads of execution</a:t>
            </a:r>
          </a:p>
          <a:p>
            <a:r>
              <a:rPr lang="en-US" dirty="0"/>
              <a:t>In Typescript, these “threads” are called </a:t>
            </a:r>
            <a:r>
              <a:rPr lang="en-US" b="1" dirty="0"/>
              <a:t>promises</a:t>
            </a:r>
            <a:r>
              <a:rPr lang="en-US" dirty="0"/>
              <a:t>.</a:t>
            </a:r>
          </a:p>
          <a:p>
            <a:r>
              <a:rPr lang="en-US" dirty="0"/>
              <a:t>Each thread decides when it should </a:t>
            </a:r>
            <a:r>
              <a:rPr lang="en-US" b="1" i="1" dirty="0">
                <a:solidFill>
                  <a:srgbClr val="FF0000"/>
                </a:solidFill>
              </a:rPr>
              <a:t>yield</a:t>
            </a:r>
            <a:r>
              <a:rPr lang="en-US" dirty="0"/>
              <a:t> to let</a:t>
            </a:r>
            <a:r>
              <a:rPr lang="en-US" baseline="0" dirty="0"/>
              <a:t> other threads execute</a:t>
            </a:r>
          </a:p>
          <a:p>
            <a:r>
              <a:rPr lang="en-US" baseline="0" dirty="0"/>
              <a:t>Typically via a </a:t>
            </a:r>
            <a:r>
              <a:rPr lang="en-US" b="1" baseline="0" dirty="0"/>
              <a:t>yield</a:t>
            </a:r>
            <a:r>
              <a:rPr lang="en-US" baseline="0" dirty="0"/>
              <a:t> or </a:t>
            </a:r>
            <a:r>
              <a:rPr lang="en-US" b="1" baseline="0" dirty="0"/>
              <a:t>await</a:t>
            </a:r>
            <a:r>
              <a:rPr lang="en-US" baseline="0" dirty="0"/>
              <a:t> operation</a:t>
            </a:r>
          </a:p>
        </p:txBody>
      </p:sp>
    </p:spTree>
    <p:extLst>
      <p:ext uri="{BB962C8B-B14F-4D97-AF65-F5344CB8AC3E}">
        <p14:creationId xmlns:p14="http://schemas.microsoft.com/office/powerpoint/2010/main" val="96602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A computation is not suspended until it hits an ‘await’ or finishes.</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lstStyle/>
          <a:p>
            <a:r>
              <a:rPr lang="en-US" dirty="0"/>
              <a:t>A computation is suspended when it hits an ‘await’. The runtime system (node.js, for us) chooses what to do next. </a:t>
            </a:r>
          </a:p>
          <a:p>
            <a:r>
              <a:rPr lang="en-US" dirty="0"/>
              <a:t>This means that a computation runs </a:t>
            </a:r>
            <a:r>
              <a:rPr lang="en-US" b="1" dirty="0"/>
              <a:t>continuously</a:t>
            </a:r>
            <a:r>
              <a:rPr lang="en-US" dirty="0"/>
              <a:t> until it is either suspended or completed.</a:t>
            </a:r>
          </a:p>
        </p:txBody>
      </p:sp>
      <p:grpSp>
        <p:nvGrpSpPr>
          <p:cNvPr id="3" name="Group 2">
            <a:extLst>
              <a:ext uri="{FF2B5EF4-FFF2-40B4-BE49-F238E27FC236}">
                <a16:creationId xmlns:a16="http://schemas.microsoft.com/office/drawing/2014/main" id="{8A237A46-0022-18EF-17E5-E870950CAE3A}"/>
              </a:ext>
            </a:extLst>
          </p:cNvPr>
          <p:cNvGrpSpPr/>
          <p:nvPr/>
        </p:nvGrpSpPr>
        <p:grpSpPr>
          <a:xfrm>
            <a:off x="4198404" y="3821227"/>
            <a:ext cx="7504723" cy="1176658"/>
            <a:chOff x="4293618" y="2935823"/>
            <a:chExt cx="7504723" cy="1176658"/>
          </a:xfrm>
        </p:grpSpPr>
        <p:sp>
          <p:nvSpPr>
            <p:cNvPr id="5" name="TextBox 4">
              <a:extLst>
                <a:ext uri="{FF2B5EF4-FFF2-40B4-BE49-F238E27FC236}">
                  <a16:creationId xmlns:a16="http://schemas.microsoft.com/office/drawing/2014/main" id="{B83463A6-DC68-2216-A653-6CF0AE24DFC8}"/>
                </a:ext>
              </a:extLst>
            </p:cNvPr>
            <p:cNvSpPr txBox="1"/>
            <p:nvPr/>
          </p:nvSpPr>
          <p:spPr>
            <a:xfrm>
              <a:off x="6708956" y="3328042"/>
              <a:ext cx="5089385" cy="784439"/>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latin typeface="Ink Free" panose="03080402000500000000" pitchFamily="66" charset="0"/>
                </a:rPr>
                <a:t>This is known as “</a:t>
              </a:r>
              <a:r>
                <a:rPr lang="en-US" sz="2400" dirty="0">
                  <a:solidFill>
                    <a:schemeClr val="tx1"/>
                  </a:solidFill>
                  <a:latin typeface="Ink Free" panose="03080402000500000000" pitchFamily="66" charset="0"/>
                </a:rPr>
                <a:t>Run to Completion</a:t>
              </a:r>
              <a:r>
                <a:rPr lang="en-US" sz="2400" b="1" dirty="0">
                  <a:solidFill>
                    <a:schemeClr val="tx1"/>
                  </a:solidFill>
                  <a:latin typeface="Ink Free" panose="03080402000500000000" pitchFamily="66" charset="0"/>
                </a:rPr>
                <a:t>”</a:t>
              </a:r>
            </a:p>
          </p:txBody>
        </p:sp>
        <p:cxnSp>
          <p:nvCxnSpPr>
            <p:cNvPr id="6" name="Straight Arrow Connector 5">
              <a:extLst>
                <a:ext uri="{FF2B5EF4-FFF2-40B4-BE49-F238E27FC236}">
                  <a16:creationId xmlns:a16="http://schemas.microsoft.com/office/drawing/2014/main" id="{8AE9874A-EAC2-9450-4274-5CE879E92AD4}"/>
                </a:ext>
              </a:extLst>
            </p:cNvPr>
            <p:cNvCxnSpPr>
              <a:cxnSpLocks/>
              <a:stCxn id="5" idx="1"/>
            </p:cNvCxnSpPr>
            <p:nvPr/>
          </p:nvCxnSpPr>
          <p:spPr>
            <a:xfrm flipH="1" flipV="1">
              <a:off x="4293618" y="2935823"/>
              <a:ext cx="2415338" cy="784439"/>
            </a:xfrm>
            <a:prstGeom prst="straightConnector1">
              <a:avLst/>
            </a:prstGeom>
            <a:ln w="12700">
              <a:solidFill>
                <a:srgbClr val="0A52B1"/>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5034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But where does the concurrency come from?</a:t>
            </a:r>
          </a:p>
        </p:txBody>
      </p:sp>
      <p:sp>
        <p:nvSpPr>
          <p:cNvPr id="3" name="Content Placeholder 2">
            <a:extLst>
              <a:ext uri="{FF2B5EF4-FFF2-40B4-BE49-F238E27FC236}">
                <a16:creationId xmlns:a16="http://schemas.microsoft.com/office/drawing/2014/main" id="{03019515-7F5F-4812-3260-C7CCBFC3710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001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concurrent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199" y="1500160"/>
            <a:ext cx="9953847" cy="4351338"/>
          </a:xfrm>
        </p:spPr>
        <p:txBody>
          <a:bodyPr>
            <a:normAutofit/>
          </a:bodyPr>
          <a:lstStyle/>
          <a:p>
            <a:r>
              <a:rPr lang="en-US" dirty="0"/>
              <a:t>These are things like http requests, I/O operations, or timers.</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95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4363-5344-419B-5AEF-450B27727E5A}"/>
              </a:ext>
            </a:extLst>
          </p:cNvPr>
          <p:cNvSpPr>
            <a:spLocks noGrp="1"/>
          </p:cNvSpPr>
          <p:nvPr>
            <p:ph type="title"/>
          </p:nvPr>
        </p:nvSpPr>
        <p:spPr/>
        <p:txBody>
          <a:bodyPr/>
          <a:lstStyle/>
          <a:p>
            <a:r>
              <a:rPr lang="en-US" dirty="0"/>
              <a:t>Pattern for starting a concurrent computation</a:t>
            </a:r>
          </a:p>
        </p:txBody>
      </p:sp>
      <p:sp>
        <p:nvSpPr>
          <p:cNvPr id="3" name="Content Placeholder 2">
            <a:extLst>
              <a:ext uri="{FF2B5EF4-FFF2-40B4-BE49-F238E27FC236}">
                <a16:creationId xmlns:a16="http://schemas.microsoft.com/office/drawing/2014/main" id="{24423ED5-45FE-4290-2CF1-E4FDC208B8EF}"/>
              </a:ext>
            </a:extLst>
          </p:cNvPr>
          <p:cNvSpPr>
            <a:spLocks noGrp="1"/>
          </p:cNvSpPr>
          <p:nvPr>
            <p:ph idx="1"/>
          </p:nvPr>
        </p:nvSpPr>
        <p:spPr>
          <a:xfrm>
            <a:off x="646814" y="4139584"/>
            <a:ext cx="11155326" cy="2431337"/>
          </a:xfrm>
        </p:spPr>
        <p:txBody>
          <a:bodyPr>
            <a:normAutofit/>
          </a:bodyPr>
          <a:lstStyle/>
          <a:p>
            <a:r>
              <a:rPr lang="en-US" dirty="0"/>
              <a:t>The http request is sent immediately. </a:t>
            </a:r>
          </a:p>
          <a:p>
            <a:r>
              <a:rPr lang="en-US" dirty="0"/>
              <a:t>A promise is created to run the </a:t>
            </a:r>
            <a:r>
              <a:rPr lang="en-US" sz="2800" b="0" dirty="0">
                <a:solidFill>
                  <a:srgbClr val="008000"/>
                </a:solidFill>
                <a:effectLst/>
                <a:latin typeface="Consolas" panose="020B0609020204030204" pitchFamily="49" charset="0"/>
              </a:rPr>
              <a:t>more code </a:t>
            </a:r>
            <a:r>
              <a:rPr lang="en-US" i="1" dirty="0"/>
              <a:t>after</a:t>
            </a:r>
            <a:r>
              <a:rPr lang="en-US" dirty="0"/>
              <a:t> the http call returns (i.e., the code after “awaits” is blocked)</a:t>
            </a:r>
          </a:p>
          <a:p>
            <a:r>
              <a:rPr lang="en-US" dirty="0"/>
              <a:t>The call to </a:t>
            </a:r>
            <a:r>
              <a:rPr lang="en-US" sz="2800" b="0" dirty="0" err="1">
                <a:solidFill>
                  <a:srgbClr val="795E26"/>
                </a:solidFill>
                <a:effectLst/>
                <a:latin typeface="Consolas" panose="020B0609020204030204" pitchFamily="49" charset="0"/>
              </a:rPr>
              <a:t>makeRequest</a:t>
            </a:r>
            <a:r>
              <a:rPr lang="en-US" dirty="0">
                <a:solidFill>
                  <a:srgbClr val="795E26"/>
                </a:solidFill>
                <a:latin typeface="Consolas" panose="020B0609020204030204" pitchFamily="49" charset="0"/>
              </a:rPr>
              <a:t> </a:t>
            </a:r>
            <a:r>
              <a:rPr lang="en-US" dirty="0"/>
              <a:t>returns </a:t>
            </a:r>
            <a:r>
              <a:rPr lang="en-US" u="sng" dirty="0"/>
              <a:t>immediately</a:t>
            </a:r>
            <a:r>
              <a:rPr lang="en-US" dirty="0"/>
              <a:t>.</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CBB8829-EFB4-1DAD-CBB1-0C026D5FE2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3912F45-26A9-2E66-7E96-CD4344501056}"/>
              </a:ext>
            </a:extLst>
          </p:cNvPr>
          <p:cNvSpPr txBox="1"/>
          <p:nvPr/>
        </p:nvSpPr>
        <p:spPr>
          <a:xfrm>
            <a:off x="520996" y="1701523"/>
            <a:ext cx="11281144" cy="267765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800" b="0" dirty="0">
                <a:solidFill>
                  <a:srgbClr val="0000FF"/>
                </a:solidFill>
                <a:effectLst/>
                <a:latin typeface="Consolas" panose="020B0609020204030204" pitchFamily="49" charset="0"/>
              </a:rPr>
              <a:t>async</a:t>
            </a:r>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function</a:t>
            </a:r>
            <a:r>
              <a:rPr lang="en-US" sz="2800" b="0" dirty="0">
                <a:solidFill>
                  <a:srgbClr val="000000"/>
                </a:solidFill>
                <a:effectLst/>
                <a:latin typeface="Consolas" panose="020B0609020204030204" pitchFamily="49" charset="0"/>
              </a:rPr>
              <a:t> </a:t>
            </a:r>
            <a:r>
              <a:rPr lang="en-US" sz="2800" b="0" dirty="0" err="1">
                <a:solidFill>
                  <a:srgbClr val="795E26"/>
                </a:solidFill>
                <a:effectLst/>
                <a:latin typeface="Consolas" panose="020B0609020204030204" pitchFamily="49" charset="0"/>
              </a:rPr>
              <a:t>makeRequest</a:t>
            </a:r>
            <a:r>
              <a:rPr lang="en-US" sz="2800" b="0" dirty="0">
                <a:solidFill>
                  <a:srgbClr val="000000"/>
                </a:solidFill>
                <a:effectLst/>
                <a:latin typeface="Consolas" panose="020B0609020204030204" pitchFamily="49" charset="0"/>
              </a:rPr>
              <a:t>(</a:t>
            </a:r>
            <a:r>
              <a:rPr lang="en-US" sz="2800" b="0" dirty="0" err="1">
                <a:solidFill>
                  <a:srgbClr val="001080"/>
                </a:solidFill>
                <a:effectLst/>
                <a:latin typeface="Consolas" panose="020B0609020204030204" pitchFamily="49" charset="0"/>
              </a:rPr>
              <a:t>requestNumber</a:t>
            </a:r>
            <a:r>
              <a:rPr lang="en-US" sz="2800" b="0" dirty="0" err="1">
                <a:solidFill>
                  <a:srgbClr val="000000"/>
                </a:solidFill>
                <a:effectLst/>
                <a:latin typeface="Consolas" panose="020B0609020204030204" pitchFamily="49" charset="0"/>
              </a:rPr>
              <a:t>:</a:t>
            </a:r>
            <a:r>
              <a:rPr lang="en-US" sz="2800" b="0" dirty="0" err="1">
                <a:solidFill>
                  <a:srgbClr val="267F99"/>
                </a:solidFill>
                <a:effectLst/>
                <a:latin typeface="Consolas" panose="020B0609020204030204" pitchFamily="49" charset="0"/>
              </a:rPr>
              <a:t>number</a:t>
            </a:r>
            <a:r>
              <a:rPr lang="en-US" sz="2800" b="0" dirty="0">
                <a:solidFill>
                  <a:srgbClr val="000000"/>
                </a:solidFill>
                <a:effectLst/>
                <a:latin typeface="Consolas" panose="020B0609020204030204" pitchFamily="49" charset="0"/>
              </a:rPr>
              <a:t>) {    </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some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    </a:t>
            </a:r>
            <a:r>
              <a:rPr lang="en-US" sz="2800" b="0" dirty="0">
                <a:solidFill>
                  <a:srgbClr val="0000FF"/>
                </a:solidFill>
                <a:effectLst/>
                <a:latin typeface="Consolas" panose="020B0609020204030204" pitchFamily="49" charset="0"/>
              </a:rPr>
              <a:t>const</a:t>
            </a:r>
            <a:r>
              <a:rPr lang="en-US" sz="2800" b="0" dirty="0">
                <a:solidFill>
                  <a:srgbClr val="000000"/>
                </a:solidFill>
                <a:effectLst/>
                <a:latin typeface="Consolas" panose="020B0609020204030204" pitchFamily="49" charset="0"/>
              </a:rPr>
              <a:t> </a:t>
            </a:r>
            <a:r>
              <a:rPr lang="en-US" sz="2800" b="0" dirty="0">
                <a:solidFill>
                  <a:srgbClr val="0070C1"/>
                </a:solidFill>
                <a:effectLst/>
                <a:latin typeface="Consolas" panose="020B0609020204030204" pitchFamily="49" charset="0"/>
              </a:rPr>
              <a:t>response</a:t>
            </a:r>
            <a:r>
              <a:rPr lang="en-US" sz="2800" b="0" dirty="0">
                <a:solidFill>
                  <a:srgbClr val="000000"/>
                </a:solidFill>
                <a:effectLst/>
                <a:latin typeface="Consolas" panose="020B0609020204030204" pitchFamily="49" charset="0"/>
              </a:rPr>
              <a:t> = </a:t>
            </a:r>
          </a:p>
          <a:p>
            <a:pPr algn="l"/>
            <a:r>
              <a:rPr lang="en-US" sz="2800" dirty="0">
                <a:solidFill>
                  <a:srgbClr val="000000"/>
                </a:solidFill>
                <a:latin typeface="Consolas" panose="020B0609020204030204" pitchFamily="49" charset="0"/>
              </a:rPr>
              <a:t>      </a:t>
            </a:r>
            <a:r>
              <a:rPr lang="en-US" sz="2800" b="0" dirty="0">
                <a:solidFill>
                  <a:srgbClr val="AF00DB"/>
                </a:solidFill>
                <a:effectLst/>
                <a:latin typeface="Consolas" panose="020B0609020204030204" pitchFamily="49" charset="0"/>
              </a:rPr>
              <a:t>await</a:t>
            </a:r>
            <a:r>
              <a:rPr lang="en-US" sz="2800" b="0" dirty="0">
                <a:solidFill>
                  <a:srgbClr val="000000"/>
                </a:solidFill>
                <a:effectLst/>
                <a:latin typeface="Consolas" panose="020B0609020204030204" pitchFamily="49" charset="0"/>
              </a:rPr>
              <a:t> </a:t>
            </a:r>
            <a:r>
              <a:rPr lang="en-US" sz="2800" b="0" dirty="0" err="1">
                <a:solidFill>
                  <a:srgbClr val="0070C1"/>
                </a:solidFill>
                <a:effectLst/>
                <a:latin typeface="Consolas" panose="020B0609020204030204" pitchFamily="49" charset="0"/>
              </a:rPr>
              <a:t>axios</a:t>
            </a:r>
            <a:r>
              <a:rPr lang="en-US" sz="2800" b="0" dirty="0" err="1">
                <a:solidFill>
                  <a:srgbClr val="000000"/>
                </a:solidFill>
                <a:effectLst/>
                <a:latin typeface="Consolas" panose="020B0609020204030204" pitchFamily="49" charset="0"/>
              </a:rPr>
              <a:t>.</a:t>
            </a:r>
            <a:r>
              <a:rPr lang="en-US" sz="2800" b="0" dirty="0" err="1">
                <a:solidFill>
                  <a:srgbClr val="795E26"/>
                </a:solidFill>
                <a:effectLst/>
                <a:latin typeface="Consolas" panose="020B0609020204030204" pitchFamily="49" charset="0"/>
              </a:rPr>
              <a:t>get</a:t>
            </a:r>
            <a:r>
              <a:rPr lang="en-US" sz="2800" b="0" dirty="0">
                <a:solidFill>
                  <a:srgbClr val="000000"/>
                </a:solidFill>
                <a:effectLst/>
                <a:latin typeface="Consolas" panose="020B0609020204030204" pitchFamily="49" charset="0"/>
              </a:rPr>
              <a:t>(</a:t>
            </a:r>
            <a:r>
              <a:rPr lang="en-US" sz="2800" b="0" dirty="0">
                <a:solidFill>
                  <a:srgbClr val="A31515"/>
                </a:solidFill>
                <a:effectLst/>
                <a:latin typeface="Consolas" panose="020B0609020204030204" pitchFamily="49" charset="0"/>
              </a:rPr>
              <a:t>'https://rest-</a:t>
            </a:r>
            <a:r>
              <a:rPr lang="en-US" sz="2800" b="0" dirty="0" err="1">
                <a:solidFill>
                  <a:srgbClr val="A31515"/>
                </a:solidFill>
                <a:effectLst/>
                <a:latin typeface="Consolas" panose="020B0609020204030204" pitchFamily="49" charset="0"/>
              </a:rPr>
              <a:t>example.covey.town</a:t>
            </a:r>
            <a:r>
              <a:rPr lang="en-US" sz="2800" b="0" dirty="0">
                <a:solidFill>
                  <a:srgbClr val="A31515"/>
                </a:solidFill>
                <a:effectLst/>
                <a:latin typeface="Consolas" panose="020B0609020204030204" pitchFamily="49" charset="0"/>
              </a:rPr>
              <a:t>'</a:t>
            </a:r>
            <a:r>
              <a:rPr lang="en-US" sz="2800" b="0" dirty="0">
                <a:solidFill>
                  <a:srgbClr val="000000"/>
                </a:solidFill>
                <a:effectLst/>
                <a:latin typeface="Consolas" panose="020B0609020204030204" pitchFamily="49" charset="0"/>
              </a:rPr>
              <a:t>)</a:t>
            </a:r>
          </a:p>
          <a:p>
            <a:pPr algn="l"/>
            <a:r>
              <a:rPr lang="en-US" sz="2800" b="0" dirty="0">
                <a:solidFill>
                  <a:srgbClr val="000000"/>
                </a:solidFill>
                <a:effectLst/>
                <a:latin typeface="Consolas" panose="020B0609020204030204" pitchFamily="49" charset="0"/>
              </a:rPr>
              <a:t>    </a:t>
            </a:r>
            <a:r>
              <a:rPr lang="en-US" sz="2800" b="0" dirty="0">
                <a:solidFill>
                  <a:srgbClr val="008000"/>
                </a:solidFill>
                <a:effectLst/>
                <a:latin typeface="Consolas" panose="020B0609020204030204" pitchFamily="49" charset="0"/>
              </a:rPr>
              <a:t>// more code</a:t>
            </a:r>
            <a:endParaRPr lang="en-US" sz="2800" b="0" dirty="0">
              <a:solidFill>
                <a:srgbClr val="000000"/>
              </a:solidFill>
              <a:effectLst/>
              <a:latin typeface="Consolas" panose="020B0609020204030204" pitchFamily="49" charset="0"/>
            </a:endParaRPr>
          </a:p>
          <a:p>
            <a:pPr algn="l"/>
            <a:r>
              <a:rPr lang="en-US" sz="28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230752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12089</TotalTime>
  <Words>4984</Words>
  <Application>Microsoft Office PowerPoint</Application>
  <PresentationFormat>Widescreen</PresentationFormat>
  <Paragraphs>549</Paragraphs>
  <Slides>34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Calibri</vt:lpstr>
      <vt:lpstr>Consolas</vt:lpstr>
      <vt:lpstr>Courier</vt:lpstr>
      <vt:lpstr>Courier New</vt:lpstr>
      <vt:lpstr>Helvetica Light</vt:lpstr>
      <vt:lpstr>Helvetica Neue</vt:lpstr>
      <vt:lpstr>Ink Free</vt:lpstr>
      <vt:lpstr>Lucida Console</vt:lpstr>
      <vt:lpstr>Times Roman</vt:lpstr>
      <vt:lpstr>Verdana</vt:lpstr>
      <vt:lpstr>Office Theme</vt:lpstr>
      <vt:lpstr>CS 4530: Fundamentals of Software Engineering  Module 5: Concurrency Patterns in Typescript</vt:lpstr>
      <vt:lpstr>Learning Goals for this Lesson</vt:lpstr>
      <vt:lpstr>Masking Latency with Concurrency</vt:lpstr>
      <vt:lpstr>Pre-emptive Multiprocessing</vt:lpstr>
      <vt:lpstr>An alternative model: cooperative multiprocessing</vt:lpstr>
      <vt:lpstr>A computation is not suspended until it hits an ‘await’ or finishes.</vt:lpstr>
      <vt:lpstr>But where does the concurrency come from?</vt:lpstr>
      <vt:lpstr>Answer: JS/TS has some primitives for starting a concurrent computation</vt:lpstr>
      <vt:lpstr>Pattern for starting a concurrent computation</vt:lpstr>
      <vt:lpstr>The pattern in action</vt:lpstr>
      <vt:lpstr>PowerPoint Presentation</vt:lpstr>
      <vt:lpstr>await makes your code more sequential</vt:lpstr>
      <vt:lpstr>Promises are values; async functions return promises</vt:lpstr>
      <vt:lpstr>Promise.all allows you to wait for all of the promises in a list to finish</vt:lpstr>
      <vt:lpstr>Visualizing Promise.all (1)</vt:lpstr>
      <vt:lpstr>Visualizing Promise.all (2)</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Pattern for testing an async function</vt:lpstr>
      <vt:lpstr>General Rules for Writing Asynchronous Code</vt:lpstr>
      <vt:lpstr>Odds and Ends You Should Know About</vt:lpstr>
      <vt:lpstr>Async/await code is compiled into promise/then code</vt:lpstr>
      <vt:lpstr>Promises Enforce Ordering Through “Then”</vt:lpstr>
      <vt:lpstr>You can still have a data race</vt:lpstr>
      <vt:lpstr>This is not Java!</vt:lpstr>
      <vt:lpstr>The Self-Ticking Clock</vt:lpstr>
      <vt:lpstr>Async/Await Programming Activity</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68</cp:revision>
  <dcterms:modified xsi:type="dcterms:W3CDTF">2023-01-20T21:05:48Z</dcterms:modified>
</cp:coreProperties>
</file>