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57" r:id="rId3"/>
    <p:sldId id="260" r:id="rId4"/>
    <p:sldId id="280" r:id="rId5"/>
    <p:sldId id="262" r:id="rId6"/>
    <p:sldId id="263" r:id="rId7"/>
    <p:sldId id="264" r:id="rId8"/>
    <p:sldId id="265" r:id="rId9"/>
    <p:sldId id="266" r:id="rId10"/>
    <p:sldId id="267" r:id="rId11"/>
    <p:sldId id="268" r:id="rId12"/>
    <p:sldId id="269" r:id="rId13"/>
    <p:sldId id="272" r:id="rId14"/>
    <p:sldId id="273" r:id="rId15"/>
    <p:sldId id="275" r:id="rId16"/>
    <p:sldId id="276" r:id="rId17"/>
    <p:sldId id="270" r:id="rId18"/>
    <p:sldId id="271" r:id="rId19"/>
    <p:sldId id="274" r:id="rId20"/>
    <p:sldId id="277" r:id="rId21"/>
    <p:sldId id="278" r:id="rId22"/>
    <p:sldId id="279" r:id="rId2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4967" autoAdjust="0"/>
  </p:normalViewPr>
  <p:slideViewPr>
    <p:cSldViewPr snapToGrid="0">
      <p:cViewPr varScale="1">
        <p:scale>
          <a:sx n="51" d="100"/>
          <a:sy n="51" d="100"/>
        </p:scale>
        <p:origin x="1232" y="3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3" name="Shape 113"/>
          <p:cNvSpPr>
            <a:spLocks noGrp="1" noRot="1" noChangeAspect="1"/>
          </p:cNvSpPr>
          <p:nvPr>
            <p:ph type="sldImg"/>
          </p:nvPr>
        </p:nvSpPr>
        <p:spPr>
          <a:xfrm>
            <a:off x="1143000" y="685800"/>
            <a:ext cx="4572000" cy="3429000"/>
          </a:xfrm>
          <a:prstGeom prst="rect">
            <a:avLst/>
          </a:prstGeom>
        </p:spPr>
        <p:txBody>
          <a:bodyPr/>
          <a:lstStyle/>
          <a:p>
            <a:endParaRPr/>
          </a:p>
        </p:txBody>
      </p:sp>
      <p:sp>
        <p:nvSpPr>
          <p:cNvPr id="114" name="Shape 11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Shape 145"/>
          <p:cNvSpPr>
            <a:spLocks noGrp="1" noRot="1" noChangeAspect="1"/>
          </p:cNvSpPr>
          <p:nvPr>
            <p:ph type="sldImg"/>
          </p:nvPr>
        </p:nvSpPr>
        <p:spPr>
          <a:xfrm>
            <a:off x="381000" y="685800"/>
            <a:ext cx="6096000" cy="3429000"/>
          </a:xfrm>
          <a:prstGeom prst="rect">
            <a:avLst/>
          </a:prstGeom>
        </p:spPr>
        <p:txBody>
          <a:bodyPr/>
          <a:lstStyle/>
          <a:p>
            <a:endParaRPr/>
          </a:p>
        </p:txBody>
      </p:sp>
      <p:sp>
        <p:nvSpPr>
          <p:cNvPr id="146" name="Shape 146"/>
          <p:cNvSpPr>
            <a:spLocks noGrp="1"/>
          </p:cNvSpPr>
          <p:nvPr>
            <p:ph type="body" sz="quarter" idx="1"/>
          </p:nvPr>
        </p:nvSpPr>
        <p:spPr>
          <a:prstGeom prst="rect">
            <a:avLst/>
          </a:prstGeom>
        </p:spPr>
        <p:txBody>
          <a:bodyPr/>
          <a:lstStyle/>
          <a:p>
            <a:r>
              <a:t>“Hook” -&gt; hooks into react framework</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Shape 244"/>
          <p:cNvSpPr>
            <a:spLocks noGrp="1" noRot="1" noChangeAspect="1"/>
          </p:cNvSpPr>
          <p:nvPr>
            <p:ph type="sldImg"/>
          </p:nvPr>
        </p:nvSpPr>
        <p:spPr>
          <a:xfrm>
            <a:off x="381000" y="685800"/>
            <a:ext cx="6096000" cy="3429000"/>
          </a:xfrm>
          <a:prstGeom prst="rect">
            <a:avLst/>
          </a:prstGeom>
        </p:spPr>
        <p:txBody>
          <a:bodyPr/>
          <a:lstStyle/>
          <a:p>
            <a:endParaRPr/>
          </a:p>
        </p:txBody>
      </p:sp>
      <p:sp>
        <p:nvSpPr>
          <p:cNvPr id="245" name="Shape 245"/>
          <p:cNvSpPr>
            <a:spLocks noGrp="1"/>
          </p:cNvSpPr>
          <p:nvPr>
            <p:ph type="body" sz="quarter" idx="1"/>
          </p:nvPr>
        </p:nvSpPr>
        <p:spPr>
          <a:prstGeom prst="rect">
            <a:avLst/>
          </a:prstGeom>
        </p:spPr>
        <p:txBody>
          <a:bodyPr/>
          <a:lstStyle/>
          <a:p>
            <a:r>
              <a:t>This version of the LikeButton moves the responsibility for updating the count variable to a new useEffect (click to show first hint), which is dependent on isLiked - it will be triggered each time that isLiked changes. Within that effect, we check to see if the “new” value of isLiked is true, and if so, we update the count.</a:t>
            </a:r>
          </a:p>
          <a:p>
            <a:endParaRPr/>
          </a:p>
          <a:p>
            <a:r>
              <a:t>(Click to show second hint) To set the count, we need to know the current value of the count, so that we can increment it. However, we will see that there is a linting error (and a bug!) if we tried to use the value `count` in our effect, unless we added `count` as a dependency for the effect. However, if we added `count` as a dependency on the hook, we would have an infinite loop: we would set the count to the new count, then our effect would be triggered again because the count changed.</a:t>
            </a:r>
          </a:p>
          <a:p>
            <a:endParaRPr/>
          </a:p>
          <a:p>
            <a:r>
              <a:t>Instead, we will NOT reference the “count” at all in our effect, and will use an alternate call pattern for setting state in react. As shown here, instead of passing a concrete value (E.g. count+1), we can pass a function to the state setter, which is called by react asynchronously, when it is about to re-render the component. This function is passed the current value of the state variable, allowing it to compute a new state value based on the old one. This way, we can avoid needing to reference “count” in this effect, and avoid the circular dependency when updating it.</a:t>
            </a:r>
          </a:p>
          <a:p>
            <a:endParaRPr/>
          </a:p>
          <a:p>
            <a:r>
              <a:t>(Click to show last hint)</a:t>
            </a:r>
          </a:p>
          <a:p>
            <a:r>
              <a:t>To print out the number of times that like has been clicked, we still use an useEffect with the “count” as its dependency.</a:t>
            </a:r>
          </a:p>
          <a:p>
            <a:endParaRPr/>
          </a:p>
          <a:p>
            <a:r>
              <a:t>This design removes the responsibility for managing the “count” variable from the click handler for the “like” button. However, we can push the design even further. We motivated the idea of hooks as: “How to reuse component BEHAVIOR?” Keeping track of how many times some boolean value was changed to true might be the kind of behavior that we want to package up so that it can be re-used. What if we wanted to track how many times other activities happened?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Shape 270"/>
          <p:cNvSpPr>
            <a:spLocks noGrp="1" noRot="1" noChangeAspect="1"/>
          </p:cNvSpPr>
          <p:nvPr>
            <p:ph type="sldImg"/>
          </p:nvPr>
        </p:nvSpPr>
        <p:spPr>
          <a:xfrm>
            <a:off x="381000" y="685800"/>
            <a:ext cx="6096000" cy="3429000"/>
          </a:xfrm>
          <a:prstGeom prst="rect">
            <a:avLst/>
          </a:prstGeom>
        </p:spPr>
        <p:txBody>
          <a:bodyPr/>
          <a:lstStyle/>
          <a:p>
            <a:endParaRPr/>
          </a:p>
        </p:txBody>
      </p:sp>
      <p:sp>
        <p:nvSpPr>
          <p:cNvPr id="271" name="Shape 271"/>
          <p:cNvSpPr>
            <a:spLocks noGrp="1"/>
          </p:cNvSpPr>
          <p:nvPr>
            <p:ph type="body" sz="quarter" idx="1"/>
          </p:nvPr>
        </p:nvSpPr>
        <p:spPr>
          <a:prstGeom prst="rect">
            <a:avLst/>
          </a:prstGeom>
        </p:spPr>
        <p:txBody>
          <a:bodyPr/>
          <a:lstStyle/>
          <a:p>
            <a:r>
              <a:t>Compared to useState and useEffect, it is unlikely that you will often write code that uses the useContext hook directly. However, it is important to understand the problem that it solves, and how to recognize when it’s needed.</a:t>
            </a:r>
          </a:p>
          <a:p>
            <a:endParaRPr/>
          </a:p>
          <a:p>
            <a:r>
              <a:t>The general problem that useContext solves is passing state that is needed by many components. (Read slide)</a:t>
            </a:r>
          </a:p>
          <a:p>
            <a:endParaRPr/>
          </a:p>
          <a:p>
            <a:r>
              <a:t>The reason why this becomes a particular problem is that It’s *very* cumbersome to have to use properties to to pass this state to every component that needs it. </a:t>
            </a:r>
          </a:p>
          <a:p>
            <a:r>
              <a:t>(Click to show code snippet)</a:t>
            </a:r>
          </a:p>
          <a:p>
            <a:endParaRPr/>
          </a:p>
          <a:p>
            <a:r>
              <a:t>In the Covey.Town frontend application, the TownController tracks all of the information about the current town that the player is connected to, and manages all communication with the backend townService and other players.</a:t>
            </a:r>
          </a:p>
          <a:p>
            <a:endParaRPr/>
          </a:p>
          <a:p>
            <a:r>
              <a:t>(Click to show first highlight) The TownController is global state here: once the player logs in, many components might need it: anything that displays data about the town!</a:t>
            </a:r>
          </a:p>
          <a:p>
            <a:br/>
            <a:r>
              <a:t>The only way that we know so far to pass this global state to other components is as a property. (Click to show second highlight). Every single component that either uses the TownController, or has a child that needs to use the TownController will need to have the townController passed as a property. This is cumbersome: what happens if we need to add some new global variable? What if we have some component in-between that we didn’t write, and doesn’t know to pass our special property through?</a:t>
            </a:r>
          </a:p>
          <a:p>
            <a:endParaRPr/>
          </a:p>
          <a:p>
            <a:r>
              <a:t>This is the problem that useContext solves.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Shape 286"/>
          <p:cNvSpPr>
            <a:spLocks noGrp="1" noRot="1" noChangeAspect="1"/>
          </p:cNvSpPr>
          <p:nvPr>
            <p:ph type="sldImg"/>
          </p:nvPr>
        </p:nvSpPr>
        <p:spPr>
          <a:xfrm>
            <a:off x="381000" y="685800"/>
            <a:ext cx="6096000" cy="3429000"/>
          </a:xfrm>
          <a:prstGeom prst="rect">
            <a:avLst/>
          </a:prstGeom>
        </p:spPr>
        <p:txBody>
          <a:bodyPr/>
          <a:lstStyle/>
          <a:p>
            <a:endParaRPr/>
          </a:p>
        </p:txBody>
      </p:sp>
      <p:sp>
        <p:nvSpPr>
          <p:cNvPr id="287" name="Shape 287"/>
          <p:cNvSpPr>
            <a:spLocks noGrp="1"/>
          </p:cNvSpPr>
          <p:nvPr>
            <p:ph type="body" sz="quarter" idx="1"/>
          </p:nvPr>
        </p:nvSpPr>
        <p:spPr>
          <a:prstGeom prst="rect">
            <a:avLst/>
          </a:prstGeom>
        </p:spPr>
        <p:txBody>
          <a:bodyPr/>
          <a:lstStyle/>
          <a:p>
            <a:r>
              <a:t>The “useContext” pattern in react addresses this problem. There are three steps for using it.</a:t>
            </a:r>
          </a:p>
          <a:p>
            <a:endParaRPr/>
          </a:p>
          <a:p>
            <a:r>
              <a:t>(Click to show hint1) First, we use the method React.createContex to create a new context to store our shared state. This does not set the value or make it available, but is needed to tell React to allocate some pointer to our shared state that we will later set.</a:t>
            </a:r>
          </a:p>
          <a:p>
            <a:endParaRPr/>
          </a:p>
          <a:p>
            <a:r>
              <a:t>(Click to show hint2) Then, we create a “Provider” for that context, setting its value property to our shared value. Note that this is different from the (non-context) version that we saw on the last slide, because we only need to pass this property *once*. This provider will provide the value for this context to every component that is nested within it (e.g. any child component of TownMap)</a:t>
            </a:r>
          </a:p>
          <a:p>
            <a:br/>
            <a:r>
              <a:t>(Click to show hint 3) Then, we can use the “useContext” hook to access the current value of the context. Typically, we create a custom hook to call useContext with the intended context, abstracting the entire notion of “context” from client code. This way, client code can simply call “useTownController” and get a pointer to the current town controller.</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Shape 304"/>
          <p:cNvSpPr>
            <a:spLocks noGrp="1" noRot="1" noChangeAspect="1"/>
          </p:cNvSpPr>
          <p:nvPr>
            <p:ph type="sldImg"/>
          </p:nvPr>
        </p:nvSpPr>
        <p:spPr>
          <a:xfrm>
            <a:off x="381000" y="685800"/>
            <a:ext cx="6096000" cy="3429000"/>
          </a:xfrm>
          <a:prstGeom prst="rect">
            <a:avLst/>
          </a:prstGeom>
        </p:spPr>
        <p:txBody>
          <a:bodyPr/>
          <a:lstStyle/>
          <a:p>
            <a:endParaRPr/>
          </a:p>
        </p:txBody>
      </p:sp>
      <p:sp>
        <p:nvSpPr>
          <p:cNvPr id="305" name="Shape 305"/>
          <p:cNvSpPr>
            <a:spLocks noGrp="1"/>
          </p:cNvSpPr>
          <p:nvPr>
            <p:ph type="body" sz="quarter" idx="1"/>
          </p:nvPr>
        </p:nvSpPr>
        <p:spPr>
          <a:prstGeom prst="rect">
            <a:avLst/>
          </a:prstGeom>
        </p:spPr>
        <p:txBody>
          <a:bodyPr/>
          <a:lstStyle/>
          <a:p>
            <a:r>
              <a:t>The nice things that we can get with functional react components and hooks are possible only if we write code that conforms to React’s expectation - we must follow the Rules of hooks.</a:t>
            </a:r>
          </a:p>
          <a:p>
            <a:endParaRPr/>
          </a:p>
          <a:p>
            <a:r>
              <a:t>(Read slide)</a:t>
            </a:r>
          </a:p>
          <a:p>
            <a:endParaRPr/>
          </a:p>
        </p:txBody>
      </p:sp>
    </p:spTree>
    <p:extLst>
      <p:ext uri="{BB962C8B-B14F-4D97-AF65-F5344CB8AC3E}">
        <p14:creationId xmlns:p14="http://schemas.microsoft.com/office/powerpoint/2010/main" val="34375776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Shape 315"/>
          <p:cNvSpPr>
            <a:spLocks noGrp="1" noRot="1" noChangeAspect="1"/>
          </p:cNvSpPr>
          <p:nvPr>
            <p:ph type="sldImg"/>
          </p:nvPr>
        </p:nvSpPr>
        <p:spPr>
          <a:xfrm>
            <a:off x="381000" y="685800"/>
            <a:ext cx="6096000" cy="3429000"/>
          </a:xfrm>
          <a:prstGeom prst="rect">
            <a:avLst/>
          </a:prstGeom>
        </p:spPr>
        <p:txBody>
          <a:bodyPr/>
          <a:lstStyle/>
          <a:p>
            <a:endParaRPr/>
          </a:p>
        </p:txBody>
      </p:sp>
      <p:sp>
        <p:nvSpPr>
          <p:cNvPr id="316" name="Shape 316"/>
          <p:cNvSpPr>
            <a:spLocks noGrp="1"/>
          </p:cNvSpPr>
          <p:nvPr>
            <p:ph type="body" sz="quarter" idx="1"/>
          </p:nvPr>
        </p:nvSpPr>
        <p:spPr>
          <a:prstGeom prst="rect">
            <a:avLst/>
          </a:prstGeom>
        </p:spPr>
        <p:txBody>
          <a:bodyPr/>
          <a:lstStyle/>
          <a:p>
            <a:r>
              <a:t>There are two rules of hooks, both of which are necessary for React to uniquely identify calls to hooks across different renders of the same component.</a:t>
            </a:r>
          </a:p>
          <a:p>
            <a:endParaRPr/>
          </a:p>
          <a:p>
            <a:r>
              <a:t>(Read slide)</a:t>
            </a:r>
          </a:p>
          <a:p>
            <a:endParaRPr/>
          </a:p>
        </p:txBody>
      </p:sp>
    </p:spTree>
    <p:extLst>
      <p:ext uri="{BB962C8B-B14F-4D97-AF65-F5344CB8AC3E}">
        <p14:creationId xmlns:p14="http://schemas.microsoft.com/office/powerpoint/2010/main" val="15306247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Shape 250"/>
          <p:cNvSpPr>
            <a:spLocks noGrp="1" noRot="1" noChangeAspect="1"/>
          </p:cNvSpPr>
          <p:nvPr>
            <p:ph type="sldImg"/>
          </p:nvPr>
        </p:nvSpPr>
        <p:spPr>
          <a:xfrm>
            <a:off x="381000" y="685800"/>
            <a:ext cx="6096000" cy="3429000"/>
          </a:xfrm>
          <a:prstGeom prst="rect">
            <a:avLst/>
          </a:prstGeom>
        </p:spPr>
        <p:txBody>
          <a:bodyPr/>
          <a:lstStyle/>
          <a:p>
            <a:endParaRPr/>
          </a:p>
        </p:txBody>
      </p:sp>
      <p:sp>
        <p:nvSpPr>
          <p:cNvPr id="251" name="Shape 251"/>
          <p:cNvSpPr>
            <a:spLocks noGrp="1"/>
          </p:cNvSpPr>
          <p:nvPr>
            <p:ph type="body" sz="quarter" idx="1"/>
          </p:nvPr>
        </p:nvSpPr>
        <p:spPr>
          <a:prstGeom prst="rect">
            <a:avLst/>
          </a:prstGeom>
        </p:spPr>
        <p:txBody>
          <a:bodyPr/>
          <a:lstStyle/>
          <a:p>
            <a:r>
              <a:t>The general pattern that we’ll look at here is: writing custom hooks.</a:t>
            </a:r>
          </a:p>
          <a:p>
            <a:r>
              <a:t>What do we do when we have some behaviors that we want to re-use across our application? In the example that we are in the middle of, we want to keep track of how many times a boolean variable was set to true, and print out to the console when that count changes. A more complex example of this problem is: “How do we create many react components that show a representation of the same data, and update in response to the different ways that this data might change?”</a:t>
            </a:r>
          </a:p>
          <a:p>
            <a:endParaRPr/>
          </a:p>
          <a:p>
            <a:r>
              <a:t>The solution is to create a custom hook.</a:t>
            </a:r>
          </a:p>
          <a:p>
            <a:endParaRPr/>
          </a:p>
          <a:p>
            <a:r>
              <a:t>React hooks can be used in any react component, OR in any custom hook. You can write a new react hook simply by creating a function that starts with the prefix “use”, and can then use this hook.</a:t>
            </a:r>
          </a:p>
          <a:p>
            <a:endParaRPr/>
          </a:p>
          <a:p>
            <a:r>
              <a:t>By convention, all custom react hooks should start with the prefix “use”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Shape 257"/>
          <p:cNvSpPr>
            <a:spLocks noGrp="1" noRot="1" noChangeAspect="1"/>
          </p:cNvSpPr>
          <p:nvPr>
            <p:ph type="sldImg"/>
          </p:nvPr>
        </p:nvSpPr>
        <p:spPr>
          <a:xfrm>
            <a:off x="381000" y="685800"/>
            <a:ext cx="6096000" cy="3429000"/>
          </a:xfrm>
          <a:prstGeom prst="rect">
            <a:avLst/>
          </a:prstGeom>
        </p:spPr>
        <p:txBody>
          <a:bodyPr/>
          <a:lstStyle/>
          <a:p>
            <a:endParaRPr/>
          </a:p>
        </p:txBody>
      </p:sp>
      <p:sp>
        <p:nvSpPr>
          <p:cNvPr id="258" name="Shape 258"/>
          <p:cNvSpPr>
            <a:spLocks noGrp="1"/>
          </p:cNvSpPr>
          <p:nvPr>
            <p:ph type="body" sz="quarter" idx="1"/>
          </p:nvPr>
        </p:nvSpPr>
        <p:spPr>
          <a:prstGeom prst="rect">
            <a:avLst/>
          </a:prstGeom>
        </p:spPr>
        <p:txBody>
          <a:bodyPr/>
          <a:lstStyle/>
          <a:p>
            <a:r>
              <a:t>For example: we can create a new hook called “useLogCountOfProp” - this hook will take two parameters: the name of the property that we want to log, and its current value.</a:t>
            </a:r>
          </a:p>
          <a:p>
            <a:endParaRPr/>
          </a:p>
          <a:p>
            <a:r>
              <a:t>Our custom hook looks quite a bit like what we had embedded in the LikeButton directly: we have a state variable called ‘count’, a useEffect to update that count when the propertyValue changes, and a useEffect to print out the current count when it changes.</a:t>
            </a:r>
          </a:p>
          <a:p>
            <a:endParaRPr/>
          </a:p>
          <a:p>
            <a:r>
              <a:t>By using this pattern (of creating a custom hook), we can reuse this functionality in other components without needing to copy/paste it. As another benefit, we can group all of the related functionality into one (well-named) method. Rather than having the implementation of the logging code embedded within our LikeButton, it is abstracted away and stored in another (hopefully documented) method. This hides the implementation details from the client class, and hopefully makes it easier to understand what the client code does.</a:t>
            </a:r>
          </a:p>
          <a:p>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Shape 293"/>
          <p:cNvSpPr>
            <a:spLocks noGrp="1" noRot="1" noChangeAspect="1"/>
          </p:cNvSpPr>
          <p:nvPr>
            <p:ph type="sldImg"/>
          </p:nvPr>
        </p:nvSpPr>
        <p:spPr>
          <a:xfrm>
            <a:off x="381000" y="685800"/>
            <a:ext cx="6096000" cy="3429000"/>
          </a:xfrm>
          <a:prstGeom prst="rect">
            <a:avLst/>
          </a:prstGeom>
        </p:spPr>
        <p:txBody>
          <a:bodyPr/>
          <a:lstStyle/>
          <a:p>
            <a:endParaRPr/>
          </a:p>
        </p:txBody>
      </p:sp>
      <p:sp>
        <p:nvSpPr>
          <p:cNvPr id="294" name="Shape 294"/>
          <p:cNvSpPr>
            <a:spLocks noGrp="1"/>
          </p:cNvSpPr>
          <p:nvPr>
            <p:ph type="body" sz="quarter" idx="1"/>
          </p:nvPr>
        </p:nvSpPr>
        <p:spPr>
          <a:prstGeom prst="rect">
            <a:avLst/>
          </a:prstGeom>
        </p:spPr>
        <p:txBody>
          <a:bodyPr/>
          <a:lstStyle/>
          <a:p>
            <a:r>
              <a:t>In the last module, we mentioned that there is another pattern that can be used to create components in react: components can be specified as classes instead of as functions. Here is a brief comparison of the two approaches when it comes to side-effects and state.</a:t>
            </a:r>
          </a:p>
          <a:p>
            <a:endParaRPr/>
          </a:p>
          <a:p>
            <a:r>
              <a:t>As we’ve seen in the past few slides, useState and useEffect are powerful abstractions that allow us to compose and reuse behaviors. useEffect organizes our side-effects around their behaviors - we can create as many useEffects as we need to organize our abstractions. </a:t>
            </a:r>
          </a:p>
          <a:p>
            <a:endParaRPr/>
          </a:p>
          <a:p>
            <a:r>
              <a:t>With class-based components, each side effect is implemented in up to three methods of each component: componentDidMount, componentDidUpdate and componentWillUnmount. This means makes it more difficult to keep related code together.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Shape 145"/>
          <p:cNvSpPr>
            <a:spLocks noGrp="1" noRot="1" noChangeAspect="1"/>
          </p:cNvSpPr>
          <p:nvPr>
            <p:ph type="sldImg"/>
          </p:nvPr>
        </p:nvSpPr>
        <p:spPr>
          <a:xfrm>
            <a:off x="381000" y="685800"/>
            <a:ext cx="6096000" cy="3429000"/>
          </a:xfrm>
          <a:prstGeom prst="rect">
            <a:avLst/>
          </a:prstGeom>
        </p:spPr>
        <p:txBody>
          <a:bodyPr/>
          <a:lstStyle/>
          <a:p>
            <a:endParaRPr/>
          </a:p>
        </p:txBody>
      </p:sp>
      <p:sp>
        <p:nvSpPr>
          <p:cNvPr id="146" name="Shape 146"/>
          <p:cNvSpPr>
            <a:spLocks noGrp="1"/>
          </p:cNvSpPr>
          <p:nvPr>
            <p:ph type="body" sz="quarter" idx="1"/>
          </p:nvPr>
        </p:nvSpPr>
        <p:spPr>
          <a:prstGeom prst="rect">
            <a:avLst/>
          </a:prstGeom>
        </p:spPr>
        <p:txBody>
          <a:bodyPr/>
          <a:lstStyle/>
          <a:p>
            <a:r>
              <a:t>“Hook” -&gt; hooks into react framework</a:t>
            </a:r>
          </a:p>
        </p:txBody>
      </p:sp>
    </p:spTree>
    <p:extLst>
      <p:ext uri="{BB962C8B-B14F-4D97-AF65-F5344CB8AC3E}">
        <p14:creationId xmlns:p14="http://schemas.microsoft.com/office/powerpoint/2010/main" val="2721453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Shape 172"/>
          <p:cNvSpPr>
            <a:spLocks noGrp="1" noRot="1" noChangeAspect="1"/>
          </p:cNvSpPr>
          <p:nvPr>
            <p:ph type="sldImg"/>
          </p:nvPr>
        </p:nvSpPr>
        <p:spPr>
          <a:xfrm>
            <a:off x="381000" y="685800"/>
            <a:ext cx="6096000" cy="3429000"/>
          </a:xfrm>
          <a:prstGeom prst="rect">
            <a:avLst/>
          </a:prstGeom>
        </p:spPr>
        <p:txBody>
          <a:bodyPr/>
          <a:lstStyle/>
          <a:p>
            <a:endParaRPr/>
          </a:p>
        </p:txBody>
      </p:sp>
      <p:sp>
        <p:nvSpPr>
          <p:cNvPr id="173" name="Shape 173"/>
          <p:cNvSpPr>
            <a:spLocks noGrp="1"/>
          </p:cNvSpPr>
          <p:nvPr>
            <p:ph type="body" sz="quarter" idx="1"/>
          </p:nvPr>
        </p:nvSpPr>
        <p:spPr>
          <a:prstGeom prst="rect">
            <a:avLst/>
          </a:prstGeom>
        </p:spPr>
        <p:txBody>
          <a:bodyPr/>
          <a:lstStyle/>
          <a:p>
            <a:r>
              <a:rPr lang="en-US" dirty="0" err="1"/>
              <a:t>useState</a:t>
            </a:r>
            <a:r>
              <a:rPr lang="en-US" dirty="0"/>
              <a:t> is the first React Hook that we will discuss. The “</a:t>
            </a:r>
            <a:r>
              <a:rPr lang="en-US" dirty="0" err="1"/>
              <a:t>useState</a:t>
            </a:r>
            <a:r>
              <a:rPr lang="en-US" dirty="0"/>
              <a:t>” hook is used to create and access a state variable (i.e., data that can change during a component’s lifetime), and when state changes, React re-renders the component to reflect that change. </a:t>
            </a:r>
          </a:p>
          <a:p>
            <a:endParaRPr lang="en-US" dirty="0"/>
          </a:p>
          <a:p>
            <a:r>
              <a:rPr lang="en-US" dirty="0"/>
              <a:t>(Click to show builds pointing to </a:t>
            </a:r>
            <a:r>
              <a:rPr lang="en-US" dirty="0" err="1"/>
              <a:t>isLiked</a:t>
            </a:r>
            <a:r>
              <a:rPr lang="en-US" dirty="0"/>
              <a:t> and </a:t>
            </a:r>
            <a:r>
              <a:rPr lang="en-US" dirty="0" err="1"/>
              <a:t>setIsLiked</a:t>
            </a:r>
            <a:r>
              <a:rPr lang="en-US" dirty="0"/>
              <a:t>) - The problem that needs to be solved is: how to store and retrieve our state variable to reuse between multiple calls to </a:t>
            </a:r>
            <a:r>
              <a:rPr lang="en-US" dirty="0" err="1"/>
              <a:t>LikeButton</a:t>
            </a:r>
            <a:r>
              <a:rPr lang="en-US" dirty="0"/>
              <a:t>, how to tell react that we want to change the value and that, in turn, react should re-render the component?</a:t>
            </a:r>
          </a:p>
          <a:p>
            <a:pPr marL="0" marR="0" lvl="0" indent="0" defTabSz="914400" eaLnBrk="1" fontAlgn="auto" latinLnBrk="0" hangingPunct="1">
              <a:lnSpc>
                <a:spcPct val="100000"/>
              </a:lnSpc>
              <a:spcBef>
                <a:spcPts val="0"/>
              </a:spcBef>
              <a:spcAft>
                <a:spcPts val="0"/>
              </a:spcAft>
              <a:buClrTx/>
              <a:buSzTx/>
              <a:buFontTx/>
              <a:buNone/>
              <a:tabLst/>
              <a:defRPr/>
            </a:pPr>
            <a:br>
              <a:rPr lang="en-US" dirty="0"/>
            </a:br>
            <a:r>
              <a:rPr dirty="0"/>
              <a:t>(Read the signature of </a:t>
            </a:r>
            <a:r>
              <a:rPr dirty="0" err="1"/>
              <a:t>setState</a:t>
            </a:r>
            <a:r>
              <a:rPr dirty="0"/>
              <a:t> and the captions explaining the return, type, and initial value). Note that the syntax [state, </a:t>
            </a:r>
            <a:r>
              <a:rPr dirty="0" err="1"/>
              <a:t>setState</a:t>
            </a:r>
            <a:r>
              <a:rPr dirty="0"/>
              <a:t>] = </a:t>
            </a:r>
            <a:r>
              <a:rPr dirty="0" err="1"/>
              <a:t>useState</a:t>
            </a:r>
            <a:r>
              <a:rPr dirty="0"/>
              <a:t> is shorthand syntax that means “take the first element in the array returned by </a:t>
            </a:r>
            <a:r>
              <a:rPr dirty="0" err="1"/>
              <a:t>useState</a:t>
            </a:r>
            <a:r>
              <a:rPr dirty="0"/>
              <a:t> and assign it to state, and the second, assign that to </a:t>
            </a:r>
            <a:r>
              <a:rPr dirty="0" err="1"/>
              <a:t>setState</a:t>
            </a:r>
            <a:r>
              <a:rPr dirty="0"/>
              <a:t>” - this is not specific to </a:t>
            </a:r>
            <a:r>
              <a:rPr dirty="0" err="1"/>
              <a:t>useState</a:t>
            </a:r>
            <a:r>
              <a:rPr dirty="0"/>
              <a:t>, and you can use this syntax elsewhere.</a:t>
            </a:r>
            <a:r>
              <a:rPr lang="en-US" dirty="0"/>
              <a:t> React doesn’t know or care what names you choose here (var, </a:t>
            </a:r>
            <a:r>
              <a:rPr lang="en-US" dirty="0" err="1"/>
              <a:t>setVar</a:t>
            </a:r>
            <a:r>
              <a:rPr lang="en-US" dirty="0"/>
              <a:t> are convention though!)</a:t>
            </a:r>
            <a:endParaRPr dirty="0"/>
          </a:p>
          <a:p>
            <a:endParaRPr dirty="0"/>
          </a:p>
          <a:p>
            <a:r>
              <a:rPr dirty="0"/>
              <a:t>With this clear</a:t>
            </a:r>
            <a:r>
              <a:rPr lang="en-US" dirty="0"/>
              <a:t>er</a:t>
            </a:r>
            <a:r>
              <a:rPr dirty="0"/>
              <a:t> definition of </a:t>
            </a:r>
            <a:r>
              <a:rPr dirty="0" err="1"/>
              <a:t>useState</a:t>
            </a:r>
            <a:r>
              <a:rPr dirty="0"/>
              <a:t>, let’s revisit how to store and update the state of our “like” button. We declare our state variable </a:t>
            </a:r>
            <a:r>
              <a:rPr dirty="0" err="1"/>
              <a:t>isLiked</a:t>
            </a:r>
            <a:r>
              <a:rPr dirty="0"/>
              <a:t>, and the setter for it. The initial value for the button is “false” - not liked. In a slightly more realistic example, we might initialize the state of the button to match something that is stored on some server or database. When we provide an initial value for the state, we can let typescript automatically infer the type of the state variable (to be the same as the type of the initial value) - that’s why in this example we don’t declare that </a:t>
            </a:r>
            <a:r>
              <a:rPr dirty="0" err="1"/>
              <a:t>isLiked</a:t>
            </a:r>
            <a:r>
              <a:rPr dirty="0"/>
              <a:t> is a “</a:t>
            </a:r>
            <a:r>
              <a:rPr dirty="0" err="1"/>
              <a:t>boolean</a:t>
            </a:r>
            <a:r>
              <a:rPr dirty="0"/>
              <a:t>” (cool!)</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Shape 179"/>
          <p:cNvSpPr>
            <a:spLocks noGrp="1" noRot="1" noChangeAspect="1"/>
          </p:cNvSpPr>
          <p:nvPr>
            <p:ph type="sldImg"/>
          </p:nvPr>
        </p:nvSpPr>
        <p:spPr>
          <a:xfrm>
            <a:off x="381000" y="685800"/>
            <a:ext cx="6096000" cy="3429000"/>
          </a:xfrm>
          <a:prstGeom prst="rect">
            <a:avLst/>
          </a:prstGeom>
        </p:spPr>
        <p:txBody>
          <a:bodyPr/>
          <a:lstStyle/>
          <a:p>
            <a:endParaRPr/>
          </a:p>
        </p:txBody>
      </p:sp>
      <p:sp>
        <p:nvSpPr>
          <p:cNvPr id="180" name="Shape 180"/>
          <p:cNvSpPr>
            <a:spLocks noGrp="1"/>
          </p:cNvSpPr>
          <p:nvPr>
            <p:ph type="body" sz="quarter" idx="1"/>
          </p:nvPr>
        </p:nvSpPr>
        <p:spPr>
          <a:prstGeom prst="rect">
            <a:avLst/>
          </a:prstGeom>
        </p:spPr>
        <p:txBody>
          <a:bodyPr/>
          <a:lstStyle/>
          <a:p>
            <a:r>
              <a:t>(Read the signature of setState and the captions explaining the return, type, and initial value). Note that the syntax [state, setState] = useState is shorthand syntax that means “take the first element in the array returned by useState and assign it to state, and the second, assign that to setState” - this is not specific to useState, and you can use this syntax elsewhere.</a:t>
            </a:r>
          </a:p>
          <a:p>
            <a:endParaRPr/>
          </a:p>
          <a:p>
            <a:r>
              <a:t>With this more clear definition of useState, let’s revisit how to store and update the state of our “like” button. We declare our state variable isLiked, and the setter for it. The initial value for the button is “false” - not liked. In a slightly more realistic example, we might initialize the state of the button to match something that is stored on some server or database. When we provide an initial value for the state, we can let typescript automatically infer the type of the state variable (to be the same as the type of the initial value) - that’s why in this example we don’t declare that isLiked is a “boolean” (cool!)</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Shape 187"/>
          <p:cNvSpPr>
            <a:spLocks noGrp="1" noRot="1" noChangeAspect="1"/>
          </p:cNvSpPr>
          <p:nvPr>
            <p:ph type="sldImg"/>
          </p:nvPr>
        </p:nvSpPr>
        <p:spPr>
          <a:xfrm>
            <a:off x="381000" y="685800"/>
            <a:ext cx="6096000" cy="3429000"/>
          </a:xfrm>
          <a:prstGeom prst="rect">
            <a:avLst/>
          </a:prstGeom>
        </p:spPr>
        <p:txBody>
          <a:bodyPr/>
          <a:lstStyle/>
          <a:p>
            <a:endParaRPr/>
          </a:p>
        </p:txBody>
      </p:sp>
      <p:sp>
        <p:nvSpPr>
          <p:cNvPr id="188" name="Shape 188"/>
          <p:cNvSpPr>
            <a:spLocks noGrp="1"/>
          </p:cNvSpPr>
          <p:nvPr>
            <p:ph type="body" sz="quarter" idx="1"/>
          </p:nvPr>
        </p:nvSpPr>
        <p:spPr>
          <a:prstGeom prst="rect">
            <a:avLst/>
          </a:prstGeom>
        </p:spPr>
        <p:txBody>
          <a:bodyPr/>
          <a:lstStyle/>
          <a:p>
            <a:r>
              <a:t>(Read top 2 bullets)</a:t>
            </a:r>
          </a:p>
          <a:p>
            <a:r>
              <a:t>For reasons that are very related to the “run-to-completion” semantics of javascript, component re-renders are batched together and performed asynchronously.</a:t>
            </a:r>
          </a:p>
          <a:p>
            <a:r>
              <a:t>We’ve annotated the like button example with some console.log statements to illustrate this behavior.</a:t>
            </a:r>
          </a:p>
          <a:p>
            <a:r>
              <a:t>(Click to show output)</a:t>
            </a:r>
          </a:p>
          <a:p>
            <a:endParaRPr/>
          </a:p>
          <a:p>
            <a:r>
              <a:t>When this component is rendered the first time, it will show “Likebutton rendered isLiked=false”. Upon clicking on the “like” button, we’ll see the call to setIsLiked, then the return from setIsLiked, but the isLiked variable has not yet been updated.</a:t>
            </a:r>
          </a:p>
          <a:p>
            <a:r>
              <a:t>Shortly after, React will re-render the component (calling this function again), printing out the message “LikebuttonRendered isLiked=true”.</a:t>
            </a:r>
          </a:p>
          <a:p>
            <a:endParaRPr/>
          </a:p>
          <a:p>
            <a:r>
              <a:t>The key implication of “state setters are asynchronous” is that your component’s logic should not assume that the state variable is set immediately - if you have some logic that should occur as a *side effect* of the state variable being updated, then this is best performed using a different hook - useEffect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381000" y="685800"/>
            <a:ext cx="6096000" cy="3429000"/>
          </a:xfrm>
          <a:prstGeom prst="rect">
            <a:avLst/>
          </a:prstGeom>
        </p:spPr>
        <p:txBody>
          <a:bodyPr/>
          <a:lstStyle/>
          <a:p>
            <a:endParaRPr/>
          </a:p>
        </p:txBody>
      </p:sp>
      <p:sp>
        <p:nvSpPr>
          <p:cNvPr id="195" name="Shape 195"/>
          <p:cNvSpPr>
            <a:spLocks noGrp="1"/>
          </p:cNvSpPr>
          <p:nvPr>
            <p:ph type="body" sz="quarter" idx="1"/>
          </p:nvPr>
        </p:nvSpPr>
        <p:spPr>
          <a:prstGeom prst="rect">
            <a:avLst/>
          </a:prstGeom>
        </p:spPr>
        <p:txBody>
          <a:bodyPr/>
          <a:lstStyle/>
          <a:p>
            <a:r>
              <a:t>If we would like to invoke some side effect after a component renders with React, we use the “useEffect” hook. “useEffect” solve the common problem of defining side-effects that run in response to data changing (and in turn, re-rendering).</a:t>
            </a:r>
          </a:p>
          <a:p>
            <a:endParaRPr/>
          </a:p>
          <a:p>
            <a:r>
              <a:t>useEffect is a function provided by React that takes, as a parameter, a callback function. That callback function is invoked each time that the component re-renders.</a:t>
            </a:r>
          </a:p>
          <a:p>
            <a:endParaRPr/>
          </a:p>
          <a:p>
            <a:r>
              <a:t>The function passed to useEffect can (optionally) return another function, which is called to cleanup any side-effects that the useEffect might have performed, like creating event listeners that should be removed.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Shape 203"/>
          <p:cNvSpPr>
            <a:spLocks noGrp="1" noRot="1" noChangeAspect="1"/>
          </p:cNvSpPr>
          <p:nvPr>
            <p:ph type="sldImg"/>
          </p:nvPr>
        </p:nvSpPr>
        <p:spPr>
          <a:xfrm>
            <a:off x="381000" y="685800"/>
            <a:ext cx="6096000" cy="3429000"/>
          </a:xfrm>
          <a:prstGeom prst="rect">
            <a:avLst/>
          </a:prstGeom>
        </p:spPr>
        <p:txBody>
          <a:bodyPr/>
          <a:lstStyle/>
          <a:p>
            <a:endParaRPr/>
          </a:p>
        </p:txBody>
      </p:sp>
      <p:sp>
        <p:nvSpPr>
          <p:cNvPr id="204" name="Shape 204"/>
          <p:cNvSpPr>
            <a:spLocks noGrp="1"/>
          </p:cNvSpPr>
          <p:nvPr>
            <p:ph type="body" sz="quarter" idx="1"/>
          </p:nvPr>
        </p:nvSpPr>
        <p:spPr>
          <a:prstGeom prst="rect">
            <a:avLst/>
          </a:prstGeom>
        </p:spPr>
        <p:txBody>
          <a:bodyPr/>
          <a:lstStyle/>
          <a:p>
            <a:r>
              <a:t>Continuing this example: if we would like to print out how many times the “like” button was clicked, we can create a useEffect hook for this. </a:t>
            </a:r>
          </a:p>
          <a:p>
            <a:endParaRPr/>
          </a:p>
          <a:p>
            <a:r>
              <a:t>(Click to show output on right)</a:t>
            </a:r>
          </a:p>
          <a:p>
            <a:r>
              <a:t>This useEffect will be triggered each time that the component re-renders, and hence, it will print out the correct number of times that “like” has been clicked.</a:t>
            </a:r>
          </a:p>
          <a:p>
            <a:br/>
            <a:r>
              <a:t>However, there is one more important feature of useEffect that we need to introduce - this effect happens on EVERY re-render of the component. As we run this code in the browser and keep clicking on the button toggling it between like and unlike (click to show additional output), we might notice that “Like has been clicked X times” is printed out not only when the “like” button is clicked, but also when the “unlike” button is clicked. This is because React re-renders the component in response to state changes, and runs our side-effect as a result of re-rendering. Setting “isLiked” to false is a state change, and hence, the effect runs.</a:t>
            </a:r>
          </a:p>
          <a:p>
            <a:endParaRPr/>
          </a:p>
          <a:p>
            <a:r>
              <a:t>What if we only wanted to print the number of times like is pressed when it changes, and not whenever the component re-renders?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Shape 218"/>
          <p:cNvSpPr>
            <a:spLocks noGrp="1" noRot="1" noChangeAspect="1"/>
          </p:cNvSpPr>
          <p:nvPr>
            <p:ph type="sldImg"/>
          </p:nvPr>
        </p:nvSpPr>
        <p:spPr>
          <a:xfrm>
            <a:off x="381000" y="685800"/>
            <a:ext cx="6096000" cy="3429000"/>
          </a:xfrm>
          <a:prstGeom prst="rect">
            <a:avLst/>
          </a:prstGeom>
        </p:spPr>
        <p:txBody>
          <a:bodyPr/>
          <a:lstStyle/>
          <a:p>
            <a:endParaRPr/>
          </a:p>
        </p:txBody>
      </p:sp>
      <p:sp>
        <p:nvSpPr>
          <p:cNvPr id="219" name="Shape 219"/>
          <p:cNvSpPr>
            <a:spLocks noGrp="1"/>
          </p:cNvSpPr>
          <p:nvPr>
            <p:ph type="body" sz="quarter" idx="1"/>
          </p:nvPr>
        </p:nvSpPr>
        <p:spPr>
          <a:prstGeom prst="rect">
            <a:avLst/>
          </a:prstGeom>
        </p:spPr>
        <p:txBody>
          <a:bodyPr/>
          <a:lstStyle/>
          <a:p>
            <a:r>
              <a:t>The useEffect hook also takes an array of dependencies. If an array is provided, then React will only call our effect if any of the values in that dependency array change. React uses simple reference equality to check for changes - so changing an object property on one of those dependencies won’t trigger an execution; pushing elements into an array won’t trigger it either. This will only be triggered if the variable `dependency` or `anotherDependency` point to something new than they did on a prior render.</a:t>
            </a:r>
          </a:p>
          <a:p>
            <a:endParaRPr/>
          </a:p>
          <a:p>
            <a:r>
              <a:t>(Click)</a:t>
            </a:r>
            <a:br/>
            <a:r>
              <a:t>As a special case, passing an empty dependency array means that the side-effect should run only on the very first render (and cleanup only when the component is removed from the page)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Shape 228"/>
          <p:cNvSpPr>
            <a:spLocks noGrp="1" noRot="1" noChangeAspect="1"/>
          </p:cNvSpPr>
          <p:nvPr>
            <p:ph type="sldImg"/>
          </p:nvPr>
        </p:nvSpPr>
        <p:spPr>
          <a:xfrm>
            <a:off x="381000" y="685800"/>
            <a:ext cx="6096000" cy="3429000"/>
          </a:xfrm>
          <a:prstGeom prst="rect">
            <a:avLst/>
          </a:prstGeom>
        </p:spPr>
        <p:txBody>
          <a:bodyPr/>
          <a:lstStyle/>
          <a:p>
            <a:endParaRPr/>
          </a:p>
        </p:txBody>
      </p:sp>
      <p:sp>
        <p:nvSpPr>
          <p:cNvPr id="229" name="Shape 229"/>
          <p:cNvSpPr>
            <a:spLocks noGrp="1"/>
          </p:cNvSpPr>
          <p:nvPr>
            <p:ph type="body" sz="quarter" idx="1"/>
          </p:nvPr>
        </p:nvSpPr>
        <p:spPr>
          <a:prstGeom prst="rect">
            <a:avLst/>
          </a:prstGeom>
        </p:spPr>
        <p:txBody>
          <a:bodyPr/>
          <a:lstStyle/>
          <a:p>
            <a:r>
              <a:t>Returning to our LikeButton example: by specifying “count” as a dependency for our effect, it will now only be triggered when the value of “count” changes, which will only happen when “isLiked” is set to true.</a:t>
            </a:r>
          </a:p>
          <a:p>
            <a:endParaRPr/>
          </a:p>
          <a:p>
            <a:r>
              <a:t>Now, when we run this component (click to show output), we can see that even when we click the “un-like” button, the effect does not run - it only runs when the value of count changes, which in turn, only changes when we click the “like” button</a:t>
            </a:r>
          </a:p>
          <a:p>
            <a:endParaRPr/>
          </a:p>
          <a:p>
            <a:r>
              <a:t>This component does what we hoped: it tracks how many times “like” was clicked, and prints out when that value changes.</a:t>
            </a:r>
          </a:p>
          <a:p>
            <a:br/>
            <a:r>
              <a:t>However, from a design principles standpoint, it’s a mess. The “onClick” handler for “like” has multiple responsibilities: it sets the count, AND it sets liked. This is a violation of the single responsibility principle: why does the “like” button need to encode the knowledge of how the “count likes” functionality works? What if we had other ways to trigger changes to the “isLiked” variable? For example: we might want to have multiple ways to trigger the “like” button - perhaps there are multiple actual buttons, or we have keyboard triggers, etc.</a:t>
            </a:r>
          </a:p>
          <a:p>
            <a:br/>
            <a:r>
              <a:t>A better design would decouple “count how many times isLiked was set to true” from “how to set isLiked”. Thankfully, the patterns of useEffect and useState can be used to achieve that de-coupling.</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2" name="Title Text"/>
          <p:cNvSpPr txBox="1">
            <a:spLocks noGrp="1"/>
          </p:cNvSpPr>
          <p:nvPr>
            <p:ph type="title"/>
          </p:nvPr>
        </p:nvSpPr>
        <p:spPr>
          <a:xfrm>
            <a:off x="539260" y="763217"/>
            <a:ext cx="10814540" cy="1508928"/>
          </a:xfrm>
          <a:prstGeom prst="rect">
            <a:avLst/>
          </a:prstGeom>
        </p:spPr>
        <p:txBody>
          <a:bodyPr/>
          <a:lstStyle>
            <a:lvl1pPr>
              <a:defRPr sz="3200"/>
            </a:lvl1pPr>
          </a:lstStyle>
          <a:p>
            <a:r>
              <a:t>Title Text</a:t>
            </a:r>
          </a:p>
        </p:txBody>
      </p:sp>
      <p:sp>
        <p:nvSpPr>
          <p:cNvPr id="13" name="Body Level One…"/>
          <p:cNvSpPr txBox="1">
            <a:spLocks noGrp="1"/>
          </p:cNvSpPr>
          <p:nvPr>
            <p:ph type="body" sz="half" idx="1"/>
          </p:nvPr>
        </p:nvSpPr>
        <p:spPr>
          <a:xfrm>
            <a:off x="539260" y="2593592"/>
            <a:ext cx="10128740" cy="1655762"/>
          </a:xfrm>
          <a:prstGeom prst="rect">
            <a:avLst/>
          </a:prstGeom>
        </p:spPr>
        <p:txBody>
          <a:bodyPr/>
          <a:lstStyle>
            <a:lvl1pPr marL="0" indent="0">
              <a:buSzTx/>
              <a:buFontTx/>
              <a:buNone/>
              <a:defRPr>
                <a:latin typeface="Verdana"/>
                <a:ea typeface="Verdana"/>
                <a:cs typeface="Verdana"/>
                <a:sym typeface="Verdana"/>
              </a:defRPr>
            </a:lvl1pPr>
            <a:lvl2pPr marL="0" indent="457200">
              <a:buSzTx/>
              <a:buFontTx/>
              <a:buNone/>
              <a:defRPr>
                <a:latin typeface="Verdana"/>
                <a:ea typeface="Verdana"/>
                <a:cs typeface="Verdana"/>
                <a:sym typeface="Verdana"/>
              </a:defRPr>
            </a:lvl2pPr>
            <a:lvl3pPr marL="0" indent="914400">
              <a:buSzTx/>
              <a:buFontTx/>
              <a:buNone/>
              <a:defRPr>
                <a:latin typeface="Verdana"/>
                <a:ea typeface="Verdana"/>
                <a:cs typeface="Verdana"/>
                <a:sym typeface="Verdana"/>
              </a:defRPr>
            </a:lvl3pPr>
            <a:lvl4pPr marL="0" indent="1371600">
              <a:buSzTx/>
              <a:buFontTx/>
              <a:buNone/>
              <a:defRPr>
                <a:latin typeface="Verdana"/>
                <a:ea typeface="Verdana"/>
                <a:cs typeface="Verdana"/>
                <a:sym typeface="Verdana"/>
              </a:defRPr>
            </a:lvl4pPr>
            <a:lvl5pPr marL="0" indent="1828800">
              <a:buSzTx/>
              <a:buFontTx/>
              <a:buNone/>
              <a:defRPr>
                <a:latin typeface="Verdana"/>
                <a:ea typeface="Verdana"/>
                <a:cs typeface="Verdana"/>
                <a:sym typeface="Verdana"/>
              </a:defRPr>
            </a:lvl5pPr>
          </a:lstStyle>
          <a:p>
            <a:r>
              <a:t>Body Level One</a:t>
            </a:r>
          </a:p>
          <a:p>
            <a:pPr lvl="1"/>
            <a:r>
              <a:t>Body Level Two</a:t>
            </a:r>
          </a:p>
          <a:p>
            <a:pPr lvl="2"/>
            <a:r>
              <a:t>Body Level Three</a:t>
            </a:r>
          </a:p>
          <a:p>
            <a:pPr lvl="3"/>
            <a:r>
              <a:t>Body Level Four</a:t>
            </a:r>
          </a:p>
          <a:p>
            <a:pPr lvl="4"/>
            <a:r>
              <a:t>Body Level Five</a:t>
            </a: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5" name="Straight Connector 7"/>
          <p:cNvSpPr/>
          <p:nvPr/>
        </p:nvSpPr>
        <p:spPr>
          <a:xfrm>
            <a:off x="539259" y="2411540"/>
            <a:ext cx="10814541" cy="1"/>
          </a:xfrm>
          <a:prstGeom prst="line">
            <a:avLst/>
          </a:prstGeom>
          <a:ln w="6350">
            <a:solidFill>
              <a:schemeClr val="accent1"/>
            </a:solidFill>
            <a:miter/>
          </a:ln>
        </p:spPr>
        <p:txBody>
          <a:bodyPr lIns="45719" rIns="45719"/>
          <a:lstStyle/>
          <a:p>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Title - Top">
    <p:spTree>
      <p:nvGrpSpPr>
        <p:cNvPr id="1" name=""/>
        <p:cNvGrpSpPr/>
        <p:nvPr/>
      </p:nvGrpSpPr>
      <p:grpSpPr>
        <a:xfrm>
          <a:off x="0" y="0"/>
          <a:ext cx="0" cy="0"/>
          <a:chOff x="0" y="0"/>
          <a:chExt cx="0" cy="0"/>
        </a:xfrm>
      </p:grpSpPr>
      <p:sp>
        <p:nvSpPr>
          <p:cNvPr id="97" name="Title Text"/>
          <p:cNvSpPr txBox="1">
            <a:spLocks noGrp="1"/>
          </p:cNvSpPr>
          <p:nvPr>
            <p:ph type="title"/>
          </p:nvPr>
        </p:nvSpPr>
        <p:spPr>
          <a:xfrm>
            <a:off x="838200" y="365125"/>
            <a:ext cx="10515600" cy="1325563"/>
          </a:xfrm>
          <a:prstGeom prst="rect">
            <a:avLst/>
          </a:prstGeom>
        </p:spPr>
        <p:txBody>
          <a:bodyPr/>
          <a:lstStyle>
            <a:lvl1pPr>
              <a:defRPr>
                <a:solidFill>
                  <a:schemeClr val="accent2"/>
                </a:solidFill>
              </a:defRPr>
            </a:lvl1pPr>
          </a:lstStyle>
          <a:p>
            <a:r>
              <a:t>Title Text</a:t>
            </a:r>
          </a:p>
        </p:txBody>
      </p:sp>
      <p:sp>
        <p:nvSpPr>
          <p:cNvPr id="98" name="Slide Number"/>
          <p:cNvSpPr txBox="1">
            <a:spLocks noGrp="1"/>
          </p:cNvSpPr>
          <p:nvPr>
            <p:ph type="sldNum" sz="quarter" idx="2"/>
          </p:nvPr>
        </p:nvSpPr>
        <p:spPr>
          <a:xfrm>
            <a:off x="15467123" y="6418175"/>
            <a:ext cx="258625" cy="248306"/>
          </a:xfrm>
          <a:prstGeom prst="rect">
            <a:avLst/>
          </a:prstGeom>
        </p:spPr>
        <p:txBody>
          <a:bodyPr/>
          <a:lstStyle>
            <a:lvl1pPr defTabSz="547695"/>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Title &amp; Bullets">
    <p:spTree>
      <p:nvGrpSpPr>
        <p:cNvPr id="1" name=""/>
        <p:cNvGrpSpPr/>
        <p:nvPr/>
      </p:nvGrpSpPr>
      <p:grpSpPr>
        <a:xfrm>
          <a:off x="0" y="0"/>
          <a:ext cx="0" cy="0"/>
          <a:chOff x="0" y="0"/>
          <a:chExt cx="0" cy="0"/>
        </a:xfrm>
      </p:grpSpPr>
      <p:sp>
        <p:nvSpPr>
          <p:cNvPr id="105" name="Title Text"/>
          <p:cNvSpPr txBox="1">
            <a:spLocks noGrp="1"/>
          </p:cNvSpPr>
          <p:nvPr>
            <p:ph type="title"/>
          </p:nvPr>
        </p:nvSpPr>
        <p:spPr>
          <a:xfrm>
            <a:off x="838200" y="365125"/>
            <a:ext cx="10515600" cy="1325563"/>
          </a:xfrm>
          <a:prstGeom prst="rect">
            <a:avLst/>
          </a:prstGeom>
        </p:spPr>
        <p:txBody>
          <a:bodyPr/>
          <a:lstStyle>
            <a:lvl1pPr>
              <a:defRPr>
                <a:solidFill>
                  <a:schemeClr val="accent3"/>
                </a:solidFill>
              </a:defRPr>
            </a:lvl1pPr>
          </a:lstStyle>
          <a:p>
            <a:r>
              <a:t>Title Text</a:t>
            </a:r>
          </a:p>
        </p:txBody>
      </p:sp>
      <p:sp>
        <p:nvSpPr>
          <p:cNvPr id="106" name="Body Level One…"/>
          <p:cNvSpPr txBox="1">
            <a:spLocks noGrp="1"/>
          </p:cNvSpPr>
          <p:nvPr>
            <p:ph type="body" idx="1"/>
          </p:nvPr>
        </p:nvSpPr>
        <p:spPr>
          <a:xfrm>
            <a:off x="535781" y="1562695"/>
            <a:ext cx="8786529" cy="4688086"/>
          </a:xfrm>
          <a:prstGeom prst="rect">
            <a:avLst/>
          </a:prstGeom>
        </p:spPr>
        <p:txBody>
          <a:bodyPr/>
          <a:lstStyle>
            <a:lvl1pPr marL="257165" indent="-257165"/>
            <a:lvl2pPr marL="557192" indent="-300026"/>
            <a:lvl3pPr marL="707206" indent="-257165"/>
            <a:lvl4pPr marL="900080" indent="-257165"/>
            <a:lvl5pPr marL="1092954" indent="-257165"/>
          </a:lstStyle>
          <a:p>
            <a:r>
              <a:t>Body Level One</a:t>
            </a:r>
          </a:p>
          <a:p>
            <a:pPr lvl="1"/>
            <a:r>
              <a:t>Body Level Two</a:t>
            </a:r>
          </a:p>
          <a:p>
            <a:pPr lvl="2"/>
            <a:r>
              <a:t>Body Level Three</a:t>
            </a:r>
          </a:p>
          <a:p>
            <a:pPr lvl="3"/>
            <a:r>
              <a:t>Body Level Four</a:t>
            </a:r>
          </a:p>
          <a:p>
            <a:pPr lvl="4"/>
            <a:r>
              <a:t>Body Level Five</a:t>
            </a:r>
          </a:p>
        </p:txBody>
      </p:sp>
      <p:sp>
        <p:nvSpPr>
          <p:cNvPr id="107" name="Slide Number"/>
          <p:cNvSpPr txBox="1">
            <a:spLocks noGrp="1"/>
          </p:cNvSpPr>
          <p:nvPr>
            <p:ph type="sldNum" sz="quarter" idx="2"/>
          </p:nvPr>
        </p:nvSpPr>
        <p:spPr>
          <a:xfrm>
            <a:off x="15467123" y="6418175"/>
            <a:ext cx="258625" cy="248306"/>
          </a:xfrm>
          <a:prstGeom prst="rect">
            <a:avLst/>
          </a:prstGeom>
        </p:spPr>
        <p:txBody>
          <a:bodyPr/>
          <a:lstStyle>
            <a:lvl1pPr defTabSz="547695"/>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22" name="Title Text"/>
          <p:cNvSpPr txBox="1">
            <a:spLocks noGrp="1"/>
          </p:cNvSpPr>
          <p:nvPr>
            <p:ph type="title"/>
          </p:nvPr>
        </p:nvSpPr>
        <p:spPr>
          <a:xfrm>
            <a:off x="838200" y="18254"/>
            <a:ext cx="10515600" cy="1325564"/>
          </a:xfrm>
          <a:prstGeom prst="rect">
            <a:avLst/>
          </a:prstGeom>
        </p:spPr>
        <p:txBody>
          <a:bodyPr/>
          <a:lstStyle>
            <a:lvl1pPr>
              <a:defRPr sz="3600"/>
            </a:lvl1pPr>
          </a:lstStyle>
          <a:p>
            <a:r>
              <a:t>Title Text</a:t>
            </a:r>
          </a:p>
        </p:txBody>
      </p:sp>
      <p:sp>
        <p:nvSpPr>
          <p:cNvPr id="23" name="Body Level One…"/>
          <p:cNvSpPr txBox="1">
            <a:spLocks noGrp="1"/>
          </p:cNvSpPr>
          <p:nvPr>
            <p:ph type="body" idx="1"/>
          </p:nvPr>
        </p:nvSpPr>
        <p:spPr>
          <a:xfrm>
            <a:off x="838200" y="1500159"/>
            <a:ext cx="7887346" cy="4351339"/>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5" name="Straight Connector 7"/>
          <p:cNvSpPr/>
          <p:nvPr/>
        </p:nvSpPr>
        <p:spPr>
          <a:xfrm>
            <a:off x="838200" y="1429058"/>
            <a:ext cx="10515600" cy="1"/>
          </a:xfrm>
          <a:prstGeom prst="line">
            <a:avLst/>
          </a:prstGeom>
          <a:ln w="6350">
            <a:solidFill>
              <a:schemeClr val="accent1"/>
            </a:solidFill>
            <a:miter/>
          </a:ln>
        </p:spPr>
        <p:txBody>
          <a:bodyPr lIns="45719" rIns="45719"/>
          <a:lstStyle/>
          <a:p>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32" name="Title Text"/>
          <p:cNvSpPr txBox="1">
            <a:spLocks noGrp="1"/>
          </p:cNvSpPr>
          <p:nvPr>
            <p:ph type="title"/>
          </p:nvPr>
        </p:nvSpPr>
        <p:spPr>
          <a:xfrm>
            <a:off x="831850" y="1709738"/>
            <a:ext cx="10515600" cy="2852737"/>
          </a:xfrm>
          <a:prstGeom prst="rect">
            <a:avLst/>
          </a:prstGeom>
        </p:spPr>
        <p:txBody>
          <a:bodyPr/>
          <a:lstStyle/>
          <a:p>
            <a:r>
              <a:t>Title Text</a:t>
            </a:r>
          </a:p>
        </p:txBody>
      </p:sp>
      <p:sp>
        <p:nvSpPr>
          <p:cNvPr id="33"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5" name="Straight Connector 7"/>
          <p:cNvSpPr/>
          <p:nvPr/>
        </p:nvSpPr>
        <p:spPr>
          <a:xfrm>
            <a:off x="831850" y="4562475"/>
            <a:ext cx="10521950" cy="0"/>
          </a:xfrm>
          <a:prstGeom prst="line">
            <a:avLst/>
          </a:prstGeom>
          <a:ln w="6350">
            <a:solidFill>
              <a:schemeClr val="accent1"/>
            </a:solidFill>
            <a:miter/>
          </a:ln>
        </p:spPr>
        <p:txBody>
          <a:bodyPr lIns="45719" rIns="45719"/>
          <a:lstStyle/>
          <a:p>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sp>
        <p:nvSpPr>
          <p:cNvPr id="42" name="Title Text"/>
          <p:cNvSpPr txBox="1">
            <a:spLocks noGrp="1"/>
          </p:cNvSpPr>
          <p:nvPr>
            <p:ph type="title"/>
          </p:nvPr>
        </p:nvSpPr>
        <p:spPr>
          <a:xfrm>
            <a:off x="838200" y="365125"/>
            <a:ext cx="10515600" cy="1325563"/>
          </a:xfrm>
          <a:prstGeom prst="rect">
            <a:avLst/>
          </a:prstGeom>
        </p:spPr>
        <p:txBody>
          <a:bodyPr/>
          <a:lstStyle/>
          <a:p>
            <a:r>
              <a:t>Title Text</a:t>
            </a:r>
          </a:p>
        </p:txBody>
      </p:sp>
      <p:sp>
        <p:nvSpPr>
          <p:cNvPr id="43"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45" name="Straight Connector 8"/>
          <p:cNvSpPr/>
          <p:nvPr/>
        </p:nvSpPr>
        <p:spPr>
          <a:xfrm>
            <a:off x="838200" y="1690688"/>
            <a:ext cx="10515600" cy="1"/>
          </a:xfrm>
          <a:prstGeom prst="line">
            <a:avLst/>
          </a:prstGeom>
          <a:ln w="6350">
            <a:solidFill>
              <a:schemeClr val="accent1"/>
            </a:solidFill>
            <a:miter/>
          </a:ln>
        </p:spPr>
        <p:txBody>
          <a:bodyPr lIns="45719" rIns="45719"/>
          <a:lstStyle/>
          <a:p>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sp>
        <p:nvSpPr>
          <p:cNvPr id="52"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53"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54" name="Text Placeholder 4"/>
          <p:cNvSpPr>
            <a:spLocks noGrp="1"/>
          </p:cNvSpPr>
          <p:nvPr>
            <p:ph type="body" sz="quarter" idx="21"/>
          </p:nvPr>
        </p:nvSpPr>
        <p:spPr>
          <a:xfrm>
            <a:off x="6172200" y="1681163"/>
            <a:ext cx="5183188" cy="823913"/>
          </a:xfrm>
          <a:prstGeom prst="rect">
            <a:avLst/>
          </a:prstGeom>
        </p:spPr>
        <p:txBody>
          <a:bodyPr anchor="b"/>
          <a:lstStyle/>
          <a:p>
            <a:pPr marL="0" indent="0">
              <a:buSzTx/>
              <a:buFontTx/>
              <a:buNone/>
              <a:defRPr sz="2400" b="1"/>
            </a:pPr>
            <a:endParaRPr/>
          </a:p>
        </p:txBody>
      </p:sp>
      <p:sp>
        <p:nvSpPr>
          <p:cNvPr id="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62" name="Title Text"/>
          <p:cNvSpPr txBox="1">
            <a:spLocks noGrp="1"/>
          </p:cNvSpPr>
          <p:nvPr>
            <p:ph type="title"/>
          </p:nvPr>
        </p:nvSpPr>
        <p:spPr>
          <a:prstGeom prst="rect">
            <a:avLst/>
          </a:prstGeom>
        </p:spPr>
        <p:txBody>
          <a:bodyPr/>
          <a:lstStyle/>
          <a:p>
            <a:r>
              <a:t>Title Text</a:t>
            </a:r>
          </a:p>
        </p:txBody>
      </p:sp>
      <p:sp>
        <p:nvSpPr>
          <p:cNvPr id="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7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77" name="Title Text"/>
          <p:cNvSpPr txBox="1">
            <a:spLocks noGrp="1"/>
          </p:cNvSpPr>
          <p:nvPr>
            <p:ph type="title"/>
          </p:nvPr>
        </p:nvSpPr>
        <p:spPr>
          <a:xfrm>
            <a:off x="839787" y="457200"/>
            <a:ext cx="3932239" cy="1600200"/>
          </a:xfrm>
          <a:prstGeom prst="rect">
            <a:avLst/>
          </a:prstGeom>
        </p:spPr>
        <p:txBody>
          <a:bodyPr/>
          <a:lstStyle>
            <a:lvl1pPr>
              <a:defRPr sz="3200"/>
            </a:lvl1pPr>
          </a:lstStyle>
          <a:p>
            <a:r>
              <a:t>Title Text</a:t>
            </a:r>
          </a:p>
        </p:txBody>
      </p:sp>
      <p:sp>
        <p:nvSpPr>
          <p:cNvPr id="78"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9" name="Text Placeholder 3"/>
          <p:cNvSpPr>
            <a:spLocks noGrp="1"/>
          </p:cNvSpPr>
          <p:nvPr>
            <p:ph type="body" sz="quarter" idx="21"/>
          </p:nvPr>
        </p:nvSpPr>
        <p:spPr>
          <a:xfrm>
            <a:off x="839787" y="2057400"/>
            <a:ext cx="3932238" cy="3811588"/>
          </a:xfrm>
          <a:prstGeom prst="rect">
            <a:avLst/>
          </a:prstGeom>
        </p:spPr>
        <p:txBody>
          <a:bodyPr/>
          <a:lstStyle/>
          <a:p>
            <a:pPr marL="0" indent="0">
              <a:buSzTx/>
              <a:buFontTx/>
              <a:buNone/>
              <a:defRPr sz="1600"/>
            </a:pPr>
            <a:endParaRPr/>
          </a:p>
        </p:txBody>
      </p:sp>
      <p:sp>
        <p:nvSpPr>
          <p:cNvPr id="8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87" name="Title Text"/>
          <p:cNvSpPr txBox="1">
            <a:spLocks noGrp="1"/>
          </p:cNvSpPr>
          <p:nvPr>
            <p:ph type="title"/>
          </p:nvPr>
        </p:nvSpPr>
        <p:spPr>
          <a:xfrm>
            <a:off x="839787" y="457200"/>
            <a:ext cx="3932239" cy="1600200"/>
          </a:xfrm>
          <a:prstGeom prst="rect">
            <a:avLst/>
          </a:prstGeom>
        </p:spPr>
        <p:txBody>
          <a:bodyPr/>
          <a:lstStyle>
            <a:lvl1pPr>
              <a:defRPr sz="3200"/>
            </a:lvl1pPr>
          </a:lstStyle>
          <a:p>
            <a:r>
              <a:t>Title Text</a:t>
            </a:r>
          </a:p>
        </p:txBody>
      </p:sp>
      <p:sp>
        <p:nvSpPr>
          <p:cNvPr id="88" name="Picture Placeholder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89"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9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0"/>
            <a:ext cx="10515600"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b">
            <a:normAutofit/>
          </a:bodyPr>
          <a:lstStyle/>
          <a:p>
            <a:r>
              <a:t>Title Text</a:t>
            </a:r>
          </a:p>
        </p:txBody>
      </p:sp>
      <p:sp>
        <p:nvSpPr>
          <p:cNvPr id="3" name="Slide Number"/>
          <p:cNvSpPr txBox="1">
            <a:spLocks noGrp="1"/>
          </p:cNvSpPr>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
        <p:nvSpPr>
          <p:cNvPr id="4" name="Straight Connector 6"/>
          <p:cNvSpPr/>
          <p:nvPr/>
        </p:nvSpPr>
        <p:spPr>
          <a:xfrm>
            <a:off x="838200" y="1325562"/>
            <a:ext cx="10515600" cy="1"/>
          </a:xfrm>
          <a:prstGeom prst="line">
            <a:avLst/>
          </a:prstGeom>
          <a:ln w="6350">
            <a:solidFill>
              <a:schemeClr val="accent1"/>
            </a:solidFill>
            <a:miter/>
          </a:ln>
        </p:spPr>
        <p:txBody>
          <a:bodyPr lIns="45719" rIns="45719"/>
          <a:lstStyle/>
          <a:p>
            <a:endParaRPr/>
          </a:p>
        </p:txBody>
      </p:sp>
      <p:sp>
        <p:nvSpPr>
          <p:cNvPr id="5"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itle 1"/>
          <p:cNvSpPr txBox="1">
            <a:spLocks noGrp="1"/>
          </p:cNvSpPr>
          <p:nvPr>
            <p:ph type="ctrTitle"/>
          </p:nvPr>
        </p:nvSpPr>
        <p:spPr>
          <a:xfrm>
            <a:off x="539259" y="763217"/>
            <a:ext cx="10814541" cy="1508928"/>
          </a:xfrm>
          <a:prstGeom prst="rect">
            <a:avLst/>
          </a:prstGeom>
        </p:spPr>
        <p:txBody>
          <a:bodyPr/>
          <a:lstStyle/>
          <a:p>
            <a:r>
              <a:rPr dirty="0"/>
              <a:t>CS 4530: Fundamentals of Software Engineering</a:t>
            </a:r>
            <a:br>
              <a:rPr dirty="0"/>
            </a:br>
            <a:br>
              <a:rPr lang="en-US" dirty="0"/>
            </a:br>
            <a:r>
              <a:rPr lang="en-US" dirty="0"/>
              <a:t>Module</a:t>
            </a:r>
            <a:r>
              <a:rPr dirty="0"/>
              <a:t> 8</a:t>
            </a:r>
            <a:r>
              <a:rPr lang="en-US" dirty="0"/>
              <a:t>:</a:t>
            </a:r>
            <a:r>
              <a:rPr dirty="0"/>
              <a:t> Patterns of React</a:t>
            </a:r>
          </a:p>
        </p:txBody>
      </p:sp>
      <p:sp>
        <p:nvSpPr>
          <p:cNvPr id="117" name="Subtitle 7"/>
          <p:cNvSpPr txBox="1">
            <a:spLocks noGrp="1"/>
          </p:cNvSpPr>
          <p:nvPr>
            <p:ph type="subTitle" sz="half" idx="1"/>
          </p:nvPr>
        </p:nvSpPr>
        <p:spPr>
          <a:xfrm>
            <a:off x="539260" y="2593592"/>
            <a:ext cx="10128740" cy="1655762"/>
          </a:xfrm>
          <a:prstGeom prst="rect">
            <a:avLst/>
          </a:prstGeom>
        </p:spPr>
        <p:txBody>
          <a:bodyPr/>
          <a:lstStyle/>
          <a:p>
            <a:pPr>
              <a:lnSpc>
                <a:spcPct val="100000"/>
              </a:lnSpc>
            </a:pPr>
            <a:r>
              <a:rPr lang="en-US" sz="2800" dirty="0"/>
              <a:t>Adeel Bhutta, Jan Vitek and Mitch Wand</a:t>
            </a:r>
          </a:p>
          <a:p>
            <a:pPr>
              <a:lnSpc>
                <a:spcPct val="100000"/>
              </a:lnSpc>
            </a:pPr>
            <a:r>
              <a:rPr lang="en-US" sz="2800" dirty="0"/>
              <a:t>Khoury College of Computer Sciences</a:t>
            </a:r>
          </a:p>
          <a:p>
            <a:endParaRPr lang="en-US" sz="2800" dirty="0"/>
          </a:p>
        </p:txBody>
      </p:sp>
      <p:sp>
        <p:nvSpPr>
          <p:cNvPr id="118" name="Slide Number Placeholder 3"/>
          <p:cNvSpPr txBox="1">
            <a:spLocks noGrp="1"/>
          </p:cNvSpPr>
          <p:nvPr>
            <p:ph type="sldNum" sz="quarter" idx="2"/>
          </p:nvPr>
        </p:nvSpPr>
        <p:spPr>
          <a:xfrm>
            <a:off x="11172418" y="6414760"/>
            <a:ext cx="181383"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a:t>
            </a:fld>
            <a:endParaRPr/>
          </a:p>
        </p:txBody>
      </p:sp>
      <p:sp>
        <p:nvSpPr>
          <p:cNvPr id="119" name="Rectangle 2"/>
          <p:cNvSpPr txBox="1"/>
          <p:nvPr/>
        </p:nvSpPr>
        <p:spPr>
          <a:xfrm>
            <a:off x="584979" y="5710018"/>
            <a:ext cx="6004561"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a:solidFill>
                  <a:srgbClr val="5C5962"/>
                </a:solidFill>
              </a:defRPr>
            </a:pPr>
            <a:r>
              <a:rPr dirty="0"/>
              <a:t>© 202</a:t>
            </a:r>
            <a:r>
              <a:rPr lang="en-US" dirty="0"/>
              <a:t>3</a:t>
            </a:r>
            <a:r>
              <a:rPr dirty="0"/>
              <a:t> Released under the </a:t>
            </a:r>
            <a:r>
              <a:rPr u="sng" dirty="0">
                <a:solidFill>
                  <a:srgbClr val="0563C1"/>
                </a:solidFill>
                <a:uFill>
                  <a:solidFill>
                    <a:srgbClr val="0563C1"/>
                  </a:solidFill>
                </a:uFill>
                <a:hlinkClick r:id="rId2"/>
              </a:rPr>
              <a:t>CC BY-SA</a:t>
            </a:r>
            <a:r>
              <a:rPr dirty="0"/>
              <a:t> license</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Title 1"/>
          <p:cNvSpPr txBox="1">
            <a:spLocks noGrp="1"/>
          </p:cNvSpPr>
          <p:nvPr>
            <p:ph type="title"/>
          </p:nvPr>
        </p:nvSpPr>
        <p:spPr>
          <a:xfrm>
            <a:off x="838200" y="18255"/>
            <a:ext cx="10515600" cy="1325563"/>
          </a:xfrm>
          <a:prstGeom prst="rect">
            <a:avLst/>
          </a:prstGeom>
        </p:spPr>
        <p:txBody>
          <a:bodyPr/>
          <a:lstStyle/>
          <a:p>
            <a:r>
              <a:t>useEffect Dependencies Limit Their Execution</a:t>
            </a:r>
          </a:p>
        </p:txBody>
      </p:sp>
      <p:sp>
        <p:nvSpPr>
          <p:cNvPr id="207" name="Content Placeholder 2"/>
          <p:cNvSpPr txBox="1">
            <a:spLocks noGrp="1"/>
          </p:cNvSpPr>
          <p:nvPr>
            <p:ph type="body" sz="half" idx="1"/>
          </p:nvPr>
        </p:nvSpPr>
        <p:spPr>
          <a:xfrm>
            <a:off x="838200" y="1500160"/>
            <a:ext cx="10515600" cy="1976236"/>
          </a:xfrm>
          <a:prstGeom prst="rect">
            <a:avLst/>
          </a:prstGeom>
        </p:spPr>
        <p:txBody>
          <a:bodyPr/>
          <a:lstStyle/>
          <a:p>
            <a:pPr>
              <a:defRPr i="1"/>
            </a:pPr>
            <a:r>
              <a:t>useEffect</a:t>
            </a:r>
            <a:r>
              <a:rPr i="0"/>
              <a:t> takes an optional array of dependencies</a:t>
            </a:r>
          </a:p>
          <a:p>
            <a:pPr>
              <a:defRPr i="1"/>
            </a:pPr>
            <a:r>
              <a:rPr i="0"/>
              <a:t>The effect is only executed if the values in the dependency array change (by reference equality)</a:t>
            </a:r>
          </a:p>
        </p:txBody>
      </p:sp>
      <p:sp>
        <p:nvSpPr>
          <p:cNvPr id="208"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a:t>
            </a:fld>
            <a:endParaRPr/>
          </a:p>
        </p:txBody>
      </p:sp>
      <p:sp>
        <p:nvSpPr>
          <p:cNvPr id="209" name="useEffect(()=&gt;{…"/>
          <p:cNvSpPr txBox="1"/>
          <p:nvPr/>
        </p:nvSpPr>
        <p:spPr>
          <a:xfrm>
            <a:off x="763695" y="2796700"/>
            <a:ext cx="10621452" cy="1691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457200">
              <a:defRPr sz="1500" i="1">
                <a:solidFill>
                  <a:srgbClr val="272727"/>
                </a:solidFill>
                <a:latin typeface="Courier"/>
                <a:ea typeface="Courier"/>
                <a:cs typeface="Courier"/>
                <a:sym typeface="Courier"/>
              </a:defRPr>
            </a:pPr>
            <a:r>
              <a:t>useEffect</a:t>
            </a:r>
            <a:r>
              <a:rPr i="0"/>
              <a:t>(()=&gt;{</a:t>
            </a:r>
          </a:p>
          <a:p>
            <a:pPr defTabSz="457200">
              <a:defRPr sz="1500">
                <a:solidFill>
                  <a:srgbClr val="808080"/>
                </a:solidFill>
                <a:latin typeface="Courier"/>
                <a:ea typeface="Courier"/>
                <a:cs typeface="Courier"/>
                <a:sym typeface="Courier"/>
              </a:defRPr>
            </a:pPr>
            <a:r>
              <a:rPr>
                <a:solidFill>
                  <a:srgbClr val="272727"/>
                </a:solidFill>
              </a:rPr>
              <a:t>  </a:t>
            </a:r>
            <a:r>
              <a:t>// Code that runs after each render</a:t>
            </a:r>
          </a:p>
          <a:p>
            <a:pPr defTabSz="457200">
              <a:defRPr sz="1500">
                <a:solidFill>
                  <a:srgbClr val="272727"/>
                </a:solidFill>
                <a:latin typeface="Courier"/>
                <a:ea typeface="Courier"/>
                <a:cs typeface="Courier"/>
                <a:sym typeface="Courier"/>
              </a:defRPr>
            </a:pPr>
            <a:r>
              <a:rPr>
                <a:solidFill>
                  <a:srgbClr val="808080"/>
                </a:solidFill>
              </a:rPr>
              <a:t>  </a:t>
            </a:r>
            <a:r>
              <a:rPr>
                <a:solidFill>
                  <a:srgbClr val="011480"/>
                </a:solidFill>
              </a:rPr>
              <a:t>return </a:t>
            </a:r>
            <a:r>
              <a:t>() =&gt; {</a:t>
            </a:r>
          </a:p>
          <a:p>
            <a:pPr defTabSz="457200">
              <a:defRPr sz="1500">
                <a:solidFill>
                  <a:srgbClr val="808080"/>
                </a:solidFill>
                <a:latin typeface="Courier"/>
                <a:ea typeface="Courier"/>
                <a:cs typeface="Courier"/>
                <a:sym typeface="Courier"/>
              </a:defRPr>
            </a:pPr>
            <a:r>
              <a:rPr>
                <a:solidFill>
                  <a:srgbClr val="272727"/>
                </a:solidFill>
              </a:rPr>
              <a:t>    </a:t>
            </a:r>
            <a:r>
              <a:t>// Code that runs after the component is removed from the page OR before hook runs again</a:t>
            </a:r>
          </a:p>
          <a:p>
            <a:pPr defTabSz="457200">
              <a:defRPr sz="1500">
                <a:solidFill>
                  <a:srgbClr val="808080"/>
                </a:solidFill>
                <a:latin typeface="Courier"/>
                <a:ea typeface="Courier"/>
                <a:cs typeface="Courier"/>
                <a:sym typeface="Courier"/>
              </a:defRPr>
            </a:pPr>
            <a:r>
              <a:t>  </a:t>
            </a:r>
            <a:r>
              <a:rPr>
                <a:solidFill>
                  <a:srgbClr val="272727"/>
                </a:solidFill>
              </a:rPr>
              <a:t>}</a:t>
            </a:r>
          </a:p>
          <a:p>
            <a:pPr defTabSz="457200">
              <a:defRPr sz="1500">
                <a:solidFill>
                  <a:srgbClr val="272727"/>
                </a:solidFill>
                <a:latin typeface="Courier"/>
                <a:ea typeface="Courier"/>
                <a:cs typeface="Courier"/>
                <a:sym typeface="Courier"/>
              </a:defRPr>
            </a:pPr>
            <a:r>
              <a:t>})</a:t>
            </a:r>
          </a:p>
        </p:txBody>
      </p:sp>
      <p:grpSp>
        <p:nvGrpSpPr>
          <p:cNvPr id="213" name="Group"/>
          <p:cNvGrpSpPr/>
          <p:nvPr/>
        </p:nvGrpSpPr>
        <p:grpSpPr>
          <a:xfrm>
            <a:off x="797242" y="4157192"/>
            <a:ext cx="10993780" cy="1789622"/>
            <a:chOff x="0" y="0"/>
            <a:chExt cx="10993778" cy="1789621"/>
          </a:xfrm>
        </p:grpSpPr>
        <p:sp>
          <p:nvSpPr>
            <p:cNvPr id="210" name="Only run the effect if dependency or anotherDependency change to point to a different thing"/>
            <p:cNvSpPr txBox="1"/>
            <p:nvPr/>
          </p:nvSpPr>
          <p:spPr>
            <a:xfrm>
              <a:off x="372325" y="1456533"/>
              <a:ext cx="10621454" cy="33308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r>
                <a:t>Only run the effect if dependency or anotherDependency change to point to a different thing</a:t>
              </a:r>
            </a:p>
          </p:txBody>
        </p:sp>
        <p:sp>
          <p:nvSpPr>
            <p:cNvPr id="211" name="Line"/>
            <p:cNvSpPr/>
            <p:nvPr/>
          </p:nvSpPr>
          <p:spPr>
            <a:xfrm>
              <a:off x="426402" y="1483405"/>
              <a:ext cx="3512889" cy="1"/>
            </a:xfrm>
            <a:prstGeom prst="line">
              <a:avLst/>
            </a:prstGeom>
            <a:noFill/>
            <a:ln w="50800" cap="flat">
              <a:solidFill>
                <a:srgbClr val="F14C0E"/>
              </a:solidFill>
              <a:prstDash val="solid"/>
              <a:miter lim="800000"/>
            </a:ln>
            <a:effectLst/>
          </p:spPr>
          <p:txBody>
            <a:bodyPr wrap="square" lIns="45719" tIns="45719" rIns="45719" bIns="45719" numCol="1" anchor="t">
              <a:noAutofit/>
            </a:bodyPr>
            <a:lstStyle/>
            <a:p>
              <a:endParaRPr/>
            </a:p>
          </p:txBody>
        </p:sp>
        <p:sp>
          <p:nvSpPr>
            <p:cNvPr id="212" name="useEffect(()=&gt;{…"/>
            <p:cNvSpPr txBox="1"/>
            <p:nvPr/>
          </p:nvSpPr>
          <p:spPr>
            <a:xfrm>
              <a:off x="0" y="0"/>
              <a:ext cx="10621452" cy="16916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p>
              <a:pPr defTabSz="457200">
                <a:defRPr sz="1500" i="1">
                  <a:solidFill>
                    <a:srgbClr val="272727"/>
                  </a:solidFill>
                  <a:latin typeface="Courier"/>
                  <a:ea typeface="Courier"/>
                  <a:cs typeface="Courier"/>
                  <a:sym typeface="Courier"/>
                </a:defRPr>
              </a:pPr>
              <a:r>
                <a:t>useEffect</a:t>
              </a:r>
              <a:r>
                <a:rPr i="0"/>
                <a:t>(()=&gt;{</a:t>
              </a:r>
            </a:p>
            <a:p>
              <a:pPr defTabSz="457200">
                <a:defRPr sz="1500">
                  <a:solidFill>
                    <a:srgbClr val="808080"/>
                  </a:solidFill>
                  <a:latin typeface="Courier"/>
                  <a:ea typeface="Courier"/>
                  <a:cs typeface="Courier"/>
                  <a:sym typeface="Courier"/>
                </a:defRPr>
              </a:pPr>
              <a:r>
                <a:rPr>
                  <a:solidFill>
                    <a:srgbClr val="272727"/>
                  </a:solidFill>
                </a:rPr>
                <a:t>  </a:t>
              </a:r>
              <a:r>
                <a:t>// Code that runs after each render if dependency or anotherDependency change</a:t>
              </a:r>
            </a:p>
            <a:p>
              <a:pPr defTabSz="457200">
                <a:defRPr sz="1500">
                  <a:solidFill>
                    <a:srgbClr val="272727"/>
                  </a:solidFill>
                  <a:latin typeface="Courier"/>
                  <a:ea typeface="Courier"/>
                  <a:cs typeface="Courier"/>
                  <a:sym typeface="Courier"/>
                </a:defRPr>
              </a:pPr>
              <a:r>
                <a:rPr>
                  <a:solidFill>
                    <a:srgbClr val="808080"/>
                  </a:solidFill>
                </a:rPr>
                <a:t>  </a:t>
              </a:r>
              <a:r>
                <a:rPr>
                  <a:solidFill>
                    <a:srgbClr val="011480"/>
                  </a:solidFill>
                </a:rPr>
                <a:t>return </a:t>
              </a:r>
              <a:r>
                <a:t>() =&gt; {</a:t>
              </a:r>
            </a:p>
            <a:p>
              <a:pPr defTabSz="457200">
                <a:defRPr sz="1500">
                  <a:solidFill>
                    <a:srgbClr val="808080"/>
                  </a:solidFill>
                  <a:latin typeface="Courier"/>
                  <a:ea typeface="Courier"/>
                  <a:cs typeface="Courier"/>
                  <a:sym typeface="Courier"/>
                </a:defRPr>
              </a:pPr>
              <a:r>
                <a:rPr>
                  <a:solidFill>
                    <a:srgbClr val="272727"/>
                  </a:solidFill>
                </a:rPr>
                <a:t>    </a:t>
              </a:r>
              <a:r>
                <a:t>// Code that runs after the component is removed from the page OR before hook runs again</a:t>
              </a:r>
            </a:p>
            <a:p>
              <a:pPr defTabSz="457200">
                <a:defRPr sz="1500">
                  <a:solidFill>
                    <a:srgbClr val="808080"/>
                  </a:solidFill>
                  <a:latin typeface="Courier"/>
                  <a:ea typeface="Courier"/>
                  <a:cs typeface="Courier"/>
                  <a:sym typeface="Courier"/>
                </a:defRPr>
              </a:pPr>
              <a:r>
                <a:t>  </a:t>
              </a:r>
              <a:r>
                <a:rPr>
                  <a:solidFill>
                    <a:srgbClr val="272727"/>
                  </a:solidFill>
                </a:rPr>
                <a:t>}</a:t>
              </a:r>
            </a:p>
            <a:p>
              <a:pPr defTabSz="457200">
                <a:defRPr sz="1500">
                  <a:solidFill>
                    <a:srgbClr val="272727"/>
                  </a:solidFill>
                  <a:latin typeface="Courier"/>
                  <a:ea typeface="Courier"/>
                  <a:cs typeface="Courier"/>
                  <a:sym typeface="Courier"/>
                </a:defRPr>
              </a:pPr>
              <a:r>
                <a:t>}, [dependency, anotherDependency])</a:t>
              </a:r>
            </a:p>
          </p:txBody>
        </p:sp>
      </p:grpSp>
      <p:grpSp>
        <p:nvGrpSpPr>
          <p:cNvPr id="217" name="Group"/>
          <p:cNvGrpSpPr/>
          <p:nvPr/>
        </p:nvGrpSpPr>
        <p:grpSpPr>
          <a:xfrm>
            <a:off x="748718" y="5852808"/>
            <a:ext cx="10694564" cy="1270001"/>
            <a:chOff x="0" y="0"/>
            <a:chExt cx="10694563" cy="1270000"/>
          </a:xfrm>
        </p:grpSpPr>
        <p:sp>
          <p:nvSpPr>
            <p:cNvPr id="214" name="Only run the effect on the very first render"/>
            <p:cNvSpPr/>
            <p:nvPr/>
          </p:nvSpPr>
          <p:spPr>
            <a:xfrm>
              <a:off x="73111" y="726450"/>
              <a:ext cx="10621453"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r>
                <a:t>Only run the effect on the very first render</a:t>
              </a:r>
            </a:p>
          </p:txBody>
        </p:sp>
        <p:sp>
          <p:nvSpPr>
            <p:cNvPr id="215" name="Line"/>
            <p:cNvSpPr/>
            <p:nvPr/>
          </p:nvSpPr>
          <p:spPr>
            <a:xfrm>
              <a:off x="101787" y="753321"/>
              <a:ext cx="902196" cy="1"/>
            </a:xfrm>
            <a:prstGeom prst="line">
              <a:avLst/>
            </a:prstGeom>
            <a:noFill/>
            <a:ln w="50800" cap="flat">
              <a:solidFill>
                <a:srgbClr val="F14C0E"/>
              </a:solidFill>
              <a:prstDash val="solid"/>
              <a:miter lim="800000"/>
            </a:ln>
            <a:effectLst/>
          </p:spPr>
          <p:txBody>
            <a:bodyPr wrap="square" lIns="45719" tIns="45719" rIns="45719" bIns="45719" numCol="1" anchor="t">
              <a:noAutofit/>
            </a:bodyPr>
            <a:lstStyle/>
            <a:p>
              <a:endParaRPr/>
            </a:p>
          </p:txBody>
        </p:sp>
        <p:sp>
          <p:nvSpPr>
            <p:cNvPr id="216" name="useEffect(()=&gt;{…"/>
            <p:cNvSpPr/>
            <p:nvPr/>
          </p:nvSpPr>
          <p:spPr>
            <a:xfrm>
              <a:off x="0" y="0"/>
              <a:ext cx="1270000" cy="1270000"/>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p>
              <a:pPr defTabSz="457200">
                <a:defRPr sz="1500" i="1">
                  <a:solidFill>
                    <a:srgbClr val="272727"/>
                  </a:solidFill>
                  <a:latin typeface="Courier"/>
                  <a:ea typeface="Courier"/>
                  <a:cs typeface="Courier"/>
                  <a:sym typeface="Courier"/>
                </a:defRPr>
              </a:pPr>
              <a:r>
                <a:t>useEffect</a:t>
              </a:r>
              <a:r>
                <a:rPr i="0"/>
                <a:t>(()=&gt;{</a:t>
              </a:r>
            </a:p>
            <a:p>
              <a:pPr defTabSz="457200">
                <a:defRPr sz="1500">
                  <a:solidFill>
                    <a:srgbClr val="808080"/>
                  </a:solidFill>
                  <a:latin typeface="Courier"/>
                  <a:ea typeface="Courier"/>
                  <a:cs typeface="Courier"/>
                  <a:sym typeface="Courier"/>
                </a:defRPr>
              </a:pPr>
              <a:r>
                <a:rPr>
                  <a:solidFill>
                    <a:srgbClr val="272727"/>
                  </a:solidFill>
                </a:rPr>
                <a:t>  </a:t>
              </a:r>
              <a:r>
                <a:t>// Code that runs after each render if dependency or anotherDependency change</a:t>
              </a:r>
              <a:endParaRPr>
                <a:solidFill>
                  <a:srgbClr val="272727"/>
                </a:solidFill>
              </a:endParaRPr>
            </a:p>
            <a:p>
              <a:pPr defTabSz="457200">
                <a:defRPr sz="1500">
                  <a:solidFill>
                    <a:srgbClr val="272727"/>
                  </a:solidFill>
                  <a:latin typeface="Courier"/>
                  <a:ea typeface="Courier"/>
                  <a:cs typeface="Courier"/>
                  <a:sym typeface="Courier"/>
                </a:defRPr>
              </a:pPr>
              <a:r>
                <a:t>}, [])</a:t>
              </a: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 grpId="1"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Title 1"/>
          <p:cNvSpPr txBox="1">
            <a:spLocks noGrp="1"/>
          </p:cNvSpPr>
          <p:nvPr>
            <p:ph type="title"/>
          </p:nvPr>
        </p:nvSpPr>
        <p:spPr>
          <a:xfrm>
            <a:off x="838200" y="18255"/>
            <a:ext cx="10515600" cy="1325563"/>
          </a:xfrm>
          <a:prstGeom prst="rect">
            <a:avLst/>
          </a:prstGeom>
        </p:spPr>
        <p:txBody>
          <a:bodyPr/>
          <a:lstStyle/>
          <a:p>
            <a:r>
              <a:t>useEffect Dependencies Limit Their Execution</a:t>
            </a:r>
          </a:p>
        </p:txBody>
      </p:sp>
      <p:sp>
        <p:nvSpPr>
          <p:cNvPr id="222" name="Content Placeholder 2"/>
          <p:cNvSpPr txBox="1">
            <a:spLocks noGrp="1"/>
          </p:cNvSpPr>
          <p:nvPr>
            <p:ph type="body" idx="1"/>
          </p:nvPr>
        </p:nvSpPr>
        <p:spPr>
          <a:xfrm>
            <a:off x="838200" y="1500160"/>
            <a:ext cx="10515600" cy="4351338"/>
          </a:xfrm>
          <a:prstGeom prst="rect">
            <a:avLst/>
          </a:prstGeom>
        </p:spPr>
        <p:txBody>
          <a:bodyPr/>
          <a:lstStyle/>
          <a:p>
            <a:r>
              <a:t>If we add “count” to the dependencies array, then the effect is only executed when the value of “count” changes</a:t>
            </a:r>
          </a:p>
        </p:txBody>
      </p:sp>
      <p:sp>
        <p:nvSpPr>
          <p:cNvPr id="223"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a:t>
            </a:fld>
            <a:endParaRPr/>
          </a:p>
        </p:txBody>
      </p:sp>
      <p:sp>
        <p:nvSpPr>
          <p:cNvPr id="224" name="export function LikeButton(){…"/>
          <p:cNvSpPr txBox="1"/>
          <p:nvPr/>
        </p:nvSpPr>
        <p:spPr>
          <a:xfrm>
            <a:off x="105608" y="2350789"/>
            <a:ext cx="8110987" cy="4422141"/>
          </a:xfrm>
          <a:prstGeom prst="rect">
            <a:avLst/>
          </a:prstGeom>
          <a:ln w="12700">
            <a:solidFill>
              <a:schemeClr val="accent1">
                <a:satOff val="-3547"/>
                <a:lumOff val="-10352"/>
              </a:schemeClr>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1400">
                <a:solidFill>
                  <a:srgbClr val="011480"/>
                </a:solidFill>
                <a:latin typeface="Courier"/>
                <a:ea typeface="Courier"/>
                <a:cs typeface="Courier"/>
                <a:sym typeface="Courier"/>
              </a:defRPr>
            </a:pPr>
            <a:r>
              <a:t>export function </a:t>
            </a:r>
            <a:r>
              <a:rPr i="1">
                <a:solidFill>
                  <a:srgbClr val="272727"/>
                </a:solidFill>
              </a:rPr>
              <a:t>LikeButton</a:t>
            </a:r>
            <a:r>
              <a:rPr>
                <a:solidFill>
                  <a:srgbClr val="272727"/>
                </a:solidFill>
              </a:rPr>
              <a:t>(){</a:t>
            </a:r>
          </a:p>
          <a:p>
            <a:pPr defTabSz="457200">
              <a:defRPr sz="14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isLiked</a:t>
            </a:r>
            <a:r>
              <a:t>, </a:t>
            </a:r>
            <a:r>
              <a:rPr>
                <a:solidFill>
                  <a:srgbClr val="000000"/>
                </a:solidFill>
              </a:rPr>
              <a:t>setIsLiked</a:t>
            </a:r>
            <a:r>
              <a:t>] = </a:t>
            </a:r>
            <a:r>
              <a:rPr i="1"/>
              <a:t>useState</a:t>
            </a:r>
            <a:r>
              <a:t>(</a:t>
            </a:r>
            <a:r>
              <a:rPr>
                <a:solidFill>
                  <a:srgbClr val="011480"/>
                </a:solidFill>
              </a:rPr>
              <a:t>false</a:t>
            </a:r>
            <a:r>
              <a:t>);</a:t>
            </a:r>
          </a:p>
          <a:p>
            <a:pPr defTabSz="457200">
              <a:defRPr sz="14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count</a:t>
            </a:r>
            <a:r>
              <a:t>, </a:t>
            </a:r>
            <a:r>
              <a:rPr>
                <a:solidFill>
                  <a:srgbClr val="000000"/>
                </a:solidFill>
              </a:rPr>
              <a:t>setCount</a:t>
            </a:r>
            <a:r>
              <a:t>] = </a:t>
            </a:r>
            <a:r>
              <a:rPr i="1"/>
              <a:t>useState</a:t>
            </a:r>
            <a:r>
              <a:t>(</a:t>
            </a:r>
            <a:r>
              <a:rPr>
                <a:solidFill>
                  <a:srgbClr val="0073E6"/>
                </a:solidFill>
              </a:rPr>
              <a:t>0</a:t>
            </a:r>
            <a:r>
              <a:t>);</a:t>
            </a:r>
          </a:p>
          <a:p>
            <a:pPr defTabSz="457200">
              <a:defRPr sz="1400">
                <a:solidFill>
                  <a:srgbClr val="272727"/>
                </a:solidFill>
                <a:latin typeface="Courier"/>
                <a:ea typeface="Courier"/>
                <a:cs typeface="Courier"/>
                <a:sym typeface="Courier"/>
              </a:defRPr>
            </a:pPr>
            <a:endParaRPr/>
          </a:p>
          <a:p>
            <a:pPr defTabSz="457200">
              <a:defRPr sz="1400" i="1">
                <a:solidFill>
                  <a:srgbClr val="272727"/>
                </a:solidFill>
                <a:latin typeface="Courier"/>
                <a:ea typeface="Courier"/>
                <a:cs typeface="Courier"/>
                <a:sym typeface="Courier"/>
              </a:defRPr>
            </a:pPr>
            <a:r>
              <a:rPr i="0"/>
              <a:t>  </a:t>
            </a:r>
            <a:r>
              <a:t>useEffect</a:t>
            </a:r>
            <a:r>
              <a:rPr i="0"/>
              <a:t>(()=&gt;{</a:t>
            </a:r>
          </a:p>
          <a:p>
            <a:pPr defTabSz="457200">
              <a:defRPr sz="1400">
                <a:solidFill>
                  <a:srgbClr val="00733B"/>
                </a:solidFill>
                <a:latin typeface="Courier"/>
                <a:ea typeface="Courier"/>
                <a:cs typeface="Courier"/>
                <a:sym typeface="Courier"/>
              </a:defRPr>
            </a:pPr>
            <a:r>
              <a:rPr>
                <a:solidFill>
                  <a:srgbClr val="272727"/>
                </a:solidFill>
              </a:rPr>
              <a:t>    </a:t>
            </a:r>
            <a:r>
              <a:rPr i="1">
                <a:solidFill>
                  <a:srgbClr val="66187A"/>
                </a:solidFill>
              </a:rPr>
              <a:t>console</a:t>
            </a:r>
            <a:r>
              <a:rPr>
                <a:solidFill>
                  <a:srgbClr val="272727"/>
                </a:solidFill>
              </a:rPr>
              <a:t>.</a:t>
            </a:r>
            <a:r>
              <a:rPr>
                <a:solidFill>
                  <a:srgbClr val="7A7A43"/>
                </a:solidFill>
              </a:rPr>
              <a:t>log</a:t>
            </a:r>
            <a:r>
              <a:rPr>
                <a:solidFill>
                  <a:srgbClr val="272727"/>
                </a:solidFill>
              </a:rPr>
              <a:t>(</a:t>
            </a:r>
            <a:r>
              <a:t>`Like has been clicked </a:t>
            </a:r>
            <a:r>
              <a:rPr>
                <a:solidFill>
                  <a:srgbClr val="272727"/>
                </a:solidFill>
              </a:rPr>
              <a:t>${</a:t>
            </a:r>
            <a:r>
              <a:rPr>
                <a:solidFill>
                  <a:srgbClr val="458383"/>
                </a:solidFill>
              </a:rPr>
              <a:t>count</a:t>
            </a:r>
            <a:r>
              <a:rPr>
                <a:solidFill>
                  <a:srgbClr val="272727"/>
                </a:solidFill>
              </a:rPr>
              <a:t>}</a:t>
            </a:r>
            <a:r>
              <a:t> times`</a:t>
            </a:r>
            <a:r>
              <a:rPr>
                <a:solidFill>
                  <a:srgbClr val="272727"/>
                </a:solidFill>
              </a:rPr>
              <a:t>)</a:t>
            </a:r>
          </a:p>
          <a:p>
            <a:pPr defTabSz="457200">
              <a:defRPr sz="1400">
                <a:solidFill>
                  <a:srgbClr val="272727"/>
                </a:solidFill>
                <a:latin typeface="Courier"/>
                <a:ea typeface="Courier"/>
                <a:cs typeface="Courier"/>
                <a:sym typeface="Courier"/>
              </a:defRPr>
            </a:pPr>
            <a:r>
              <a:t>  }, [</a:t>
            </a:r>
            <a:r>
              <a:rPr>
                <a:solidFill>
                  <a:srgbClr val="458383"/>
                </a:solidFill>
              </a:rPr>
              <a:t>count</a:t>
            </a:r>
            <a:r>
              <a:t>])</a:t>
            </a:r>
          </a:p>
          <a:p>
            <a:pPr defTabSz="457200">
              <a:defRPr sz="1400">
                <a:solidFill>
                  <a:srgbClr val="458383"/>
                </a:solidFill>
                <a:latin typeface="Courier"/>
                <a:ea typeface="Courier"/>
                <a:cs typeface="Courier"/>
                <a:sym typeface="Courier"/>
              </a:defRPr>
            </a:pPr>
            <a:r>
              <a:rPr>
                <a:solidFill>
                  <a:srgbClr val="272727"/>
                </a:solidFill>
              </a:rPr>
              <a:t>  </a:t>
            </a:r>
            <a:r>
              <a:rPr>
                <a:solidFill>
                  <a:srgbClr val="011480"/>
                </a:solidFill>
              </a:rPr>
              <a:t>if </a:t>
            </a:r>
            <a:r>
              <a:rPr>
                <a:solidFill>
                  <a:srgbClr val="272727"/>
                </a:solidFill>
              </a:rPr>
              <a:t>(</a:t>
            </a:r>
            <a:r>
              <a:t>isLiked</a:t>
            </a:r>
            <a:r>
              <a:rPr>
                <a:solidFill>
                  <a:srgbClr val="272727"/>
                </a:solidFill>
              </a:rPr>
              <a:t>) {</a:t>
            </a:r>
          </a:p>
          <a:p>
            <a:pPr defTabSz="457200">
              <a:defRPr sz="14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IconButton </a:t>
            </a:r>
            <a:r>
              <a:rPr>
                <a:solidFill>
                  <a:srgbClr val="0073E6"/>
                </a:solidFill>
              </a:rPr>
              <a:t>aria-label</a:t>
            </a:r>
            <a:r>
              <a:rPr>
                <a:solidFill>
                  <a:srgbClr val="00733B"/>
                </a:solidFill>
              </a:rPr>
              <a:t>="unlike"</a:t>
            </a:r>
          </a:p>
          <a:p>
            <a:pPr defTabSz="457200">
              <a:defRPr sz="1400">
                <a:solidFill>
                  <a:srgbClr val="00733B"/>
                </a:solidFill>
                <a:latin typeface="Courier"/>
                <a:ea typeface="Courier"/>
                <a:cs typeface="Courier"/>
                <a:sym typeface="Courier"/>
              </a:defRPr>
            </a:pPr>
            <a:r>
              <a:t>            </a:t>
            </a:r>
            <a:r>
              <a:rPr>
                <a:solidFill>
                  <a:srgbClr val="0073E6"/>
                </a:solidFill>
              </a:rPr>
              <a:t>icon</a:t>
            </a:r>
            <a:r>
              <a:t>=</a:t>
            </a:r>
            <a:r>
              <a:rPr>
                <a:solidFill>
                  <a:srgbClr val="272727"/>
                </a:solidFill>
              </a:rPr>
              <a:t>{&lt;</a:t>
            </a:r>
            <a:r>
              <a:rPr>
                <a:solidFill>
                  <a:srgbClr val="011480"/>
                </a:solidFill>
              </a:rPr>
              <a:t>AiFillHeart </a:t>
            </a:r>
            <a:r>
              <a:rPr>
                <a:solidFill>
                  <a:srgbClr val="272727"/>
                </a:solidFill>
              </a:rPr>
              <a:t>/&gt;} </a:t>
            </a:r>
            <a:r>
              <a:rPr>
                <a:solidFill>
                  <a:srgbClr val="0073E6"/>
                </a:solidFill>
              </a:rPr>
              <a:t>onClick</a:t>
            </a:r>
            <a:r>
              <a:t>=</a:t>
            </a:r>
            <a:r>
              <a:rPr>
                <a:solidFill>
                  <a:srgbClr val="272727"/>
                </a:solidFill>
              </a:rPr>
              <a:t>{() =&gt; </a:t>
            </a:r>
            <a:r>
              <a:rPr>
                <a:solidFill>
                  <a:srgbClr val="000000"/>
                </a:solidFill>
              </a:rPr>
              <a:t>setIsLiked</a:t>
            </a:r>
            <a:r>
              <a:rPr>
                <a:solidFill>
                  <a:srgbClr val="272727"/>
                </a:solidFill>
              </a:rPr>
              <a:t>(</a:t>
            </a:r>
            <a:r>
              <a:rPr>
                <a:solidFill>
                  <a:srgbClr val="011480"/>
                </a:solidFill>
              </a:rPr>
              <a:t>false</a:t>
            </a:r>
            <a:r>
              <a:rPr>
                <a:solidFill>
                  <a:srgbClr val="272727"/>
                </a:solidFill>
              </a:rPr>
              <a:t>)} /&gt; );</a:t>
            </a:r>
          </a:p>
          <a:p>
            <a:pPr defTabSz="457200">
              <a:defRPr sz="1400">
                <a:solidFill>
                  <a:srgbClr val="011480"/>
                </a:solidFill>
                <a:latin typeface="Courier"/>
                <a:ea typeface="Courier"/>
                <a:cs typeface="Courier"/>
                <a:sym typeface="Courier"/>
              </a:defRPr>
            </a:pPr>
            <a:r>
              <a:rPr>
                <a:solidFill>
                  <a:srgbClr val="272727"/>
                </a:solidFill>
              </a:rPr>
              <a:t>  } </a:t>
            </a:r>
            <a:r>
              <a:t>else </a:t>
            </a:r>
            <a:r>
              <a:rPr>
                <a:solidFill>
                  <a:srgbClr val="272727"/>
                </a:solidFill>
              </a:rPr>
              <a:t>{</a:t>
            </a:r>
          </a:p>
          <a:p>
            <a:pPr defTabSz="457200">
              <a:defRPr sz="14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IconButton </a:t>
            </a:r>
            <a:r>
              <a:rPr>
                <a:solidFill>
                  <a:srgbClr val="0073E6"/>
                </a:solidFill>
              </a:rPr>
              <a:t>aria-label</a:t>
            </a:r>
            <a:r>
              <a:rPr>
                <a:solidFill>
                  <a:srgbClr val="00733B"/>
                </a:solidFill>
              </a:rPr>
              <a:t>="like" </a:t>
            </a:r>
            <a:r>
              <a:rPr>
                <a:solidFill>
                  <a:srgbClr val="0073E6"/>
                </a:solidFill>
              </a:rPr>
              <a:t>icon</a:t>
            </a:r>
            <a:r>
              <a:rPr>
                <a:solidFill>
                  <a:srgbClr val="00733B"/>
                </a:solidFill>
              </a:rPr>
              <a:t>=</a:t>
            </a:r>
            <a:r>
              <a:rPr>
                <a:solidFill>
                  <a:srgbClr val="272727"/>
                </a:solidFill>
              </a:rPr>
              <a:t>{&lt;</a:t>
            </a:r>
            <a:r>
              <a:t>AiOutlineHeart </a:t>
            </a:r>
            <a:r>
              <a:rPr>
                <a:solidFill>
                  <a:srgbClr val="272727"/>
                </a:solidFill>
              </a:rPr>
              <a:t>/&gt;}</a:t>
            </a:r>
          </a:p>
          <a:p>
            <a:pPr defTabSz="457200">
              <a:defRPr sz="1400">
                <a:solidFill>
                  <a:srgbClr val="011480"/>
                </a:solidFill>
                <a:latin typeface="Courier"/>
                <a:ea typeface="Courier"/>
                <a:cs typeface="Courier"/>
                <a:sym typeface="Courier"/>
              </a:defRPr>
            </a:pPr>
            <a:r>
              <a:rPr>
                <a:solidFill>
                  <a:srgbClr val="272727"/>
                </a:solidFill>
              </a:rPr>
              <a:t>    </a:t>
            </a:r>
            <a:r>
              <a:rPr>
                <a:solidFill>
                  <a:srgbClr val="0073E6"/>
                </a:solidFill>
              </a:rPr>
              <a:t>onClick</a:t>
            </a:r>
            <a:r>
              <a:rPr>
                <a:solidFill>
                  <a:srgbClr val="00733B"/>
                </a:solidFill>
              </a:rPr>
              <a:t>=</a:t>
            </a:r>
            <a:r>
              <a:rPr>
                <a:solidFill>
                  <a:srgbClr val="272727"/>
                </a:solidFill>
              </a:rPr>
              <a:t>{() =&gt; {</a:t>
            </a:r>
          </a:p>
          <a:p>
            <a:pPr defTabSz="457200">
              <a:defRPr sz="1400">
                <a:solidFill>
                  <a:srgbClr val="00733B"/>
                </a:solidFill>
                <a:latin typeface="Courier"/>
                <a:ea typeface="Courier"/>
                <a:cs typeface="Courier"/>
                <a:sym typeface="Courier"/>
              </a:defRPr>
            </a:pPr>
            <a:r>
              <a:rPr>
                <a:solidFill>
                  <a:srgbClr val="272727"/>
                </a:solidFill>
              </a:rPr>
              <a:t>      </a:t>
            </a:r>
            <a:r>
              <a:rPr i="1">
                <a:solidFill>
                  <a:srgbClr val="66187A"/>
                </a:solidFill>
              </a:rPr>
              <a:t>console</a:t>
            </a:r>
            <a:r>
              <a:rPr>
                <a:solidFill>
                  <a:srgbClr val="272727"/>
                </a:solidFill>
              </a:rPr>
              <a:t>.</a:t>
            </a:r>
            <a:r>
              <a:rPr>
                <a:solidFill>
                  <a:srgbClr val="7A7A43"/>
                </a:solidFill>
              </a:rPr>
              <a:t>log</a:t>
            </a:r>
            <a:r>
              <a:rPr>
                <a:solidFill>
                  <a:srgbClr val="272727"/>
                </a:solidFill>
              </a:rPr>
              <a:t>(</a:t>
            </a:r>
            <a:r>
              <a:t>`Pre-setCount, count=</a:t>
            </a:r>
            <a:r>
              <a:rPr>
                <a:solidFill>
                  <a:srgbClr val="272727"/>
                </a:solidFill>
              </a:rPr>
              <a:t>${</a:t>
            </a:r>
            <a:r>
              <a:rPr>
                <a:solidFill>
                  <a:srgbClr val="458383"/>
                </a:solidFill>
              </a:rPr>
              <a:t>count</a:t>
            </a:r>
            <a:r>
              <a:rPr>
                <a:solidFill>
                  <a:srgbClr val="272727"/>
                </a:solidFill>
              </a:rPr>
              <a:t>}</a:t>
            </a:r>
            <a:r>
              <a:t>`</a:t>
            </a:r>
            <a:r>
              <a:rPr>
                <a:solidFill>
                  <a:srgbClr val="272727"/>
                </a:solidFill>
              </a:rPr>
              <a:t>)</a:t>
            </a:r>
          </a:p>
          <a:p>
            <a:pPr defTabSz="457200">
              <a:defRPr sz="1400">
                <a:latin typeface="Courier"/>
                <a:ea typeface="Courier"/>
                <a:cs typeface="Courier"/>
                <a:sym typeface="Courier"/>
              </a:defRPr>
            </a:pPr>
            <a:r>
              <a:rPr>
                <a:solidFill>
                  <a:srgbClr val="272727"/>
                </a:solidFill>
              </a:rPr>
              <a:t>      </a:t>
            </a:r>
            <a:r>
              <a:t>setCount</a:t>
            </a:r>
            <a:r>
              <a:rPr>
                <a:solidFill>
                  <a:srgbClr val="272727"/>
                </a:solidFill>
              </a:rPr>
              <a:t>(</a:t>
            </a:r>
            <a:r>
              <a:rPr>
                <a:solidFill>
                  <a:srgbClr val="458383"/>
                </a:solidFill>
              </a:rPr>
              <a:t>count </a:t>
            </a:r>
            <a:r>
              <a:rPr>
                <a:solidFill>
                  <a:srgbClr val="272727"/>
                </a:solidFill>
              </a:rPr>
              <a:t>+ </a:t>
            </a:r>
            <a:r>
              <a:rPr>
                <a:solidFill>
                  <a:srgbClr val="0073E6"/>
                </a:solidFill>
              </a:rPr>
              <a:t>1</a:t>
            </a:r>
            <a:r>
              <a:rPr>
                <a:solidFill>
                  <a:srgbClr val="272727"/>
                </a:solidFill>
              </a:rPr>
              <a:t>)</a:t>
            </a:r>
          </a:p>
          <a:p>
            <a:pPr defTabSz="457200">
              <a:defRPr sz="1400">
                <a:latin typeface="Courier"/>
                <a:ea typeface="Courier"/>
                <a:cs typeface="Courier"/>
                <a:sym typeface="Courier"/>
              </a:defRPr>
            </a:pPr>
            <a:r>
              <a:rPr>
                <a:solidFill>
                  <a:srgbClr val="272727"/>
                </a:solidFill>
              </a:rPr>
              <a:t>      </a:t>
            </a:r>
            <a:r>
              <a:t>setIsLiked</a:t>
            </a:r>
            <a:r>
              <a:rPr>
                <a:solidFill>
                  <a:srgbClr val="272727"/>
                </a:solidFill>
              </a:rPr>
              <a:t>(</a:t>
            </a:r>
            <a:r>
              <a:rPr>
                <a:solidFill>
                  <a:srgbClr val="011480"/>
                </a:solidFill>
              </a:rPr>
              <a:t>true</a:t>
            </a:r>
            <a:r>
              <a:rPr>
                <a:solidFill>
                  <a:srgbClr val="272727"/>
                </a:solidFill>
              </a:rPr>
              <a:t>)</a:t>
            </a:r>
          </a:p>
          <a:p>
            <a:pPr defTabSz="457200">
              <a:defRPr sz="1400">
                <a:solidFill>
                  <a:srgbClr val="00733B"/>
                </a:solidFill>
                <a:latin typeface="Courier"/>
                <a:ea typeface="Courier"/>
                <a:cs typeface="Courier"/>
                <a:sym typeface="Courier"/>
              </a:defRPr>
            </a:pPr>
            <a:r>
              <a:rPr>
                <a:solidFill>
                  <a:srgbClr val="272727"/>
                </a:solidFill>
              </a:rPr>
              <a:t>      </a:t>
            </a:r>
            <a:r>
              <a:rPr i="1">
                <a:solidFill>
                  <a:srgbClr val="66187A"/>
                </a:solidFill>
              </a:rPr>
              <a:t>console</a:t>
            </a:r>
            <a:r>
              <a:rPr>
                <a:solidFill>
                  <a:srgbClr val="272727"/>
                </a:solidFill>
              </a:rPr>
              <a:t>.</a:t>
            </a:r>
            <a:r>
              <a:rPr>
                <a:solidFill>
                  <a:srgbClr val="7A7A43"/>
                </a:solidFill>
              </a:rPr>
              <a:t>log</a:t>
            </a:r>
            <a:r>
              <a:rPr>
                <a:solidFill>
                  <a:srgbClr val="272727"/>
                </a:solidFill>
              </a:rPr>
              <a:t>(</a:t>
            </a:r>
            <a:r>
              <a:t>`Post-setCount, count=</a:t>
            </a:r>
            <a:r>
              <a:rPr>
                <a:solidFill>
                  <a:srgbClr val="272727"/>
                </a:solidFill>
              </a:rPr>
              <a:t>${</a:t>
            </a:r>
            <a:r>
              <a:rPr>
                <a:solidFill>
                  <a:srgbClr val="458383"/>
                </a:solidFill>
              </a:rPr>
              <a:t>count</a:t>
            </a:r>
            <a:r>
              <a:rPr>
                <a:solidFill>
                  <a:srgbClr val="272727"/>
                </a:solidFill>
              </a:rPr>
              <a:t>}</a:t>
            </a:r>
            <a:r>
              <a:t>`</a:t>
            </a:r>
            <a:r>
              <a:rPr>
                <a:solidFill>
                  <a:srgbClr val="272727"/>
                </a:solidFill>
              </a:rPr>
              <a:t>)</a:t>
            </a:r>
          </a:p>
          <a:p>
            <a:pPr defTabSz="457200">
              <a:defRPr sz="1400">
                <a:solidFill>
                  <a:srgbClr val="272727"/>
                </a:solidFill>
                <a:latin typeface="Courier"/>
                <a:ea typeface="Courier"/>
                <a:cs typeface="Courier"/>
                <a:sym typeface="Courier"/>
              </a:defRPr>
            </a:pPr>
            <a:r>
              <a:t>    }} /&gt; );</a:t>
            </a:r>
          </a:p>
          <a:p>
            <a:pPr defTabSz="457200">
              <a:defRPr sz="1400">
                <a:solidFill>
                  <a:srgbClr val="272727"/>
                </a:solidFill>
                <a:latin typeface="Courier"/>
                <a:ea typeface="Courier"/>
                <a:cs typeface="Courier"/>
                <a:sym typeface="Courier"/>
              </a:defRPr>
            </a:pPr>
            <a:r>
              <a:t>  }</a:t>
            </a:r>
          </a:p>
          <a:p>
            <a:pPr defTabSz="457200">
              <a:defRPr sz="1400">
                <a:solidFill>
                  <a:srgbClr val="272727"/>
                </a:solidFill>
                <a:latin typeface="Courier"/>
                <a:ea typeface="Courier"/>
                <a:cs typeface="Courier"/>
                <a:sym typeface="Courier"/>
              </a:defRPr>
            </a:pPr>
            <a:r>
              <a:t>}</a:t>
            </a:r>
          </a:p>
        </p:txBody>
      </p:sp>
      <p:sp>
        <p:nvSpPr>
          <p:cNvPr id="225" name="Output:…"/>
          <p:cNvSpPr txBox="1"/>
          <p:nvPr/>
        </p:nvSpPr>
        <p:spPr>
          <a:xfrm>
            <a:off x="8404431" y="2352843"/>
            <a:ext cx="2767421" cy="17935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b="1"/>
            </a:pPr>
            <a:r>
              <a:t>Output:</a:t>
            </a:r>
          </a:p>
          <a:p>
            <a:r>
              <a:t>Like has been clicked 0 times</a:t>
            </a:r>
          </a:p>
          <a:p>
            <a:r>
              <a:t>(Click like)</a:t>
            </a:r>
            <a:br/>
            <a:r>
              <a:t>1. Pre-setCount, count=0</a:t>
            </a:r>
            <a:br/>
            <a:r>
              <a:t>2. Post-setCount, count=0</a:t>
            </a:r>
            <a:br/>
            <a:r>
              <a:t>Like has been clicked 1 times</a:t>
            </a:r>
          </a:p>
        </p:txBody>
      </p:sp>
      <p:sp>
        <p:nvSpPr>
          <p:cNvPr id="226" name="(Click un-like)…"/>
          <p:cNvSpPr txBox="1"/>
          <p:nvPr/>
        </p:nvSpPr>
        <p:spPr>
          <a:xfrm>
            <a:off x="8404431" y="4383802"/>
            <a:ext cx="2767421" cy="12093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r>
              <a:t>(Click un-like)</a:t>
            </a:r>
          </a:p>
          <a:p>
            <a:r>
              <a:t>(Click like)</a:t>
            </a:r>
          </a:p>
          <a:p>
            <a:r>
              <a:t>Like has been clicked 2 times</a:t>
            </a:r>
          </a:p>
          <a:p>
            <a:r>
              <a:t>(Click un-like)</a:t>
            </a:r>
          </a:p>
        </p:txBody>
      </p:sp>
      <p:sp>
        <p:nvSpPr>
          <p:cNvPr id="227" name="Line"/>
          <p:cNvSpPr/>
          <p:nvPr/>
        </p:nvSpPr>
        <p:spPr>
          <a:xfrm>
            <a:off x="697502" y="3945776"/>
            <a:ext cx="719618" cy="1"/>
          </a:xfrm>
          <a:prstGeom prst="line">
            <a:avLst/>
          </a:prstGeom>
          <a:ln w="50800">
            <a:solidFill>
              <a:srgbClr val="F14C0E"/>
            </a:solidFill>
            <a:miter/>
          </a:ln>
        </p:spPr>
        <p:txBody>
          <a:bodyPr lIns="45719" rIns="45719"/>
          <a:lstStyle/>
          <a:p>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2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2" nodeType="afterEffect">
                                  <p:stCondLst>
                                    <p:cond delay="0"/>
                                  </p:stCondLst>
                                  <p:iterate>
                                    <p:tmAbs val="0"/>
                                  </p:iterate>
                                  <p:childTnLst>
                                    <p:set>
                                      <p:cBhvr>
                                        <p:cTn id="9" fill="hold"/>
                                        <p:tgtEl>
                                          <p:spTgt spid="2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 grpId="1" animBg="1" advAuto="0"/>
      <p:bldP spid="226" grpId="2"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export function LikeButton(){…"/>
          <p:cNvSpPr txBox="1"/>
          <p:nvPr/>
        </p:nvSpPr>
        <p:spPr>
          <a:xfrm>
            <a:off x="105608" y="2388158"/>
            <a:ext cx="11980784" cy="4447541"/>
          </a:xfrm>
          <a:prstGeom prst="rect">
            <a:avLst/>
          </a:prstGeom>
          <a:ln w="12700">
            <a:solidFill>
              <a:schemeClr val="accent1">
                <a:satOff val="-3547"/>
                <a:lumOff val="-10352"/>
              </a:schemeClr>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1500" i="1">
                <a:solidFill>
                  <a:srgbClr val="272727"/>
                </a:solidFill>
                <a:latin typeface="Courier"/>
                <a:ea typeface="Courier"/>
                <a:cs typeface="Courier"/>
                <a:sym typeface="Courier"/>
              </a:defRPr>
            </a:pPr>
            <a:r>
              <a:rPr i="0">
                <a:solidFill>
                  <a:srgbClr val="011480"/>
                </a:solidFill>
              </a:rPr>
              <a:t>export function </a:t>
            </a:r>
            <a:r>
              <a:t>LikeButton</a:t>
            </a:r>
            <a:r>
              <a:rPr i="0"/>
              <a:t>(){</a:t>
            </a:r>
          </a:p>
          <a:p>
            <a:pPr defTabSz="457200">
              <a:defRPr sz="15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isLiked</a:t>
            </a:r>
            <a:r>
              <a:t>, </a:t>
            </a:r>
            <a:r>
              <a:rPr>
                <a:solidFill>
                  <a:srgbClr val="000000"/>
                </a:solidFill>
              </a:rPr>
              <a:t>setIsLiked</a:t>
            </a:r>
            <a:r>
              <a:t>] = </a:t>
            </a:r>
            <a:r>
              <a:rPr i="1"/>
              <a:t>useState</a:t>
            </a:r>
            <a:r>
              <a:t>(</a:t>
            </a:r>
            <a:r>
              <a:rPr>
                <a:solidFill>
                  <a:srgbClr val="011480"/>
                </a:solidFill>
              </a:rPr>
              <a:t>false</a:t>
            </a:r>
            <a:r>
              <a:t>);</a:t>
            </a:r>
          </a:p>
          <a:p>
            <a:pPr defTabSz="457200">
              <a:defRPr sz="15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count</a:t>
            </a:r>
            <a:r>
              <a:t>, </a:t>
            </a:r>
            <a:r>
              <a:rPr>
                <a:solidFill>
                  <a:srgbClr val="000000"/>
                </a:solidFill>
              </a:rPr>
              <a:t>setCount</a:t>
            </a:r>
            <a:r>
              <a:t>] = </a:t>
            </a:r>
            <a:r>
              <a:rPr i="1"/>
              <a:t>useState</a:t>
            </a:r>
            <a:r>
              <a:t>(</a:t>
            </a:r>
            <a:r>
              <a:rPr>
                <a:solidFill>
                  <a:srgbClr val="0073E6"/>
                </a:solidFill>
              </a:rPr>
              <a:t>0</a:t>
            </a:r>
            <a:r>
              <a:t>);</a:t>
            </a:r>
          </a:p>
          <a:p>
            <a:pPr defTabSz="457200">
              <a:defRPr sz="1500">
                <a:solidFill>
                  <a:srgbClr val="272727"/>
                </a:solidFill>
                <a:latin typeface="Courier"/>
                <a:ea typeface="Courier"/>
                <a:cs typeface="Courier"/>
                <a:sym typeface="Courier"/>
              </a:defRPr>
            </a:pPr>
            <a:endParaRPr/>
          </a:p>
          <a:p>
            <a:pPr defTabSz="457200">
              <a:defRPr sz="1500" i="1">
                <a:solidFill>
                  <a:srgbClr val="272727"/>
                </a:solidFill>
                <a:latin typeface="Courier"/>
                <a:ea typeface="Courier"/>
                <a:cs typeface="Courier"/>
                <a:sym typeface="Courier"/>
              </a:defRPr>
            </a:pPr>
            <a:r>
              <a:rPr i="0"/>
              <a:t>  </a:t>
            </a:r>
            <a:r>
              <a:t>useEffect</a:t>
            </a:r>
            <a:r>
              <a:rPr i="0"/>
              <a:t>(()=&gt;{</a:t>
            </a:r>
          </a:p>
          <a:p>
            <a:pPr defTabSz="457200">
              <a:defRPr sz="1500">
                <a:solidFill>
                  <a:srgbClr val="458383"/>
                </a:solidFill>
                <a:latin typeface="Courier"/>
                <a:ea typeface="Courier"/>
                <a:cs typeface="Courier"/>
                <a:sym typeface="Courier"/>
              </a:defRPr>
            </a:pPr>
            <a:r>
              <a:rPr>
                <a:solidFill>
                  <a:srgbClr val="272727"/>
                </a:solidFill>
              </a:rPr>
              <a:t>    </a:t>
            </a:r>
            <a:r>
              <a:rPr>
                <a:solidFill>
                  <a:srgbClr val="011480"/>
                </a:solidFill>
              </a:rPr>
              <a:t>if</a:t>
            </a:r>
            <a:r>
              <a:rPr>
                <a:solidFill>
                  <a:srgbClr val="272727"/>
                </a:solidFill>
              </a:rPr>
              <a:t>(</a:t>
            </a:r>
            <a:r>
              <a:t>isLiked</a:t>
            </a:r>
            <a:r>
              <a:rPr>
                <a:solidFill>
                  <a:srgbClr val="272727"/>
                </a:solidFill>
              </a:rPr>
              <a:t>){</a:t>
            </a:r>
          </a:p>
          <a:p>
            <a:pPr defTabSz="457200">
              <a:defRPr sz="1500">
                <a:solidFill>
                  <a:srgbClr val="272727"/>
                </a:solidFill>
                <a:latin typeface="Courier"/>
                <a:ea typeface="Courier"/>
                <a:cs typeface="Courier"/>
                <a:sym typeface="Courier"/>
              </a:defRPr>
            </a:pPr>
            <a:r>
              <a:t>      </a:t>
            </a:r>
            <a:r>
              <a:rPr>
                <a:solidFill>
                  <a:srgbClr val="000000"/>
                </a:solidFill>
              </a:rPr>
              <a:t>setCount</a:t>
            </a:r>
            <a:r>
              <a:t>((prevCount) =&gt; prevCount + </a:t>
            </a:r>
            <a:r>
              <a:rPr>
                <a:solidFill>
                  <a:srgbClr val="0073E6"/>
                </a:solidFill>
              </a:rPr>
              <a:t>1</a:t>
            </a:r>
            <a:r>
              <a:t>)</a:t>
            </a:r>
          </a:p>
          <a:p>
            <a:pPr defTabSz="457200">
              <a:defRPr sz="1500">
                <a:solidFill>
                  <a:srgbClr val="272727"/>
                </a:solidFill>
                <a:latin typeface="Courier"/>
                <a:ea typeface="Courier"/>
                <a:cs typeface="Courier"/>
                <a:sym typeface="Courier"/>
              </a:defRPr>
            </a:pPr>
            <a:r>
              <a:t>    }</a:t>
            </a:r>
          </a:p>
          <a:p>
            <a:pPr defTabSz="457200">
              <a:defRPr sz="1500">
                <a:solidFill>
                  <a:srgbClr val="458383"/>
                </a:solidFill>
                <a:latin typeface="Courier"/>
                <a:ea typeface="Courier"/>
                <a:cs typeface="Courier"/>
                <a:sym typeface="Courier"/>
              </a:defRPr>
            </a:pPr>
            <a:r>
              <a:rPr>
                <a:solidFill>
                  <a:srgbClr val="272727"/>
                </a:solidFill>
              </a:rPr>
              <a:t>  }, [</a:t>
            </a:r>
            <a:r>
              <a:t>isLiked</a:t>
            </a:r>
            <a:r>
              <a:rPr>
                <a:solidFill>
                  <a:srgbClr val="272727"/>
                </a:solidFill>
              </a:rPr>
              <a:t>])</a:t>
            </a:r>
          </a:p>
          <a:p>
            <a:pPr defTabSz="457200">
              <a:defRPr sz="1500" i="1">
                <a:solidFill>
                  <a:srgbClr val="272727"/>
                </a:solidFill>
                <a:latin typeface="Courier"/>
                <a:ea typeface="Courier"/>
                <a:cs typeface="Courier"/>
                <a:sym typeface="Courier"/>
              </a:defRPr>
            </a:pPr>
            <a:r>
              <a:rPr i="0"/>
              <a:t>  </a:t>
            </a:r>
            <a:r>
              <a:t>useEffect</a:t>
            </a:r>
            <a:r>
              <a:rPr i="0"/>
              <a:t>(()=&gt;{</a:t>
            </a:r>
          </a:p>
          <a:p>
            <a:pPr defTabSz="457200">
              <a:defRPr sz="1500">
                <a:solidFill>
                  <a:srgbClr val="00733B"/>
                </a:solidFill>
                <a:latin typeface="Courier"/>
                <a:ea typeface="Courier"/>
                <a:cs typeface="Courier"/>
                <a:sym typeface="Courier"/>
              </a:defRPr>
            </a:pPr>
            <a:r>
              <a:rPr>
                <a:solidFill>
                  <a:srgbClr val="272727"/>
                </a:solidFill>
              </a:rPr>
              <a:t>    </a:t>
            </a:r>
            <a:r>
              <a:rPr i="1">
                <a:solidFill>
                  <a:srgbClr val="66187A"/>
                </a:solidFill>
              </a:rPr>
              <a:t>console</a:t>
            </a:r>
            <a:r>
              <a:rPr>
                <a:solidFill>
                  <a:srgbClr val="272727"/>
                </a:solidFill>
              </a:rPr>
              <a:t>.</a:t>
            </a:r>
            <a:r>
              <a:rPr>
                <a:solidFill>
                  <a:srgbClr val="7A7A43"/>
                </a:solidFill>
              </a:rPr>
              <a:t>log</a:t>
            </a:r>
            <a:r>
              <a:rPr>
                <a:solidFill>
                  <a:srgbClr val="272727"/>
                </a:solidFill>
              </a:rPr>
              <a:t>(</a:t>
            </a:r>
            <a:r>
              <a:t>`Like has been clicked </a:t>
            </a:r>
            <a:r>
              <a:rPr>
                <a:solidFill>
                  <a:srgbClr val="272727"/>
                </a:solidFill>
              </a:rPr>
              <a:t>${</a:t>
            </a:r>
            <a:r>
              <a:rPr>
                <a:solidFill>
                  <a:srgbClr val="458383"/>
                </a:solidFill>
              </a:rPr>
              <a:t>count </a:t>
            </a:r>
            <a:r>
              <a:rPr>
                <a:solidFill>
                  <a:srgbClr val="272727"/>
                </a:solidFill>
              </a:rPr>
              <a:t>+ </a:t>
            </a:r>
            <a:r>
              <a:rPr>
                <a:solidFill>
                  <a:srgbClr val="0073E6"/>
                </a:solidFill>
              </a:rPr>
              <a:t>1</a:t>
            </a:r>
            <a:r>
              <a:rPr>
                <a:solidFill>
                  <a:srgbClr val="272727"/>
                </a:solidFill>
              </a:rPr>
              <a:t>}</a:t>
            </a:r>
            <a:r>
              <a:t> times`</a:t>
            </a:r>
            <a:r>
              <a:rPr>
                <a:solidFill>
                  <a:srgbClr val="272727"/>
                </a:solidFill>
              </a:rPr>
              <a:t>)</a:t>
            </a:r>
          </a:p>
          <a:p>
            <a:pPr defTabSz="457200">
              <a:defRPr sz="1500">
                <a:solidFill>
                  <a:srgbClr val="272727"/>
                </a:solidFill>
                <a:latin typeface="Courier"/>
                <a:ea typeface="Courier"/>
                <a:cs typeface="Courier"/>
                <a:sym typeface="Courier"/>
              </a:defRPr>
            </a:pPr>
            <a:r>
              <a:t>  }, [</a:t>
            </a:r>
            <a:r>
              <a:rPr>
                <a:solidFill>
                  <a:srgbClr val="458383"/>
                </a:solidFill>
              </a:rPr>
              <a:t>count</a:t>
            </a:r>
            <a:r>
              <a:t>])</a:t>
            </a:r>
          </a:p>
          <a:p>
            <a:pPr defTabSz="457200">
              <a:defRPr sz="1500">
                <a:solidFill>
                  <a:srgbClr val="272727"/>
                </a:solidFill>
                <a:latin typeface="Courier"/>
                <a:ea typeface="Courier"/>
                <a:cs typeface="Courier"/>
                <a:sym typeface="Courier"/>
              </a:defRPr>
            </a:pPr>
            <a:endParaRPr/>
          </a:p>
          <a:p>
            <a:pPr defTabSz="457200">
              <a:defRPr sz="1500">
                <a:solidFill>
                  <a:srgbClr val="458383"/>
                </a:solidFill>
                <a:latin typeface="Courier"/>
                <a:ea typeface="Courier"/>
                <a:cs typeface="Courier"/>
                <a:sym typeface="Courier"/>
              </a:defRPr>
            </a:pPr>
            <a:r>
              <a:rPr>
                <a:solidFill>
                  <a:srgbClr val="272727"/>
                </a:solidFill>
              </a:rPr>
              <a:t>  </a:t>
            </a:r>
            <a:r>
              <a:rPr>
                <a:solidFill>
                  <a:srgbClr val="011480"/>
                </a:solidFill>
              </a:rPr>
              <a:t>if </a:t>
            </a:r>
            <a:r>
              <a:rPr>
                <a:solidFill>
                  <a:srgbClr val="272727"/>
                </a:solidFill>
              </a:rPr>
              <a:t>(</a:t>
            </a:r>
            <a:r>
              <a:t>isLiked</a:t>
            </a:r>
            <a:r>
              <a:rPr>
                <a:solidFill>
                  <a:srgbClr val="272727"/>
                </a:solidFill>
              </a:rPr>
              <a:t>) {</a:t>
            </a:r>
          </a:p>
          <a:p>
            <a:pPr defTabSz="457200">
              <a:defRPr sz="15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IconButton </a:t>
            </a:r>
            <a:r>
              <a:rPr>
                <a:solidFill>
                  <a:srgbClr val="0073E6"/>
                </a:solidFill>
              </a:rPr>
              <a:t>aria-label</a:t>
            </a:r>
            <a:r>
              <a:rPr>
                <a:solidFill>
                  <a:srgbClr val="00733B"/>
                </a:solidFill>
              </a:rPr>
              <a:t>="unlike" </a:t>
            </a:r>
            <a:r>
              <a:rPr>
                <a:solidFill>
                  <a:srgbClr val="0073E6"/>
                </a:solidFill>
              </a:rPr>
              <a:t>icon</a:t>
            </a:r>
            <a:r>
              <a:rPr>
                <a:solidFill>
                  <a:srgbClr val="00733B"/>
                </a:solidFill>
              </a:rPr>
              <a:t>=</a:t>
            </a:r>
            <a:r>
              <a:rPr>
                <a:solidFill>
                  <a:srgbClr val="272727"/>
                </a:solidFill>
              </a:rPr>
              <a:t>{&lt;</a:t>
            </a:r>
            <a:r>
              <a:t>AiFillHeart </a:t>
            </a:r>
            <a:r>
              <a:rPr>
                <a:solidFill>
                  <a:srgbClr val="272727"/>
                </a:solidFill>
              </a:rPr>
              <a:t>/&gt;} </a:t>
            </a:r>
            <a:r>
              <a:rPr>
                <a:solidFill>
                  <a:srgbClr val="0073E6"/>
                </a:solidFill>
              </a:rPr>
              <a:t>onClick</a:t>
            </a:r>
            <a:r>
              <a:rPr>
                <a:solidFill>
                  <a:srgbClr val="00733B"/>
                </a:solidFill>
              </a:rPr>
              <a:t>=</a:t>
            </a:r>
            <a:r>
              <a:rPr>
                <a:solidFill>
                  <a:srgbClr val="272727"/>
                </a:solidFill>
              </a:rPr>
              <a:t>{() =&gt; </a:t>
            </a:r>
            <a:r>
              <a:rPr>
                <a:solidFill>
                  <a:srgbClr val="000000"/>
                </a:solidFill>
              </a:rPr>
              <a:t>setIsLiked</a:t>
            </a:r>
            <a:r>
              <a:rPr>
                <a:solidFill>
                  <a:srgbClr val="272727"/>
                </a:solidFill>
              </a:rPr>
              <a:t>(</a:t>
            </a:r>
            <a:r>
              <a:t>false</a:t>
            </a:r>
            <a:r>
              <a:rPr>
                <a:solidFill>
                  <a:srgbClr val="272727"/>
                </a:solidFill>
              </a:rPr>
              <a:t>)} /&gt;;</a:t>
            </a:r>
          </a:p>
          <a:p>
            <a:pPr defTabSz="457200">
              <a:defRPr sz="1500">
                <a:solidFill>
                  <a:srgbClr val="011480"/>
                </a:solidFill>
                <a:latin typeface="Courier"/>
                <a:ea typeface="Courier"/>
                <a:cs typeface="Courier"/>
                <a:sym typeface="Courier"/>
              </a:defRPr>
            </a:pPr>
            <a:r>
              <a:rPr>
                <a:solidFill>
                  <a:srgbClr val="272727"/>
                </a:solidFill>
              </a:rPr>
              <a:t>  } </a:t>
            </a:r>
            <a:r>
              <a:t>else </a:t>
            </a:r>
            <a:r>
              <a:rPr>
                <a:solidFill>
                  <a:srgbClr val="272727"/>
                </a:solidFill>
              </a:rPr>
              <a:t>{</a:t>
            </a:r>
          </a:p>
          <a:p>
            <a:pPr defTabSz="457200">
              <a:defRPr sz="15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IconButton </a:t>
            </a:r>
            <a:r>
              <a:rPr>
                <a:solidFill>
                  <a:srgbClr val="0073E6"/>
                </a:solidFill>
              </a:rPr>
              <a:t>aria-label</a:t>
            </a:r>
            <a:r>
              <a:rPr>
                <a:solidFill>
                  <a:srgbClr val="00733B"/>
                </a:solidFill>
              </a:rPr>
              <a:t>="like" </a:t>
            </a:r>
            <a:r>
              <a:rPr>
                <a:solidFill>
                  <a:srgbClr val="0073E6"/>
                </a:solidFill>
              </a:rPr>
              <a:t>icon</a:t>
            </a:r>
            <a:r>
              <a:rPr>
                <a:solidFill>
                  <a:srgbClr val="00733B"/>
                </a:solidFill>
              </a:rPr>
              <a:t>=</a:t>
            </a:r>
            <a:r>
              <a:rPr>
                <a:solidFill>
                  <a:srgbClr val="272727"/>
                </a:solidFill>
              </a:rPr>
              <a:t>{&lt;</a:t>
            </a:r>
            <a:r>
              <a:t>AiOutlineHeart </a:t>
            </a:r>
            <a:r>
              <a:rPr>
                <a:solidFill>
                  <a:srgbClr val="272727"/>
                </a:solidFill>
              </a:rPr>
              <a:t>/&gt;} </a:t>
            </a:r>
            <a:r>
              <a:rPr>
                <a:solidFill>
                  <a:srgbClr val="0073E6"/>
                </a:solidFill>
              </a:rPr>
              <a:t>onClick</a:t>
            </a:r>
            <a:r>
              <a:rPr>
                <a:solidFill>
                  <a:srgbClr val="00733B"/>
                </a:solidFill>
              </a:rPr>
              <a:t>=</a:t>
            </a:r>
            <a:r>
              <a:rPr>
                <a:solidFill>
                  <a:srgbClr val="272727"/>
                </a:solidFill>
              </a:rPr>
              <a:t>{() =&gt; </a:t>
            </a:r>
            <a:r>
              <a:rPr>
                <a:solidFill>
                  <a:srgbClr val="000000"/>
                </a:solidFill>
              </a:rPr>
              <a:t>setIsLiked</a:t>
            </a:r>
            <a:r>
              <a:rPr>
                <a:solidFill>
                  <a:srgbClr val="272727"/>
                </a:solidFill>
              </a:rPr>
              <a:t>(</a:t>
            </a:r>
            <a:r>
              <a:t>true</a:t>
            </a:r>
            <a:r>
              <a:rPr>
                <a:solidFill>
                  <a:srgbClr val="272727"/>
                </a:solidFill>
              </a:rPr>
              <a:t>)} /&gt;;</a:t>
            </a:r>
          </a:p>
          <a:p>
            <a:pPr defTabSz="457200">
              <a:defRPr sz="1500">
                <a:solidFill>
                  <a:srgbClr val="272727"/>
                </a:solidFill>
                <a:latin typeface="Courier"/>
                <a:ea typeface="Courier"/>
                <a:cs typeface="Courier"/>
                <a:sym typeface="Courier"/>
              </a:defRPr>
            </a:pPr>
            <a:r>
              <a:t>  }</a:t>
            </a:r>
          </a:p>
          <a:p>
            <a:pPr defTabSz="457200">
              <a:defRPr sz="1500">
                <a:solidFill>
                  <a:srgbClr val="272727"/>
                </a:solidFill>
                <a:latin typeface="Courier"/>
                <a:ea typeface="Courier"/>
                <a:cs typeface="Courier"/>
                <a:sym typeface="Courier"/>
              </a:defRPr>
            </a:pPr>
            <a:r>
              <a:t>}</a:t>
            </a:r>
          </a:p>
        </p:txBody>
      </p:sp>
      <p:sp>
        <p:nvSpPr>
          <p:cNvPr id="232" name="Title 1"/>
          <p:cNvSpPr txBox="1">
            <a:spLocks noGrp="1"/>
          </p:cNvSpPr>
          <p:nvPr>
            <p:ph type="title"/>
          </p:nvPr>
        </p:nvSpPr>
        <p:spPr>
          <a:xfrm>
            <a:off x="838200" y="18255"/>
            <a:ext cx="10515600" cy="1325563"/>
          </a:xfrm>
          <a:prstGeom prst="rect">
            <a:avLst/>
          </a:prstGeom>
        </p:spPr>
        <p:txBody>
          <a:bodyPr/>
          <a:lstStyle/>
          <a:p>
            <a:r>
              <a:t>useEffect + useState: Maintaining state for side-effects</a:t>
            </a:r>
          </a:p>
        </p:txBody>
      </p:sp>
      <p:sp>
        <p:nvSpPr>
          <p:cNvPr id="233" name="Content Placeholder 2"/>
          <p:cNvSpPr txBox="1">
            <a:spLocks noGrp="1"/>
          </p:cNvSpPr>
          <p:nvPr>
            <p:ph type="body" idx="1"/>
          </p:nvPr>
        </p:nvSpPr>
        <p:spPr>
          <a:xfrm>
            <a:off x="838200" y="1500160"/>
            <a:ext cx="10515600" cy="4351338"/>
          </a:xfrm>
          <a:prstGeom prst="rect">
            <a:avLst/>
          </a:prstGeom>
        </p:spPr>
        <p:txBody>
          <a:bodyPr/>
          <a:lstStyle/>
          <a:p>
            <a:r>
              <a:t>An </a:t>
            </a:r>
            <a:r>
              <a:rPr i="1"/>
              <a:t>extremely</a:t>
            </a:r>
            <a:r>
              <a:t> common pattern is to combine useEffect and useState</a:t>
            </a:r>
          </a:p>
          <a:p>
            <a:r>
              <a:t>Often requires using a “state updater” instead of concrete value</a:t>
            </a:r>
          </a:p>
        </p:txBody>
      </p:sp>
      <p:sp>
        <p:nvSpPr>
          <p:cNvPr id="234"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12</a:t>
            </a:fld>
            <a:endParaRPr/>
          </a:p>
        </p:txBody>
      </p:sp>
      <p:grpSp>
        <p:nvGrpSpPr>
          <p:cNvPr id="237" name="Group"/>
          <p:cNvGrpSpPr/>
          <p:nvPr/>
        </p:nvGrpSpPr>
        <p:grpSpPr>
          <a:xfrm>
            <a:off x="781282" y="4207974"/>
            <a:ext cx="4646224" cy="300594"/>
            <a:chOff x="0" y="0"/>
            <a:chExt cx="4646222" cy="300593"/>
          </a:xfrm>
        </p:grpSpPr>
        <p:sp>
          <p:nvSpPr>
            <p:cNvPr id="235" name="Run this effect only when isLiked changes"/>
            <p:cNvSpPr txBox="1"/>
            <p:nvPr/>
          </p:nvSpPr>
          <p:spPr>
            <a:xfrm>
              <a:off x="1160112" y="0"/>
              <a:ext cx="3486111" cy="300594"/>
            </a:xfrm>
            <a:prstGeom prst="rect">
              <a:avLst/>
            </a:prstGeom>
            <a:solidFill>
              <a:srgbClr val="FFCDA5"/>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600" i="1"/>
              </a:lvl1pPr>
            </a:lstStyle>
            <a:p>
              <a:r>
                <a:t>Run this effect only when isLiked changes</a:t>
              </a:r>
            </a:p>
          </p:txBody>
        </p:sp>
        <p:sp>
          <p:nvSpPr>
            <p:cNvPr id="236" name="Line"/>
            <p:cNvSpPr/>
            <p:nvPr/>
          </p:nvSpPr>
          <p:spPr>
            <a:xfrm>
              <a:off x="0" y="274925"/>
              <a:ext cx="956533" cy="1"/>
            </a:xfrm>
            <a:prstGeom prst="line">
              <a:avLst/>
            </a:prstGeom>
            <a:noFill/>
            <a:ln w="38100" cap="flat">
              <a:solidFill>
                <a:srgbClr val="F14C0E"/>
              </a:solidFill>
              <a:prstDash val="solid"/>
              <a:miter lim="800000"/>
            </a:ln>
            <a:effectLst/>
          </p:spPr>
          <p:txBody>
            <a:bodyPr wrap="square" lIns="45719" tIns="45719" rIns="45719" bIns="45719" numCol="1" anchor="t">
              <a:noAutofit/>
            </a:bodyPr>
            <a:lstStyle/>
            <a:p>
              <a:endParaRPr/>
            </a:p>
          </p:txBody>
        </p:sp>
      </p:grpSp>
      <p:grpSp>
        <p:nvGrpSpPr>
          <p:cNvPr id="240" name="Group"/>
          <p:cNvGrpSpPr/>
          <p:nvPr/>
        </p:nvGrpSpPr>
        <p:grpSpPr>
          <a:xfrm>
            <a:off x="1973486" y="3549469"/>
            <a:ext cx="8203606" cy="554594"/>
            <a:chOff x="0" y="0"/>
            <a:chExt cx="8203604" cy="554593"/>
          </a:xfrm>
        </p:grpSpPr>
        <p:sp>
          <p:nvSpPr>
            <p:cNvPr id="238" name="Alternate call pattern for state setter: pass a function that returns the new state based on the old state"/>
            <p:cNvSpPr txBox="1"/>
            <p:nvPr/>
          </p:nvSpPr>
          <p:spPr>
            <a:xfrm>
              <a:off x="3254615" y="0"/>
              <a:ext cx="4948990" cy="554594"/>
            </a:xfrm>
            <a:prstGeom prst="rect">
              <a:avLst/>
            </a:prstGeom>
            <a:solidFill>
              <a:srgbClr val="FFCDA5"/>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sz="1600" i="1"/>
              </a:lvl1pPr>
            </a:lstStyle>
            <a:p>
              <a:r>
                <a:t>Alternate call pattern for state setter: pass a function that returns the new state based on the old state</a:t>
              </a:r>
            </a:p>
          </p:txBody>
        </p:sp>
        <p:sp>
          <p:nvSpPr>
            <p:cNvPr id="239" name="Line"/>
            <p:cNvSpPr/>
            <p:nvPr/>
          </p:nvSpPr>
          <p:spPr>
            <a:xfrm>
              <a:off x="0" y="509875"/>
              <a:ext cx="3104821" cy="1"/>
            </a:xfrm>
            <a:prstGeom prst="line">
              <a:avLst/>
            </a:prstGeom>
            <a:noFill/>
            <a:ln w="38100" cap="flat">
              <a:solidFill>
                <a:srgbClr val="F14C0E"/>
              </a:solidFill>
              <a:prstDash val="solid"/>
              <a:miter lim="800000"/>
            </a:ln>
            <a:effectLst/>
          </p:spPr>
          <p:txBody>
            <a:bodyPr wrap="square" lIns="45719" tIns="45719" rIns="45719" bIns="45719" numCol="1" anchor="t">
              <a:noAutofit/>
            </a:bodyPr>
            <a:lstStyle/>
            <a:p>
              <a:endParaRPr/>
            </a:p>
          </p:txBody>
        </p:sp>
      </p:grpSp>
      <p:grpSp>
        <p:nvGrpSpPr>
          <p:cNvPr id="243" name="Group"/>
          <p:cNvGrpSpPr/>
          <p:nvPr/>
        </p:nvGrpSpPr>
        <p:grpSpPr>
          <a:xfrm>
            <a:off x="740722" y="4946835"/>
            <a:ext cx="4336072" cy="300594"/>
            <a:chOff x="0" y="0"/>
            <a:chExt cx="4336071" cy="300593"/>
          </a:xfrm>
        </p:grpSpPr>
        <p:sp>
          <p:nvSpPr>
            <p:cNvPr id="241" name="Run this effect only when count changes"/>
            <p:cNvSpPr txBox="1"/>
            <p:nvPr/>
          </p:nvSpPr>
          <p:spPr>
            <a:xfrm>
              <a:off x="932709" y="0"/>
              <a:ext cx="3403363" cy="300594"/>
            </a:xfrm>
            <a:prstGeom prst="rect">
              <a:avLst/>
            </a:prstGeom>
            <a:solidFill>
              <a:srgbClr val="FFCDA5"/>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600" i="1"/>
              </a:lvl1pPr>
            </a:lstStyle>
            <a:p>
              <a:r>
                <a:t>Run this effect only when count changes</a:t>
              </a:r>
            </a:p>
          </p:txBody>
        </p:sp>
        <p:sp>
          <p:nvSpPr>
            <p:cNvPr id="242" name="Line"/>
            <p:cNvSpPr/>
            <p:nvPr/>
          </p:nvSpPr>
          <p:spPr>
            <a:xfrm>
              <a:off x="0" y="274925"/>
              <a:ext cx="739149" cy="1"/>
            </a:xfrm>
            <a:prstGeom prst="line">
              <a:avLst/>
            </a:prstGeom>
            <a:noFill/>
            <a:ln w="38100" cap="flat">
              <a:solidFill>
                <a:srgbClr val="F14C0E"/>
              </a:solidFill>
              <a:prstDash val="solid"/>
              <a:miter lim="800000"/>
            </a:ln>
            <a:effectLst/>
          </p:spPr>
          <p:txBody>
            <a:bodyPr wrap="square" lIns="45719" tIns="45719" rIns="45719" bIns="45719" numCol="1" anchor="t">
              <a:noAutofit/>
            </a:bodyPr>
            <a:lstStyle/>
            <a:p>
              <a:endParaRP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2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2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 grpId="2" animBg="1" advAuto="0"/>
      <p:bldP spid="240" grpId="1" animBg="1" advAuto="0"/>
      <p:bldP spid="243" grpId="3"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Title 1"/>
          <p:cNvSpPr txBox="1">
            <a:spLocks noGrp="1"/>
          </p:cNvSpPr>
          <p:nvPr>
            <p:ph type="title"/>
          </p:nvPr>
        </p:nvSpPr>
        <p:spPr>
          <a:xfrm>
            <a:off x="838200" y="18255"/>
            <a:ext cx="10515600" cy="1325563"/>
          </a:xfrm>
          <a:prstGeom prst="rect">
            <a:avLst/>
          </a:prstGeom>
        </p:spPr>
        <p:txBody>
          <a:bodyPr/>
          <a:lstStyle/>
          <a:p>
            <a:r>
              <a:rPr dirty="0"/>
              <a:t>Pattern: </a:t>
            </a:r>
            <a:r>
              <a:rPr dirty="0" err="1"/>
              <a:t>useContext</a:t>
            </a:r>
            <a:r>
              <a:rPr dirty="0"/>
              <a:t> and </a:t>
            </a:r>
            <a:r>
              <a:rPr lang="en-US" dirty="0"/>
              <a:t>shared</a:t>
            </a:r>
            <a:r>
              <a:rPr dirty="0"/>
              <a:t> </a:t>
            </a:r>
            <a:r>
              <a:rPr lang="en-US" dirty="0"/>
              <a:t>s</a:t>
            </a:r>
            <a:r>
              <a:rPr dirty="0"/>
              <a:t>tate</a:t>
            </a:r>
          </a:p>
        </p:txBody>
      </p:sp>
      <p:sp>
        <p:nvSpPr>
          <p:cNvPr id="261" name="Content Placeholder 2"/>
          <p:cNvSpPr txBox="1">
            <a:spLocks noGrp="1"/>
          </p:cNvSpPr>
          <p:nvPr>
            <p:ph type="body" idx="1"/>
          </p:nvPr>
        </p:nvSpPr>
        <p:spPr>
          <a:xfrm>
            <a:off x="838200" y="1500160"/>
            <a:ext cx="11353800" cy="4351338"/>
          </a:xfrm>
          <a:prstGeom prst="rect">
            <a:avLst/>
          </a:prstGeom>
        </p:spPr>
        <p:txBody>
          <a:bodyPr/>
          <a:lstStyle/>
          <a:p>
            <a:r>
              <a:rPr dirty="0"/>
              <a:t>Problem: Applications often some data that changes very infrequently, and is needed by many components. Passing that data as properties is cumbersome</a:t>
            </a:r>
          </a:p>
          <a:p>
            <a:r>
              <a:rPr dirty="0"/>
              <a:t>Example: </a:t>
            </a:r>
            <a:r>
              <a:rPr dirty="0" err="1"/>
              <a:t>Covey.Town’s</a:t>
            </a:r>
            <a:r>
              <a:rPr dirty="0"/>
              <a:t> frontend has a </a:t>
            </a:r>
            <a:r>
              <a:rPr dirty="0" err="1"/>
              <a:t>TownController</a:t>
            </a:r>
            <a:r>
              <a:rPr dirty="0"/>
              <a:t>. Any component that needs to access data about the town needs a reference to it</a:t>
            </a:r>
          </a:p>
        </p:txBody>
      </p:sp>
      <p:sp>
        <p:nvSpPr>
          <p:cNvPr id="262"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13</a:t>
            </a:fld>
            <a:endParaRPr/>
          </a:p>
        </p:txBody>
      </p:sp>
      <p:sp>
        <p:nvSpPr>
          <p:cNvPr id="263" name="export function CoveyTown(){…"/>
          <p:cNvSpPr txBox="1"/>
          <p:nvPr/>
        </p:nvSpPr>
        <p:spPr>
          <a:xfrm>
            <a:off x="328507" y="3743739"/>
            <a:ext cx="8462099" cy="3075941"/>
          </a:xfrm>
          <a:prstGeom prst="rect">
            <a:avLst/>
          </a:prstGeom>
          <a:ln w="12700">
            <a:solidFill>
              <a:schemeClr val="accent1">
                <a:satOff val="-3547"/>
                <a:lumOff val="-10352"/>
              </a:schemeClr>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457200">
              <a:defRPr sz="1500">
                <a:solidFill>
                  <a:srgbClr val="011480"/>
                </a:solidFill>
                <a:latin typeface="Courier"/>
                <a:ea typeface="Courier"/>
                <a:cs typeface="Courier"/>
                <a:sym typeface="Courier"/>
              </a:defRPr>
            </a:pPr>
            <a:r>
              <a:t>export function </a:t>
            </a:r>
            <a:r>
              <a:rPr i="1">
                <a:solidFill>
                  <a:srgbClr val="272727"/>
                </a:solidFill>
              </a:rPr>
              <a:t>CoveyTown</a:t>
            </a:r>
            <a:r>
              <a:rPr>
                <a:solidFill>
                  <a:srgbClr val="272727"/>
                </a:solidFill>
              </a:rPr>
              <a:t>(){</a:t>
            </a:r>
          </a:p>
          <a:p>
            <a:pPr defTabSz="457200">
              <a:defRPr sz="1500">
                <a:latin typeface="Courier"/>
                <a:ea typeface="Courier"/>
                <a:cs typeface="Courier"/>
                <a:sym typeface="Courier"/>
              </a:defRPr>
            </a:pPr>
            <a:r>
              <a:rPr>
                <a:solidFill>
                  <a:srgbClr val="272727"/>
                </a:solidFill>
              </a:rPr>
              <a:t>  </a:t>
            </a:r>
            <a:r>
              <a:rPr>
                <a:solidFill>
                  <a:srgbClr val="011480"/>
                </a:solidFill>
              </a:rPr>
              <a:t>const </a:t>
            </a:r>
            <a:r>
              <a:rPr>
                <a:solidFill>
                  <a:srgbClr val="272727"/>
                </a:solidFill>
              </a:rPr>
              <a:t>[</a:t>
            </a:r>
            <a:r>
              <a:rPr>
                <a:solidFill>
                  <a:srgbClr val="458383"/>
                </a:solidFill>
              </a:rPr>
              <a:t>townController</a:t>
            </a:r>
            <a:r>
              <a:rPr>
                <a:solidFill>
                  <a:srgbClr val="272727"/>
                </a:solidFill>
              </a:rPr>
              <a:t>, </a:t>
            </a:r>
            <a:r>
              <a:t>setTownController</a:t>
            </a:r>
            <a:r>
              <a:rPr>
                <a:solidFill>
                  <a:srgbClr val="272727"/>
                </a:solidFill>
              </a:rPr>
              <a:t>] = </a:t>
            </a:r>
            <a:r>
              <a:rPr i="1">
                <a:solidFill>
                  <a:srgbClr val="272727"/>
                </a:solidFill>
              </a:rPr>
              <a:t>useState</a:t>
            </a:r>
            <a:r>
              <a:rPr>
                <a:solidFill>
                  <a:srgbClr val="272727"/>
                </a:solidFill>
              </a:rPr>
              <a:t>&lt;</a:t>
            </a:r>
            <a:r>
              <a:t>TownController</a:t>
            </a:r>
            <a:r>
              <a:rPr>
                <a:solidFill>
                  <a:srgbClr val="272727"/>
                </a:solidFill>
              </a:rPr>
              <a:t>&gt;();</a:t>
            </a:r>
          </a:p>
          <a:p>
            <a:pPr defTabSz="457200">
              <a:defRPr sz="1500">
                <a:solidFill>
                  <a:srgbClr val="458383"/>
                </a:solidFill>
                <a:latin typeface="Courier"/>
                <a:ea typeface="Courier"/>
                <a:cs typeface="Courier"/>
                <a:sym typeface="Courier"/>
              </a:defRPr>
            </a:pPr>
            <a:r>
              <a:rPr>
                <a:solidFill>
                  <a:srgbClr val="272727"/>
                </a:solidFill>
              </a:rPr>
              <a:t>  </a:t>
            </a:r>
            <a:r>
              <a:rPr>
                <a:solidFill>
                  <a:srgbClr val="011480"/>
                </a:solidFill>
              </a:rPr>
              <a:t>if</a:t>
            </a:r>
            <a:r>
              <a:rPr>
                <a:solidFill>
                  <a:srgbClr val="272727"/>
                </a:solidFill>
              </a:rPr>
              <a:t>(</a:t>
            </a:r>
            <a:r>
              <a:t>townController</a:t>
            </a:r>
            <a:r>
              <a:rPr>
                <a:solidFill>
                  <a:srgbClr val="272727"/>
                </a:solidFill>
              </a:rPr>
              <a:t>){ </a:t>
            </a:r>
            <a:r>
              <a:rPr>
                <a:solidFill>
                  <a:srgbClr val="808080"/>
                </a:solidFill>
              </a:rPr>
              <a:t>//Logged in</a:t>
            </a:r>
          </a:p>
          <a:p>
            <a:pPr defTabSz="457200">
              <a:defRPr sz="1500">
                <a:solidFill>
                  <a:srgbClr val="272727"/>
                </a:solidFill>
                <a:latin typeface="Courier"/>
                <a:ea typeface="Courier"/>
                <a:cs typeface="Courier"/>
                <a:sym typeface="Courier"/>
              </a:defRPr>
            </a:pPr>
            <a:r>
              <a:rPr>
                <a:solidFill>
                  <a:srgbClr val="808080"/>
                </a:solidFill>
              </a:rPr>
              <a:t>    </a:t>
            </a:r>
            <a:r>
              <a:rPr>
                <a:solidFill>
                  <a:srgbClr val="011480"/>
                </a:solidFill>
              </a:rPr>
              <a:t>return </a:t>
            </a:r>
            <a:r>
              <a:t>&lt;</a:t>
            </a:r>
            <a:r>
              <a:rPr>
                <a:solidFill>
                  <a:srgbClr val="011480"/>
                </a:solidFill>
              </a:rPr>
              <a:t>TownMap </a:t>
            </a:r>
            <a:r>
              <a:rPr>
                <a:solidFill>
                  <a:srgbClr val="0073E6"/>
                </a:solidFill>
              </a:rPr>
              <a:t>townController</a:t>
            </a:r>
            <a:r>
              <a:rPr>
                <a:solidFill>
                  <a:srgbClr val="00733B"/>
                </a:solidFill>
              </a:rPr>
              <a:t>=</a:t>
            </a:r>
            <a:r>
              <a:t>{townController} /&gt;</a:t>
            </a:r>
          </a:p>
          <a:p>
            <a:pPr defTabSz="457200">
              <a:defRPr sz="1500">
                <a:solidFill>
                  <a:srgbClr val="272727"/>
                </a:solidFill>
                <a:latin typeface="Courier"/>
                <a:ea typeface="Courier"/>
                <a:cs typeface="Courier"/>
                <a:sym typeface="Courier"/>
              </a:defRPr>
            </a:pPr>
            <a:r>
              <a:t>  }</a:t>
            </a:r>
          </a:p>
          <a:p>
            <a:pPr defTabSz="457200">
              <a:defRPr sz="15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Login </a:t>
            </a:r>
            <a:r>
              <a:rPr>
                <a:solidFill>
                  <a:srgbClr val="272727"/>
                </a:solidFill>
              </a:rPr>
              <a:t>/&gt;</a:t>
            </a:r>
          </a:p>
          <a:p>
            <a:pPr defTabSz="457200">
              <a:defRPr sz="1500">
                <a:solidFill>
                  <a:srgbClr val="272727"/>
                </a:solidFill>
                <a:latin typeface="Courier"/>
                <a:ea typeface="Courier"/>
                <a:cs typeface="Courier"/>
                <a:sym typeface="Courier"/>
              </a:defRPr>
            </a:pPr>
            <a:r>
              <a:t>}</a:t>
            </a:r>
          </a:p>
          <a:p>
            <a:pPr defTabSz="457200">
              <a:defRPr sz="1500">
                <a:solidFill>
                  <a:srgbClr val="011480"/>
                </a:solidFill>
                <a:latin typeface="Courier"/>
                <a:ea typeface="Courier"/>
                <a:cs typeface="Courier"/>
                <a:sym typeface="Courier"/>
              </a:defRPr>
            </a:pPr>
            <a:r>
              <a:t>export function </a:t>
            </a:r>
            <a:r>
              <a:rPr i="1">
                <a:solidFill>
                  <a:srgbClr val="272727"/>
                </a:solidFill>
              </a:rPr>
              <a:t>TownMap</a:t>
            </a:r>
            <a:r>
              <a:rPr>
                <a:solidFill>
                  <a:srgbClr val="272727"/>
                </a:solidFill>
              </a:rPr>
              <a:t>(props: {</a:t>
            </a:r>
            <a:r>
              <a:rPr>
                <a:solidFill>
                  <a:srgbClr val="66187A"/>
                </a:solidFill>
              </a:rPr>
              <a:t>townController</a:t>
            </a:r>
            <a:r>
              <a:rPr>
                <a:solidFill>
                  <a:srgbClr val="272727"/>
                </a:solidFill>
              </a:rPr>
              <a:t>: </a:t>
            </a:r>
            <a:r>
              <a:rPr>
                <a:solidFill>
                  <a:srgbClr val="000000"/>
                </a:solidFill>
              </a:rPr>
              <a:t>TownController</a:t>
            </a:r>
            <a:r>
              <a:rPr>
                <a:solidFill>
                  <a:srgbClr val="272727"/>
                </a:solidFill>
              </a:rPr>
              <a:t>}){</a:t>
            </a:r>
          </a:p>
          <a:p>
            <a:pPr defTabSz="457200">
              <a:defRPr sz="15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div</a:t>
            </a:r>
            <a:r>
              <a:rPr>
                <a:solidFill>
                  <a:srgbClr val="272727"/>
                </a:solidFill>
              </a:rPr>
              <a:t>&gt;</a:t>
            </a:r>
          </a:p>
          <a:p>
            <a:pPr defTabSz="457200">
              <a:defRPr sz="1500">
                <a:solidFill>
                  <a:srgbClr val="011480"/>
                </a:solidFill>
                <a:latin typeface="Courier"/>
                <a:ea typeface="Courier"/>
                <a:cs typeface="Courier"/>
                <a:sym typeface="Courier"/>
              </a:defRPr>
            </a:pPr>
            <a:r>
              <a:rPr>
                <a:solidFill>
                  <a:srgbClr val="272727"/>
                </a:solidFill>
              </a:rPr>
              <a:t>    &lt;</a:t>
            </a:r>
            <a:r>
              <a:t>NewConversationModal </a:t>
            </a:r>
            <a:r>
              <a:rPr>
                <a:solidFill>
                  <a:srgbClr val="0073E6"/>
                </a:solidFill>
              </a:rPr>
              <a:t>townController</a:t>
            </a:r>
            <a:r>
              <a:rPr>
                <a:solidFill>
                  <a:srgbClr val="00733B"/>
                </a:solidFill>
              </a:rPr>
              <a:t>=</a:t>
            </a:r>
            <a:r>
              <a:rPr>
                <a:solidFill>
                  <a:srgbClr val="272727"/>
                </a:solidFill>
              </a:rPr>
              <a:t>{props.</a:t>
            </a:r>
            <a:r>
              <a:rPr>
                <a:solidFill>
                  <a:srgbClr val="66187A"/>
                </a:solidFill>
              </a:rPr>
              <a:t>townController</a:t>
            </a:r>
            <a:r>
              <a:rPr>
                <a:solidFill>
                  <a:srgbClr val="272727"/>
                </a:solidFill>
              </a:rPr>
              <a:t>} /&gt;</a:t>
            </a:r>
          </a:p>
          <a:p>
            <a:pPr defTabSz="457200">
              <a:defRPr sz="1500">
                <a:solidFill>
                  <a:srgbClr val="011480"/>
                </a:solidFill>
                <a:latin typeface="Courier"/>
                <a:ea typeface="Courier"/>
                <a:cs typeface="Courier"/>
                <a:sym typeface="Courier"/>
              </a:defRPr>
            </a:pPr>
            <a:r>
              <a:rPr>
                <a:solidFill>
                  <a:srgbClr val="272727"/>
                </a:solidFill>
              </a:rPr>
              <a:t>    &lt;</a:t>
            </a:r>
            <a:r>
              <a:t>SocialSidebar </a:t>
            </a:r>
            <a:r>
              <a:rPr>
                <a:solidFill>
                  <a:srgbClr val="0073E6"/>
                </a:solidFill>
              </a:rPr>
              <a:t>townController</a:t>
            </a:r>
            <a:r>
              <a:rPr>
                <a:solidFill>
                  <a:srgbClr val="00733B"/>
                </a:solidFill>
              </a:rPr>
              <a:t>=</a:t>
            </a:r>
            <a:r>
              <a:rPr>
                <a:solidFill>
                  <a:srgbClr val="272727"/>
                </a:solidFill>
              </a:rPr>
              <a:t>{props.</a:t>
            </a:r>
            <a:r>
              <a:rPr>
                <a:solidFill>
                  <a:srgbClr val="66187A"/>
                </a:solidFill>
              </a:rPr>
              <a:t>townController</a:t>
            </a:r>
            <a:r>
              <a:rPr>
                <a:solidFill>
                  <a:srgbClr val="272727"/>
                </a:solidFill>
              </a:rPr>
              <a:t>} /&gt;</a:t>
            </a:r>
          </a:p>
          <a:p>
            <a:pPr defTabSz="457200">
              <a:defRPr sz="1500">
                <a:solidFill>
                  <a:srgbClr val="272727"/>
                </a:solidFill>
                <a:latin typeface="Courier"/>
                <a:ea typeface="Courier"/>
                <a:cs typeface="Courier"/>
                <a:sym typeface="Courier"/>
              </a:defRPr>
            </a:pPr>
            <a:r>
              <a:t>  &lt;/</a:t>
            </a:r>
            <a:r>
              <a:rPr>
                <a:solidFill>
                  <a:srgbClr val="011480"/>
                </a:solidFill>
              </a:rPr>
              <a:t>div</a:t>
            </a:r>
            <a:r>
              <a:t>&gt;</a:t>
            </a:r>
          </a:p>
          <a:p>
            <a:pPr defTabSz="457200">
              <a:defRPr sz="1500">
                <a:solidFill>
                  <a:srgbClr val="272727"/>
                </a:solidFill>
                <a:latin typeface="Courier"/>
                <a:ea typeface="Courier"/>
                <a:cs typeface="Courier"/>
                <a:sym typeface="Courier"/>
              </a:defRPr>
            </a:pPr>
            <a:r>
              <a:t>}</a:t>
            </a:r>
          </a:p>
        </p:txBody>
      </p:sp>
      <p:grpSp>
        <p:nvGrpSpPr>
          <p:cNvPr id="266" name="Group"/>
          <p:cNvGrpSpPr/>
          <p:nvPr/>
        </p:nvGrpSpPr>
        <p:grpSpPr>
          <a:xfrm>
            <a:off x="6810609" y="4142708"/>
            <a:ext cx="5168446" cy="917289"/>
            <a:chOff x="0" y="0"/>
            <a:chExt cx="5168445" cy="917287"/>
          </a:xfrm>
        </p:grpSpPr>
        <p:sp>
          <p:nvSpPr>
            <p:cNvPr id="264" name="Global state: once we are logged in, every component will need this"/>
            <p:cNvSpPr txBox="1"/>
            <p:nvPr/>
          </p:nvSpPr>
          <p:spPr>
            <a:xfrm>
              <a:off x="2309329" y="0"/>
              <a:ext cx="2859117" cy="9172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a:solidFill>
                    <a:srgbClr val="F14C0E"/>
                  </a:solidFill>
                </a:defRPr>
              </a:lvl1pPr>
            </a:lstStyle>
            <a:p>
              <a:r>
                <a:t>Global state: once we are logged in, every component will need this</a:t>
              </a:r>
            </a:p>
          </p:txBody>
        </p:sp>
        <p:sp>
          <p:nvSpPr>
            <p:cNvPr id="265" name="Line"/>
            <p:cNvSpPr/>
            <p:nvPr/>
          </p:nvSpPr>
          <p:spPr>
            <a:xfrm flipH="1" flipV="1">
              <a:off x="0" y="458643"/>
              <a:ext cx="2303126" cy="1"/>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grpSp>
      <p:grpSp>
        <p:nvGrpSpPr>
          <p:cNvPr id="269" name="Group"/>
          <p:cNvGrpSpPr/>
          <p:nvPr/>
        </p:nvGrpSpPr>
        <p:grpSpPr>
          <a:xfrm>
            <a:off x="8000117" y="5629466"/>
            <a:ext cx="3700943" cy="625188"/>
            <a:chOff x="0" y="0"/>
            <a:chExt cx="3700942" cy="625187"/>
          </a:xfrm>
        </p:grpSpPr>
        <p:sp>
          <p:nvSpPr>
            <p:cNvPr id="267" name="We need to pass this to EVERY component!?"/>
            <p:cNvSpPr txBox="1"/>
            <p:nvPr/>
          </p:nvSpPr>
          <p:spPr>
            <a:xfrm>
              <a:off x="1397817" y="0"/>
              <a:ext cx="2303126" cy="6251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a:solidFill>
                    <a:srgbClr val="F14C0E"/>
                  </a:solidFill>
                </a:defRPr>
              </a:lvl1pPr>
            </a:lstStyle>
            <a:p>
              <a:r>
                <a:t>We need to pass this to EVERY component!?</a:t>
              </a:r>
            </a:p>
          </p:txBody>
        </p:sp>
        <p:sp>
          <p:nvSpPr>
            <p:cNvPr id="268" name="Line"/>
            <p:cNvSpPr/>
            <p:nvPr/>
          </p:nvSpPr>
          <p:spPr>
            <a:xfrm flipH="1" flipV="1">
              <a:off x="-1" y="312593"/>
              <a:ext cx="1414693" cy="1"/>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2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2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 grpId="1" animBg="1" advAuto="0"/>
      <p:bldP spid="266" grpId="2" animBg="1" advAuto="0"/>
      <p:bldP spid="269" grpId="3"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Title 1"/>
          <p:cNvSpPr txBox="1">
            <a:spLocks noGrp="1"/>
          </p:cNvSpPr>
          <p:nvPr>
            <p:ph type="title"/>
          </p:nvPr>
        </p:nvSpPr>
        <p:spPr>
          <a:xfrm>
            <a:off x="838200" y="18255"/>
            <a:ext cx="10515600" cy="1325563"/>
          </a:xfrm>
          <a:prstGeom prst="rect">
            <a:avLst/>
          </a:prstGeom>
        </p:spPr>
        <p:txBody>
          <a:bodyPr/>
          <a:lstStyle/>
          <a:p>
            <a:r>
              <a:rPr lang="en-US" dirty="0" err="1"/>
              <a:t>useContext</a:t>
            </a:r>
            <a:r>
              <a:rPr lang="en-US" dirty="0"/>
              <a:t> Accesses Shared State</a:t>
            </a:r>
          </a:p>
        </p:txBody>
      </p:sp>
      <p:sp>
        <p:nvSpPr>
          <p:cNvPr id="274" name="Content Placeholder 2"/>
          <p:cNvSpPr txBox="1">
            <a:spLocks noGrp="1"/>
          </p:cNvSpPr>
          <p:nvPr>
            <p:ph type="body" sz="half" idx="1"/>
          </p:nvPr>
        </p:nvSpPr>
        <p:spPr>
          <a:xfrm>
            <a:off x="838200" y="1500160"/>
            <a:ext cx="10515600" cy="1884133"/>
          </a:xfrm>
          <a:prstGeom prst="rect">
            <a:avLst/>
          </a:prstGeom>
        </p:spPr>
        <p:txBody>
          <a:bodyPr/>
          <a:lstStyle/>
          <a:p>
            <a:pPr marL="205739" indent="-205739" defTabSz="822959">
              <a:spcBef>
                <a:spcPts val="900"/>
              </a:spcBef>
              <a:defRPr sz="2520"/>
            </a:pPr>
            <a:r>
              <a:rPr i="1"/>
              <a:t>React.createContext</a:t>
            </a:r>
            <a:r>
              <a:t> creates a “context” - a pointer to shared state</a:t>
            </a:r>
          </a:p>
          <a:p>
            <a:pPr marL="205739" indent="-205739" defTabSz="822959">
              <a:spcBef>
                <a:spcPts val="900"/>
              </a:spcBef>
              <a:defRPr sz="2520"/>
            </a:pPr>
            <a:r>
              <a:t>A </a:t>
            </a:r>
            <a:r>
              <a:rPr i="1"/>
              <a:t>provider </a:t>
            </a:r>
            <a:r>
              <a:t>for that context sets the value</a:t>
            </a:r>
          </a:p>
          <a:p>
            <a:pPr marL="205739" indent="-205739" defTabSz="822959">
              <a:spcBef>
                <a:spcPts val="900"/>
              </a:spcBef>
              <a:defRPr sz="2520" i="1"/>
            </a:pPr>
            <a:r>
              <a:t>useContext</a:t>
            </a:r>
            <a:r>
              <a:rPr i="0"/>
              <a:t> returns the current value for that context</a:t>
            </a:r>
          </a:p>
          <a:p>
            <a:pPr marL="205739" indent="-205739" defTabSz="822959">
              <a:spcBef>
                <a:spcPts val="900"/>
              </a:spcBef>
              <a:defRPr sz="2520" i="1"/>
            </a:pPr>
            <a:r>
              <a:rPr i="0"/>
              <a:t>A custom hook makes it easy for client components to access the shared value</a:t>
            </a:r>
          </a:p>
        </p:txBody>
      </p:sp>
      <p:sp>
        <p:nvSpPr>
          <p:cNvPr id="275"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14</a:t>
            </a:fld>
            <a:endParaRPr/>
          </a:p>
        </p:txBody>
      </p:sp>
      <p:sp>
        <p:nvSpPr>
          <p:cNvPr id="276" name="export const TownControllerContext = React.createContext&lt;TownController | null&gt;(null);…"/>
          <p:cNvSpPr txBox="1"/>
          <p:nvPr/>
        </p:nvSpPr>
        <p:spPr>
          <a:xfrm>
            <a:off x="207161" y="3320552"/>
            <a:ext cx="11777678" cy="3533141"/>
          </a:xfrm>
          <a:prstGeom prst="rect">
            <a:avLst/>
          </a:prstGeom>
          <a:ln w="12700">
            <a:solidFill>
              <a:schemeClr val="accent1">
                <a:satOff val="-3547"/>
                <a:lumOff val="-10352"/>
              </a:schemeClr>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1500">
                <a:solidFill>
                  <a:srgbClr val="66187A"/>
                </a:solidFill>
                <a:latin typeface="Courier"/>
                <a:ea typeface="Courier"/>
                <a:cs typeface="Courier"/>
                <a:sym typeface="Courier"/>
              </a:defRPr>
            </a:pPr>
            <a:r>
              <a:rPr>
                <a:solidFill>
                  <a:srgbClr val="011480"/>
                </a:solidFill>
              </a:rPr>
              <a:t>export const </a:t>
            </a:r>
            <a:r>
              <a:rPr i="1"/>
              <a:t>TownControllerContext </a:t>
            </a:r>
            <a:r>
              <a:rPr>
                <a:solidFill>
                  <a:srgbClr val="272727"/>
                </a:solidFill>
              </a:rPr>
              <a:t>= </a:t>
            </a:r>
            <a:r>
              <a:rPr>
                <a:solidFill>
                  <a:srgbClr val="000000"/>
                </a:solidFill>
              </a:rPr>
              <a:t>React</a:t>
            </a:r>
            <a:r>
              <a:rPr>
                <a:solidFill>
                  <a:srgbClr val="272727"/>
                </a:solidFill>
              </a:rPr>
              <a:t>.</a:t>
            </a:r>
            <a:r>
              <a:rPr i="1">
                <a:solidFill>
                  <a:srgbClr val="272727"/>
                </a:solidFill>
              </a:rPr>
              <a:t>createContext</a:t>
            </a:r>
            <a:r>
              <a:rPr>
                <a:solidFill>
                  <a:srgbClr val="272727"/>
                </a:solidFill>
              </a:rPr>
              <a:t>&lt;</a:t>
            </a:r>
            <a:r>
              <a:rPr>
                <a:solidFill>
                  <a:srgbClr val="000000"/>
                </a:solidFill>
              </a:rPr>
              <a:t>TownController </a:t>
            </a:r>
            <a:r>
              <a:rPr>
                <a:solidFill>
                  <a:srgbClr val="272727"/>
                </a:solidFill>
              </a:rPr>
              <a:t>| </a:t>
            </a:r>
            <a:r>
              <a:rPr>
                <a:solidFill>
                  <a:srgbClr val="011480"/>
                </a:solidFill>
              </a:rPr>
              <a:t>null</a:t>
            </a:r>
            <a:r>
              <a:rPr>
                <a:solidFill>
                  <a:srgbClr val="272727"/>
                </a:solidFill>
              </a:rPr>
              <a:t>&gt;(</a:t>
            </a:r>
            <a:r>
              <a:rPr>
                <a:solidFill>
                  <a:srgbClr val="011480"/>
                </a:solidFill>
              </a:rPr>
              <a:t>null</a:t>
            </a:r>
            <a:r>
              <a:rPr>
                <a:solidFill>
                  <a:srgbClr val="272727"/>
                </a:solidFill>
              </a:rPr>
              <a:t>);</a:t>
            </a:r>
          </a:p>
          <a:p>
            <a:pPr defTabSz="457200">
              <a:defRPr sz="1500">
                <a:solidFill>
                  <a:srgbClr val="011480"/>
                </a:solidFill>
                <a:latin typeface="Courier"/>
                <a:ea typeface="Courier"/>
                <a:cs typeface="Courier"/>
                <a:sym typeface="Courier"/>
              </a:defRPr>
            </a:pPr>
            <a:r>
              <a:t>export function </a:t>
            </a:r>
            <a:r>
              <a:rPr i="1">
                <a:solidFill>
                  <a:srgbClr val="272727"/>
                </a:solidFill>
              </a:rPr>
              <a:t>CoveyTown</a:t>
            </a:r>
            <a:r>
              <a:rPr>
                <a:solidFill>
                  <a:srgbClr val="272727"/>
                </a:solidFill>
              </a:rPr>
              <a:t>(){</a:t>
            </a:r>
          </a:p>
          <a:p>
            <a:pPr defTabSz="457200">
              <a:defRPr sz="1500">
                <a:latin typeface="Courier"/>
                <a:ea typeface="Courier"/>
                <a:cs typeface="Courier"/>
                <a:sym typeface="Courier"/>
              </a:defRPr>
            </a:pPr>
            <a:r>
              <a:rPr>
                <a:solidFill>
                  <a:srgbClr val="272727"/>
                </a:solidFill>
              </a:rPr>
              <a:t>  </a:t>
            </a:r>
            <a:r>
              <a:rPr>
                <a:solidFill>
                  <a:srgbClr val="011480"/>
                </a:solidFill>
              </a:rPr>
              <a:t>const </a:t>
            </a:r>
            <a:r>
              <a:rPr>
                <a:solidFill>
                  <a:srgbClr val="272727"/>
                </a:solidFill>
              </a:rPr>
              <a:t>[</a:t>
            </a:r>
            <a:r>
              <a:rPr>
                <a:solidFill>
                  <a:srgbClr val="458383"/>
                </a:solidFill>
              </a:rPr>
              <a:t>townController</a:t>
            </a:r>
            <a:r>
              <a:rPr>
                <a:solidFill>
                  <a:srgbClr val="272727"/>
                </a:solidFill>
              </a:rPr>
              <a:t>, </a:t>
            </a:r>
            <a:r>
              <a:t>setTownController</a:t>
            </a:r>
            <a:r>
              <a:rPr>
                <a:solidFill>
                  <a:srgbClr val="272727"/>
                </a:solidFill>
              </a:rPr>
              <a:t>] = </a:t>
            </a:r>
            <a:r>
              <a:rPr i="1">
                <a:solidFill>
                  <a:srgbClr val="272727"/>
                </a:solidFill>
              </a:rPr>
              <a:t>useState</a:t>
            </a:r>
            <a:r>
              <a:rPr>
                <a:solidFill>
                  <a:srgbClr val="272727"/>
                </a:solidFill>
              </a:rPr>
              <a:t>&lt;</a:t>
            </a:r>
            <a:r>
              <a:t>TownController</a:t>
            </a:r>
            <a:r>
              <a:rPr>
                <a:solidFill>
                  <a:srgbClr val="272727"/>
                </a:solidFill>
              </a:rPr>
              <a:t>&gt;();</a:t>
            </a:r>
          </a:p>
          <a:p>
            <a:pPr defTabSz="457200">
              <a:defRPr sz="1500">
                <a:solidFill>
                  <a:srgbClr val="458383"/>
                </a:solidFill>
                <a:latin typeface="Courier"/>
                <a:ea typeface="Courier"/>
                <a:cs typeface="Courier"/>
                <a:sym typeface="Courier"/>
              </a:defRPr>
            </a:pPr>
            <a:r>
              <a:rPr>
                <a:solidFill>
                  <a:srgbClr val="272727"/>
                </a:solidFill>
              </a:rPr>
              <a:t>  </a:t>
            </a:r>
            <a:r>
              <a:rPr>
                <a:solidFill>
                  <a:srgbClr val="011480"/>
                </a:solidFill>
              </a:rPr>
              <a:t>if</a:t>
            </a:r>
            <a:r>
              <a:rPr>
                <a:solidFill>
                  <a:srgbClr val="272727"/>
                </a:solidFill>
              </a:rPr>
              <a:t>(</a:t>
            </a:r>
            <a:r>
              <a:t>townController</a:t>
            </a:r>
            <a:r>
              <a:rPr>
                <a:solidFill>
                  <a:srgbClr val="272727"/>
                </a:solidFill>
              </a:rPr>
              <a:t>){ </a:t>
            </a:r>
            <a:r>
              <a:rPr>
                <a:solidFill>
                  <a:srgbClr val="808080"/>
                </a:solidFill>
              </a:rPr>
              <a:t>//Logged in</a:t>
            </a:r>
          </a:p>
          <a:p>
            <a:pPr defTabSz="457200">
              <a:defRPr sz="1500">
                <a:solidFill>
                  <a:srgbClr val="011480"/>
                </a:solidFill>
                <a:latin typeface="Courier"/>
                <a:ea typeface="Courier"/>
                <a:cs typeface="Courier"/>
                <a:sym typeface="Courier"/>
              </a:defRPr>
            </a:pPr>
            <a:r>
              <a:rPr>
                <a:solidFill>
                  <a:srgbClr val="808080"/>
                </a:solidFill>
              </a:rPr>
              <a:t>    </a:t>
            </a:r>
            <a:r>
              <a:t>return (</a:t>
            </a:r>
            <a:r>
              <a:rPr>
                <a:solidFill>
                  <a:srgbClr val="272727"/>
                </a:solidFill>
              </a:rPr>
              <a:t>&lt;</a:t>
            </a:r>
            <a:r>
              <a:t>TownControllerContext.Provider </a:t>
            </a:r>
            <a:r>
              <a:rPr>
                <a:solidFill>
                  <a:srgbClr val="0073E6"/>
                </a:solidFill>
              </a:rPr>
              <a:t>value</a:t>
            </a:r>
            <a:r>
              <a:rPr>
                <a:solidFill>
                  <a:srgbClr val="00733B"/>
                </a:solidFill>
              </a:rPr>
              <a:t>=</a:t>
            </a:r>
            <a:r>
              <a:rPr>
                <a:solidFill>
                  <a:srgbClr val="272727"/>
                </a:solidFill>
              </a:rPr>
              <a:t>{townController}&gt;</a:t>
            </a:r>
          </a:p>
          <a:p>
            <a:pPr lvl="7" indent="1600200" defTabSz="457200">
              <a:defRPr sz="1500">
                <a:solidFill>
                  <a:srgbClr val="011480"/>
                </a:solidFill>
                <a:latin typeface="Courier"/>
                <a:ea typeface="Courier"/>
                <a:cs typeface="Courier"/>
                <a:sym typeface="Courier"/>
              </a:defRPr>
            </a:pPr>
            <a:r>
              <a:rPr>
                <a:solidFill>
                  <a:srgbClr val="272727"/>
                </a:solidFill>
              </a:rPr>
              <a:t>&lt;</a:t>
            </a:r>
            <a:r>
              <a:t>TownMap </a:t>
            </a:r>
            <a:r>
              <a:rPr>
                <a:solidFill>
                  <a:srgbClr val="272727"/>
                </a:solidFill>
              </a:rPr>
              <a:t>/&gt;</a:t>
            </a:r>
          </a:p>
          <a:p>
            <a:pPr lvl="5" indent="1143000" defTabSz="457200">
              <a:defRPr sz="1500">
                <a:solidFill>
                  <a:srgbClr val="011480"/>
                </a:solidFill>
                <a:latin typeface="Courier"/>
                <a:ea typeface="Courier"/>
                <a:cs typeface="Courier"/>
                <a:sym typeface="Courier"/>
              </a:defRPr>
            </a:pPr>
            <a:r>
              <a:rPr>
                <a:solidFill>
                  <a:srgbClr val="272727"/>
                </a:solidFill>
              </a:rPr>
              <a:t>&lt;/</a:t>
            </a:r>
            <a:r>
              <a:t>TownControllerContext.Provider</a:t>
            </a:r>
            <a:r>
              <a:rPr>
                <a:solidFill>
                  <a:srgbClr val="272727"/>
                </a:solidFill>
              </a:rPr>
              <a:t>&gt;)</a:t>
            </a:r>
          </a:p>
          <a:p>
            <a:pPr defTabSz="457200">
              <a:defRPr sz="1500">
                <a:solidFill>
                  <a:srgbClr val="272727"/>
                </a:solidFill>
                <a:latin typeface="Courier"/>
                <a:ea typeface="Courier"/>
                <a:cs typeface="Courier"/>
                <a:sym typeface="Courier"/>
              </a:defRPr>
            </a:pPr>
            <a:r>
              <a:t>  }</a:t>
            </a:r>
          </a:p>
          <a:p>
            <a:pPr defTabSz="457200">
              <a:defRPr sz="15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Login </a:t>
            </a:r>
            <a:r>
              <a:rPr>
                <a:solidFill>
                  <a:srgbClr val="272727"/>
                </a:solidFill>
              </a:rPr>
              <a:t>/&gt;</a:t>
            </a:r>
          </a:p>
          <a:p>
            <a:pPr defTabSz="457200">
              <a:defRPr sz="1500">
                <a:solidFill>
                  <a:srgbClr val="272727"/>
                </a:solidFill>
                <a:latin typeface="Courier"/>
                <a:ea typeface="Courier"/>
                <a:cs typeface="Courier"/>
                <a:sym typeface="Courier"/>
              </a:defRPr>
            </a:pPr>
            <a:r>
              <a:t>}</a:t>
            </a:r>
          </a:p>
          <a:p>
            <a:pPr defTabSz="457200">
              <a:defRPr sz="1500">
                <a:solidFill>
                  <a:srgbClr val="011480"/>
                </a:solidFill>
                <a:latin typeface="Courier"/>
                <a:ea typeface="Courier"/>
                <a:cs typeface="Courier"/>
                <a:sym typeface="Courier"/>
              </a:defRPr>
            </a:pPr>
            <a:r>
              <a:t>export default function </a:t>
            </a:r>
            <a:r>
              <a:rPr i="1">
                <a:solidFill>
                  <a:srgbClr val="272727"/>
                </a:solidFill>
              </a:rPr>
              <a:t>useTownController</a:t>
            </a:r>
            <a:r>
              <a:rPr>
                <a:solidFill>
                  <a:srgbClr val="272727"/>
                </a:solidFill>
              </a:rPr>
              <a:t>(): </a:t>
            </a:r>
            <a:r>
              <a:rPr>
                <a:solidFill>
                  <a:srgbClr val="000000"/>
                </a:solidFill>
              </a:rPr>
              <a:t>TownController </a:t>
            </a:r>
            <a:r>
              <a:rPr>
                <a:solidFill>
                  <a:srgbClr val="272727"/>
                </a:solidFill>
              </a:rPr>
              <a:t>{</a:t>
            </a:r>
          </a:p>
          <a:p>
            <a:pPr defTabSz="457200">
              <a:defRPr sz="1500">
                <a:solidFill>
                  <a:srgbClr val="66187A"/>
                </a:solidFill>
                <a:latin typeface="Courier"/>
                <a:ea typeface="Courier"/>
                <a:cs typeface="Courier"/>
                <a:sym typeface="Courier"/>
              </a:defRPr>
            </a:pPr>
            <a:r>
              <a:rPr>
                <a:solidFill>
                  <a:srgbClr val="272727"/>
                </a:solidFill>
              </a:rPr>
              <a:t>  </a:t>
            </a:r>
            <a:r>
              <a:rPr>
                <a:solidFill>
                  <a:srgbClr val="011480"/>
                </a:solidFill>
              </a:rPr>
              <a:t>const </a:t>
            </a:r>
            <a:r>
              <a:rPr>
                <a:solidFill>
                  <a:srgbClr val="458383"/>
                </a:solidFill>
              </a:rPr>
              <a:t>ctx </a:t>
            </a:r>
            <a:r>
              <a:rPr>
                <a:solidFill>
                  <a:srgbClr val="272727"/>
                </a:solidFill>
              </a:rPr>
              <a:t>= useContext(</a:t>
            </a:r>
            <a:r>
              <a:rPr i="1"/>
              <a:t>TownControllerContext</a:t>
            </a:r>
            <a:r>
              <a:rPr>
                <a:solidFill>
                  <a:srgbClr val="272727"/>
                </a:solidFill>
              </a:rPr>
              <a:t>);</a:t>
            </a:r>
          </a:p>
          <a:p>
            <a:pPr defTabSz="457200">
              <a:defRPr sz="1500">
                <a:solidFill>
                  <a:srgbClr val="00733B"/>
                </a:solidFill>
                <a:latin typeface="Courier"/>
                <a:ea typeface="Courier"/>
                <a:cs typeface="Courier"/>
                <a:sym typeface="Courier"/>
              </a:defRPr>
            </a:pPr>
            <a:r>
              <a:rPr>
                <a:solidFill>
                  <a:srgbClr val="272727"/>
                </a:solidFill>
              </a:rPr>
              <a:t>  assert(</a:t>
            </a:r>
            <a:r>
              <a:rPr>
                <a:solidFill>
                  <a:srgbClr val="458383"/>
                </a:solidFill>
              </a:rPr>
              <a:t>ctx</a:t>
            </a:r>
            <a:r>
              <a:rPr>
                <a:solidFill>
                  <a:srgbClr val="272727"/>
                </a:solidFill>
              </a:rPr>
              <a:t>, </a:t>
            </a:r>
            <a:r>
              <a:t>'TownController context should be defined in order to use this hook.'</a:t>
            </a:r>
            <a:r>
              <a:rPr>
                <a:solidFill>
                  <a:srgbClr val="272727"/>
                </a:solidFill>
              </a:rPr>
              <a:t>);</a:t>
            </a:r>
          </a:p>
          <a:p>
            <a:pPr defTabSz="457200">
              <a:defRPr sz="1500">
                <a:solidFill>
                  <a:srgbClr val="011480"/>
                </a:solidFill>
                <a:latin typeface="Courier"/>
                <a:ea typeface="Courier"/>
                <a:cs typeface="Courier"/>
                <a:sym typeface="Courier"/>
              </a:defRPr>
            </a:pPr>
            <a:r>
              <a:rPr>
                <a:solidFill>
                  <a:srgbClr val="272727"/>
                </a:solidFill>
              </a:rPr>
              <a:t>  </a:t>
            </a:r>
            <a:r>
              <a:t>return </a:t>
            </a:r>
            <a:r>
              <a:rPr>
                <a:solidFill>
                  <a:srgbClr val="458383"/>
                </a:solidFill>
              </a:rPr>
              <a:t>ctx</a:t>
            </a:r>
            <a:r>
              <a:rPr>
                <a:solidFill>
                  <a:srgbClr val="272727"/>
                </a:solidFill>
              </a:rPr>
              <a:t>;</a:t>
            </a:r>
          </a:p>
          <a:p>
            <a:pPr defTabSz="457200">
              <a:defRPr sz="1500">
                <a:solidFill>
                  <a:srgbClr val="272727"/>
                </a:solidFill>
                <a:latin typeface="Courier"/>
                <a:ea typeface="Courier"/>
                <a:cs typeface="Courier"/>
                <a:sym typeface="Courier"/>
              </a:defRPr>
            </a:pPr>
            <a:r>
              <a:t>}</a:t>
            </a:r>
          </a:p>
        </p:txBody>
      </p:sp>
      <p:grpSp>
        <p:nvGrpSpPr>
          <p:cNvPr id="279" name="Group"/>
          <p:cNvGrpSpPr/>
          <p:nvPr/>
        </p:nvGrpSpPr>
        <p:grpSpPr>
          <a:xfrm>
            <a:off x="5868557" y="4440882"/>
            <a:ext cx="5580453" cy="458645"/>
            <a:chOff x="0" y="0"/>
            <a:chExt cx="5580452" cy="458643"/>
          </a:xfrm>
        </p:grpSpPr>
        <p:sp>
          <p:nvSpPr>
            <p:cNvPr id="277" name="Shared state: Every component nested within the provider can access"/>
            <p:cNvSpPr/>
            <p:nvPr/>
          </p:nvSpPr>
          <p:spPr>
            <a:xfrm>
              <a:off x="2721335" y="0"/>
              <a:ext cx="2859118"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a:solidFill>
                    <a:srgbClr val="F14C0E"/>
                  </a:solidFill>
                </a:defRPr>
              </a:lvl1pPr>
            </a:lstStyle>
            <a:p>
              <a:r>
                <a:t>Shared state: Every component nested within the provider can access</a:t>
              </a:r>
            </a:p>
          </p:txBody>
        </p:sp>
        <p:sp>
          <p:nvSpPr>
            <p:cNvPr id="278" name="Line"/>
            <p:cNvSpPr/>
            <p:nvPr/>
          </p:nvSpPr>
          <p:spPr>
            <a:xfrm flipH="1" flipV="1">
              <a:off x="-1" y="126904"/>
              <a:ext cx="2715133" cy="331740"/>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grpSp>
      <p:grpSp>
        <p:nvGrpSpPr>
          <p:cNvPr id="282" name="Group"/>
          <p:cNvGrpSpPr/>
          <p:nvPr/>
        </p:nvGrpSpPr>
        <p:grpSpPr>
          <a:xfrm>
            <a:off x="7398510" y="5474415"/>
            <a:ext cx="3955056" cy="312595"/>
            <a:chOff x="0" y="0"/>
            <a:chExt cx="3955055" cy="312593"/>
          </a:xfrm>
        </p:grpSpPr>
        <p:sp>
          <p:nvSpPr>
            <p:cNvPr id="280" name="This hook will always return the TownController"/>
            <p:cNvSpPr/>
            <p:nvPr/>
          </p:nvSpPr>
          <p:spPr>
            <a:xfrm>
              <a:off x="1397817" y="0"/>
              <a:ext cx="2557239"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a:solidFill>
                    <a:srgbClr val="F14C0E"/>
                  </a:solidFill>
                </a:defRPr>
              </a:lvl1pPr>
            </a:lstStyle>
            <a:p>
              <a:r>
                <a:t>This hook will always return the TownController</a:t>
              </a:r>
            </a:p>
          </p:txBody>
        </p:sp>
        <p:sp>
          <p:nvSpPr>
            <p:cNvPr id="281" name="Line"/>
            <p:cNvSpPr/>
            <p:nvPr/>
          </p:nvSpPr>
          <p:spPr>
            <a:xfrm flipH="1" flipV="1">
              <a:off x="-1" y="312593"/>
              <a:ext cx="1414693" cy="1"/>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grpSp>
      <p:grpSp>
        <p:nvGrpSpPr>
          <p:cNvPr id="285" name="Group"/>
          <p:cNvGrpSpPr/>
          <p:nvPr/>
        </p:nvGrpSpPr>
        <p:grpSpPr>
          <a:xfrm>
            <a:off x="6471511" y="3540634"/>
            <a:ext cx="5580453" cy="458645"/>
            <a:chOff x="0" y="0"/>
            <a:chExt cx="5580452" cy="458643"/>
          </a:xfrm>
        </p:grpSpPr>
        <p:sp>
          <p:nvSpPr>
            <p:cNvPr id="283" name="Create a context to store our shared state"/>
            <p:cNvSpPr/>
            <p:nvPr/>
          </p:nvSpPr>
          <p:spPr>
            <a:xfrm>
              <a:off x="2721335" y="0"/>
              <a:ext cx="2859118"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a:solidFill>
                    <a:srgbClr val="F14C0E"/>
                  </a:solidFill>
                </a:defRPr>
              </a:lvl1pPr>
            </a:lstStyle>
            <a:p>
              <a:r>
                <a:t>Create a context to store our shared state</a:t>
              </a:r>
            </a:p>
          </p:txBody>
        </p:sp>
        <p:sp>
          <p:nvSpPr>
            <p:cNvPr id="284" name="Line"/>
            <p:cNvSpPr/>
            <p:nvPr/>
          </p:nvSpPr>
          <p:spPr>
            <a:xfrm flipH="1" flipV="1">
              <a:off x="-1" y="126904"/>
              <a:ext cx="2715133" cy="331740"/>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27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2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 grpId="2" animBg="1" advAuto="0"/>
      <p:bldP spid="282" grpId="3" animBg="1" advAuto="0"/>
      <p:bldP spid="285" grpId="1"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Title 1"/>
          <p:cNvSpPr txBox="1">
            <a:spLocks noGrp="1"/>
          </p:cNvSpPr>
          <p:nvPr>
            <p:ph type="title"/>
          </p:nvPr>
        </p:nvSpPr>
        <p:spPr>
          <a:xfrm>
            <a:off x="838200" y="18255"/>
            <a:ext cx="10515600" cy="1325563"/>
          </a:xfrm>
          <a:prstGeom prst="rect">
            <a:avLst/>
          </a:prstGeom>
        </p:spPr>
        <p:txBody>
          <a:bodyPr/>
          <a:lstStyle/>
          <a:p>
            <a:r>
              <a:t>The Rules of Hooks</a:t>
            </a:r>
          </a:p>
        </p:txBody>
      </p:sp>
      <p:sp>
        <p:nvSpPr>
          <p:cNvPr id="297" name="Content Placeholder 2"/>
          <p:cNvSpPr txBox="1">
            <a:spLocks noGrp="1"/>
          </p:cNvSpPr>
          <p:nvPr>
            <p:ph type="body" idx="1"/>
          </p:nvPr>
        </p:nvSpPr>
        <p:spPr>
          <a:xfrm>
            <a:off x="838200" y="1500160"/>
            <a:ext cx="10515600" cy="4351338"/>
          </a:xfrm>
          <a:prstGeom prst="rect">
            <a:avLst/>
          </a:prstGeom>
        </p:spPr>
        <p:txBody>
          <a:bodyPr/>
          <a:lstStyle/>
          <a:p>
            <a:r>
              <a:t>Hooks are APIs provided by React that let components “hook” into React’s internal behavior</a:t>
            </a:r>
          </a:p>
          <a:p>
            <a:r>
              <a:t>Each time that a component is rendered, the hooks will be called again</a:t>
            </a:r>
          </a:p>
          <a:p>
            <a:r>
              <a:t>React be able to correlate the same calls to the same hook, e.g. to differentiate between two useState calls</a:t>
            </a:r>
          </a:p>
          <a:p>
            <a:r>
              <a:t>The rules of hooks ensure consistent behavior</a:t>
            </a:r>
          </a:p>
        </p:txBody>
      </p:sp>
      <p:sp>
        <p:nvSpPr>
          <p:cNvPr id="298"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15</a:t>
            </a:fld>
            <a:endParaRPr/>
          </a:p>
        </p:txBody>
      </p:sp>
      <p:sp>
        <p:nvSpPr>
          <p:cNvPr id="299" name="export function LikeButton(){…"/>
          <p:cNvSpPr txBox="1"/>
          <p:nvPr/>
        </p:nvSpPr>
        <p:spPr>
          <a:xfrm>
            <a:off x="1299014" y="4852211"/>
            <a:ext cx="5969954" cy="1551941"/>
          </a:xfrm>
          <a:prstGeom prst="rect">
            <a:avLst/>
          </a:prstGeom>
          <a:ln w="12700">
            <a:solidFill>
              <a:schemeClr val="accent1">
                <a:satOff val="-3547"/>
                <a:lumOff val="-10352"/>
              </a:schemeClr>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457200">
              <a:defRPr sz="1600">
                <a:solidFill>
                  <a:srgbClr val="272727"/>
                </a:solidFill>
                <a:latin typeface="Courier"/>
                <a:ea typeface="Courier"/>
                <a:cs typeface="Courier"/>
                <a:sym typeface="Courier"/>
              </a:defRPr>
            </a:pPr>
            <a:r>
              <a:rPr>
                <a:solidFill>
                  <a:srgbClr val="011480"/>
                </a:solidFill>
              </a:rPr>
              <a:t>export function </a:t>
            </a:r>
            <a:r>
              <a:rPr i="1"/>
              <a:t>LikeButton</a:t>
            </a:r>
            <a:r>
              <a:t>(){</a:t>
            </a:r>
          </a:p>
          <a:p>
            <a:pPr defTabSz="457200">
              <a:defRPr sz="16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isLiked</a:t>
            </a:r>
            <a:r>
              <a:t>, </a:t>
            </a:r>
            <a:r>
              <a:rPr>
                <a:solidFill>
                  <a:srgbClr val="000000"/>
                </a:solidFill>
              </a:rPr>
              <a:t>setIsLiked</a:t>
            </a:r>
            <a:r>
              <a:t>] = </a:t>
            </a:r>
            <a:r>
              <a:rPr i="1"/>
              <a:t>useState</a:t>
            </a:r>
            <a:r>
              <a:t>(</a:t>
            </a:r>
            <a:r>
              <a:rPr>
                <a:solidFill>
                  <a:srgbClr val="011480"/>
                </a:solidFill>
              </a:rPr>
              <a:t>false</a:t>
            </a:r>
            <a:r>
              <a:t>);</a:t>
            </a:r>
          </a:p>
          <a:p>
            <a:pPr defTabSz="457200">
              <a:defRPr sz="16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count</a:t>
            </a:r>
            <a:r>
              <a:t>, </a:t>
            </a:r>
            <a:r>
              <a:rPr>
                <a:solidFill>
                  <a:srgbClr val="000000"/>
                </a:solidFill>
              </a:rPr>
              <a:t>setCount</a:t>
            </a:r>
            <a:r>
              <a:t>] = </a:t>
            </a:r>
            <a:r>
              <a:rPr i="1"/>
              <a:t>useState</a:t>
            </a:r>
            <a:r>
              <a:t>(</a:t>
            </a:r>
            <a:r>
              <a:rPr>
                <a:solidFill>
                  <a:srgbClr val="0073E6"/>
                </a:solidFill>
              </a:rPr>
              <a:t>0</a:t>
            </a:r>
            <a:r>
              <a:t>);</a:t>
            </a:r>
          </a:p>
          <a:p>
            <a:pPr defTabSz="457200">
              <a:defRPr sz="1600">
                <a:solidFill>
                  <a:srgbClr val="272727"/>
                </a:solidFill>
                <a:latin typeface="Courier"/>
                <a:ea typeface="Courier"/>
                <a:cs typeface="Courier"/>
                <a:sym typeface="Courier"/>
              </a:defRPr>
            </a:pPr>
            <a:r>
              <a:t>  ...</a:t>
            </a:r>
          </a:p>
          <a:p>
            <a:pPr defTabSz="457200">
              <a:defRPr sz="1600">
                <a:solidFill>
                  <a:srgbClr val="272727"/>
                </a:solidFill>
                <a:latin typeface="Courier"/>
                <a:ea typeface="Courier"/>
                <a:cs typeface="Courier"/>
                <a:sym typeface="Courier"/>
              </a:defRPr>
            </a:pPr>
            <a:r>
              <a:t>}</a:t>
            </a:r>
          </a:p>
        </p:txBody>
      </p:sp>
      <p:grpSp>
        <p:nvGrpSpPr>
          <p:cNvPr id="303" name="Group"/>
          <p:cNvGrpSpPr/>
          <p:nvPr/>
        </p:nvGrpSpPr>
        <p:grpSpPr>
          <a:xfrm>
            <a:off x="6393343" y="5112119"/>
            <a:ext cx="4793274" cy="434791"/>
            <a:chOff x="0" y="0"/>
            <a:chExt cx="4793273" cy="434789"/>
          </a:xfrm>
        </p:grpSpPr>
        <p:sp>
          <p:nvSpPr>
            <p:cNvPr id="300" name="How does React keep track of which state variable is which?  (The Rules of Hooks say how)"/>
            <p:cNvSpPr/>
            <p:nvPr/>
          </p:nvSpPr>
          <p:spPr>
            <a:xfrm>
              <a:off x="1934156" y="0"/>
              <a:ext cx="2859118"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defRPr>
                  <a:solidFill>
                    <a:srgbClr val="F14C0E"/>
                  </a:solidFill>
                </a:defRPr>
              </a:pPr>
              <a:r>
                <a:t>How does React keep track of which state variable is which?</a:t>
              </a:r>
              <a:br/>
              <a:br/>
              <a:r>
                <a:t>(The Rules of Hooks say how)</a:t>
              </a:r>
            </a:p>
          </p:txBody>
        </p:sp>
        <p:sp>
          <p:nvSpPr>
            <p:cNvPr id="301" name="Line"/>
            <p:cNvSpPr/>
            <p:nvPr/>
          </p:nvSpPr>
          <p:spPr>
            <a:xfrm flipH="1" flipV="1">
              <a:off x="799106" y="184323"/>
              <a:ext cx="1112512" cy="1"/>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sp>
          <p:nvSpPr>
            <p:cNvPr id="302" name="Line"/>
            <p:cNvSpPr/>
            <p:nvPr/>
          </p:nvSpPr>
          <p:spPr>
            <a:xfrm flipH="1" flipV="1">
              <a:off x="-1" y="434789"/>
              <a:ext cx="1898670" cy="1"/>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grpSp>
    </p:spTree>
    <p:extLst>
      <p:ext uri="{BB962C8B-B14F-4D97-AF65-F5344CB8AC3E}">
        <p14:creationId xmlns:p14="http://schemas.microsoft.com/office/powerpoint/2010/main" val="4125801002"/>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Title 1"/>
          <p:cNvSpPr txBox="1">
            <a:spLocks noGrp="1"/>
          </p:cNvSpPr>
          <p:nvPr>
            <p:ph type="title"/>
          </p:nvPr>
        </p:nvSpPr>
        <p:spPr>
          <a:xfrm>
            <a:off x="838200" y="18255"/>
            <a:ext cx="10515600" cy="1325563"/>
          </a:xfrm>
          <a:prstGeom prst="rect">
            <a:avLst/>
          </a:prstGeom>
        </p:spPr>
        <p:txBody>
          <a:bodyPr/>
          <a:lstStyle/>
          <a:p>
            <a:r>
              <a:t>The Rules of Hooks</a:t>
            </a:r>
          </a:p>
        </p:txBody>
      </p:sp>
      <p:sp>
        <p:nvSpPr>
          <p:cNvPr id="308" name="Content Placeholder 2"/>
          <p:cNvSpPr txBox="1">
            <a:spLocks noGrp="1"/>
          </p:cNvSpPr>
          <p:nvPr>
            <p:ph type="body" idx="1"/>
          </p:nvPr>
        </p:nvSpPr>
        <p:spPr>
          <a:xfrm>
            <a:off x="838200" y="1500160"/>
            <a:ext cx="10515600" cy="4351338"/>
          </a:xfrm>
          <a:prstGeom prst="rect">
            <a:avLst/>
          </a:prstGeom>
        </p:spPr>
        <p:txBody>
          <a:bodyPr/>
          <a:lstStyle/>
          <a:p>
            <a:pPr marL="374315" indent="-374315">
              <a:buFontTx/>
              <a:buAutoNum type="arabicPeriod"/>
            </a:pPr>
            <a:r>
              <a:t>Only call hooks at the top level</a:t>
            </a:r>
          </a:p>
          <a:p>
            <a:pPr marL="736600" lvl="1" indent="-228600">
              <a:buFontTx/>
            </a:pPr>
            <a:r>
              <a:t>Not within loops, inside conditions, or nested functions</a:t>
            </a:r>
          </a:p>
          <a:p>
            <a:pPr marL="736600" lvl="1" indent="-228600">
              <a:buFontTx/>
            </a:pPr>
            <a:r>
              <a:t>Rationale: The order of hooks called must always be the same each time a component renders</a:t>
            </a:r>
          </a:p>
          <a:p>
            <a:pPr marL="374315" indent="-374315">
              <a:buFontTx/>
              <a:buAutoNum type="arabicPeriod"/>
            </a:pPr>
            <a:r>
              <a:t>Only call hooks from React Components or Custom Hooks</a:t>
            </a:r>
          </a:p>
          <a:p>
            <a:pPr marL="736600" lvl="1" indent="-228600">
              <a:buFontTx/>
            </a:pPr>
            <a:r>
              <a:t>Not from any other helper methods or classes</a:t>
            </a:r>
          </a:p>
          <a:p>
            <a:pPr marL="736600" lvl="1" indent="-228600">
              <a:buFontTx/>
            </a:pPr>
            <a:r>
              <a:t>Rationale: React must know the component that the call to the hook is associated with</a:t>
            </a:r>
          </a:p>
        </p:txBody>
      </p:sp>
      <p:sp>
        <p:nvSpPr>
          <p:cNvPr id="309"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16</a:t>
            </a:fld>
            <a:endParaRPr/>
          </a:p>
        </p:txBody>
      </p:sp>
      <p:sp>
        <p:nvSpPr>
          <p:cNvPr id="310" name="export function LikeButton(){…"/>
          <p:cNvSpPr txBox="1"/>
          <p:nvPr/>
        </p:nvSpPr>
        <p:spPr>
          <a:xfrm>
            <a:off x="1155374" y="5434755"/>
            <a:ext cx="5969953" cy="1310641"/>
          </a:xfrm>
          <a:prstGeom prst="rect">
            <a:avLst/>
          </a:prstGeom>
          <a:ln w="12700">
            <a:solidFill>
              <a:schemeClr val="accent1">
                <a:satOff val="-3547"/>
                <a:lumOff val="-10352"/>
              </a:schemeClr>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457200">
              <a:defRPr sz="1600">
                <a:solidFill>
                  <a:srgbClr val="272727"/>
                </a:solidFill>
                <a:latin typeface="Courier"/>
                <a:ea typeface="Courier"/>
                <a:cs typeface="Courier"/>
                <a:sym typeface="Courier"/>
              </a:defRPr>
            </a:pPr>
            <a:r>
              <a:rPr>
                <a:solidFill>
                  <a:srgbClr val="011480"/>
                </a:solidFill>
              </a:rPr>
              <a:t>export function </a:t>
            </a:r>
            <a:r>
              <a:rPr i="1"/>
              <a:t>LikeButton</a:t>
            </a:r>
            <a:r>
              <a:t>(){</a:t>
            </a:r>
          </a:p>
          <a:p>
            <a:pPr defTabSz="457200">
              <a:defRPr sz="16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isLiked</a:t>
            </a:r>
            <a:r>
              <a:t>, </a:t>
            </a:r>
            <a:r>
              <a:rPr>
                <a:solidFill>
                  <a:srgbClr val="000000"/>
                </a:solidFill>
              </a:rPr>
              <a:t>setIsLiked</a:t>
            </a:r>
            <a:r>
              <a:t>] = </a:t>
            </a:r>
            <a:r>
              <a:rPr i="1"/>
              <a:t>useState</a:t>
            </a:r>
            <a:r>
              <a:t>(</a:t>
            </a:r>
            <a:r>
              <a:rPr>
                <a:solidFill>
                  <a:srgbClr val="011480"/>
                </a:solidFill>
              </a:rPr>
              <a:t>false</a:t>
            </a:r>
            <a:r>
              <a:t>);</a:t>
            </a:r>
          </a:p>
          <a:p>
            <a:pPr defTabSz="457200">
              <a:defRPr sz="16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count</a:t>
            </a:r>
            <a:r>
              <a:t>, </a:t>
            </a:r>
            <a:r>
              <a:rPr>
                <a:solidFill>
                  <a:srgbClr val="000000"/>
                </a:solidFill>
              </a:rPr>
              <a:t>setCount</a:t>
            </a:r>
            <a:r>
              <a:t>] = </a:t>
            </a:r>
            <a:r>
              <a:rPr i="1"/>
              <a:t>useState</a:t>
            </a:r>
            <a:r>
              <a:t>(</a:t>
            </a:r>
            <a:r>
              <a:rPr>
                <a:solidFill>
                  <a:srgbClr val="0073E6"/>
                </a:solidFill>
              </a:rPr>
              <a:t>0</a:t>
            </a:r>
            <a:r>
              <a:t>);</a:t>
            </a:r>
          </a:p>
          <a:p>
            <a:pPr defTabSz="457200">
              <a:defRPr sz="1600">
                <a:solidFill>
                  <a:srgbClr val="272727"/>
                </a:solidFill>
                <a:latin typeface="Courier"/>
                <a:ea typeface="Courier"/>
                <a:cs typeface="Courier"/>
                <a:sym typeface="Courier"/>
              </a:defRPr>
            </a:pPr>
            <a:r>
              <a:t>  ...</a:t>
            </a:r>
          </a:p>
          <a:p>
            <a:pPr defTabSz="457200">
              <a:defRPr sz="1600">
                <a:solidFill>
                  <a:srgbClr val="272727"/>
                </a:solidFill>
                <a:latin typeface="Courier"/>
                <a:ea typeface="Courier"/>
                <a:cs typeface="Courier"/>
                <a:sym typeface="Courier"/>
              </a:defRPr>
            </a:pPr>
            <a:r>
              <a:t>}</a:t>
            </a:r>
          </a:p>
        </p:txBody>
      </p:sp>
      <p:grpSp>
        <p:nvGrpSpPr>
          <p:cNvPr id="314" name="Group"/>
          <p:cNvGrpSpPr/>
          <p:nvPr/>
        </p:nvGrpSpPr>
        <p:grpSpPr>
          <a:xfrm>
            <a:off x="6290121" y="5672686"/>
            <a:ext cx="4793274" cy="434791"/>
            <a:chOff x="0" y="0"/>
            <a:chExt cx="4793273" cy="434789"/>
          </a:xfrm>
        </p:grpSpPr>
        <p:sp>
          <p:nvSpPr>
            <p:cNvPr id="311" name="React knows which useState is which by tracking calls to them from components in the render tree"/>
            <p:cNvSpPr/>
            <p:nvPr/>
          </p:nvSpPr>
          <p:spPr>
            <a:xfrm>
              <a:off x="1934156" y="0"/>
              <a:ext cx="2859118"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a:solidFill>
                    <a:srgbClr val="F14C0E"/>
                  </a:solidFill>
                </a:defRPr>
              </a:lvl1pPr>
            </a:lstStyle>
            <a:p>
              <a:r>
                <a:t>React knows which useState is which by tracking calls to them from components in the render tree</a:t>
              </a:r>
            </a:p>
          </p:txBody>
        </p:sp>
        <p:sp>
          <p:nvSpPr>
            <p:cNvPr id="312" name="Line"/>
            <p:cNvSpPr/>
            <p:nvPr/>
          </p:nvSpPr>
          <p:spPr>
            <a:xfrm flipH="1" flipV="1">
              <a:off x="799106" y="184323"/>
              <a:ext cx="1112512" cy="1"/>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sp>
          <p:nvSpPr>
            <p:cNvPr id="313" name="Line"/>
            <p:cNvSpPr/>
            <p:nvPr/>
          </p:nvSpPr>
          <p:spPr>
            <a:xfrm flipH="1" flipV="1">
              <a:off x="-1" y="434789"/>
              <a:ext cx="1898670" cy="1"/>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grpSp>
    </p:spTree>
    <p:extLst>
      <p:ext uri="{BB962C8B-B14F-4D97-AF65-F5344CB8AC3E}">
        <p14:creationId xmlns:p14="http://schemas.microsoft.com/office/powerpoint/2010/main" val="578956470"/>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Title 1"/>
          <p:cNvSpPr txBox="1">
            <a:spLocks noGrp="1"/>
          </p:cNvSpPr>
          <p:nvPr>
            <p:ph type="title"/>
          </p:nvPr>
        </p:nvSpPr>
        <p:spPr>
          <a:xfrm>
            <a:off x="838200" y="18255"/>
            <a:ext cx="10515600" cy="1325563"/>
          </a:xfrm>
          <a:prstGeom prst="rect">
            <a:avLst/>
          </a:prstGeom>
        </p:spPr>
        <p:txBody>
          <a:bodyPr/>
          <a:lstStyle/>
          <a:p>
            <a:r>
              <a:t>Pattern: use&lt;HookName&gt; For Custom Hooks</a:t>
            </a:r>
          </a:p>
        </p:txBody>
      </p:sp>
      <p:sp>
        <p:nvSpPr>
          <p:cNvPr id="248" name="Content Placeholder 2"/>
          <p:cNvSpPr txBox="1">
            <a:spLocks noGrp="1"/>
          </p:cNvSpPr>
          <p:nvPr>
            <p:ph type="body" idx="1"/>
          </p:nvPr>
        </p:nvSpPr>
        <p:spPr>
          <a:xfrm>
            <a:off x="838200" y="1500160"/>
            <a:ext cx="10515600" cy="4351338"/>
          </a:xfrm>
          <a:prstGeom prst="rect">
            <a:avLst/>
          </a:prstGeom>
        </p:spPr>
        <p:txBody>
          <a:bodyPr/>
          <a:lstStyle/>
          <a:p>
            <a:r>
              <a:t>Problem: How to compose and reuse “behaviors” that might involve storing state and performing side-effects?</a:t>
            </a:r>
          </a:p>
          <a:p>
            <a:r>
              <a:t>Solution: Create a “custom hook” - a function that starts with “use” and calls other hooks</a:t>
            </a:r>
          </a:p>
          <a:p>
            <a:r>
              <a:t>By convention, all custom React hooks should start with the prefix “use”</a:t>
            </a:r>
          </a:p>
        </p:txBody>
      </p:sp>
      <p:sp>
        <p:nvSpPr>
          <p:cNvPr id="249"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17</a:t>
            </a:fld>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Title 1"/>
          <p:cNvSpPr txBox="1">
            <a:spLocks noGrp="1"/>
          </p:cNvSpPr>
          <p:nvPr>
            <p:ph type="title"/>
          </p:nvPr>
        </p:nvSpPr>
        <p:spPr>
          <a:xfrm>
            <a:off x="838200" y="18255"/>
            <a:ext cx="10515600" cy="1325563"/>
          </a:xfrm>
          <a:prstGeom prst="rect">
            <a:avLst/>
          </a:prstGeom>
        </p:spPr>
        <p:txBody>
          <a:bodyPr/>
          <a:lstStyle/>
          <a:p>
            <a:r>
              <a:t>use&lt;HookName&gt;: Write Custom Hooks</a:t>
            </a:r>
          </a:p>
        </p:txBody>
      </p:sp>
      <p:sp>
        <p:nvSpPr>
          <p:cNvPr id="254" name="Content Placeholder 2"/>
          <p:cNvSpPr txBox="1">
            <a:spLocks noGrp="1"/>
          </p:cNvSpPr>
          <p:nvPr>
            <p:ph type="body" idx="1"/>
          </p:nvPr>
        </p:nvSpPr>
        <p:spPr>
          <a:xfrm>
            <a:off x="838200" y="1500160"/>
            <a:ext cx="10515600" cy="4351338"/>
          </a:xfrm>
          <a:prstGeom prst="rect">
            <a:avLst/>
          </a:prstGeom>
        </p:spPr>
        <p:txBody>
          <a:bodyPr/>
          <a:lstStyle/>
          <a:p>
            <a:r>
              <a:t>Calls to multiple hooks can be composed into a “custom” hook</a:t>
            </a:r>
          </a:p>
          <a:p>
            <a:r>
              <a:t>By convention, all custom React hooks should start with the prefix “use”</a:t>
            </a:r>
          </a:p>
        </p:txBody>
      </p:sp>
      <p:sp>
        <p:nvSpPr>
          <p:cNvPr id="255"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18</a:t>
            </a:fld>
            <a:endParaRPr/>
          </a:p>
        </p:txBody>
      </p:sp>
      <p:sp>
        <p:nvSpPr>
          <p:cNvPr id="256" name="export function useLogCountOfProp(propertyName: string, propertyValue: boolean){…"/>
          <p:cNvSpPr txBox="1"/>
          <p:nvPr/>
        </p:nvSpPr>
        <p:spPr>
          <a:xfrm>
            <a:off x="1464835" y="2927405"/>
            <a:ext cx="9262330" cy="3761741"/>
          </a:xfrm>
          <a:prstGeom prst="rect">
            <a:avLst/>
          </a:prstGeom>
          <a:ln w="12700">
            <a:solidFill>
              <a:schemeClr val="accent1">
                <a:satOff val="-3547"/>
                <a:lumOff val="-10352"/>
              </a:schemeClr>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457200">
              <a:defRPr sz="1500">
                <a:solidFill>
                  <a:srgbClr val="272727"/>
                </a:solidFill>
                <a:latin typeface="Courier"/>
                <a:ea typeface="Courier"/>
                <a:cs typeface="Courier"/>
                <a:sym typeface="Courier"/>
              </a:defRPr>
            </a:pPr>
            <a:r>
              <a:rPr>
                <a:solidFill>
                  <a:srgbClr val="011480"/>
                </a:solidFill>
              </a:rPr>
              <a:t>export function </a:t>
            </a:r>
            <a:r>
              <a:rPr i="1"/>
              <a:t>useLogCountOfProp</a:t>
            </a:r>
            <a:r>
              <a:t>(propertyName: </a:t>
            </a:r>
            <a:r>
              <a:rPr>
                <a:solidFill>
                  <a:srgbClr val="011480"/>
                </a:solidFill>
              </a:rPr>
              <a:t>string</a:t>
            </a:r>
            <a:r>
              <a:t>, propertyValue: </a:t>
            </a:r>
            <a:r>
              <a:rPr>
                <a:solidFill>
                  <a:srgbClr val="011480"/>
                </a:solidFill>
              </a:rPr>
              <a:t>boolean</a:t>
            </a:r>
            <a:r>
              <a:t>){</a:t>
            </a:r>
          </a:p>
          <a:p>
            <a:pPr defTabSz="457200">
              <a:defRPr sz="15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count</a:t>
            </a:r>
            <a:r>
              <a:t>, </a:t>
            </a:r>
            <a:r>
              <a:rPr>
                <a:solidFill>
                  <a:srgbClr val="000000"/>
                </a:solidFill>
              </a:rPr>
              <a:t>setCount</a:t>
            </a:r>
            <a:r>
              <a:t>] = </a:t>
            </a:r>
            <a:r>
              <a:rPr i="1"/>
              <a:t>useState</a:t>
            </a:r>
            <a:r>
              <a:t>(</a:t>
            </a:r>
            <a:r>
              <a:rPr>
                <a:solidFill>
                  <a:srgbClr val="0073E6"/>
                </a:solidFill>
              </a:rPr>
              <a:t>0</a:t>
            </a:r>
            <a:r>
              <a:t>);</a:t>
            </a:r>
          </a:p>
          <a:p>
            <a:pPr defTabSz="457200">
              <a:defRPr sz="1500" i="1">
                <a:solidFill>
                  <a:srgbClr val="272727"/>
                </a:solidFill>
                <a:latin typeface="Courier"/>
                <a:ea typeface="Courier"/>
                <a:cs typeface="Courier"/>
                <a:sym typeface="Courier"/>
              </a:defRPr>
            </a:pPr>
            <a:r>
              <a:rPr i="0"/>
              <a:t>  </a:t>
            </a:r>
            <a:r>
              <a:t>useEffect</a:t>
            </a:r>
            <a:r>
              <a:rPr i="0"/>
              <a:t>(()=&gt;{</a:t>
            </a:r>
          </a:p>
          <a:p>
            <a:pPr defTabSz="457200">
              <a:defRPr sz="1500">
                <a:solidFill>
                  <a:srgbClr val="272727"/>
                </a:solidFill>
                <a:latin typeface="Courier"/>
                <a:ea typeface="Courier"/>
                <a:cs typeface="Courier"/>
                <a:sym typeface="Courier"/>
              </a:defRPr>
            </a:pPr>
            <a:r>
              <a:t>    </a:t>
            </a:r>
            <a:r>
              <a:rPr>
                <a:solidFill>
                  <a:srgbClr val="011480"/>
                </a:solidFill>
              </a:rPr>
              <a:t>if</a:t>
            </a:r>
            <a:r>
              <a:t>(propertyValue){</a:t>
            </a:r>
          </a:p>
          <a:p>
            <a:pPr defTabSz="457200">
              <a:defRPr sz="1500">
                <a:solidFill>
                  <a:srgbClr val="272727"/>
                </a:solidFill>
                <a:latin typeface="Courier"/>
                <a:ea typeface="Courier"/>
                <a:cs typeface="Courier"/>
                <a:sym typeface="Courier"/>
              </a:defRPr>
            </a:pPr>
            <a:r>
              <a:t>      </a:t>
            </a:r>
            <a:r>
              <a:rPr>
                <a:solidFill>
                  <a:srgbClr val="000000"/>
                </a:solidFill>
              </a:rPr>
              <a:t>setCount</a:t>
            </a:r>
            <a:r>
              <a:t>((prevCount) =&gt; prevCount + </a:t>
            </a:r>
            <a:r>
              <a:rPr>
                <a:solidFill>
                  <a:srgbClr val="0073E6"/>
                </a:solidFill>
              </a:rPr>
              <a:t>1</a:t>
            </a:r>
            <a:r>
              <a:t>)</a:t>
            </a:r>
          </a:p>
          <a:p>
            <a:pPr defTabSz="457200">
              <a:defRPr sz="1500">
                <a:solidFill>
                  <a:srgbClr val="272727"/>
                </a:solidFill>
                <a:latin typeface="Courier"/>
                <a:ea typeface="Courier"/>
                <a:cs typeface="Courier"/>
                <a:sym typeface="Courier"/>
              </a:defRPr>
            </a:pPr>
            <a:r>
              <a:t>    }</a:t>
            </a:r>
          </a:p>
          <a:p>
            <a:pPr defTabSz="457200">
              <a:defRPr sz="1500">
                <a:solidFill>
                  <a:srgbClr val="272727"/>
                </a:solidFill>
                <a:latin typeface="Courier"/>
                <a:ea typeface="Courier"/>
                <a:cs typeface="Courier"/>
                <a:sym typeface="Courier"/>
              </a:defRPr>
            </a:pPr>
            <a:r>
              <a:t>  }, [propertyValue])</a:t>
            </a:r>
          </a:p>
          <a:p>
            <a:pPr defTabSz="457200">
              <a:defRPr sz="1500" i="1">
                <a:solidFill>
                  <a:srgbClr val="272727"/>
                </a:solidFill>
                <a:latin typeface="Courier"/>
                <a:ea typeface="Courier"/>
                <a:cs typeface="Courier"/>
                <a:sym typeface="Courier"/>
              </a:defRPr>
            </a:pPr>
            <a:r>
              <a:rPr i="0"/>
              <a:t>  </a:t>
            </a:r>
            <a:r>
              <a:t>useEffect</a:t>
            </a:r>
            <a:r>
              <a:rPr i="0"/>
              <a:t>(()=&gt;{</a:t>
            </a:r>
          </a:p>
          <a:p>
            <a:pPr defTabSz="457200">
              <a:defRPr sz="1500">
                <a:solidFill>
                  <a:srgbClr val="00733B"/>
                </a:solidFill>
                <a:latin typeface="Courier"/>
                <a:ea typeface="Courier"/>
                <a:cs typeface="Courier"/>
                <a:sym typeface="Courier"/>
              </a:defRPr>
            </a:pPr>
            <a:r>
              <a:rPr>
                <a:solidFill>
                  <a:srgbClr val="272727"/>
                </a:solidFill>
              </a:rPr>
              <a:t>    </a:t>
            </a:r>
            <a:r>
              <a:rPr i="1">
                <a:solidFill>
                  <a:srgbClr val="66187A"/>
                </a:solidFill>
              </a:rPr>
              <a:t>console</a:t>
            </a:r>
            <a:r>
              <a:rPr>
                <a:solidFill>
                  <a:srgbClr val="272727"/>
                </a:solidFill>
              </a:rPr>
              <a:t>.</a:t>
            </a:r>
            <a:r>
              <a:rPr>
                <a:solidFill>
                  <a:srgbClr val="7A7A43"/>
                </a:solidFill>
              </a:rPr>
              <a:t>log</a:t>
            </a:r>
            <a:r>
              <a:rPr>
                <a:solidFill>
                  <a:srgbClr val="272727"/>
                </a:solidFill>
              </a:rPr>
              <a:t>(</a:t>
            </a:r>
            <a:r>
              <a:t>`Property </a:t>
            </a:r>
            <a:r>
              <a:rPr>
                <a:solidFill>
                  <a:srgbClr val="272727"/>
                </a:solidFill>
              </a:rPr>
              <a:t>${propertyName}</a:t>
            </a:r>
            <a:r>
              <a:t> was set to true </a:t>
            </a:r>
            <a:r>
              <a:rPr>
                <a:solidFill>
                  <a:srgbClr val="272727"/>
                </a:solidFill>
              </a:rPr>
              <a:t>${</a:t>
            </a:r>
            <a:r>
              <a:rPr>
                <a:solidFill>
                  <a:srgbClr val="458383"/>
                </a:solidFill>
              </a:rPr>
              <a:t>count</a:t>
            </a:r>
            <a:r>
              <a:rPr>
                <a:solidFill>
                  <a:srgbClr val="272727"/>
                </a:solidFill>
              </a:rPr>
              <a:t>}</a:t>
            </a:r>
            <a:r>
              <a:t> times`</a:t>
            </a:r>
            <a:r>
              <a:rPr>
                <a:solidFill>
                  <a:srgbClr val="272727"/>
                </a:solidFill>
              </a:rPr>
              <a:t>);</a:t>
            </a:r>
          </a:p>
          <a:p>
            <a:pPr defTabSz="457200">
              <a:defRPr sz="1500">
                <a:solidFill>
                  <a:srgbClr val="272727"/>
                </a:solidFill>
                <a:latin typeface="Courier"/>
                <a:ea typeface="Courier"/>
                <a:cs typeface="Courier"/>
                <a:sym typeface="Courier"/>
              </a:defRPr>
            </a:pPr>
            <a:r>
              <a:t>  }, [</a:t>
            </a:r>
            <a:r>
              <a:rPr>
                <a:solidFill>
                  <a:srgbClr val="458383"/>
                </a:solidFill>
              </a:rPr>
              <a:t>count</a:t>
            </a:r>
            <a:r>
              <a:t>, propertyName])</a:t>
            </a:r>
          </a:p>
          <a:p>
            <a:pPr defTabSz="457200">
              <a:defRPr sz="1500">
                <a:solidFill>
                  <a:srgbClr val="272727"/>
                </a:solidFill>
                <a:latin typeface="Courier"/>
                <a:ea typeface="Courier"/>
                <a:cs typeface="Courier"/>
                <a:sym typeface="Courier"/>
              </a:defRPr>
            </a:pPr>
            <a:r>
              <a:t>}</a:t>
            </a:r>
          </a:p>
          <a:p>
            <a:pPr defTabSz="457200">
              <a:defRPr sz="1500" i="1">
                <a:solidFill>
                  <a:srgbClr val="272727"/>
                </a:solidFill>
                <a:latin typeface="Courier"/>
                <a:ea typeface="Courier"/>
                <a:cs typeface="Courier"/>
                <a:sym typeface="Courier"/>
              </a:defRPr>
            </a:pPr>
            <a:r>
              <a:rPr i="0">
                <a:solidFill>
                  <a:srgbClr val="011480"/>
                </a:solidFill>
              </a:rPr>
              <a:t>export function </a:t>
            </a:r>
            <a:r>
              <a:t>LikeButton</a:t>
            </a:r>
            <a:r>
              <a:rPr i="0"/>
              <a:t>(){</a:t>
            </a:r>
          </a:p>
          <a:p>
            <a:pPr defTabSz="457200">
              <a:defRPr sz="15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isLiked</a:t>
            </a:r>
            <a:r>
              <a:t>, </a:t>
            </a:r>
            <a:r>
              <a:rPr>
                <a:solidFill>
                  <a:srgbClr val="000000"/>
                </a:solidFill>
              </a:rPr>
              <a:t>setIsLiked</a:t>
            </a:r>
            <a:r>
              <a:t>] = </a:t>
            </a:r>
            <a:r>
              <a:rPr i="1"/>
              <a:t>useState</a:t>
            </a:r>
            <a:r>
              <a:t>(</a:t>
            </a:r>
            <a:r>
              <a:rPr>
                <a:solidFill>
                  <a:srgbClr val="011480"/>
                </a:solidFill>
              </a:rPr>
              <a:t>false</a:t>
            </a:r>
            <a:r>
              <a:t>);</a:t>
            </a:r>
          </a:p>
          <a:p>
            <a:pPr defTabSz="457200">
              <a:defRPr sz="1500">
                <a:solidFill>
                  <a:srgbClr val="272727"/>
                </a:solidFill>
                <a:latin typeface="Courier"/>
                <a:ea typeface="Courier"/>
                <a:cs typeface="Courier"/>
                <a:sym typeface="Courier"/>
              </a:defRPr>
            </a:pPr>
            <a:r>
              <a:t>  </a:t>
            </a:r>
            <a:r>
              <a:rPr i="1"/>
              <a:t>useLogCountOfProp</a:t>
            </a:r>
            <a:r>
              <a:t>(</a:t>
            </a:r>
            <a:r>
              <a:rPr>
                <a:solidFill>
                  <a:srgbClr val="00733B"/>
                </a:solidFill>
              </a:rPr>
              <a:t>'isLiked'</a:t>
            </a:r>
            <a:r>
              <a:t>, </a:t>
            </a:r>
            <a:r>
              <a:rPr>
                <a:solidFill>
                  <a:srgbClr val="458383"/>
                </a:solidFill>
              </a:rPr>
              <a:t>isLiked</a:t>
            </a:r>
            <a:r>
              <a:t>);</a:t>
            </a:r>
          </a:p>
          <a:p>
            <a:pPr defTabSz="457200">
              <a:defRPr sz="1500">
                <a:solidFill>
                  <a:srgbClr val="808080"/>
                </a:solidFill>
                <a:latin typeface="Courier"/>
                <a:ea typeface="Courier"/>
                <a:cs typeface="Courier"/>
                <a:sym typeface="Courier"/>
              </a:defRPr>
            </a:pPr>
            <a:r>
              <a:t>  // No 'count' here, just the original like button</a:t>
            </a:r>
            <a:br/>
            <a:r>
              <a:t>}</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Title 1"/>
          <p:cNvSpPr txBox="1">
            <a:spLocks noGrp="1"/>
          </p:cNvSpPr>
          <p:nvPr>
            <p:ph type="title"/>
          </p:nvPr>
        </p:nvSpPr>
        <p:spPr>
          <a:prstGeom prst="rect">
            <a:avLst/>
          </a:prstGeom>
        </p:spPr>
        <p:txBody>
          <a:bodyPr>
            <a:normAutofit/>
          </a:bodyPr>
          <a:lstStyle>
            <a:lvl1pPr defTabSz="877823">
              <a:defRPr sz="4224"/>
            </a:lvl1pPr>
          </a:lstStyle>
          <a:p>
            <a:r>
              <a:rPr sz="3600" dirty="0"/>
              <a:t>React Functional Components are More Modular than Class Components</a:t>
            </a:r>
          </a:p>
        </p:txBody>
      </p:sp>
      <p:sp>
        <p:nvSpPr>
          <p:cNvPr id="290" name="Content Placeholder 2"/>
          <p:cNvSpPr txBox="1">
            <a:spLocks noGrp="1"/>
          </p:cNvSpPr>
          <p:nvPr>
            <p:ph type="body" sz="half" idx="1"/>
          </p:nvPr>
        </p:nvSpPr>
        <p:spPr>
          <a:prstGeom prst="rect">
            <a:avLst/>
          </a:prstGeom>
        </p:spPr>
        <p:txBody>
          <a:bodyPr/>
          <a:lstStyle/>
          <a:p>
            <a:r>
              <a:t>Functional components</a:t>
            </a:r>
          </a:p>
          <a:p>
            <a:pPr marL="685800" lvl="1" indent="-228600"/>
            <a:r>
              <a:t>Create a useEffect for each behavior</a:t>
            </a:r>
          </a:p>
          <a:p>
            <a:pPr marL="685800" lvl="1" indent="-228600"/>
            <a:r>
              <a:t>Each useEffect can have its own cleanup callback </a:t>
            </a:r>
          </a:p>
          <a:p>
            <a:pPr marL="685800" lvl="1" indent="-228600"/>
            <a:r>
              <a:t>Compose multiple hooks into custom hooks for reusable behaviors</a:t>
            </a:r>
          </a:p>
        </p:txBody>
      </p:sp>
      <p:sp>
        <p:nvSpPr>
          <p:cNvPr id="291" name="Slide Number Placeholder 3"/>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19</a:t>
            </a:fld>
            <a:endParaRPr/>
          </a:p>
        </p:txBody>
      </p:sp>
      <p:sp>
        <p:nvSpPr>
          <p:cNvPr id="292" name="Content Placeholder 2"/>
          <p:cNvSpPr txBox="1"/>
          <p:nvPr/>
        </p:nvSpPr>
        <p:spPr>
          <a:xfrm>
            <a:off x="6296549" y="1825625"/>
            <a:ext cx="5181601" cy="47978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pPr marL="221742" indent="-221742" defTabSz="886968">
              <a:lnSpc>
                <a:spcPct val="90000"/>
              </a:lnSpc>
              <a:spcBef>
                <a:spcPts val="900"/>
              </a:spcBef>
              <a:buSzPct val="100000"/>
              <a:buFont typeface="Arial"/>
              <a:buChar char="•"/>
              <a:defRPr sz="2716"/>
            </a:pPr>
            <a:r>
              <a:t>Class components</a:t>
            </a:r>
          </a:p>
          <a:p>
            <a:pPr marL="665226" lvl="1" indent="-221742" defTabSz="886968">
              <a:lnSpc>
                <a:spcPct val="90000"/>
              </a:lnSpc>
              <a:spcBef>
                <a:spcPts val="900"/>
              </a:spcBef>
              <a:buSzPct val="100000"/>
              <a:buFont typeface="Arial"/>
              <a:buChar char="•"/>
              <a:defRPr sz="2716"/>
            </a:pPr>
            <a:r>
              <a:t>Implement side-effects in componentDidMount, componentDidUpdate, componentWillUnmount</a:t>
            </a:r>
          </a:p>
          <a:p>
            <a:pPr marL="665226" lvl="1" indent="-221742" defTabSz="886968">
              <a:lnSpc>
                <a:spcPct val="90000"/>
              </a:lnSpc>
              <a:spcBef>
                <a:spcPts val="900"/>
              </a:spcBef>
              <a:buSzPct val="100000"/>
              <a:buFont typeface="Arial"/>
              <a:buChar char="•"/>
              <a:defRPr sz="2716"/>
            </a:pPr>
            <a:r>
              <a:t>Each side-effect is spread between all three methods</a:t>
            </a:r>
          </a:p>
          <a:p>
            <a:pPr marL="665226" lvl="1" indent="-221742" defTabSz="886968">
              <a:lnSpc>
                <a:spcPct val="90000"/>
              </a:lnSpc>
              <a:spcBef>
                <a:spcPts val="900"/>
              </a:spcBef>
              <a:buSzPct val="100000"/>
              <a:buFont typeface="Arial"/>
              <a:buChar char="•"/>
              <a:defRPr sz="2716"/>
            </a:pPr>
            <a:r>
              <a:t>All side-effects are mixed together</a:t>
            </a:r>
          </a:p>
          <a:p>
            <a:pPr marL="665226" lvl="1" indent="-221742" defTabSz="886968">
              <a:lnSpc>
                <a:spcPct val="90000"/>
              </a:lnSpc>
              <a:spcBef>
                <a:spcPts val="900"/>
              </a:spcBef>
              <a:buSzPct val="100000"/>
              <a:buFont typeface="Arial"/>
              <a:buChar char="•"/>
              <a:defRPr sz="2716"/>
            </a:pPr>
            <a:r>
              <a:t>Can not easily reuse effects between components</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itle 1"/>
          <p:cNvSpPr txBox="1">
            <a:spLocks noGrp="1"/>
          </p:cNvSpPr>
          <p:nvPr>
            <p:ph type="title"/>
          </p:nvPr>
        </p:nvSpPr>
        <p:spPr>
          <a:xfrm>
            <a:off x="838200" y="18255"/>
            <a:ext cx="10515600" cy="1325563"/>
          </a:xfrm>
          <a:prstGeom prst="rect">
            <a:avLst/>
          </a:prstGeom>
        </p:spPr>
        <p:txBody>
          <a:bodyPr/>
          <a:lstStyle/>
          <a:p>
            <a:r>
              <a:t>Learning Objectives for this Lesson</a:t>
            </a:r>
          </a:p>
        </p:txBody>
      </p:sp>
      <p:sp>
        <p:nvSpPr>
          <p:cNvPr id="122" name="Text Placeholder 2"/>
          <p:cNvSpPr txBox="1">
            <a:spLocks noGrp="1"/>
          </p:cNvSpPr>
          <p:nvPr>
            <p:ph type="body" idx="1"/>
          </p:nvPr>
        </p:nvSpPr>
        <p:spPr>
          <a:xfrm>
            <a:off x="850726" y="1487634"/>
            <a:ext cx="7887345" cy="4351338"/>
          </a:xfrm>
          <a:prstGeom prst="rect">
            <a:avLst/>
          </a:prstGeom>
        </p:spPr>
        <p:txBody>
          <a:bodyPr/>
          <a:lstStyle/>
          <a:p>
            <a:r>
              <a:rPr dirty="0"/>
              <a:t>By the end of this lesson, you should be able to:</a:t>
            </a:r>
          </a:p>
          <a:p>
            <a:pPr marL="685800" lvl="1" indent="-228600"/>
            <a:r>
              <a:rPr dirty="0"/>
              <a:t>Recognize and apply common patterns in functional React components (</a:t>
            </a:r>
            <a:r>
              <a:rPr dirty="0" err="1"/>
              <a:t>useState</a:t>
            </a:r>
            <a:r>
              <a:rPr dirty="0"/>
              <a:t>, </a:t>
            </a:r>
            <a:r>
              <a:rPr dirty="0" err="1"/>
              <a:t>useEffect</a:t>
            </a:r>
            <a:r>
              <a:rPr dirty="0"/>
              <a:t>,</a:t>
            </a:r>
            <a:r>
              <a:rPr lang="en-US" dirty="0"/>
              <a:t> </a:t>
            </a:r>
            <a:r>
              <a:rPr dirty="0" err="1"/>
              <a:t>useContext</a:t>
            </a:r>
            <a:r>
              <a:rPr lang="en-US" dirty="0"/>
              <a:t>, </a:t>
            </a:r>
            <a:r>
              <a:rPr lang="en-US" dirty="0" err="1"/>
              <a:t>useCustomHook</a:t>
            </a:r>
            <a:r>
              <a:rPr dirty="0"/>
              <a:t>)</a:t>
            </a:r>
          </a:p>
          <a:p>
            <a:pPr marL="685800" lvl="1" indent="-228600"/>
            <a:r>
              <a:rPr lang="en-US" dirty="0"/>
              <a:t>Understand Rules of React</a:t>
            </a:r>
          </a:p>
          <a:p>
            <a:pPr marL="685800" lvl="1" indent="-228600"/>
            <a:r>
              <a:rPr dirty="0"/>
              <a:t>Understand how React functional components allow behaviors to be reused</a:t>
            </a:r>
            <a:endParaRPr lang="en-US" dirty="0"/>
          </a:p>
        </p:txBody>
      </p:sp>
      <p:sp>
        <p:nvSpPr>
          <p:cNvPr id="123" name="Slide Number Placeholder 4"/>
          <p:cNvSpPr txBox="1">
            <a:spLocks noGrp="1"/>
          </p:cNvSpPr>
          <p:nvPr>
            <p:ph type="sldNum" sz="quarter" idx="2"/>
          </p:nvPr>
        </p:nvSpPr>
        <p:spPr>
          <a:xfrm>
            <a:off x="11172418" y="6414760"/>
            <a:ext cx="181383"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a:t>
            </a:fld>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Title 1"/>
          <p:cNvSpPr txBox="1">
            <a:spLocks noGrp="1"/>
          </p:cNvSpPr>
          <p:nvPr>
            <p:ph type="title"/>
          </p:nvPr>
        </p:nvSpPr>
        <p:spPr>
          <a:xfrm>
            <a:off x="838200" y="18255"/>
            <a:ext cx="10515600" cy="1325563"/>
          </a:xfrm>
          <a:prstGeom prst="rect">
            <a:avLst/>
          </a:prstGeom>
        </p:spPr>
        <p:txBody>
          <a:bodyPr/>
          <a:lstStyle/>
          <a:p>
            <a:r>
              <a:t>We Use Two ESLint Rules for React Hooks</a:t>
            </a:r>
          </a:p>
        </p:txBody>
      </p:sp>
      <p:sp>
        <p:nvSpPr>
          <p:cNvPr id="319" name="Content Placeholder 2"/>
          <p:cNvSpPr txBox="1">
            <a:spLocks noGrp="1"/>
          </p:cNvSpPr>
          <p:nvPr>
            <p:ph type="body" idx="1"/>
          </p:nvPr>
        </p:nvSpPr>
        <p:spPr>
          <a:xfrm>
            <a:off x="838200" y="1500160"/>
            <a:ext cx="7887345" cy="4351338"/>
          </a:xfrm>
          <a:prstGeom prst="rect">
            <a:avLst/>
          </a:prstGeom>
        </p:spPr>
        <p:txBody>
          <a:bodyPr/>
          <a:lstStyle/>
          <a:p>
            <a:r>
              <a:t>You should not violate the rules of hooks. These linter plugins help detect violations</a:t>
            </a:r>
          </a:p>
          <a:p>
            <a:r>
              <a:t>React-hooks/rules-of-hooks</a:t>
            </a:r>
          </a:p>
          <a:p>
            <a:pPr marL="685800" lvl="1" indent="-228600"/>
            <a:r>
              <a:t>Enforces that hooks are only called from React functional components or custom hooks </a:t>
            </a:r>
          </a:p>
          <a:p>
            <a:r>
              <a:t>React-hooks/exhaustive-deps</a:t>
            </a:r>
          </a:p>
          <a:p>
            <a:pPr marL="685800" lvl="1" indent="-228600"/>
            <a:r>
              <a:t>Enforces that all variables used in useEffects are included as dependencies</a:t>
            </a:r>
          </a:p>
        </p:txBody>
      </p:sp>
      <p:sp>
        <p:nvSpPr>
          <p:cNvPr id="320"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20</a:t>
            </a:fld>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Title 1"/>
          <p:cNvSpPr txBox="1">
            <a:spLocks noGrp="1"/>
          </p:cNvSpPr>
          <p:nvPr>
            <p:ph type="title"/>
          </p:nvPr>
        </p:nvSpPr>
        <p:spPr>
          <a:xfrm>
            <a:off x="838200" y="18255"/>
            <a:ext cx="10515600" cy="1325563"/>
          </a:xfrm>
          <a:prstGeom prst="rect">
            <a:avLst/>
          </a:prstGeom>
        </p:spPr>
        <p:txBody>
          <a:bodyPr/>
          <a:lstStyle/>
          <a:p>
            <a:r>
              <a:t>A Bigger Example: Transcript App</a:t>
            </a:r>
          </a:p>
        </p:txBody>
      </p:sp>
      <p:sp>
        <p:nvSpPr>
          <p:cNvPr id="323" name="Content Placeholder 2"/>
          <p:cNvSpPr txBox="1">
            <a:spLocks noGrp="1"/>
          </p:cNvSpPr>
          <p:nvPr>
            <p:ph type="body" sz="half" idx="1"/>
          </p:nvPr>
        </p:nvSpPr>
        <p:spPr>
          <a:xfrm>
            <a:off x="838199" y="1500160"/>
            <a:ext cx="6173393" cy="4351338"/>
          </a:xfrm>
          <a:prstGeom prst="rect">
            <a:avLst/>
          </a:prstGeom>
        </p:spPr>
        <p:txBody>
          <a:bodyPr/>
          <a:lstStyle/>
          <a:p>
            <a:r>
              <a:t>Fetches student transcripts from our REST API</a:t>
            </a:r>
          </a:p>
          <a:p>
            <a:pPr marL="685800" lvl="1" indent="-228600"/>
            <a:r>
              <a:t>Uses useEffect to fetch data when page is first loaded</a:t>
            </a:r>
          </a:p>
          <a:p>
            <a:pPr marL="685800" lvl="1" indent="-228600"/>
            <a:r>
              <a:t>Stores transcripts as state in component</a:t>
            </a:r>
          </a:p>
          <a:p>
            <a:pPr marL="685800" lvl="1" indent="-228600"/>
            <a:r>
              <a:t>Has not yet fully implemented “edit” or “add” functionality</a:t>
            </a:r>
          </a:p>
        </p:txBody>
      </p:sp>
      <p:sp>
        <p:nvSpPr>
          <p:cNvPr id="324"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21</a:t>
            </a:fld>
            <a:endParaRPr/>
          </a:p>
        </p:txBody>
      </p:sp>
      <p:pic>
        <p:nvPicPr>
          <p:cNvPr id="325" name="Image" descr="Image"/>
          <p:cNvPicPr>
            <a:picLocks noChangeAspect="1"/>
          </p:cNvPicPr>
          <p:nvPr/>
        </p:nvPicPr>
        <p:blipFill>
          <a:blip r:embed="rId2"/>
          <a:stretch>
            <a:fillRect/>
          </a:stretch>
        </p:blipFill>
        <p:spPr>
          <a:xfrm>
            <a:off x="7681619" y="1832177"/>
            <a:ext cx="4776735" cy="3687304"/>
          </a:xfrm>
          <a:prstGeom prst="rect">
            <a:avLst/>
          </a:prstGeom>
          <a:ln w="25400">
            <a:solidFill>
              <a:srgbClr val="DDDDDD"/>
            </a:solidFill>
            <a:miter lim="400000"/>
          </a:ln>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Title 1"/>
          <p:cNvSpPr txBox="1">
            <a:spLocks noGrp="1"/>
          </p:cNvSpPr>
          <p:nvPr>
            <p:ph type="title"/>
          </p:nvPr>
        </p:nvSpPr>
        <p:spPr>
          <a:xfrm>
            <a:off x="838200" y="18255"/>
            <a:ext cx="10515600" cy="1325563"/>
          </a:xfrm>
          <a:prstGeom prst="rect">
            <a:avLst/>
          </a:prstGeom>
        </p:spPr>
        <p:txBody>
          <a:bodyPr/>
          <a:lstStyle/>
          <a:p>
            <a:r>
              <a:t>Review</a:t>
            </a:r>
          </a:p>
        </p:txBody>
      </p:sp>
      <p:sp>
        <p:nvSpPr>
          <p:cNvPr id="328" name="Text Placeholder 2"/>
          <p:cNvSpPr txBox="1">
            <a:spLocks noGrp="1"/>
          </p:cNvSpPr>
          <p:nvPr>
            <p:ph type="body" idx="1"/>
          </p:nvPr>
        </p:nvSpPr>
        <p:spPr>
          <a:xfrm>
            <a:off x="838200" y="1500160"/>
            <a:ext cx="7887345" cy="4351338"/>
          </a:xfrm>
          <a:prstGeom prst="rect">
            <a:avLst/>
          </a:prstGeom>
        </p:spPr>
        <p:txBody>
          <a:bodyPr/>
          <a:lstStyle/>
          <a:p>
            <a:r>
              <a:rPr dirty="0"/>
              <a:t>Now that you've studied this lesson, you should be able to:</a:t>
            </a:r>
          </a:p>
          <a:p>
            <a:pPr marL="685800" lvl="1" indent="-228600"/>
            <a:r>
              <a:rPr dirty="0"/>
              <a:t>Recognize and apply four common patterns in functional React components (</a:t>
            </a:r>
            <a:r>
              <a:rPr dirty="0" err="1"/>
              <a:t>useState</a:t>
            </a:r>
            <a:r>
              <a:rPr dirty="0"/>
              <a:t>, </a:t>
            </a:r>
            <a:r>
              <a:rPr dirty="0" err="1"/>
              <a:t>useEffect</a:t>
            </a:r>
            <a:r>
              <a:rPr dirty="0"/>
              <a:t>, </a:t>
            </a:r>
            <a:r>
              <a:rPr dirty="0" err="1"/>
              <a:t>useContext</a:t>
            </a:r>
            <a:r>
              <a:rPr lang="en-US" dirty="0"/>
              <a:t>, </a:t>
            </a:r>
            <a:r>
              <a:rPr lang="en-US" dirty="0" err="1"/>
              <a:t>useCustomHook</a:t>
            </a:r>
            <a:r>
              <a:rPr dirty="0"/>
              <a:t>)</a:t>
            </a:r>
          </a:p>
          <a:p>
            <a:pPr marL="685800" lvl="1" indent="-228600"/>
            <a:r>
              <a:rPr lang="en-US"/>
              <a:t>Understand Rules of Hooks</a:t>
            </a:r>
          </a:p>
          <a:p>
            <a:pPr marL="685800" lvl="1" indent="-228600"/>
            <a:r>
              <a:t>Understand </a:t>
            </a:r>
            <a:r>
              <a:rPr dirty="0"/>
              <a:t>how React functional components allow behaviors to be reused</a:t>
            </a:r>
            <a:endParaRPr lang="en-US" dirty="0"/>
          </a:p>
        </p:txBody>
      </p:sp>
      <p:sp>
        <p:nvSpPr>
          <p:cNvPr id="329"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22</a:t>
            </a:fld>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itle 1"/>
          <p:cNvSpPr txBox="1">
            <a:spLocks noGrp="1"/>
          </p:cNvSpPr>
          <p:nvPr>
            <p:ph type="title"/>
          </p:nvPr>
        </p:nvSpPr>
        <p:spPr>
          <a:xfrm>
            <a:off x="838200" y="18255"/>
            <a:ext cx="10515600" cy="1325563"/>
          </a:xfrm>
          <a:prstGeom prst="rect">
            <a:avLst/>
          </a:prstGeom>
        </p:spPr>
        <p:txBody>
          <a:bodyPr/>
          <a:lstStyle/>
          <a:p>
            <a:r>
              <a:t>React “Hooks” Solve Common Problems</a:t>
            </a:r>
          </a:p>
        </p:txBody>
      </p:sp>
      <p:sp>
        <p:nvSpPr>
          <p:cNvPr id="143" name="Content Placeholder 2"/>
          <p:cNvSpPr txBox="1">
            <a:spLocks noGrp="1"/>
          </p:cNvSpPr>
          <p:nvPr>
            <p:ph type="body" idx="1"/>
          </p:nvPr>
        </p:nvSpPr>
        <p:spPr>
          <a:xfrm>
            <a:off x="838200" y="1500160"/>
            <a:ext cx="7887345" cy="4351338"/>
          </a:xfrm>
          <a:prstGeom prst="rect">
            <a:avLst/>
          </a:prstGeom>
        </p:spPr>
        <p:txBody>
          <a:bodyPr/>
          <a:lstStyle/>
          <a:p>
            <a:r>
              <a:rPr dirty="0"/>
              <a:t>How to keep track of state that can be re-used across multiple renders?</a:t>
            </a:r>
          </a:p>
          <a:p>
            <a:r>
              <a:rPr dirty="0"/>
              <a:t>How to define some aspects of our component that should change when some data changes?</a:t>
            </a:r>
          </a:p>
          <a:p>
            <a:r>
              <a:rPr dirty="0"/>
              <a:t>How to share data from one component to many, without passing lots of props?</a:t>
            </a:r>
          </a:p>
          <a:p>
            <a:r>
              <a:rPr dirty="0"/>
              <a:t>Broadly: How to define common behaviors that can be reused by other components?</a:t>
            </a:r>
          </a:p>
        </p:txBody>
      </p:sp>
      <p:sp>
        <p:nvSpPr>
          <p:cNvPr id="144" name="Slide Number Placeholder 3"/>
          <p:cNvSpPr txBox="1">
            <a:spLocks noGrp="1"/>
          </p:cNvSpPr>
          <p:nvPr>
            <p:ph type="sldNum" sz="quarter" idx="2"/>
          </p:nvPr>
        </p:nvSpPr>
        <p:spPr>
          <a:xfrm>
            <a:off x="11172418" y="6414760"/>
            <a:ext cx="181383"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a:t>
            </a:fld>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itle 1"/>
          <p:cNvSpPr txBox="1">
            <a:spLocks noGrp="1"/>
          </p:cNvSpPr>
          <p:nvPr>
            <p:ph type="title"/>
          </p:nvPr>
        </p:nvSpPr>
        <p:spPr>
          <a:xfrm>
            <a:off x="838200" y="18255"/>
            <a:ext cx="10515600" cy="1325563"/>
          </a:xfrm>
          <a:prstGeom prst="rect">
            <a:avLst/>
          </a:prstGeom>
        </p:spPr>
        <p:txBody>
          <a:bodyPr/>
          <a:lstStyle/>
          <a:p>
            <a:r>
              <a:rPr dirty="0"/>
              <a:t>React “Hooks”</a:t>
            </a:r>
          </a:p>
        </p:txBody>
      </p:sp>
      <p:sp>
        <p:nvSpPr>
          <p:cNvPr id="143" name="Content Placeholder 2"/>
          <p:cNvSpPr txBox="1">
            <a:spLocks noGrp="1"/>
          </p:cNvSpPr>
          <p:nvPr>
            <p:ph type="body" idx="1"/>
          </p:nvPr>
        </p:nvSpPr>
        <p:spPr>
          <a:xfrm>
            <a:off x="838200" y="1500160"/>
            <a:ext cx="8610600" cy="4351338"/>
          </a:xfrm>
          <a:prstGeom prst="rect">
            <a:avLst/>
          </a:prstGeom>
        </p:spPr>
        <p:txBody>
          <a:bodyPr>
            <a:normAutofit/>
          </a:bodyPr>
          <a:lstStyle/>
          <a:p>
            <a:pPr marL="0" indent="0">
              <a:buNone/>
            </a:pPr>
            <a:r>
              <a:rPr lang="en-US" dirty="0"/>
              <a:t>To solve common problems we will discuss the following:</a:t>
            </a:r>
          </a:p>
          <a:p>
            <a:r>
              <a:rPr lang="en-US" dirty="0" err="1"/>
              <a:t>useState</a:t>
            </a:r>
            <a:endParaRPr lang="en-US" dirty="0"/>
          </a:p>
          <a:p>
            <a:r>
              <a:rPr lang="en-US" dirty="0" err="1"/>
              <a:t>useEffect</a:t>
            </a:r>
            <a:endParaRPr lang="en-US" dirty="0"/>
          </a:p>
          <a:p>
            <a:r>
              <a:rPr lang="en-US" dirty="0" err="1"/>
              <a:t>useContext</a:t>
            </a:r>
            <a:endParaRPr lang="en-US" dirty="0"/>
          </a:p>
          <a:p>
            <a:r>
              <a:rPr lang="en-US" dirty="0"/>
              <a:t>Custom Hooks</a:t>
            </a:r>
          </a:p>
          <a:p>
            <a:endParaRPr dirty="0"/>
          </a:p>
        </p:txBody>
      </p:sp>
      <p:sp>
        <p:nvSpPr>
          <p:cNvPr id="144" name="Slide Number Placeholder 3"/>
          <p:cNvSpPr txBox="1">
            <a:spLocks noGrp="1"/>
          </p:cNvSpPr>
          <p:nvPr>
            <p:ph type="sldNum" sz="quarter" idx="2"/>
          </p:nvPr>
        </p:nvSpPr>
        <p:spPr>
          <a:xfrm>
            <a:off x="11172418" y="6414760"/>
            <a:ext cx="181383"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4</a:t>
            </a:fld>
            <a:endParaRPr/>
          </a:p>
        </p:txBody>
      </p:sp>
    </p:spTree>
    <p:extLst>
      <p:ext uri="{BB962C8B-B14F-4D97-AF65-F5344CB8AC3E}">
        <p14:creationId xmlns:p14="http://schemas.microsoft.com/office/powerpoint/2010/main" val="177023433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itle 1"/>
          <p:cNvSpPr txBox="1">
            <a:spLocks noGrp="1"/>
          </p:cNvSpPr>
          <p:nvPr>
            <p:ph type="title"/>
          </p:nvPr>
        </p:nvSpPr>
        <p:spPr>
          <a:xfrm>
            <a:off x="838200" y="18255"/>
            <a:ext cx="10515600" cy="1325563"/>
          </a:xfrm>
          <a:prstGeom prst="rect">
            <a:avLst/>
          </a:prstGeom>
        </p:spPr>
        <p:txBody>
          <a:bodyPr/>
          <a:lstStyle/>
          <a:p>
            <a:r>
              <a:rPr dirty="0" err="1"/>
              <a:t>useState</a:t>
            </a:r>
            <a:r>
              <a:rPr dirty="0"/>
              <a:t> Tracks Mutable State</a:t>
            </a:r>
          </a:p>
        </p:txBody>
      </p:sp>
      <p:sp>
        <p:nvSpPr>
          <p:cNvPr id="161" name="Slide Number Placeholder 3"/>
          <p:cNvSpPr txBox="1">
            <a:spLocks noGrp="1"/>
          </p:cNvSpPr>
          <p:nvPr>
            <p:ph type="sldNum" sz="quarter" idx="2"/>
          </p:nvPr>
        </p:nvSpPr>
        <p:spPr>
          <a:xfrm>
            <a:off x="11172417" y="6563266"/>
            <a:ext cx="181383"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5</a:t>
            </a:fld>
            <a:endParaRPr/>
          </a:p>
        </p:txBody>
      </p:sp>
      <p:sp>
        <p:nvSpPr>
          <p:cNvPr id="162" name="export function LikeButton(){…"/>
          <p:cNvSpPr txBox="1"/>
          <p:nvPr/>
        </p:nvSpPr>
        <p:spPr>
          <a:xfrm>
            <a:off x="664604" y="4221004"/>
            <a:ext cx="10862790" cy="2618741"/>
          </a:xfrm>
          <a:prstGeom prst="rect">
            <a:avLst/>
          </a:prstGeom>
          <a:ln w="12700">
            <a:solidFill>
              <a:schemeClr val="accent1">
                <a:satOff val="-3547"/>
                <a:lumOff val="-10352"/>
              </a:schemeClr>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457200">
              <a:defRPr sz="1500">
                <a:solidFill>
                  <a:srgbClr val="272727"/>
                </a:solidFill>
                <a:latin typeface="Courier"/>
                <a:ea typeface="Courier"/>
                <a:cs typeface="Courier"/>
                <a:sym typeface="Courier"/>
              </a:defRPr>
            </a:pPr>
            <a:r>
              <a:rPr dirty="0">
                <a:solidFill>
                  <a:srgbClr val="011480"/>
                </a:solidFill>
              </a:rPr>
              <a:t>export function </a:t>
            </a:r>
            <a:r>
              <a:rPr i="1" dirty="0" err="1"/>
              <a:t>LikeButton</a:t>
            </a:r>
            <a:r>
              <a:rPr dirty="0"/>
              <a:t>(){</a:t>
            </a:r>
          </a:p>
          <a:p>
            <a:pPr defTabSz="457200">
              <a:defRPr sz="1500">
                <a:solidFill>
                  <a:srgbClr val="272727"/>
                </a:solidFill>
                <a:latin typeface="Courier"/>
                <a:ea typeface="Courier"/>
                <a:cs typeface="Courier"/>
                <a:sym typeface="Courier"/>
              </a:defRPr>
            </a:pPr>
            <a:r>
              <a:rPr dirty="0"/>
              <a:t>  </a:t>
            </a:r>
            <a:r>
              <a:rPr dirty="0">
                <a:solidFill>
                  <a:srgbClr val="011480"/>
                </a:solidFill>
              </a:rPr>
              <a:t>const </a:t>
            </a:r>
            <a:r>
              <a:rPr dirty="0"/>
              <a:t>[</a:t>
            </a:r>
            <a:r>
              <a:rPr dirty="0" err="1">
                <a:solidFill>
                  <a:srgbClr val="458383"/>
                </a:solidFill>
              </a:rPr>
              <a:t>isLiked</a:t>
            </a:r>
            <a:r>
              <a:rPr dirty="0"/>
              <a:t>, </a:t>
            </a:r>
            <a:r>
              <a:rPr dirty="0" err="1">
                <a:solidFill>
                  <a:srgbClr val="000000"/>
                </a:solidFill>
              </a:rPr>
              <a:t>setIsLiked</a:t>
            </a:r>
            <a:r>
              <a:rPr dirty="0"/>
              <a:t>] = </a:t>
            </a:r>
            <a:r>
              <a:rPr i="1" dirty="0" err="1"/>
              <a:t>useState</a:t>
            </a:r>
            <a:r>
              <a:rPr dirty="0"/>
              <a:t>(</a:t>
            </a:r>
            <a:r>
              <a:rPr dirty="0">
                <a:solidFill>
                  <a:srgbClr val="011480"/>
                </a:solidFill>
              </a:rPr>
              <a:t>false</a:t>
            </a:r>
            <a:r>
              <a:rPr dirty="0"/>
              <a:t>);</a:t>
            </a:r>
          </a:p>
          <a:p>
            <a:pPr defTabSz="457200">
              <a:defRPr sz="1500">
                <a:solidFill>
                  <a:srgbClr val="458383"/>
                </a:solidFill>
                <a:latin typeface="Courier"/>
                <a:ea typeface="Courier"/>
                <a:cs typeface="Courier"/>
                <a:sym typeface="Courier"/>
              </a:defRPr>
            </a:pPr>
            <a:r>
              <a:rPr dirty="0">
                <a:solidFill>
                  <a:srgbClr val="272727"/>
                </a:solidFill>
              </a:rPr>
              <a:t>  </a:t>
            </a:r>
            <a:r>
              <a:rPr dirty="0">
                <a:solidFill>
                  <a:srgbClr val="011480"/>
                </a:solidFill>
              </a:rPr>
              <a:t>if </a:t>
            </a:r>
            <a:r>
              <a:rPr dirty="0">
                <a:solidFill>
                  <a:srgbClr val="272727"/>
                </a:solidFill>
              </a:rPr>
              <a:t>(</a:t>
            </a:r>
            <a:r>
              <a:rPr dirty="0" err="1"/>
              <a:t>isLiked</a:t>
            </a:r>
            <a:r>
              <a:rPr dirty="0">
                <a:solidFill>
                  <a:srgbClr val="272727"/>
                </a:solidFill>
              </a:rPr>
              <a:t>) {</a:t>
            </a:r>
          </a:p>
          <a:p>
            <a:pPr defTabSz="457200">
              <a:defRPr sz="1500">
                <a:solidFill>
                  <a:srgbClr val="011480"/>
                </a:solidFill>
                <a:latin typeface="Courier"/>
                <a:ea typeface="Courier"/>
                <a:cs typeface="Courier"/>
                <a:sym typeface="Courier"/>
              </a:defRPr>
            </a:pPr>
            <a:r>
              <a:rPr dirty="0">
                <a:solidFill>
                  <a:srgbClr val="272727"/>
                </a:solidFill>
              </a:rPr>
              <a:t>    </a:t>
            </a:r>
            <a:r>
              <a:rPr dirty="0"/>
              <a:t>return </a:t>
            </a:r>
            <a:r>
              <a:rPr dirty="0">
                <a:solidFill>
                  <a:srgbClr val="272727"/>
                </a:solidFill>
              </a:rPr>
              <a:t>(&lt;</a:t>
            </a:r>
            <a:r>
              <a:rPr dirty="0" err="1"/>
              <a:t>IconButton</a:t>
            </a:r>
            <a:r>
              <a:rPr dirty="0"/>
              <a:t> </a:t>
            </a:r>
            <a:r>
              <a:rPr dirty="0">
                <a:solidFill>
                  <a:srgbClr val="0073E6"/>
                </a:solidFill>
              </a:rPr>
              <a:t>aria-label</a:t>
            </a:r>
            <a:r>
              <a:rPr dirty="0">
                <a:solidFill>
                  <a:srgbClr val="00733B"/>
                </a:solidFill>
              </a:rPr>
              <a:t>="unlike"</a:t>
            </a:r>
          </a:p>
          <a:p>
            <a:pPr defTabSz="457200">
              <a:defRPr sz="1500">
                <a:solidFill>
                  <a:srgbClr val="00733B"/>
                </a:solidFill>
                <a:latin typeface="Courier"/>
                <a:ea typeface="Courier"/>
                <a:cs typeface="Courier"/>
                <a:sym typeface="Courier"/>
              </a:defRPr>
            </a:pPr>
            <a:r>
              <a:rPr dirty="0"/>
              <a:t>                              </a:t>
            </a:r>
            <a:r>
              <a:rPr dirty="0">
                <a:solidFill>
                  <a:srgbClr val="0073E6"/>
                </a:solidFill>
              </a:rPr>
              <a:t>icon</a:t>
            </a:r>
            <a:r>
              <a:rPr dirty="0"/>
              <a:t>=</a:t>
            </a:r>
            <a:r>
              <a:rPr dirty="0">
                <a:solidFill>
                  <a:srgbClr val="272727"/>
                </a:solidFill>
              </a:rPr>
              <a:t>{&lt;</a:t>
            </a:r>
            <a:r>
              <a:rPr dirty="0" err="1">
                <a:solidFill>
                  <a:srgbClr val="011480"/>
                </a:solidFill>
              </a:rPr>
              <a:t>AiFillHeart</a:t>
            </a:r>
            <a:r>
              <a:rPr dirty="0">
                <a:solidFill>
                  <a:srgbClr val="011480"/>
                </a:solidFill>
              </a:rPr>
              <a:t> </a:t>
            </a:r>
            <a:r>
              <a:rPr dirty="0">
                <a:solidFill>
                  <a:srgbClr val="272727"/>
                </a:solidFill>
              </a:rPr>
              <a:t>/&gt;} </a:t>
            </a:r>
            <a:r>
              <a:rPr dirty="0" err="1">
                <a:solidFill>
                  <a:srgbClr val="0073E6"/>
                </a:solidFill>
              </a:rPr>
              <a:t>onClick</a:t>
            </a:r>
            <a:r>
              <a:rPr dirty="0"/>
              <a:t>=</a:t>
            </a:r>
            <a:r>
              <a:rPr dirty="0">
                <a:solidFill>
                  <a:srgbClr val="272727"/>
                </a:solidFill>
              </a:rPr>
              <a:t>{() =&gt; </a:t>
            </a:r>
            <a:r>
              <a:rPr dirty="0" err="1">
                <a:solidFill>
                  <a:srgbClr val="000000"/>
                </a:solidFill>
              </a:rPr>
              <a:t>setIsLiked</a:t>
            </a:r>
            <a:r>
              <a:rPr dirty="0">
                <a:solidFill>
                  <a:srgbClr val="272727"/>
                </a:solidFill>
              </a:rPr>
              <a:t>(</a:t>
            </a:r>
            <a:r>
              <a:rPr dirty="0">
                <a:solidFill>
                  <a:srgbClr val="011480"/>
                </a:solidFill>
              </a:rPr>
              <a:t>false</a:t>
            </a:r>
            <a:r>
              <a:rPr dirty="0">
                <a:solidFill>
                  <a:srgbClr val="272727"/>
                </a:solidFill>
              </a:rPr>
              <a:t>)} /&gt; );</a:t>
            </a:r>
          </a:p>
          <a:p>
            <a:pPr defTabSz="457200">
              <a:defRPr sz="1500">
                <a:solidFill>
                  <a:srgbClr val="011480"/>
                </a:solidFill>
                <a:latin typeface="Courier"/>
                <a:ea typeface="Courier"/>
                <a:cs typeface="Courier"/>
                <a:sym typeface="Courier"/>
              </a:defRPr>
            </a:pPr>
            <a:r>
              <a:rPr dirty="0">
                <a:solidFill>
                  <a:srgbClr val="272727"/>
                </a:solidFill>
              </a:rPr>
              <a:t>  } </a:t>
            </a:r>
            <a:r>
              <a:rPr dirty="0"/>
              <a:t>else </a:t>
            </a:r>
            <a:r>
              <a:rPr dirty="0">
                <a:solidFill>
                  <a:srgbClr val="272727"/>
                </a:solidFill>
              </a:rPr>
              <a:t>{</a:t>
            </a:r>
          </a:p>
          <a:p>
            <a:pPr defTabSz="457200">
              <a:defRPr sz="1500">
                <a:solidFill>
                  <a:srgbClr val="011480"/>
                </a:solidFill>
                <a:latin typeface="Courier"/>
                <a:ea typeface="Courier"/>
                <a:cs typeface="Courier"/>
                <a:sym typeface="Courier"/>
              </a:defRPr>
            </a:pPr>
            <a:r>
              <a:rPr dirty="0">
                <a:solidFill>
                  <a:srgbClr val="272727"/>
                </a:solidFill>
              </a:rPr>
              <a:t>    </a:t>
            </a:r>
            <a:r>
              <a:rPr dirty="0"/>
              <a:t>return </a:t>
            </a:r>
            <a:r>
              <a:rPr dirty="0">
                <a:solidFill>
                  <a:srgbClr val="272727"/>
                </a:solidFill>
              </a:rPr>
              <a:t>(&lt;</a:t>
            </a:r>
            <a:r>
              <a:rPr dirty="0" err="1"/>
              <a:t>IconButton</a:t>
            </a:r>
            <a:r>
              <a:rPr dirty="0"/>
              <a:t> </a:t>
            </a:r>
            <a:r>
              <a:rPr dirty="0">
                <a:solidFill>
                  <a:srgbClr val="0073E6"/>
                </a:solidFill>
              </a:rPr>
              <a:t>aria-label</a:t>
            </a:r>
            <a:r>
              <a:rPr dirty="0">
                <a:solidFill>
                  <a:srgbClr val="00733B"/>
                </a:solidFill>
              </a:rPr>
              <a:t>="like"</a:t>
            </a:r>
          </a:p>
          <a:p>
            <a:pPr defTabSz="457200">
              <a:defRPr sz="1500">
                <a:solidFill>
                  <a:srgbClr val="00733B"/>
                </a:solidFill>
                <a:latin typeface="Courier"/>
                <a:ea typeface="Courier"/>
                <a:cs typeface="Courier"/>
                <a:sym typeface="Courier"/>
              </a:defRPr>
            </a:pPr>
            <a:r>
              <a:rPr dirty="0"/>
              <a:t>                              </a:t>
            </a:r>
            <a:r>
              <a:rPr dirty="0">
                <a:solidFill>
                  <a:srgbClr val="0073E6"/>
                </a:solidFill>
              </a:rPr>
              <a:t>icon</a:t>
            </a:r>
            <a:r>
              <a:rPr dirty="0"/>
              <a:t>=</a:t>
            </a:r>
            <a:r>
              <a:rPr dirty="0">
                <a:solidFill>
                  <a:srgbClr val="272727"/>
                </a:solidFill>
              </a:rPr>
              <a:t>{&lt;</a:t>
            </a:r>
            <a:r>
              <a:rPr dirty="0" err="1">
                <a:solidFill>
                  <a:srgbClr val="011480"/>
                </a:solidFill>
              </a:rPr>
              <a:t>AiOutlineHeart</a:t>
            </a:r>
            <a:r>
              <a:rPr dirty="0">
                <a:solidFill>
                  <a:srgbClr val="011480"/>
                </a:solidFill>
              </a:rPr>
              <a:t> </a:t>
            </a:r>
            <a:r>
              <a:rPr dirty="0">
                <a:solidFill>
                  <a:srgbClr val="272727"/>
                </a:solidFill>
              </a:rPr>
              <a:t>/&gt;} </a:t>
            </a:r>
            <a:r>
              <a:rPr dirty="0" err="1">
                <a:solidFill>
                  <a:srgbClr val="0073E6"/>
                </a:solidFill>
              </a:rPr>
              <a:t>onClick</a:t>
            </a:r>
            <a:r>
              <a:rPr dirty="0"/>
              <a:t>=</a:t>
            </a:r>
            <a:r>
              <a:rPr dirty="0">
                <a:solidFill>
                  <a:srgbClr val="272727"/>
                </a:solidFill>
              </a:rPr>
              <a:t>{() =&gt; </a:t>
            </a:r>
            <a:r>
              <a:rPr dirty="0" err="1">
                <a:solidFill>
                  <a:srgbClr val="000000"/>
                </a:solidFill>
              </a:rPr>
              <a:t>setIsLiked</a:t>
            </a:r>
            <a:r>
              <a:rPr dirty="0">
                <a:solidFill>
                  <a:srgbClr val="272727"/>
                </a:solidFill>
              </a:rPr>
              <a:t>(</a:t>
            </a:r>
            <a:r>
              <a:rPr dirty="0">
                <a:solidFill>
                  <a:srgbClr val="011480"/>
                </a:solidFill>
              </a:rPr>
              <a:t>true</a:t>
            </a:r>
            <a:r>
              <a:rPr dirty="0">
                <a:solidFill>
                  <a:srgbClr val="272727"/>
                </a:solidFill>
              </a:rPr>
              <a:t>)} /&gt; );</a:t>
            </a:r>
          </a:p>
          <a:p>
            <a:pPr defTabSz="457200">
              <a:defRPr sz="1500">
                <a:solidFill>
                  <a:srgbClr val="272727"/>
                </a:solidFill>
                <a:latin typeface="Courier"/>
                <a:ea typeface="Courier"/>
                <a:cs typeface="Courier"/>
                <a:sym typeface="Courier"/>
              </a:defRPr>
            </a:pPr>
            <a:r>
              <a:rPr dirty="0"/>
              <a:t>  }</a:t>
            </a:r>
          </a:p>
          <a:p>
            <a:pPr defTabSz="457200">
              <a:defRPr sz="1500">
                <a:solidFill>
                  <a:srgbClr val="272727"/>
                </a:solidFill>
                <a:latin typeface="Courier"/>
                <a:ea typeface="Courier"/>
                <a:cs typeface="Courier"/>
                <a:sym typeface="Courier"/>
              </a:defRPr>
            </a:pPr>
            <a:r>
              <a:rPr dirty="0"/>
              <a:t>}</a:t>
            </a:r>
          </a:p>
        </p:txBody>
      </p:sp>
      <p:sp>
        <p:nvSpPr>
          <p:cNvPr id="163" name="const [state, setState] = useState&lt;TypeOfState&gt;(initialValue);"/>
          <p:cNvSpPr txBox="1"/>
          <p:nvPr/>
        </p:nvSpPr>
        <p:spPr>
          <a:xfrm>
            <a:off x="1356338" y="2405483"/>
            <a:ext cx="9554479" cy="396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457200">
              <a:defRPr sz="2000">
                <a:solidFill>
                  <a:srgbClr val="272727"/>
                </a:solidFill>
                <a:latin typeface="Courier"/>
                <a:ea typeface="Courier"/>
                <a:cs typeface="Courier"/>
                <a:sym typeface="Courier"/>
              </a:defRPr>
            </a:pPr>
            <a:r>
              <a:rPr>
                <a:solidFill>
                  <a:srgbClr val="011480"/>
                </a:solidFill>
              </a:rPr>
              <a:t>const </a:t>
            </a:r>
            <a:r>
              <a:t>[state, setState] = useState&lt;TypeOfState&gt;(initialValue);</a:t>
            </a:r>
          </a:p>
        </p:txBody>
      </p:sp>
      <p:sp>
        <p:nvSpPr>
          <p:cNvPr id="164" name="useState returns an array of length 2: the first value is the current state value, second is a setter we can call to update that value. React doesn’t know or care what names you choose here (var, setVar are convention though!)"/>
          <p:cNvSpPr txBox="1"/>
          <p:nvPr/>
        </p:nvSpPr>
        <p:spPr>
          <a:xfrm>
            <a:off x="212946" y="2872550"/>
            <a:ext cx="6223943"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rPr dirty="0" err="1"/>
              <a:t>useState</a:t>
            </a:r>
            <a:r>
              <a:rPr dirty="0"/>
              <a:t> returns an array of length 2: the first value is the current state value, second is a setter we can call to update that value.</a:t>
            </a:r>
          </a:p>
        </p:txBody>
      </p:sp>
      <p:sp>
        <p:nvSpPr>
          <p:cNvPr id="165" name="&lt;TypeOfState&gt; is an optional generic type parameter to declare the type of state"/>
          <p:cNvSpPr txBox="1"/>
          <p:nvPr/>
        </p:nvSpPr>
        <p:spPr>
          <a:xfrm>
            <a:off x="3621649" y="3595815"/>
            <a:ext cx="4146020" cy="6251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rPr dirty="0"/>
              <a:t>&lt;</a:t>
            </a:r>
            <a:r>
              <a:rPr dirty="0" err="1"/>
              <a:t>TypeOfState</a:t>
            </a:r>
            <a:r>
              <a:rPr dirty="0"/>
              <a:t>&gt; is an optional generic type parameter to declare the type of state</a:t>
            </a:r>
          </a:p>
        </p:txBody>
      </p:sp>
      <p:sp>
        <p:nvSpPr>
          <p:cNvPr id="166" name="initialValue is the value that state should take before the first call to setState"/>
          <p:cNvSpPr txBox="1"/>
          <p:nvPr/>
        </p:nvSpPr>
        <p:spPr>
          <a:xfrm>
            <a:off x="7977971" y="2980271"/>
            <a:ext cx="3910337" cy="6251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rPr dirty="0" err="1"/>
              <a:t>initialValue</a:t>
            </a:r>
            <a:r>
              <a:rPr dirty="0"/>
              <a:t> is the value that state should take before the first call to </a:t>
            </a:r>
            <a:r>
              <a:rPr dirty="0" err="1"/>
              <a:t>setState</a:t>
            </a:r>
            <a:endParaRPr dirty="0"/>
          </a:p>
        </p:txBody>
      </p:sp>
      <p:sp>
        <p:nvSpPr>
          <p:cNvPr id="167" name="Line"/>
          <p:cNvSpPr/>
          <p:nvPr/>
        </p:nvSpPr>
        <p:spPr>
          <a:xfrm>
            <a:off x="2386745" y="2790735"/>
            <a:ext cx="2443222" cy="1"/>
          </a:xfrm>
          <a:prstGeom prst="line">
            <a:avLst/>
          </a:prstGeom>
          <a:ln w="50800">
            <a:solidFill>
              <a:srgbClr val="F14C0E"/>
            </a:solidFill>
            <a:miter/>
          </a:ln>
        </p:spPr>
        <p:txBody>
          <a:bodyPr lIns="45719" rIns="45719"/>
          <a:lstStyle/>
          <a:p>
            <a:endParaRPr/>
          </a:p>
        </p:txBody>
      </p:sp>
      <p:sp>
        <p:nvSpPr>
          <p:cNvPr id="168" name="Line"/>
          <p:cNvSpPr/>
          <p:nvPr/>
        </p:nvSpPr>
        <p:spPr>
          <a:xfrm flipV="1">
            <a:off x="6526059" y="2886962"/>
            <a:ext cx="1010643" cy="731572"/>
          </a:xfrm>
          <a:prstGeom prst="line">
            <a:avLst/>
          </a:prstGeom>
          <a:ln w="25400">
            <a:solidFill>
              <a:srgbClr val="F14C0E"/>
            </a:solidFill>
            <a:miter/>
            <a:tailEnd type="triangle"/>
          </a:ln>
        </p:spPr>
        <p:txBody>
          <a:bodyPr lIns="45719" rIns="45719"/>
          <a:lstStyle/>
          <a:p>
            <a:endParaRPr/>
          </a:p>
        </p:txBody>
      </p:sp>
      <p:sp>
        <p:nvSpPr>
          <p:cNvPr id="169" name="Line"/>
          <p:cNvSpPr/>
          <p:nvPr/>
        </p:nvSpPr>
        <p:spPr>
          <a:xfrm>
            <a:off x="8815684" y="2790735"/>
            <a:ext cx="1781425" cy="1"/>
          </a:xfrm>
          <a:prstGeom prst="line">
            <a:avLst/>
          </a:prstGeom>
          <a:ln w="50800">
            <a:solidFill>
              <a:srgbClr val="F14C0E"/>
            </a:solidFill>
            <a:miter/>
          </a:ln>
        </p:spPr>
        <p:txBody>
          <a:bodyPr lIns="45719" rIns="45719"/>
          <a:lstStyle/>
          <a:p>
            <a:endParaRPr/>
          </a:p>
        </p:txBody>
      </p:sp>
      <p:sp>
        <p:nvSpPr>
          <p:cNvPr id="170" name="Line"/>
          <p:cNvSpPr/>
          <p:nvPr/>
        </p:nvSpPr>
        <p:spPr>
          <a:xfrm>
            <a:off x="6810813" y="2790735"/>
            <a:ext cx="1596675" cy="1"/>
          </a:xfrm>
          <a:prstGeom prst="line">
            <a:avLst/>
          </a:prstGeom>
          <a:ln w="50800">
            <a:solidFill>
              <a:srgbClr val="F14C0E"/>
            </a:solidFill>
            <a:miter/>
          </a:ln>
        </p:spPr>
        <p:txBody>
          <a:bodyPr lIns="45719" rIns="45719"/>
          <a:lstStyle/>
          <a:p>
            <a:endParaRPr/>
          </a:p>
        </p:txBody>
      </p:sp>
      <p:sp>
        <p:nvSpPr>
          <p:cNvPr id="171" name="Line"/>
          <p:cNvSpPr/>
          <p:nvPr/>
        </p:nvSpPr>
        <p:spPr>
          <a:xfrm flipV="1">
            <a:off x="8501975" y="2739195"/>
            <a:ext cx="178119" cy="307372"/>
          </a:xfrm>
          <a:prstGeom prst="line">
            <a:avLst/>
          </a:prstGeom>
          <a:ln w="25400">
            <a:solidFill>
              <a:srgbClr val="F14C0E"/>
            </a:solidFill>
            <a:miter/>
            <a:tailEnd type="triangle"/>
          </a:ln>
        </p:spPr>
        <p:txBody>
          <a:bodyPr lIns="45719" rIns="45719"/>
          <a:lstStyle/>
          <a:p>
            <a:endParaRPr/>
          </a:p>
        </p:txBody>
      </p:sp>
      <p:sp>
        <p:nvSpPr>
          <p:cNvPr id="2" name="Problem 1 - where to store this?">
            <a:extLst>
              <a:ext uri="{FF2B5EF4-FFF2-40B4-BE49-F238E27FC236}">
                <a16:creationId xmlns:a16="http://schemas.microsoft.com/office/drawing/2014/main" id="{CB399610-9E4D-CF75-5EFE-7B4FEB43EAD1}"/>
              </a:ext>
            </a:extLst>
          </p:cNvPr>
          <p:cNvSpPr txBox="1"/>
          <p:nvPr/>
        </p:nvSpPr>
        <p:spPr>
          <a:xfrm>
            <a:off x="102725" y="3728658"/>
            <a:ext cx="3082862" cy="3330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a:solidFill>
                  <a:srgbClr val="F14C0E"/>
                </a:solidFill>
              </a:defRPr>
            </a:lvl1pPr>
          </a:lstStyle>
          <a:p>
            <a:r>
              <a:rPr dirty="0"/>
              <a:t>Problem 1 - where to store this?</a:t>
            </a:r>
          </a:p>
        </p:txBody>
      </p:sp>
      <p:sp>
        <p:nvSpPr>
          <p:cNvPr id="3" name="Problem 2 - How to tell React?">
            <a:extLst>
              <a:ext uri="{FF2B5EF4-FFF2-40B4-BE49-F238E27FC236}">
                <a16:creationId xmlns:a16="http://schemas.microsoft.com/office/drawing/2014/main" id="{366A5F9D-DA9D-E71E-E921-971533275D79}"/>
              </a:ext>
            </a:extLst>
          </p:cNvPr>
          <p:cNvSpPr txBox="1"/>
          <p:nvPr/>
        </p:nvSpPr>
        <p:spPr>
          <a:xfrm>
            <a:off x="8728331" y="3738468"/>
            <a:ext cx="2919337" cy="3330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a:solidFill>
                  <a:srgbClr val="F14C0E"/>
                </a:solidFill>
              </a:defRPr>
            </a:lvl1pPr>
          </a:lstStyle>
          <a:p>
            <a:r>
              <a:rPr dirty="0"/>
              <a:t>Problem 2 - How to tell React?</a:t>
            </a:r>
          </a:p>
        </p:txBody>
      </p:sp>
      <p:sp>
        <p:nvSpPr>
          <p:cNvPr id="4" name="Line">
            <a:extLst>
              <a:ext uri="{FF2B5EF4-FFF2-40B4-BE49-F238E27FC236}">
                <a16:creationId xmlns:a16="http://schemas.microsoft.com/office/drawing/2014/main" id="{D0EFBB36-808F-DABB-7E5C-90BBC9DAF463}"/>
              </a:ext>
            </a:extLst>
          </p:cNvPr>
          <p:cNvSpPr/>
          <p:nvPr/>
        </p:nvSpPr>
        <p:spPr>
          <a:xfrm>
            <a:off x="1039660" y="4061746"/>
            <a:ext cx="701459" cy="460149"/>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sp>
        <p:nvSpPr>
          <p:cNvPr id="5" name="Line">
            <a:extLst>
              <a:ext uri="{FF2B5EF4-FFF2-40B4-BE49-F238E27FC236}">
                <a16:creationId xmlns:a16="http://schemas.microsoft.com/office/drawing/2014/main" id="{F3737F3D-B386-8488-F764-CDC9F611F211}"/>
              </a:ext>
            </a:extLst>
          </p:cNvPr>
          <p:cNvSpPr/>
          <p:nvPr/>
        </p:nvSpPr>
        <p:spPr>
          <a:xfrm flipH="1">
            <a:off x="9043792" y="4071556"/>
            <a:ext cx="701459" cy="1151797"/>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sp>
        <p:nvSpPr>
          <p:cNvPr id="7" name="TextBox 6">
            <a:extLst>
              <a:ext uri="{FF2B5EF4-FFF2-40B4-BE49-F238E27FC236}">
                <a16:creationId xmlns:a16="http://schemas.microsoft.com/office/drawing/2014/main" id="{C234F19B-9491-D2FE-C113-AB6423102AFA}"/>
              </a:ext>
            </a:extLst>
          </p:cNvPr>
          <p:cNvSpPr txBox="1"/>
          <p:nvPr/>
        </p:nvSpPr>
        <p:spPr>
          <a:xfrm>
            <a:off x="212946" y="1468739"/>
            <a:ext cx="11862144" cy="9541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194310" indent="-194310" defTabSz="777240">
              <a:spcBef>
                <a:spcPts val="800"/>
              </a:spcBef>
              <a:defRPr sz="2380"/>
            </a:pPr>
            <a:r>
              <a:rPr lang="en-US" sz="2800" dirty="0"/>
              <a:t>Problem: How to keep track of state that can be re-used across multiple renders, and How to tell React that state has changed, so component should re-render?</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itle 1"/>
          <p:cNvSpPr txBox="1">
            <a:spLocks noGrp="1"/>
          </p:cNvSpPr>
          <p:nvPr>
            <p:ph type="title"/>
          </p:nvPr>
        </p:nvSpPr>
        <p:spPr>
          <a:xfrm>
            <a:off x="838200" y="18255"/>
            <a:ext cx="10515600" cy="1325563"/>
          </a:xfrm>
          <a:prstGeom prst="rect">
            <a:avLst/>
          </a:prstGeom>
        </p:spPr>
        <p:txBody>
          <a:bodyPr/>
          <a:lstStyle/>
          <a:p>
            <a:r>
              <a:rPr lang="en-US" dirty="0"/>
              <a:t>Pattern: Create one </a:t>
            </a:r>
            <a:r>
              <a:rPr dirty="0" err="1"/>
              <a:t>useState</a:t>
            </a:r>
            <a:r>
              <a:rPr dirty="0"/>
              <a:t> </a:t>
            </a:r>
            <a:r>
              <a:rPr lang="en-US" dirty="0"/>
              <a:t>hook for each </a:t>
            </a:r>
            <a:r>
              <a:rPr dirty="0"/>
              <a:t>state variable</a:t>
            </a:r>
          </a:p>
        </p:txBody>
      </p:sp>
      <p:sp>
        <p:nvSpPr>
          <p:cNvPr id="176" name="Content Placeholder 2"/>
          <p:cNvSpPr txBox="1">
            <a:spLocks noGrp="1"/>
          </p:cNvSpPr>
          <p:nvPr>
            <p:ph type="body" idx="1"/>
          </p:nvPr>
        </p:nvSpPr>
        <p:spPr>
          <a:xfrm>
            <a:off x="838200" y="1500159"/>
            <a:ext cx="10852519" cy="4351339"/>
          </a:xfrm>
          <a:prstGeom prst="rect">
            <a:avLst/>
          </a:prstGeom>
        </p:spPr>
        <p:txBody>
          <a:bodyPr/>
          <a:lstStyle/>
          <a:p>
            <a:r>
              <a:rPr dirty="0"/>
              <a:t>To have multiple state variables, call </a:t>
            </a:r>
            <a:r>
              <a:rPr i="1" dirty="0" err="1"/>
              <a:t>useState</a:t>
            </a:r>
            <a:r>
              <a:rPr dirty="0"/>
              <a:t> for each one</a:t>
            </a:r>
          </a:p>
          <a:p>
            <a:r>
              <a:rPr dirty="0"/>
              <a:t>Example: Track how many times the “like” button has been clicked</a:t>
            </a:r>
          </a:p>
        </p:txBody>
      </p:sp>
      <p:sp>
        <p:nvSpPr>
          <p:cNvPr id="177" name="Slide Number Placeholder 3"/>
          <p:cNvSpPr txBox="1">
            <a:spLocks noGrp="1"/>
          </p:cNvSpPr>
          <p:nvPr>
            <p:ph type="sldNum" sz="quarter" idx="2"/>
          </p:nvPr>
        </p:nvSpPr>
        <p:spPr>
          <a:xfrm>
            <a:off x="11172418" y="6414760"/>
            <a:ext cx="181382"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6</a:t>
            </a:fld>
            <a:endParaRPr/>
          </a:p>
        </p:txBody>
      </p:sp>
      <p:sp>
        <p:nvSpPr>
          <p:cNvPr id="178" name="export function LikeButton(){…"/>
          <p:cNvSpPr txBox="1"/>
          <p:nvPr/>
        </p:nvSpPr>
        <p:spPr>
          <a:xfrm>
            <a:off x="428346" y="2991606"/>
            <a:ext cx="11335307" cy="3723641"/>
          </a:xfrm>
          <a:prstGeom prst="rect">
            <a:avLst/>
          </a:prstGeom>
          <a:ln w="12700">
            <a:solidFill>
              <a:schemeClr val="accent1">
                <a:satOff val="-3547"/>
                <a:lumOff val="-10352"/>
              </a:schemeClr>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457200">
              <a:defRPr sz="1600">
                <a:solidFill>
                  <a:srgbClr val="272727"/>
                </a:solidFill>
                <a:latin typeface="Courier"/>
                <a:ea typeface="Courier"/>
                <a:cs typeface="Courier"/>
                <a:sym typeface="Courier"/>
              </a:defRPr>
            </a:pPr>
            <a:r>
              <a:rPr>
                <a:solidFill>
                  <a:srgbClr val="011480"/>
                </a:solidFill>
              </a:rPr>
              <a:t>export function </a:t>
            </a:r>
            <a:r>
              <a:rPr i="1"/>
              <a:t>LikeButton</a:t>
            </a:r>
            <a:r>
              <a:t>(){</a:t>
            </a:r>
          </a:p>
          <a:p>
            <a:pPr defTabSz="457200">
              <a:defRPr sz="16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isLiked</a:t>
            </a:r>
            <a:r>
              <a:t>, </a:t>
            </a:r>
            <a:r>
              <a:rPr>
                <a:solidFill>
                  <a:srgbClr val="000000"/>
                </a:solidFill>
              </a:rPr>
              <a:t>setIsLiked</a:t>
            </a:r>
            <a:r>
              <a:t>] = </a:t>
            </a:r>
            <a:r>
              <a:rPr i="1"/>
              <a:t>useState</a:t>
            </a:r>
            <a:r>
              <a:t>(</a:t>
            </a:r>
            <a:r>
              <a:rPr>
                <a:solidFill>
                  <a:srgbClr val="011480"/>
                </a:solidFill>
              </a:rPr>
              <a:t>false</a:t>
            </a:r>
            <a:r>
              <a:t>);</a:t>
            </a:r>
          </a:p>
          <a:p>
            <a:pPr defTabSz="457200">
              <a:defRPr sz="16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count</a:t>
            </a:r>
            <a:r>
              <a:t>, </a:t>
            </a:r>
            <a:r>
              <a:rPr>
                <a:solidFill>
                  <a:srgbClr val="000000"/>
                </a:solidFill>
              </a:rPr>
              <a:t>setCount</a:t>
            </a:r>
            <a:r>
              <a:t>] = </a:t>
            </a:r>
            <a:r>
              <a:rPr i="1"/>
              <a:t>useState</a:t>
            </a:r>
            <a:r>
              <a:t>(</a:t>
            </a:r>
            <a:r>
              <a:rPr>
                <a:solidFill>
                  <a:srgbClr val="0073E6"/>
                </a:solidFill>
              </a:rPr>
              <a:t>0</a:t>
            </a:r>
            <a:r>
              <a:t>);</a:t>
            </a:r>
          </a:p>
          <a:p>
            <a:pPr defTabSz="457200">
              <a:defRPr sz="1600">
                <a:solidFill>
                  <a:srgbClr val="272727"/>
                </a:solidFill>
                <a:latin typeface="Courier"/>
                <a:ea typeface="Courier"/>
                <a:cs typeface="Courier"/>
                <a:sym typeface="Courier"/>
              </a:defRPr>
            </a:pPr>
            <a:endParaRPr/>
          </a:p>
          <a:p>
            <a:pPr defTabSz="457200">
              <a:defRPr sz="1600">
                <a:solidFill>
                  <a:srgbClr val="458383"/>
                </a:solidFill>
                <a:latin typeface="Courier"/>
                <a:ea typeface="Courier"/>
                <a:cs typeface="Courier"/>
                <a:sym typeface="Courier"/>
              </a:defRPr>
            </a:pPr>
            <a:r>
              <a:rPr>
                <a:solidFill>
                  <a:srgbClr val="272727"/>
                </a:solidFill>
              </a:rPr>
              <a:t>  </a:t>
            </a:r>
            <a:r>
              <a:rPr>
                <a:solidFill>
                  <a:srgbClr val="011480"/>
                </a:solidFill>
              </a:rPr>
              <a:t>if </a:t>
            </a:r>
            <a:r>
              <a:rPr>
                <a:solidFill>
                  <a:srgbClr val="272727"/>
                </a:solidFill>
              </a:rPr>
              <a:t>(</a:t>
            </a:r>
            <a:r>
              <a:t>isLiked</a:t>
            </a:r>
            <a:r>
              <a:rPr>
                <a:solidFill>
                  <a:srgbClr val="272727"/>
                </a:solidFill>
              </a:rPr>
              <a:t>) {</a:t>
            </a:r>
          </a:p>
          <a:p>
            <a:pPr defTabSz="457200">
              <a:defRPr sz="16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IconButton </a:t>
            </a:r>
            <a:r>
              <a:rPr>
                <a:solidFill>
                  <a:srgbClr val="0073E6"/>
                </a:solidFill>
              </a:rPr>
              <a:t>aria-label</a:t>
            </a:r>
            <a:r>
              <a:rPr>
                <a:solidFill>
                  <a:srgbClr val="00733B"/>
                </a:solidFill>
              </a:rPr>
              <a:t>="unlike"</a:t>
            </a:r>
          </a:p>
          <a:p>
            <a:pPr defTabSz="457200">
              <a:defRPr sz="1600">
                <a:solidFill>
                  <a:srgbClr val="00733B"/>
                </a:solidFill>
                <a:latin typeface="Courier"/>
                <a:ea typeface="Courier"/>
                <a:cs typeface="Courier"/>
                <a:sym typeface="Courier"/>
              </a:defRPr>
            </a:pPr>
            <a:r>
              <a:t>                              </a:t>
            </a:r>
            <a:r>
              <a:rPr>
                <a:solidFill>
                  <a:srgbClr val="0073E6"/>
                </a:solidFill>
              </a:rPr>
              <a:t>icon</a:t>
            </a:r>
            <a:r>
              <a:t>=</a:t>
            </a:r>
            <a:r>
              <a:rPr>
                <a:solidFill>
                  <a:srgbClr val="272727"/>
                </a:solidFill>
              </a:rPr>
              <a:t>{&lt;</a:t>
            </a:r>
            <a:r>
              <a:rPr>
                <a:solidFill>
                  <a:srgbClr val="011480"/>
                </a:solidFill>
              </a:rPr>
              <a:t>AiFillHeart </a:t>
            </a:r>
            <a:r>
              <a:rPr>
                <a:solidFill>
                  <a:srgbClr val="272727"/>
                </a:solidFill>
              </a:rPr>
              <a:t>/&gt;} </a:t>
            </a:r>
            <a:r>
              <a:rPr>
                <a:solidFill>
                  <a:srgbClr val="0073E6"/>
                </a:solidFill>
              </a:rPr>
              <a:t>onClick</a:t>
            </a:r>
            <a:r>
              <a:t>=</a:t>
            </a:r>
            <a:r>
              <a:rPr>
                <a:solidFill>
                  <a:srgbClr val="272727"/>
                </a:solidFill>
              </a:rPr>
              <a:t>{() =&gt; </a:t>
            </a:r>
            <a:r>
              <a:rPr>
                <a:solidFill>
                  <a:srgbClr val="000000"/>
                </a:solidFill>
              </a:rPr>
              <a:t>setIsLiked</a:t>
            </a:r>
            <a:r>
              <a:rPr>
                <a:solidFill>
                  <a:srgbClr val="272727"/>
                </a:solidFill>
              </a:rPr>
              <a:t>(</a:t>
            </a:r>
            <a:r>
              <a:rPr>
                <a:solidFill>
                  <a:srgbClr val="011480"/>
                </a:solidFill>
              </a:rPr>
              <a:t>false</a:t>
            </a:r>
            <a:r>
              <a:rPr>
                <a:solidFill>
                  <a:srgbClr val="272727"/>
                </a:solidFill>
              </a:rPr>
              <a:t>)} /&gt; );</a:t>
            </a:r>
          </a:p>
          <a:p>
            <a:pPr defTabSz="457200">
              <a:defRPr sz="1600">
                <a:solidFill>
                  <a:srgbClr val="011480"/>
                </a:solidFill>
                <a:latin typeface="Courier"/>
                <a:ea typeface="Courier"/>
                <a:cs typeface="Courier"/>
                <a:sym typeface="Courier"/>
              </a:defRPr>
            </a:pPr>
            <a:r>
              <a:rPr>
                <a:solidFill>
                  <a:srgbClr val="272727"/>
                </a:solidFill>
              </a:rPr>
              <a:t>  } </a:t>
            </a:r>
            <a:r>
              <a:t>else </a:t>
            </a:r>
            <a:r>
              <a:rPr>
                <a:solidFill>
                  <a:srgbClr val="272727"/>
                </a:solidFill>
              </a:rPr>
              <a:t>{</a:t>
            </a:r>
          </a:p>
          <a:p>
            <a:pPr defTabSz="457200">
              <a:defRPr sz="16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IconButton </a:t>
            </a:r>
            <a:r>
              <a:rPr>
                <a:solidFill>
                  <a:srgbClr val="0073E6"/>
                </a:solidFill>
              </a:rPr>
              <a:t>aria-label</a:t>
            </a:r>
            <a:r>
              <a:rPr>
                <a:solidFill>
                  <a:srgbClr val="00733B"/>
                </a:solidFill>
              </a:rPr>
              <a:t>="like" </a:t>
            </a:r>
            <a:r>
              <a:rPr>
                <a:solidFill>
                  <a:srgbClr val="0073E6"/>
                </a:solidFill>
              </a:rPr>
              <a:t>icon</a:t>
            </a:r>
            <a:r>
              <a:rPr>
                <a:solidFill>
                  <a:srgbClr val="00733B"/>
                </a:solidFill>
              </a:rPr>
              <a:t>=</a:t>
            </a:r>
            <a:r>
              <a:rPr>
                <a:solidFill>
                  <a:srgbClr val="272727"/>
                </a:solidFill>
              </a:rPr>
              <a:t>{&lt;</a:t>
            </a:r>
            <a:r>
              <a:t>AiOutlineHeart </a:t>
            </a:r>
            <a:r>
              <a:rPr>
                <a:solidFill>
                  <a:srgbClr val="272727"/>
                </a:solidFill>
              </a:rPr>
              <a:t>/&gt;} </a:t>
            </a:r>
            <a:r>
              <a:rPr>
                <a:solidFill>
                  <a:srgbClr val="0073E6"/>
                </a:solidFill>
              </a:rPr>
              <a:t>onClick</a:t>
            </a:r>
            <a:r>
              <a:rPr>
                <a:solidFill>
                  <a:srgbClr val="00733B"/>
                </a:solidFill>
              </a:rPr>
              <a:t>=</a:t>
            </a:r>
            <a:r>
              <a:rPr>
                <a:solidFill>
                  <a:srgbClr val="272727"/>
                </a:solidFill>
              </a:rPr>
              <a:t>{() =&gt; {</a:t>
            </a:r>
          </a:p>
          <a:p>
            <a:pPr defTabSz="457200">
              <a:defRPr sz="1600">
                <a:latin typeface="Courier"/>
                <a:ea typeface="Courier"/>
                <a:cs typeface="Courier"/>
                <a:sym typeface="Courier"/>
              </a:defRPr>
            </a:pPr>
            <a:r>
              <a:rPr>
                <a:solidFill>
                  <a:srgbClr val="272727"/>
                </a:solidFill>
              </a:rPr>
              <a:t>      </a:t>
            </a:r>
            <a:r>
              <a:t>setCount</a:t>
            </a:r>
            <a:r>
              <a:rPr>
                <a:solidFill>
                  <a:srgbClr val="272727"/>
                </a:solidFill>
              </a:rPr>
              <a:t>(</a:t>
            </a:r>
            <a:r>
              <a:rPr>
                <a:solidFill>
                  <a:srgbClr val="458383"/>
                </a:solidFill>
              </a:rPr>
              <a:t>count </a:t>
            </a:r>
            <a:r>
              <a:rPr>
                <a:solidFill>
                  <a:srgbClr val="272727"/>
                </a:solidFill>
              </a:rPr>
              <a:t>+ </a:t>
            </a:r>
            <a:r>
              <a:rPr>
                <a:solidFill>
                  <a:srgbClr val="0073E6"/>
                </a:solidFill>
              </a:rPr>
              <a:t>1</a:t>
            </a:r>
            <a:r>
              <a:rPr>
                <a:solidFill>
                  <a:srgbClr val="272727"/>
                </a:solidFill>
              </a:rPr>
              <a:t>)</a:t>
            </a:r>
          </a:p>
          <a:p>
            <a:pPr defTabSz="457200">
              <a:defRPr sz="1600">
                <a:latin typeface="Courier"/>
                <a:ea typeface="Courier"/>
                <a:cs typeface="Courier"/>
                <a:sym typeface="Courier"/>
              </a:defRPr>
            </a:pPr>
            <a:r>
              <a:rPr>
                <a:solidFill>
                  <a:srgbClr val="272727"/>
                </a:solidFill>
              </a:rPr>
              <a:t>      </a:t>
            </a:r>
            <a:r>
              <a:t>setIsLiked</a:t>
            </a:r>
            <a:r>
              <a:rPr>
                <a:solidFill>
                  <a:srgbClr val="272727"/>
                </a:solidFill>
              </a:rPr>
              <a:t>(</a:t>
            </a:r>
            <a:r>
              <a:rPr>
                <a:solidFill>
                  <a:srgbClr val="011480"/>
                </a:solidFill>
              </a:rPr>
              <a:t>true</a:t>
            </a:r>
            <a:r>
              <a:rPr>
                <a:solidFill>
                  <a:srgbClr val="272727"/>
                </a:solidFill>
              </a:rPr>
              <a:t>)</a:t>
            </a:r>
          </a:p>
          <a:p>
            <a:pPr defTabSz="457200">
              <a:defRPr sz="1600">
                <a:solidFill>
                  <a:srgbClr val="272727"/>
                </a:solidFill>
                <a:latin typeface="Courier"/>
                <a:ea typeface="Courier"/>
                <a:cs typeface="Courier"/>
                <a:sym typeface="Courier"/>
              </a:defRPr>
            </a:pPr>
            <a:r>
              <a:t>    }} /&gt; );</a:t>
            </a:r>
          </a:p>
          <a:p>
            <a:pPr defTabSz="457200">
              <a:defRPr sz="1600">
                <a:solidFill>
                  <a:srgbClr val="272727"/>
                </a:solidFill>
                <a:latin typeface="Courier"/>
                <a:ea typeface="Courier"/>
                <a:cs typeface="Courier"/>
                <a:sym typeface="Courier"/>
              </a:defRPr>
            </a:pPr>
            <a:r>
              <a:t>  }</a:t>
            </a:r>
          </a:p>
          <a:p>
            <a:pPr defTabSz="457200">
              <a:defRPr sz="1600">
                <a:solidFill>
                  <a:srgbClr val="272727"/>
                </a:solidFill>
                <a:latin typeface="Courier"/>
                <a:ea typeface="Courier"/>
                <a:cs typeface="Courier"/>
                <a:sym typeface="Courier"/>
              </a:defRPr>
            </a:pPr>
            <a:r>
              <a:t>}</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itle 1"/>
          <p:cNvSpPr txBox="1">
            <a:spLocks noGrp="1"/>
          </p:cNvSpPr>
          <p:nvPr>
            <p:ph type="title"/>
          </p:nvPr>
        </p:nvSpPr>
        <p:spPr>
          <a:xfrm>
            <a:off x="838200" y="18255"/>
            <a:ext cx="10515600" cy="1325563"/>
          </a:xfrm>
          <a:prstGeom prst="rect">
            <a:avLst/>
          </a:prstGeom>
        </p:spPr>
        <p:txBody>
          <a:bodyPr/>
          <a:lstStyle/>
          <a:p>
            <a:r>
              <a:t>State Setters are Asynchronous</a:t>
            </a:r>
          </a:p>
        </p:txBody>
      </p:sp>
      <p:sp>
        <p:nvSpPr>
          <p:cNvPr id="183" name="Content Placeholder 2"/>
          <p:cNvSpPr txBox="1">
            <a:spLocks noGrp="1"/>
          </p:cNvSpPr>
          <p:nvPr>
            <p:ph type="body" idx="1"/>
          </p:nvPr>
        </p:nvSpPr>
        <p:spPr>
          <a:xfrm>
            <a:off x="838200" y="1500160"/>
            <a:ext cx="11490434" cy="4351338"/>
          </a:xfrm>
          <a:prstGeom prst="rect">
            <a:avLst/>
          </a:prstGeom>
        </p:spPr>
        <p:txBody>
          <a:bodyPr/>
          <a:lstStyle/>
          <a:p>
            <a:r>
              <a:rPr dirty="0"/>
              <a:t>Recall from Module 7: </a:t>
            </a:r>
            <a:r>
              <a:rPr lang="en-US" dirty="0"/>
              <a:t>When setter is called, React uses carefully optimized approach </a:t>
            </a:r>
            <a:r>
              <a:rPr lang="en-US" i="1" dirty="0"/>
              <a:t>to </a:t>
            </a:r>
            <a:r>
              <a:rPr lang="en-US" dirty="0"/>
              <a:t>re-render our component and the state variables is updated</a:t>
            </a:r>
          </a:p>
          <a:p>
            <a:r>
              <a:rPr dirty="0"/>
              <a:t>Components are </a:t>
            </a:r>
            <a:r>
              <a:rPr i="1" dirty="0">
                <a:solidFill>
                  <a:srgbClr val="FF0000"/>
                </a:solidFill>
              </a:rPr>
              <a:t>not</a:t>
            </a:r>
            <a:r>
              <a:rPr dirty="0"/>
              <a:t> re-rendered immediately upon calling a state setter</a:t>
            </a:r>
          </a:p>
        </p:txBody>
      </p:sp>
      <p:sp>
        <p:nvSpPr>
          <p:cNvPr id="184" name="Slide Number Placeholder 3"/>
          <p:cNvSpPr txBox="1">
            <a:spLocks noGrp="1"/>
          </p:cNvSpPr>
          <p:nvPr>
            <p:ph type="sldNum" sz="quarter" idx="2"/>
          </p:nvPr>
        </p:nvSpPr>
        <p:spPr>
          <a:xfrm>
            <a:off x="11172418" y="6414760"/>
            <a:ext cx="181383"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7</a:t>
            </a:fld>
            <a:endParaRPr/>
          </a:p>
        </p:txBody>
      </p:sp>
      <p:sp>
        <p:nvSpPr>
          <p:cNvPr id="185" name="export function LikeButton(){…"/>
          <p:cNvSpPr txBox="1"/>
          <p:nvPr/>
        </p:nvSpPr>
        <p:spPr>
          <a:xfrm>
            <a:off x="79176" y="3031231"/>
            <a:ext cx="7895962" cy="3761741"/>
          </a:xfrm>
          <a:prstGeom prst="rect">
            <a:avLst/>
          </a:prstGeom>
          <a:ln w="12700">
            <a:solidFill>
              <a:schemeClr val="accent1">
                <a:satOff val="-3547"/>
                <a:lumOff val="-10352"/>
              </a:schemeClr>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1500">
                <a:solidFill>
                  <a:srgbClr val="272727"/>
                </a:solidFill>
                <a:latin typeface="Courier"/>
                <a:ea typeface="Courier"/>
                <a:cs typeface="Courier"/>
                <a:sym typeface="Courier"/>
              </a:defRPr>
            </a:pPr>
            <a:r>
              <a:rPr>
                <a:solidFill>
                  <a:srgbClr val="011480"/>
                </a:solidFill>
              </a:rPr>
              <a:t>export function </a:t>
            </a:r>
            <a:r>
              <a:rPr i="1"/>
              <a:t>LikeButton</a:t>
            </a:r>
            <a:r>
              <a:t>(){</a:t>
            </a:r>
          </a:p>
          <a:p>
            <a:pPr defTabSz="457200">
              <a:defRPr sz="15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isLiked</a:t>
            </a:r>
            <a:r>
              <a:t>, </a:t>
            </a:r>
            <a:r>
              <a:rPr>
                <a:solidFill>
                  <a:srgbClr val="000000"/>
                </a:solidFill>
              </a:rPr>
              <a:t>setIsLiked</a:t>
            </a:r>
            <a:r>
              <a:t>] = </a:t>
            </a:r>
            <a:r>
              <a:rPr i="1"/>
              <a:t>useState</a:t>
            </a:r>
            <a:r>
              <a:t>(</a:t>
            </a:r>
            <a:r>
              <a:rPr>
                <a:solidFill>
                  <a:srgbClr val="011480"/>
                </a:solidFill>
              </a:rPr>
              <a:t>false</a:t>
            </a:r>
            <a:r>
              <a:t>);</a:t>
            </a:r>
          </a:p>
          <a:p>
            <a:pPr defTabSz="457200">
              <a:defRPr sz="15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count</a:t>
            </a:r>
            <a:r>
              <a:t>, </a:t>
            </a:r>
            <a:r>
              <a:rPr>
                <a:solidFill>
                  <a:srgbClr val="000000"/>
                </a:solidFill>
              </a:rPr>
              <a:t>setCount</a:t>
            </a:r>
            <a:r>
              <a:t>] = </a:t>
            </a:r>
            <a:r>
              <a:rPr i="1"/>
              <a:t>useState</a:t>
            </a:r>
            <a:r>
              <a:t>(</a:t>
            </a:r>
            <a:r>
              <a:rPr>
                <a:solidFill>
                  <a:srgbClr val="0073E6"/>
                </a:solidFill>
              </a:rPr>
              <a:t>0</a:t>
            </a:r>
            <a:r>
              <a:t>);</a:t>
            </a:r>
          </a:p>
          <a:p>
            <a:pPr defTabSz="457200">
              <a:defRPr sz="1500">
                <a:solidFill>
                  <a:srgbClr val="272727"/>
                </a:solidFill>
                <a:latin typeface="Courier"/>
                <a:ea typeface="Courier"/>
                <a:cs typeface="Courier"/>
                <a:sym typeface="Courier"/>
              </a:defRPr>
            </a:pPr>
            <a:endParaRPr/>
          </a:p>
          <a:p>
            <a:pPr defTabSz="457200">
              <a:defRPr sz="1500">
                <a:solidFill>
                  <a:srgbClr val="458383"/>
                </a:solidFill>
                <a:latin typeface="Courier"/>
                <a:ea typeface="Courier"/>
                <a:cs typeface="Courier"/>
                <a:sym typeface="Courier"/>
              </a:defRPr>
            </a:pPr>
            <a:r>
              <a:rPr>
                <a:solidFill>
                  <a:srgbClr val="272727"/>
                </a:solidFill>
              </a:rPr>
              <a:t>  </a:t>
            </a:r>
            <a:r>
              <a:rPr>
                <a:solidFill>
                  <a:srgbClr val="011480"/>
                </a:solidFill>
              </a:rPr>
              <a:t>if </a:t>
            </a:r>
            <a:r>
              <a:rPr>
                <a:solidFill>
                  <a:srgbClr val="272727"/>
                </a:solidFill>
              </a:rPr>
              <a:t>(</a:t>
            </a:r>
            <a:r>
              <a:t>isLiked</a:t>
            </a:r>
            <a:r>
              <a:rPr>
                <a:solidFill>
                  <a:srgbClr val="272727"/>
                </a:solidFill>
              </a:rPr>
              <a:t>) {</a:t>
            </a:r>
          </a:p>
          <a:p>
            <a:pPr defTabSz="457200">
              <a:defRPr sz="1500">
                <a:solidFill>
                  <a:srgbClr val="011480"/>
                </a:solidFill>
                <a:latin typeface="Courier"/>
                <a:ea typeface="Courier"/>
                <a:cs typeface="Courier"/>
                <a:sym typeface="Courier"/>
              </a:defRPr>
            </a:pPr>
            <a:r>
              <a:rPr>
                <a:solidFill>
                  <a:srgbClr val="272727"/>
                </a:solidFill>
              </a:rPr>
              <a:t>    </a:t>
            </a:r>
            <a:r>
              <a:t>...</a:t>
            </a:r>
            <a:endParaRPr>
              <a:solidFill>
                <a:srgbClr val="272727"/>
              </a:solidFill>
            </a:endParaRPr>
          </a:p>
          <a:p>
            <a:pPr defTabSz="457200">
              <a:defRPr sz="1500">
                <a:solidFill>
                  <a:srgbClr val="011480"/>
                </a:solidFill>
                <a:latin typeface="Courier"/>
                <a:ea typeface="Courier"/>
                <a:cs typeface="Courier"/>
                <a:sym typeface="Courier"/>
              </a:defRPr>
            </a:pPr>
            <a:r>
              <a:rPr>
                <a:solidFill>
                  <a:srgbClr val="272727"/>
                </a:solidFill>
              </a:rPr>
              <a:t>  } </a:t>
            </a:r>
            <a:r>
              <a:t>else </a:t>
            </a:r>
            <a:r>
              <a:rPr>
                <a:solidFill>
                  <a:srgbClr val="272727"/>
                </a:solidFill>
              </a:rPr>
              <a:t>{</a:t>
            </a:r>
          </a:p>
          <a:p>
            <a:pPr defTabSz="457200">
              <a:defRPr sz="15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IconButton </a:t>
            </a:r>
            <a:r>
              <a:rPr>
                <a:solidFill>
                  <a:srgbClr val="0073E6"/>
                </a:solidFill>
              </a:rPr>
              <a:t>aria-label</a:t>
            </a:r>
            <a:r>
              <a:rPr>
                <a:solidFill>
                  <a:srgbClr val="00733B"/>
                </a:solidFill>
              </a:rPr>
              <a:t>="like" </a:t>
            </a:r>
            <a:r>
              <a:rPr>
                <a:solidFill>
                  <a:srgbClr val="0073E6"/>
                </a:solidFill>
              </a:rPr>
              <a:t>icon</a:t>
            </a:r>
            <a:r>
              <a:rPr>
                <a:solidFill>
                  <a:srgbClr val="00733B"/>
                </a:solidFill>
              </a:rPr>
              <a:t>=</a:t>
            </a:r>
            <a:r>
              <a:rPr>
                <a:solidFill>
                  <a:srgbClr val="272727"/>
                </a:solidFill>
              </a:rPr>
              <a:t>{&lt;</a:t>
            </a:r>
            <a:r>
              <a:t>AiOutlineHeart </a:t>
            </a:r>
            <a:r>
              <a:rPr>
                <a:solidFill>
                  <a:srgbClr val="272727"/>
                </a:solidFill>
              </a:rPr>
              <a:t>/&gt;} </a:t>
            </a:r>
            <a:r>
              <a:rPr>
                <a:solidFill>
                  <a:srgbClr val="0073E6"/>
                </a:solidFill>
              </a:rPr>
              <a:t>onClick</a:t>
            </a:r>
            <a:r>
              <a:rPr>
                <a:solidFill>
                  <a:srgbClr val="00733B"/>
                </a:solidFill>
              </a:rPr>
              <a:t>=</a:t>
            </a:r>
            <a:r>
              <a:rPr>
                <a:solidFill>
                  <a:srgbClr val="272727"/>
                </a:solidFill>
              </a:rPr>
              <a:t>{() =&gt; {</a:t>
            </a:r>
          </a:p>
          <a:p>
            <a:pPr defTabSz="457200">
              <a:defRPr sz="1500">
                <a:solidFill>
                  <a:srgbClr val="00733B"/>
                </a:solidFill>
                <a:latin typeface="Courier"/>
                <a:ea typeface="Courier"/>
                <a:cs typeface="Courier"/>
                <a:sym typeface="Courier"/>
              </a:defRPr>
            </a:pPr>
            <a:r>
              <a:rPr>
                <a:solidFill>
                  <a:srgbClr val="272727"/>
                </a:solidFill>
              </a:rPr>
              <a:t>      </a:t>
            </a:r>
            <a:r>
              <a:rPr i="1">
                <a:solidFill>
                  <a:srgbClr val="66187A"/>
                </a:solidFill>
              </a:rPr>
              <a:t>console</a:t>
            </a:r>
            <a:r>
              <a:rPr>
                <a:solidFill>
                  <a:srgbClr val="272727"/>
                </a:solidFill>
              </a:rPr>
              <a:t>.</a:t>
            </a:r>
            <a:r>
              <a:rPr>
                <a:solidFill>
                  <a:srgbClr val="7A7A43"/>
                </a:solidFill>
              </a:rPr>
              <a:t>log</a:t>
            </a:r>
            <a:r>
              <a:rPr>
                <a:solidFill>
                  <a:srgbClr val="272727"/>
                </a:solidFill>
              </a:rPr>
              <a:t>(</a:t>
            </a:r>
            <a:r>
              <a:t>`Pre-setCount, count=</a:t>
            </a:r>
            <a:r>
              <a:rPr>
                <a:solidFill>
                  <a:srgbClr val="272727"/>
                </a:solidFill>
              </a:rPr>
              <a:t>${</a:t>
            </a:r>
            <a:r>
              <a:rPr>
                <a:solidFill>
                  <a:srgbClr val="458383"/>
                </a:solidFill>
              </a:rPr>
              <a:t>count</a:t>
            </a:r>
            <a:r>
              <a:rPr>
                <a:solidFill>
                  <a:srgbClr val="272727"/>
                </a:solidFill>
              </a:rPr>
              <a:t>}</a:t>
            </a:r>
            <a:r>
              <a:t>`</a:t>
            </a:r>
            <a:r>
              <a:rPr>
                <a:solidFill>
                  <a:srgbClr val="272727"/>
                </a:solidFill>
              </a:rPr>
              <a:t>)</a:t>
            </a:r>
          </a:p>
          <a:p>
            <a:pPr defTabSz="457200">
              <a:defRPr sz="1500">
                <a:latin typeface="Courier"/>
                <a:ea typeface="Courier"/>
                <a:cs typeface="Courier"/>
                <a:sym typeface="Courier"/>
              </a:defRPr>
            </a:pPr>
            <a:r>
              <a:rPr>
                <a:solidFill>
                  <a:srgbClr val="272727"/>
                </a:solidFill>
              </a:rPr>
              <a:t>      </a:t>
            </a:r>
            <a:r>
              <a:t>setCount</a:t>
            </a:r>
            <a:r>
              <a:rPr>
                <a:solidFill>
                  <a:srgbClr val="272727"/>
                </a:solidFill>
              </a:rPr>
              <a:t>(</a:t>
            </a:r>
            <a:r>
              <a:rPr>
                <a:solidFill>
                  <a:srgbClr val="458383"/>
                </a:solidFill>
              </a:rPr>
              <a:t>count </a:t>
            </a:r>
            <a:r>
              <a:rPr>
                <a:solidFill>
                  <a:srgbClr val="272727"/>
                </a:solidFill>
              </a:rPr>
              <a:t>+ </a:t>
            </a:r>
            <a:r>
              <a:rPr>
                <a:solidFill>
                  <a:srgbClr val="0073E6"/>
                </a:solidFill>
              </a:rPr>
              <a:t>1</a:t>
            </a:r>
            <a:r>
              <a:rPr>
                <a:solidFill>
                  <a:srgbClr val="272727"/>
                </a:solidFill>
              </a:rPr>
              <a:t>)</a:t>
            </a:r>
          </a:p>
          <a:p>
            <a:pPr defTabSz="457200">
              <a:defRPr sz="1500">
                <a:latin typeface="Courier"/>
                <a:ea typeface="Courier"/>
                <a:cs typeface="Courier"/>
                <a:sym typeface="Courier"/>
              </a:defRPr>
            </a:pPr>
            <a:r>
              <a:rPr>
                <a:solidFill>
                  <a:srgbClr val="272727"/>
                </a:solidFill>
              </a:rPr>
              <a:t>      </a:t>
            </a:r>
            <a:r>
              <a:t>setIsLiked</a:t>
            </a:r>
            <a:r>
              <a:rPr>
                <a:solidFill>
                  <a:srgbClr val="272727"/>
                </a:solidFill>
              </a:rPr>
              <a:t>(</a:t>
            </a:r>
            <a:r>
              <a:rPr>
                <a:solidFill>
                  <a:srgbClr val="011480"/>
                </a:solidFill>
              </a:rPr>
              <a:t>true</a:t>
            </a:r>
            <a:r>
              <a:rPr>
                <a:solidFill>
                  <a:srgbClr val="272727"/>
                </a:solidFill>
              </a:rPr>
              <a:t>)</a:t>
            </a:r>
          </a:p>
          <a:p>
            <a:pPr defTabSz="457200">
              <a:defRPr sz="1500">
                <a:solidFill>
                  <a:srgbClr val="00733B"/>
                </a:solidFill>
                <a:latin typeface="Courier"/>
                <a:ea typeface="Courier"/>
                <a:cs typeface="Courier"/>
                <a:sym typeface="Courier"/>
              </a:defRPr>
            </a:pPr>
            <a:r>
              <a:rPr>
                <a:solidFill>
                  <a:srgbClr val="272727"/>
                </a:solidFill>
              </a:rPr>
              <a:t>      </a:t>
            </a:r>
            <a:r>
              <a:rPr i="1">
                <a:solidFill>
                  <a:srgbClr val="66187A"/>
                </a:solidFill>
              </a:rPr>
              <a:t>console</a:t>
            </a:r>
            <a:r>
              <a:rPr>
                <a:solidFill>
                  <a:srgbClr val="272727"/>
                </a:solidFill>
              </a:rPr>
              <a:t>.</a:t>
            </a:r>
            <a:r>
              <a:rPr>
                <a:solidFill>
                  <a:srgbClr val="7A7A43"/>
                </a:solidFill>
              </a:rPr>
              <a:t>log</a:t>
            </a:r>
            <a:r>
              <a:rPr>
                <a:solidFill>
                  <a:srgbClr val="272727"/>
                </a:solidFill>
              </a:rPr>
              <a:t>(</a:t>
            </a:r>
            <a:r>
              <a:t>`Post-setCount, count=</a:t>
            </a:r>
            <a:r>
              <a:rPr>
                <a:solidFill>
                  <a:srgbClr val="272727"/>
                </a:solidFill>
              </a:rPr>
              <a:t>${</a:t>
            </a:r>
            <a:r>
              <a:rPr>
                <a:solidFill>
                  <a:srgbClr val="458383"/>
                </a:solidFill>
              </a:rPr>
              <a:t>count</a:t>
            </a:r>
            <a:r>
              <a:rPr>
                <a:solidFill>
                  <a:srgbClr val="272727"/>
                </a:solidFill>
              </a:rPr>
              <a:t>}</a:t>
            </a:r>
            <a:r>
              <a:t>`</a:t>
            </a:r>
            <a:r>
              <a:rPr>
                <a:solidFill>
                  <a:srgbClr val="272727"/>
                </a:solidFill>
              </a:rPr>
              <a:t>)</a:t>
            </a:r>
          </a:p>
          <a:p>
            <a:pPr defTabSz="457200">
              <a:defRPr sz="1500">
                <a:solidFill>
                  <a:srgbClr val="272727"/>
                </a:solidFill>
                <a:latin typeface="Courier"/>
                <a:ea typeface="Courier"/>
                <a:cs typeface="Courier"/>
                <a:sym typeface="Courier"/>
              </a:defRPr>
            </a:pPr>
            <a:r>
              <a:t>    }} /&gt; );</a:t>
            </a:r>
          </a:p>
          <a:p>
            <a:pPr defTabSz="457200">
              <a:defRPr sz="1500">
                <a:solidFill>
                  <a:srgbClr val="272727"/>
                </a:solidFill>
                <a:latin typeface="Courier"/>
                <a:ea typeface="Courier"/>
                <a:cs typeface="Courier"/>
                <a:sym typeface="Courier"/>
              </a:defRPr>
            </a:pPr>
            <a:r>
              <a:t>  }</a:t>
            </a:r>
          </a:p>
          <a:p>
            <a:pPr defTabSz="457200">
              <a:defRPr sz="1500">
                <a:solidFill>
                  <a:srgbClr val="272727"/>
                </a:solidFill>
                <a:latin typeface="Courier"/>
                <a:ea typeface="Courier"/>
                <a:cs typeface="Courier"/>
                <a:sym typeface="Courier"/>
              </a:defRPr>
            </a:pPr>
            <a:r>
              <a:t>}</a:t>
            </a:r>
          </a:p>
        </p:txBody>
      </p:sp>
      <p:sp>
        <p:nvSpPr>
          <p:cNvPr id="186" name="Output:…"/>
          <p:cNvSpPr txBox="1"/>
          <p:nvPr/>
        </p:nvSpPr>
        <p:spPr>
          <a:xfrm>
            <a:off x="8224903" y="3669388"/>
            <a:ext cx="2493837" cy="12093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b="1"/>
            </a:pPr>
            <a:r>
              <a:t>Output:</a:t>
            </a:r>
          </a:p>
          <a:p>
            <a:r>
              <a:t>(Click like)</a:t>
            </a:r>
            <a:br/>
            <a:r>
              <a:t>1. Pre-setCount, count=0</a:t>
            </a:r>
            <a:br/>
            <a:r>
              <a:t>2. Post-setCount, count=0</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 grpId="1"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Title 1"/>
          <p:cNvSpPr txBox="1">
            <a:spLocks noGrp="1"/>
          </p:cNvSpPr>
          <p:nvPr>
            <p:ph type="title"/>
          </p:nvPr>
        </p:nvSpPr>
        <p:spPr>
          <a:xfrm>
            <a:off x="838200" y="18255"/>
            <a:ext cx="10515600" cy="1325563"/>
          </a:xfrm>
          <a:prstGeom prst="rect">
            <a:avLst/>
          </a:prstGeom>
        </p:spPr>
        <p:txBody>
          <a:bodyPr/>
          <a:lstStyle/>
          <a:p>
            <a:r>
              <a:rPr dirty="0"/>
              <a:t>Pattern: </a:t>
            </a:r>
            <a:r>
              <a:rPr lang="en-US" dirty="0"/>
              <a:t>use </a:t>
            </a:r>
            <a:r>
              <a:rPr dirty="0" err="1"/>
              <a:t>useEffect</a:t>
            </a:r>
            <a:r>
              <a:rPr dirty="0"/>
              <a:t> </a:t>
            </a:r>
            <a:r>
              <a:rPr lang="en-US" dirty="0"/>
              <a:t>to i</a:t>
            </a:r>
            <a:r>
              <a:rPr dirty="0"/>
              <a:t>nvoke </a:t>
            </a:r>
            <a:r>
              <a:rPr lang="en-US" dirty="0"/>
              <a:t>s</a:t>
            </a:r>
            <a:r>
              <a:rPr dirty="0"/>
              <a:t>ide-</a:t>
            </a:r>
            <a:r>
              <a:rPr lang="en-US" dirty="0"/>
              <a:t>e</a:t>
            </a:r>
            <a:r>
              <a:rPr dirty="0"/>
              <a:t>ffects after rendering</a:t>
            </a:r>
          </a:p>
        </p:txBody>
      </p:sp>
      <p:sp>
        <p:nvSpPr>
          <p:cNvPr id="191" name="Content Placeholder 2"/>
          <p:cNvSpPr txBox="1">
            <a:spLocks noGrp="1"/>
          </p:cNvSpPr>
          <p:nvPr>
            <p:ph type="body" sz="half" idx="1"/>
          </p:nvPr>
        </p:nvSpPr>
        <p:spPr>
          <a:xfrm>
            <a:off x="838200" y="1500159"/>
            <a:ext cx="10515600" cy="2514247"/>
          </a:xfrm>
          <a:prstGeom prst="rect">
            <a:avLst/>
          </a:prstGeom>
        </p:spPr>
        <p:txBody>
          <a:bodyPr>
            <a:normAutofit/>
          </a:bodyPr>
          <a:lstStyle/>
          <a:p>
            <a:r>
              <a:rPr dirty="0"/>
              <a:t>Problem: How to define side-effects that run in response to data changing (and in turn, the component re-rendering)?</a:t>
            </a:r>
            <a:r>
              <a:rPr lang="en-US" dirty="0"/>
              <a:t> </a:t>
            </a:r>
          </a:p>
          <a:p>
            <a:r>
              <a:rPr lang="en-US" dirty="0"/>
              <a:t>Solution</a:t>
            </a:r>
            <a:r>
              <a:rPr dirty="0"/>
              <a:t>: </a:t>
            </a:r>
            <a:r>
              <a:rPr dirty="0" err="1"/>
              <a:t>React’s</a:t>
            </a:r>
            <a:r>
              <a:rPr dirty="0"/>
              <a:t> </a:t>
            </a:r>
            <a:r>
              <a:rPr i="1" dirty="0" err="1"/>
              <a:t>useEffect</a:t>
            </a:r>
            <a:r>
              <a:rPr i="1" dirty="0"/>
              <a:t> </a:t>
            </a:r>
            <a:r>
              <a:rPr dirty="0"/>
              <a:t>hook</a:t>
            </a:r>
          </a:p>
        </p:txBody>
      </p:sp>
      <p:sp>
        <p:nvSpPr>
          <p:cNvPr id="192"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8</a:t>
            </a:fld>
            <a:endParaRPr/>
          </a:p>
        </p:txBody>
      </p:sp>
      <p:sp>
        <p:nvSpPr>
          <p:cNvPr id="193" name="useEffect(()=&gt;{…"/>
          <p:cNvSpPr txBox="1"/>
          <p:nvPr/>
        </p:nvSpPr>
        <p:spPr>
          <a:xfrm>
            <a:off x="1038972" y="3522941"/>
            <a:ext cx="10621453" cy="1691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457200">
              <a:defRPr sz="1500" i="1">
                <a:solidFill>
                  <a:srgbClr val="272727"/>
                </a:solidFill>
                <a:latin typeface="Courier"/>
                <a:ea typeface="Courier"/>
                <a:cs typeface="Courier"/>
                <a:sym typeface="Courier"/>
              </a:defRPr>
            </a:pPr>
            <a:r>
              <a:rPr dirty="0" err="1"/>
              <a:t>useEffect</a:t>
            </a:r>
            <a:r>
              <a:rPr i="0" dirty="0"/>
              <a:t>(()=&gt;{</a:t>
            </a:r>
          </a:p>
          <a:p>
            <a:pPr defTabSz="457200">
              <a:defRPr sz="1500">
                <a:solidFill>
                  <a:srgbClr val="808080"/>
                </a:solidFill>
                <a:latin typeface="Courier"/>
                <a:ea typeface="Courier"/>
                <a:cs typeface="Courier"/>
                <a:sym typeface="Courier"/>
              </a:defRPr>
            </a:pPr>
            <a:r>
              <a:rPr dirty="0">
                <a:solidFill>
                  <a:srgbClr val="272727"/>
                </a:solidFill>
              </a:rPr>
              <a:t>  </a:t>
            </a:r>
            <a:r>
              <a:rPr dirty="0"/>
              <a:t>// Code that runs after each render</a:t>
            </a:r>
          </a:p>
          <a:p>
            <a:pPr defTabSz="457200">
              <a:defRPr sz="1500">
                <a:solidFill>
                  <a:srgbClr val="272727"/>
                </a:solidFill>
                <a:latin typeface="Courier"/>
                <a:ea typeface="Courier"/>
                <a:cs typeface="Courier"/>
                <a:sym typeface="Courier"/>
              </a:defRPr>
            </a:pPr>
            <a:r>
              <a:rPr dirty="0">
                <a:solidFill>
                  <a:srgbClr val="808080"/>
                </a:solidFill>
              </a:rPr>
              <a:t>  </a:t>
            </a:r>
            <a:r>
              <a:rPr dirty="0">
                <a:solidFill>
                  <a:srgbClr val="011480"/>
                </a:solidFill>
              </a:rPr>
              <a:t>return </a:t>
            </a:r>
            <a:r>
              <a:rPr dirty="0"/>
              <a:t>() =&gt; {</a:t>
            </a:r>
          </a:p>
          <a:p>
            <a:pPr defTabSz="457200">
              <a:defRPr sz="1500">
                <a:solidFill>
                  <a:srgbClr val="808080"/>
                </a:solidFill>
                <a:latin typeface="Courier"/>
                <a:ea typeface="Courier"/>
                <a:cs typeface="Courier"/>
                <a:sym typeface="Courier"/>
              </a:defRPr>
            </a:pPr>
            <a:r>
              <a:rPr dirty="0">
                <a:solidFill>
                  <a:srgbClr val="272727"/>
                </a:solidFill>
              </a:rPr>
              <a:t>    </a:t>
            </a:r>
            <a:r>
              <a:rPr dirty="0"/>
              <a:t>// Code that runs after the component is removed from the page OR before hook runs again</a:t>
            </a:r>
          </a:p>
          <a:p>
            <a:pPr defTabSz="457200">
              <a:defRPr sz="1500">
                <a:solidFill>
                  <a:srgbClr val="808080"/>
                </a:solidFill>
                <a:latin typeface="Courier"/>
                <a:ea typeface="Courier"/>
                <a:cs typeface="Courier"/>
                <a:sym typeface="Courier"/>
              </a:defRPr>
            </a:pPr>
            <a:r>
              <a:rPr dirty="0"/>
              <a:t>  </a:t>
            </a:r>
            <a:r>
              <a:rPr dirty="0">
                <a:solidFill>
                  <a:srgbClr val="272727"/>
                </a:solidFill>
              </a:rPr>
              <a:t>}</a:t>
            </a:r>
          </a:p>
          <a:p>
            <a:pPr defTabSz="457200">
              <a:defRPr sz="1500">
                <a:solidFill>
                  <a:srgbClr val="272727"/>
                </a:solidFill>
                <a:latin typeface="Courier"/>
                <a:ea typeface="Courier"/>
                <a:cs typeface="Courier"/>
                <a:sym typeface="Courier"/>
              </a:defRPr>
            </a:pPr>
            <a:r>
              <a:rPr dirty="0"/>
              <a:t>})</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Title 1"/>
          <p:cNvSpPr txBox="1">
            <a:spLocks noGrp="1"/>
          </p:cNvSpPr>
          <p:nvPr>
            <p:ph type="title"/>
          </p:nvPr>
        </p:nvSpPr>
        <p:spPr>
          <a:xfrm>
            <a:off x="838200" y="18255"/>
            <a:ext cx="10515600" cy="1325563"/>
          </a:xfrm>
          <a:prstGeom prst="rect">
            <a:avLst/>
          </a:prstGeom>
        </p:spPr>
        <p:txBody>
          <a:bodyPr/>
          <a:lstStyle/>
          <a:p>
            <a:r>
              <a:rPr dirty="0" err="1"/>
              <a:t>useEffect</a:t>
            </a:r>
            <a:r>
              <a:rPr dirty="0"/>
              <a:t> </a:t>
            </a:r>
            <a:r>
              <a:rPr lang="en-US" dirty="0"/>
              <a:t>i</a:t>
            </a:r>
            <a:r>
              <a:rPr dirty="0"/>
              <a:t>nvokes Side-Effects after rendering</a:t>
            </a:r>
          </a:p>
        </p:txBody>
      </p:sp>
      <p:sp>
        <p:nvSpPr>
          <p:cNvPr id="198" name="Content Placeholder 2"/>
          <p:cNvSpPr txBox="1">
            <a:spLocks noGrp="1"/>
          </p:cNvSpPr>
          <p:nvPr>
            <p:ph type="body" idx="1"/>
          </p:nvPr>
        </p:nvSpPr>
        <p:spPr>
          <a:xfrm>
            <a:off x="838200" y="1500160"/>
            <a:ext cx="10515600" cy="4351338"/>
          </a:xfrm>
          <a:prstGeom prst="rect">
            <a:avLst/>
          </a:prstGeom>
        </p:spPr>
        <p:txBody>
          <a:bodyPr/>
          <a:lstStyle/>
          <a:p>
            <a:r>
              <a:t>React’s </a:t>
            </a:r>
            <a:r>
              <a:rPr i="1"/>
              <a:t>useEffect</a:t>
            </a:r>
            <a:r>
              <a:t> hook accepts a function that is </a:t>
            </a:r>
            <a:r>
              <a:rPr i="1"/>
              <a:t>always</a:t>
            </a:r>
            <a:r>
              <a:t> called </a:t>
            </a:r>
            <a:r>
              <a:rPr i="1"/>
              <a:t>after</a:t>
            </a:r>
            <a:r>
              <a:t> the component is updated</a:t>
            </a:r>
          </a:p>
        </p:txBody>
      </p:sp>
      <p:sp>
        <p:nvSpPr>
          <p:cNvPr id="199"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a:t>
            </a:fld>
            <a:endParaRPr/>
          </a:p>
        </p:txBody>
      </p:sp>
      <p:sp>
        <p:nvSpPr>
          <p:cNvPr id="200" name="export function LikeButton(){…"/>
          <p:cNvSpPr txBox="1"/>
          <p:nvPr/>
        </p:nvSpPr>
        <p:spPr>
          <a:xfrm>
            <a:off x="105608" y="2350789"/>
            <a:ext cx="8110987" cy="4422141"/>
          </a:xfrm>
          <a:prstGeom prst="rect">
            <a:avLst/>
          </a:prstGeom>
          <a:ln w="12700">
            <a:solidFill>
              <a:schemeClr val="accent1">
                <a:satOff val="-3547"/>
                <a:lumOff val="-10352"/>
              </a:schemeClr>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1400">
                <a:solidFill>
                  <a:srgbClr val="011480"/>
                </a:solidFill>
                <a:latin typeface="Courier"/>
                <a:ea typeface="Courier"/>
                <a:cs typeface="Courier"/>
                <a:sym typeface="Courier"/>
              </a:defRPr>
            </a:pPr>
            <a:r>
              <a:t>export function </a:t>
            </a:r>
            <a:r>
              <a:rPr i="1">
                <a:solidFill>
                  <a:srgbClr val="272727"/>
                </a:solidFill>
              </a:rPr>
              <a:t>LikeButton</a:t>
            </a:r>
            <a:r>
              <a:rPr>
                <a:solidFill>
                  <a:srgbClr val="272727"/>
                </a:solidFill>
              </a:rPr>
              <a:t>(){</a:t>
            </a:r>
          </a:p>
          <a:p>
            <a:pPr defTabSz="457200">
              <a:defRPr sz="14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isLiked</a:t>
            </a:r>
            <a:r>
              <a:t>, </a:t>
            </a:r>
            <a:r>
              <a:rPr>
                <a:solidFill>
                  <a:srgbClr val="000000"/>
                </a:solidFill>
              </a:rPr>
              <a:t>setIsLiked</a:t>
            </a:r>
            <a:r>
              <a:t>] = </a:t>
            </a:r>
            <a:r>
              <a:rPr i="1"/>
              <a:t>useState</a:t>
            </a:r>
            <a:r>
              <a:t>(</a:t>
            </a:r>
            <a:r>
              <a:rPr>
                <a:solidFill>
                  <a:srgbClr val="011480"/>
                </a:solidFill>
              </a:rPr>
              <a:t>false</a:t>
            </a:r>
            <a:r>
              <a:t>);</a:t>
            </a:r>
          </a:p>
          <a:p>
            <a:pPr defTabSz="457200">
              <a:defRPr sz="14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count</a:t>
            </a:r>
            <a:r>
              <a:t>, </a:t>
            </a:r>
            <a:r>
              <a:rPr>
                <a:solidFill>
                  <a:srgbClr val="000000"/>
                </a:solidFill>
              </a:rPr>
              <a:t>setCount</a:t>
            </a:r>
            <a:r>
              <a:t>] = </a:t>
            </a:r>
            <a:r>
              <a:rPr i="1"/>
              <a:t>useState</a:t>
            </a:r>
            <a:r>
              <a:t>(</a:t>
            </a:r>
            <a:r>
              <a:rPr>
                <a:solidFill>
                  <a:srgbClr val="0073E6"/>
                </a:solidFill>
              </a:rPr>
              <a:t>0</a:t>
            </a:r>
            <a:r>
              <a:t>);</a:t>
            </a:r>
          </a:p>
          <a:p>
            <a:pPr defTabSz="457200">
              <a:defRPr sz="1400">
                <a:solidFill>
                  <a:srgbClr val="272727"/>
                </a:solidFill>
                <a:latin typeface="Courier"/>
                <a:ea typeface="Courier"/>
                <a:cs typeface="Courier"/>
                <a:sym typeface="Courier"/>
              </a:defRPr>
            </a:pPr>
            <a:endParaRPr/>
          </a:p>
          <a:p>
            <a:pPr defTabSz="457200">
              <a:defRPr sz="1400" i="1">
                <a:solidFill>
                  <a:srgbClr val="272727"/>
                </a:solidFill>
                <a:latin typeface="Courier"/>
                <a:ea typeface="Courier"/>
                <a:cs typeface="Courier"/>
                <a:sym typeface="Courier"/>
              </a:defRPr>
            </a:pPr>
            <a:r>
              <a:rPr i="0"/>
              <a:t>  </a:t>
            </a:r>
            <a:r>
              <a:t>useEffect</a:t>
            </a:r>
            <a:r>
              <a:rPr i="0"/>
              <a:t>(()=&gt;{</a:t>
            </a:r>
          </a:p>
          <a:p>
            <a:pPr defTabSz="457200">
              <a:defRPr sz="1400">
                <a:solidFill>
                  <a:srgbClr val="00733B"/>
                </a:solidFill>
                <a:latin typeface="Courier"/>
                <a:ea typeface="Courier"/>
                <a:cs typeface="Courier"/>
                <a:sym typeface="Courier"/>
              </a:defRPr>
            </a:pPr>
            <a:r>
              <a:rPr>
                <a:solidFill>
                  <a:srgbClr val="272727"/>
                </a:solidFill>
              </a:rPr>
              <a:t>    </a:t>
            </a:r>
            <a:r>
              <a:rPr i="1">
                <a:solidFill>
                  <a:srgbClr val="66187A"/>
                </a:solidFill>
              </a:rPr>
              <a:t>console</a:t>
            </a:r>
            <a:r>
              <a:rPr>
                <a:solidFill>
                  <a:srgbClr val="272727"/>
                </a:solidFill>
              </a:rPr>
              <a:t>.</a:t>
            </a:r>
            <a:r>
              <a:rPr>
                <a:solidFill>
                  <a:srgbClr val="7A7A43"/>
                </a:solidFill>
              </a:rPr>
              <a:t>log</a:t>
            </a:r>
            <a:r>
              <a:rPr>
                <a:solidFill>
                  <a:srgbClr val="272727"/>
                </a:solidFill>
              </a:rPr>
              <a:t>(</a:t>
            </a:r>
            <a:r>
              <a:t>`Like has been clicked </a:t>
            </a:r>
            <a:r>
              <a:rPr>
                <a:solidFill>
                  <a:srgbClr val="272727"/>
                </a:solidFill>
              </a:rPr>
              <a:t>${</a:t>
            </a:r>
            <a:r>
              <a:rPr>
                <a:solidFill>
                  <a:srgbClr val="458383"/>
                </a:solidFill>
              </a:rPr>
              <a:t>count</a:t>
            </a:r>
            <a:r>
              <a:rPr>
                <a:solidFill>
                  <a:srgbClr val="272727"/>
                </a:solidFill>
              </a:rPr>
              <a:t>}</a:t>
            </a:r>
            <a:r>
              <a:t> times`</a:t>
            </a:r>
            <a:r>
              <a:rPr>
                <a:solidFill>
                  <a:srgbClr val="272727"/>
                </a:solidFill>
              </a:rPr>
              <a:t>)</a:t>
            </a:r>
          </a:p>
          <a:p>
            <a:pPr defTabSz="457200">
              <a:defRPr sz="1400">
                <a:solidFill>
                  <a:srgbClr val="272727"/>
                </a:solidFill>
                <a:latin typeface="Courier"/>
                <a:ea typeface="Courier"/>
                <a:cs typeface="Courier"/>
                <a:sym typeface="Courier"/>
              </a:defRPr>
            </a:pPr>
            <a:r>
              <a:t>  })</a:t>
            </a:r>
          </a:p>
          <a:p>
            <a:pPr defTabSz="457200">
              <a:defRPr sz="1400">
                <a:solidFill>
                  <a:srgbClr val="458383"/>
                </a:solidFill>
                <a:latin typeface="Courier"/>
                <a:ea typeface="Courier"/>
                <a:cs typeface="Courier"/>
                <a:sym typeface="Courier"/>
              </a:defRPr>
            </a:pPr>
            <a:r>
              <a:rPr>
                <a:solidFill>
                  <a:srgbClr val="272727"/>
                </a:solidFill>
              </a:rPr>
              <a:t>  </a:t>
            </a:r>
            <a:r>
              <a:rPr>
                <a:solidFill>
                  <a:srgbClr val="011480"/>
                </a:solidFill>
              </a:rPr>
              <a:t>if </a:t>
            </a:r>
            <a:r>
              <a:rPr>
                <a:solidFill>
                  <a:srgbClr val="272727"/>
                </a:solidFill>
              </a:rPr>
              <a:t>(</a:t>
            </a:r>
            <a:r>
              <a:t>isLiked</a:t>
            </a:r>
            <a:r>
              <a:rPr>
                <a:solidFill>
                  <a:srgbClr val="272727"/>
                </a:solidFill>
              </a:rPr>
              <a:t>) {</a:t>
            </a:r>
          </a:p>
          <a:p>
            <a:pPr defTabSz="457200">
              <a:defRPr sz="14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IconButton </a:t>
            </a:r>
            <a:r>
              <a:rPr>
                <a:solidFill>
                  <a:srgbClr val="0073E6"/>
                </a:solidFill>
              </a:rPr>
              <a:t>aria-label</a:t>
            </a:r>
            <a:r>
              <a:rPr>
                <a:solidFill>
                  <a:srgbClr val="00733B"/>
                </a:solidFill>
              </a:rPr>
              <a:t>="unlike"</a:t>
            </a:r>
          </a:p>
          <a:p>
            <a:pPr defTabSz="457200">
              <a:defRPr sz="1400">
                <a:solidFill>
                  <a:srgbClr val="00733B"/>
                </a:solidFill>
                <a:latin typeface="Courier"/>
                <a:ea typeface="Courier"/>
                <a:cs typeface="Courier"/>
                <a:sym typeface="Courier"/>
              </a:defRPr>
            </a:pPr>
            <a:r>
              <a:t>            </a:t>
            </a:r>
            <a:r>
              <a:rPr>
                <a:solidFill>
                  <a:srgbClr val="0073E6"/>
                </a:solidFill>
              </a:rPr>
              <a:t>icon</a:t>
            </a:r>
            <a:r>
              <a:t>=</a:t>
            </a:r>
            <a:r>
              <a:rPr>
                <a:solidFill>
                  <a:srgbClr val="272727"/>
                </a:solidFill>
              </a:rPr>
              <a:t>{&lt;</a:t>
            </a:r>
            <a:r>
              <a:rPr>
                <a:solidFill>
                  <a:srgbClr val="011480"/>
                </a:solidFill>
              </a:rPr>
              <a:t>AiFillHeart </a:t>
            </a:r>
            <a:r>
              <a:rPr>
                <a:solidFill>
                  <a:srgbClr val="272727"/>
                </a:solidFill>
              </a:rPr>
              <a:t>/&gt;} </a:t>
            </a:r>
            <a:r>
              <a:rPr>
                <a:solidFill>
                  <a:srgbClr val="0073E6"/>
                </a:solidFill>
              </a:rPr>
              <a:t>onClick</a:t>
            </a:r>
            <a:r>
              <a:t>=</a:t>
            </a:r>
            <a:r>
              <a:rPr>
                <a:solidFill>
                  <a:srgbClr val="272727"/>
                </a:solidFill>
              </a:rPr>
              <a:t>{() =&gt; </a:t>
            </a:r>
            <a:r>
              <a:rPr>
                <a:solidFill>
                  <a:srgbClr val="000000"/>
                </a:solidFill>
              </a:rPr>
              <a:t>setIsLiked</a:t>
            </a:r>
            <a:r>
              <a:rPr>
                <a:solidFill>
                  <a:srgbClr val="272727"/>
                </a:solidFill>
              </a:rPr>
              <a:t>(</a:t>
            </a:r>
            <a:r>
              <a:rPr>
                <a:solidFill>
                  <a:srgbClr val="011480"/>
                </a:solidFill>
              </a:rPr>
              <a:t>false</a:t>
            </a:r>
            <a:r>
              <a:rPr>
                <a:solidFill>
                  <a:srgbClr val="272727"/>
                </a:solidFill>
              </a:rPr>
              <a:t>)} /&gt; );</a:t>
            </a:r>
          </a:p>
          <a:p>
            <a:pPr defTabSz="457200">
              <a:defRPr sz="1400">
                <a:solidFill>
                  <a:srgbClr val="011480"/>
                </a:solidFill>
                <a:latin typeface="Courier"/>
                <a:ea typeface="Courier"/>
                <a:cs typeface="Courier"/>
                <a:sym typeface="Courier"/>
              </a:defRPr>
            </a:pPr>
            <a:r>
              <a:rPr>
                <a:solidFill>
                  <a:srgbClr val="272727"/>
                </a:solidFill>
              </a:rPr>
              <a:t>  } </a:t>
            </a:r>
            <a:r>
              <a:t>else </a:t>
            </a:r>
            <a:r>
              <a:rPr>
                <a:solidFill>
                  <a:srgbClr val="272727"/>
                </a:solidFill>
              </a:rPr>
              <a:t>{</a:t>
            </a:r>
          </a:p>
          <a:p>
            <a:pPr defTabSz="457200">
              <a:defRPr sz="14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IconButton </a:t>
            </a:r>
            <a:r>
              <a:rPr>
                <a:solidFill>
                  <a:srgbClr val="0073E6"/>
                </a:solidFill>
              </a:rPr>
              <a:t>aria-label</a:t>
            </a:r>
            <a:r>
              <a:rPr>
                <a:solidFill>
                  <a:srgbClr val="00733B"/>
                </a:solidFill>
              </a:rPr>
              <a:t>="like" </a:t>
            </a:r>
            <a:r>
              <a:rPr>
                <a:solidFill>
                  <a:srgbClr val="0073E6"/>
                </a:solidFill>
              </a:rPr>
              <a:t>icon</a:t>
            </a:r>
            <a:r>
              <a:rPr>
                <a:solidFill>
                  <a:srgbClr val="00733B"/>
                </a:solidFill>
              </a:rPr>
              <a:t>=</a:t>
            </a:r>
            <a:r>
              <a:rPr>
                <a:solidFill>
                  <a:srgbClr val="272727"/>
                </a:solidFill>
              </a:rPr>
              <a:t>{&lt;</a:t>
            </a:r>
            <a:r>
              <a:t>AiOutlineHeart </a:t>
            </a:r>
            <a:r>
              <a:rPr>
                <a:solidFill>
                  <a:srgbClr val="272727"/>
                </a:solidFill>
              </a:rPr>
              <a:t>/&gt;}</a:t>
            </a:r>
          </a:p>
          <a:p>
            <a:pPr defTabSz="457200">
              <a:defRPr sz="1400">
                <a:solidFill>
                  <a:srgbClr val="011480"/>
                </a:solidFill>
                <a:latin typeface="Courier"/>
                <a:ea typeface="Courier"/>
                <a:cs typeface="Courier"/>
                <a:sym typeface="Courier"/>
              </a:defRPr>
            </a:pPr>
            <a:r>
              <a:rPr>
                <a:solidFill>
                  <a:srgbClr val="272727"/>
                </a:solidFill>
              </a:rPr>
              <a:t>    </a:t>
            </a:r>
            <a:r>
              <a:rPr>
                <a:solidFill>
                  <a:srgbClr val="0073E6"/>
                </a:solidFill>
              </a:rPr>
              <a:t>onClick</a:t>
            </a:r>
            <a:r>
              <a:rPr>
                <a:solidFill>
                  <a:srgbClr val="00733B"/>
                </a:solidFill>
              </a:rPr>
              <a:t>=</a:t>
            </a:r>
            <a:r>
              <a:rPr>
                <a:solidFill>
                  <a:srgbClr val="272727"/>
                </a:solidFill>
              </a:rPr>
              <a:t>{() =&gt; {</a:t>
            </a:r>
          </a:p>
          <a:p>
            <a:pPr defTabSz="457200">
              <a:defRPr sz="1400">
                <a:solidFill>
                  <a:srgbClr val="00733B"/>
                </a:solidFill>
                <a:latin typeface="Courier"/>
                <a:ea typeface="Courier"/>
                <a:cs typeface="Courier"/>
                <a:sym typeface="Courier"/>
              </a:defRPr>
            </a:pPr>
            <a:r>
              <a:rPr>
                <a:solidFill>
                  <a:srgbClr val="272727"/>
                </a:solidFill>
              </a:rPr>
              <a:t>      </a:t>
            </a:r>
            <a:r>
              <a:rPr i="1">
                <a:solidFill>
                  <a:srgbClr val="66187A"/>
                </a:solidFill>
              </a:rPr>
              <a:t>console</a:t>
            </a:r>
            <a:r>
              <a:rPr>
                <a:solidFill>
                  <a:srgbClr val="272727"/>
                </a:solidFill>
              </a:rPr>
              <a:t>.</a:t>
            </a:r>
            <a:r>
              <a:rPr>
                <a:solidFill>
                  <a:srgbClr val="7A7A43"/>
                </a:solidFill>
              </a:rPr>
              <a:t>log</a:t>
            </a:r>
            <a:r>
              <a:rPr>
                <a:solidFill>
                  <a:srgbClr val="272727"/>
                </a:solidFill>
              </a:rPr>
              <a:t>(</a:t>
            </a:r>
            <a:r>
              <a:t>`Pre-setCount, count=</a:t>
            </a:r>
            <a:r>
              <a:rPr>
                <a:solidFill>
                  <a:srgbClr val="272727"/>
                </a:solidFill>
              </a:rPr>
              <a:t>${</a:t>
            </a:r>
            <a:r>
              <a:rPr>
                <a:solidFill>
                  <a:srgbClr val="458383"/>
                </a:solidFill>
              </a:rPr>
              <a:t>count</a:t>
            </a:r>
            <a:r>
              <a:rPr>
                <a:solidFill>
                  <a:srgbClr val="272727"/>
                </a:solidFill>
              </a:rPr>
              <a:t>}</a:t>
            </a:r>
            <a:r>
              <a:t>`</a:t>
            </a:r>
            <a:r>
              <a:rPr>
                <a:solidFill>
                  <a:srgbClr val="272727"/>
                </a:solidFill>
              </a:rPr>
              <a:t>)</a:t>
            </a:r>
          </a:p>
          <a:p>
            <a:pPr defTabSz="457200">
              <a:defRPr sz="1400">
                <a:latin typeface="Courier"/>
                <a:ea typeface="Courier"/>
                <a:cs typeface="Courier"/>
                <a:sym typeface="Courier"/>
              </a:defRPr>
            </a:pPr>
            <a:r>
              <a:rPr>
                <a:solidFill>
                  <a:srgbClr val="272727"/>
                </a:solidFill>
              </a:rPr>
              <a:t>      </a:t>
            </a:r>
            <a:r>
              <a:t>setCount</a:t>
            </a:r>
            <a:r>
              <a:rPr>
                <a:solidFill>
                  <a:srgbClr val="272727"/>
                </a:solidFill>
              </a:rPr>
              <a:t>(</a:t>
            </a:r>
            <a:r>
              <a:rPr>
                <a:solidFill>
                  <a:srgbClr val="458383"/>
                </a:solidFill>
              </a:rPr>
              <a:t>count </a:t>
            </a:r>
            <a:r>
              <a:rPr>
                <a:solidFill>
                  <a:srgbClr val="272727"/>
                </a:solidFill>
              </a:rPr>
              <a:t>+ </a:t>
            </a:r>
            <a:r>
              <a:rPr>
                <a:solidFill>
                  <a:srgbClr val="0073E6"/>
                </a:solidFill>
              </a:rPr>
              <a:t>1</a:t>
            </a:r>
            <a:r>
              <a:rPr>
                <a:solidFill>
                  <a:srgbClr val="272727"/>
                </a:solidFill>
              </a:rPr>
              <a:t>)</a:t>
            </a:r>
          </a:p>
          <a:p>
            <a:pPr defTabSz="457200">
              <a:defRPr sz="1400">
                <a:latin typeface="Courier"/>
                <a:ea typeface="Courier"/>
                <a:cs typeface="Courier"/>
                <a:sym typeface="Courier"/>
              </a:defRPr>
            </a:pPr>
            <a:r>
              <a:rPr>
                <a:solidFill>
                  <a:srgbClr val="272727"/>
                </a:solidFill>
              </a:rPr>
              <a:t>      </a:t>
            </a:r>
            <a:r>
              <a:t>setIsLiked</a:t>
            </a:r>
            <a:r>
              <a:rPr>
                <a:solidFill>
                  <a:srgbClr val="272727"/>
                </a:solidFill>
              </a:rPr>
              <a:t>(</a:t>
            </a:r>
            <a:r>
              <a:rPr>
                <a:solidFill>
                  <a:srgbClr val="011480"/>
                </a:solidFill>
              </a:rPr>
              <a:t>true</a:t>
            </a:r>
            <a:r>
              <a:rPr>
                <a:solidFill>
                  <a:srgbClr val="272727"/>
                </a:solidFill>
              </a:rPr>
              <a:t>)</a:t>
            </a:r>
          </a:p>
          <a:p>
            <a:pPr defTabSz="457200">
              <a:defRPr sz="1400">
                <a:solidFill>
                  <a:srgbClr val="00733B"/>
                </a:solidFill>
                <a:latin typeface="Courier"/>
                <a:ea typeface="Courier"/>
                <a:cs typeface="Courier"/>
                <a:sym typeface="Courier"/>
              </a:defRPr>
            </a:pPr>
            <a:r>
              <a:rPr>
                <a:solidFill>
                  <a:srgbClr val="272727"/>
                </a:solidFill>
              </a:rPr>
              <a:t>      </a:t>
            </a:r>
            <a:r>
              <a:rPr i="1">
                <a:solidFill>
                  <a:srgbClr val="66187A"/>
                </a:solidFill>
              </a:rPr>
              <a:t>console</a:t>
            </a:r>
            <a:r>
              <a:rPr>
                <a:solidFill>
                  <a:srgbClr val="272727"/>
                </a:solidFill>
              </a:rPr>
              <a:t>.</a:t>
            </a:r>
            <a:r>
              <a:rPr>
                <a:solidFill>
                  <a:srgbClr val="7A7A43"/>
                </a:solidFill>
              </a:rPr>
              <a:t>log</a:t>
            </a:r>
            <a:r>
              <a:rPr>
                <a:solidFill>
                  <a:srgbClr val="272727"/>
                </a:solidFill>
              </a:rPr>
              <a:t>(</a:t>
            </a:r>
            <a:r>
              <a:t>`Post-setCount, count=</a:t>
            </a:r>
            <a:r>
              <a:rPr>
                <a:solidFill>
                  <a:srgbClr val="272727"/>
                </a:solidFill>
              </a:rPr>
              <a:t>${</a:t>
            </a:r>
            <a:r>
              <a:rPr>
                <a:solidFill>
                  <a:srgbClr val="458383"/>
                </a:solidFill>
              </a:rPr>
              <a:t>count</a:t>
            </a:r>
            <a:r>
              <a:rPr>
                <a:solidFill>
                  <a:srgbClr val="272727"/>
                </a:solidFill>
              </a:rPr>
              <a:t>}</a:t>
            </a:r>
            <a:r>
              <a:t>`</a:t>
            </a:r>
            <a:r>
              <a:rPr>
                <a:solidFill>
                  <a:srgbClr val="272727"/>
                </a:solidFill>
              </a:rPr>
              <a:t>)</a:t>
            </a:r>
          </a:p>
          <a:p>
            <a:pPr defTabSz="457200">
              <a:defRPr sz="1400">
                <a:solidFill>
                  <a:srgbClr val="272727"/>
                </a:solidFill>
                <a:latin typeface="Courier"/>
                <a:ea typeface="Courier"/>
                <a:cs typeface="Courier"/>
                <a:sym typeface="Courier"/>
              </a:defRPr>
            </a:pPr>
            <a:r>
              <a:t>    }} /&gt; );</a:t>
            </a:r>
          </a:p>
          <a:p>
            <a:pPr defTabSz="457200">
              <a:defRPr sz="1400">
                <a:solidFill>
                  <a:srgbClr val="272727"/>
                </a:solidFill>
                <a:latin typeface="Courier"/>
                <a:ea typeface="Courier"/>
                <a:cs typeface="Courier"/>
                <a:sym typeface="Courier"/>
              </a:defRPr>
            </a:pPr>
            <a:r>
              <a:t>  }</a:t>
            </a:r>
          </a:p>
          <a:p>
            <a:pPr defTabSz="457200">
              <a:defRPr sz="1400">
                <a:solidFill>
                  <a:srgbClr val="272727"/>
                </a:solidFill>
                <a:latin typeface="Courier"/>
                <a:ea typeface="Courier"/>
                <a:cs typeface="Courier"/>
                <a:sym typeface="Courier"/>
              </a:defRPr>
            </a:pPr>
            <a:r>
              <a:t>}</a:t>
            </a:r>
          </a:p>
        </p:txBody>
      </p:sp>
      <p:sp>
        <p:nvSpPr>
          <p:cNvPr id="201" name="Output:…"/>
          <p:cNvSpPr txBox="1"/>
          <p:nvPr/>
        </p:nvSpPr>
        <p:spPr>
          <a:xfrm>
            <a:off x="8404431" y="2352843"/>
            <a:ext cx="2767421" cy="17935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b="1"/>
            </a:pPr>
            <a:r>
              <a:t>Output:</a:t>
            </a:r>
          </a:p>
          <a:p>
            <a:r>
              <a:t>Like has been clicked 0 times</a:t>
            </a:r>
          </a:p>
          <a:p>
            <a:r>
              <a:t>(Click like)</a:t>
            </a:r>
            <a:br/>
            <a:r>
              <a:t>1. Pre-setCount, count=0</a:t>
            </a:r>
            <a:br/>
            <a:r>
              <a:t>2. Post-setCount, count=0</a:t>
            </a:r>
            <a:br/>
            <a:r>
              <a:t>Like has been clicked 1 times</a:t>
            </a:r>
          </a:p>
        </p:txBody>
      </p:sp>
      <p:sp>
        <p:nvSpPr>
          <p:cNvPr id="202" name="(Click un-like) Like has been clicked 1 times…"/>
          <p:cNvSpPr txBox="1"/>
          <p:nvPr/>
        </p:nvSpPr>
        <p:spPr>
          <a:xfrm>
            <a:off x="8404431" y="4383802"/>
            <a:ext cx="2767421" cy="17935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r>
              <a:t>(Click un-like)</a:t>
            </a:r>
            <a:br/>
            <a:r>
              <a:t>Like has been clicked 1 times</a:t>
            </a:r>
          </a:p>
          <a:p>
            <a:r>
              <a:t>(Click like)</a:t>
            </a:r>
          </a:p>
          <a:p>
            <a:r>
              <a:t>Like has been clicked 2 times</a:t>
            </a:r>
          </a:p>
          <a:p>
            <a:r>
              <a:t>(Click un-like)</a:t>
            </a:r>
          </a:p>
          <a:p>
            <a:r>
              <a:t>Like has been clicked 2 times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2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 grpId="1" animBg="1" advAuto="0"/>
      <p:bldP spid="202" grpId="2" animBg="1" advAuto="0"/>
    </p:bldLst>
  </p:timing>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69</TotalTime>
  <Words>5573</Words>
  <Application>Microsoft Office PowerPoint</Application>
  <PresentationFormat>Widescreen</PresentationFormat>
  <Paragraphs>418</Paragraphs>
  <Slides>22</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Courier</vt:lpstr>
      <vt:lpstr>Verdana</vt:lpstr>
      <vt:lpstr>Office Theme</vt:lpstr>
      <vt:lpstr>CS 4530: Fundamentals of Software Engineering  Module 8: Patterns of React</vt:lpstr>
      <vt:lpstr>Learning Objectives for this Lesson</vt:lpstr>
      <vt:lpstr>React “Hooks” Solve Common Problems</vt:lpstr>
      <vt:lpstr>React “Hooks”</vt:lpstr>
      <vt:lpstr>useState Tracks Mutable State</vt:lpstr>
      <vt:lpstr>Pattern: Create one useState hook for each state variable</vt:lpstr>
      <vt:lpstr>State Setters are Asynchronous</vt:lpstr>
      <vt:lpstr>Pattern: use useEffect to invoke side-effects after rendering</vt:lpstr>
      <vt:lpstr>useEffect invokes Side-Effects after rendering</vt:lpstr>
      <vt:lpstr>useEffect Dependencies Limit Their Execution</vt:lpstr>
      <vt:lpstr>useEffect Dependencies Limit Their Execution</vt:lpstr>
      <vt:lpstr>useEffect + useState: Maintaining state for side-effects</vt:lpstr>
      <vt:lpstr>Pattern: useContext and shared state</vt:lpstr>
      <vt:lpstr>useContext Accesses Shared State</vt:lpstr>
      <vt:lpstr>The Rules of Hooks</vt:lpstr>
      <vt:lpstr>The Rules of Hooks</vt:lpstr>
      <vt:lpstr>Pattern: use&lt;HookName&gt; For Custom Hooks</vt:lpstr>
      <vt:lpstr>use&lt;HookName&gt;: Write Custom Hooks</vt:lpstr>
      <vt:lpstr>React Functional Components are More Modular than Class Components</vt:lpstr>
      <vt:lpstr>We Use Two ESLint Rules for React Hooks</vt:lpstr>
      <vt:lpstr>A Bigger Example: Transcript App</vt:lpstr>
      <vt:lpstr>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Lesson 8 Patterns of React</dc:title>
  <cp:lastModifiedBy>Bhutta, Adeel</cp:lastModifiedBy>
  <cp:revision>9</cp:revision>
  <dcterms:modified xsi:type="dcterms:W3CDTF">2023-02-02T02:11:02Z</dcterms:modified>
</cp:coreProperties>
</file>