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3" r:id="rId3"/>
    <p:sldId id="259" r:id="rId4"/>
    <p:sldId id="302" r:id="rId5"/>
    <p:sldId id="303" r:id="rId6"/>
    <p:sldId id="316" r:id="rId7"/>
    <p:sldId id="266" r:id="rId8"/>
    <p:sldId id="317" r:id="rId9"/>
    <p:sldId id="304" r:id="rId10"/>
    <p:sldId id="522" r:id="rId11"/>
    <p:sldId id="520" r:id="rId12"/>
    <p:sldId id="268" r:id="rId13"/>
    <p:sldId id="300" r:id="rId14"/>
    <p:sldId id="292" r:id="rId15"/>
    <p:sldId id="308" r:id="rId16"/>
    <p:sldId id="299" r:id="rId17"/>
    <p:sldId id="271" r:id="rId18"/>
    <p:sldId id="356" r:id="rId19"/>
    <p:sldId id="318" r:id="rId20"/>
    <p:sldId id="279" r:id="rId21"/>
    <p:sldId id="280" r:id="rId22"/>
    <p:sldId id="297" r:id="rId23"/>
    <p:sldId id="306" r:id="rId24"/>
    <p:sldId id="314" r:id="rId25"/>
    <p:sldId id="30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B7DCC-FB13-4DF2-B595-86DAC0B4855C}" v="2" dt="2022-12-20T01:59:49.3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84254308-5F2F-40C8-A19F-CD2A024C639D}"/>
    <pc:docChg chg="modSld">
      <pc:chgData name="Mitchell Wand" userId="de9b44c55c049659" providerId="LiveId" clId="{84254308-5F2F-40C8-A19F-CD2A024C639D}" dt="2022-09-09T02:31:53.070" v="17" actId="20577"/>
      <pc:docMkLst>
        <pc:docMk/>
      </pc:docMkLst>
      <pc:sldChg chg="modSp mod">
        <pc:chgData name="Mitchell Wand" userId="de9b44c55c049659" providerId="LiveId" clId="{84254308-5F2F-40C8-A19F-CD2A024C639D}" dt="2022-09-09T02:31:53.070" v="17" actId="20577"/>
        <pc:sldMkLst>
          <pc:docMk/>
          <pc:sldMk cId="0" sldId="280"/>
        </pc:sldMkLst>
        <pc:spChg chg="mod">
          <ac:chgData name="Mitchell Wand" userId="de9b44c55c049659" providerId="LiveId" clId="{84254308-5F2F-40C8-A19F-CD2A024C639D}" dt="2022-09-09T02:31:53.070" v="17" actId="20577"/>
          <ac:spMkLst>
            <pc:docMk/>
            <pc:sldMk cId="0" sldId="280"/>
            <ac:spMk id="258" creationId="{00000000-0000-0000-0000-000000000000}"/>
          </ac:spMkLst>
        </pc:spChg>
      </pc:sldChg>
    </pc:docChg>
  </pc:docChgLst>
  <pc:docChgLst>
    <pc:chgData name="Mitchell Wand" userId="de9b44c55c049659" providerId="LiveId" clId="{83AB7DCC-FB13-4DF2-B595-86DAC0B4855C}"/>
    <pc:docChg chg="undo custSel addSld modSld sldOrd">
      <pc:chgData name="Mitchell Wand" userId="de9b44c55c049659" providerId="LiveId" clId="{83AB7DCC-FB13-4DF2-B595-86DAC0B4855C}" dt="2022-12-20T02:08:07.234" v="742" actId="20577"/>
      <pc:docMkLst>
        <pc:docMk/>
      </pc:docMkLst>
      <pc:sldChg chg="modSp mod">
        <pc:chgData name="Mitchell Wand" userId="de9b44c55c049659" providerId="LiveId" clId="{83AB7DCC-FB13-4DF2-B595-86DAC0B4855C}" dt="2022-12-20T01:45:16.323" v="249" actId="20577"/>
        <pc:sldMkLst>
          <pc:docMk/>
          <pc:sldMk cId="3191866407" sldId="299"/>
        </pc:sldMkLst>
        <pc:spChg chg="mod">
          <ac:chgData name="Mitchell Wand" userId="de9b44c55c049659" providerId="LiveId" clId="{83AB7DCC-FB13-4DF2-B595-86DAC0B4855C}" dt="2022-12-20T01:45:16.323" v="249" actId="20577"/>
          <ac:spMkLst>
            <pc:docMk/>
            <pc:sldMk cId="3191866407" sldId="299"/>
            <ac:spMk id="3" creationId="{3B13C7A6-A28D-4387-9F64-48979188D9B1}"/>
          </ac:spMkLst>
        </pc:spChg>
      </pc:sldChg>
      <pc:sldChg chg="modSp mod">
        <pc:chgData name="Mitchell Wand" userId="de9b44c55c049659" providerId="LiveId" clId="{83AB7DCC-FB13-4DF2-B595-86DAC0B4855C}" dt="2022-12-20T01:43:50.237" v="168" actId="20577"/>
        <pc:sldMkLst>
          <pc:docMk/>
          <pc:sldMk cId="504651817" sldId="308"/>
        </pc:sldMkLst>
        <pc:spChg chg="mod">
          <ac:chgData name="Mitchell Wand" userId="de9b44c55c049659" providerId="LiveId" clId="{83AB7DCC-FB13-4DF2-B595-86DAC0B4855C}" dt="2022-12-20T01:43:50.237" v="168" actId="20577"/>
          <ac:spMkLst>
            <pc:docMk/>
            <pc:sldMk cId="504651817" sldId="308"/>
            <ac:spMk id="3" creationId="{83E7DD52-8BF4-47F1-A03F-8790E75F276E}"/>
          </ac:spMkLst>
        </pc:spChg>
      </pc:sldChg>
      <pc:sldChg chg="addSp delSp modSp mod modNotesTx">
        <pc:chgData name="Mitchell Wand" userId="de9b44c55c049659" providerId="LiveId" clId="{83AB7DCC-FB13-4DF2-B595-86DAC0B4855C}" dt="2022-12-20T02:02:54.930" v="624" actId="6549"/>
        <pc:sldMkLst>
          <pc:docMk/>
          <pc:sldMk cId="2527724101" sldId="318"/>
        </pc:sldMkLst>
        <pc:spChg chg="mod">
          <ac:chgData name="Mitchell Wand" userId="de9b44c55c049659" providerId="LiveId" clId="{83AB7DCC-FB13-4DF2-B595-86DAC0B4855C}" dt="2022-12-20T01:52:25.259" v="444" actId="20577"/>
          <ac:spMkLst>
            <pc:docMk/>
            <pc:sldMk cId="2527724101" sldId="318"/>
            <ac:spMk id="2" creationId="{46CF8AAD-C000-4577-AEBC-F85F657FFE8C}"/>
          </ac:spMkLst>
        </pc:spChg>
        <pc:spChg chg="mod">
          <ac:chgData name="Mitchell Wand" userId="de9b44c55c049659" providerId="LiveId" clId="{83AB7DCC-FB13-4DF2-B595-86DAC0B4855C}" dt="2022-12-20T02:02:49.496" v="623" actId="20577"/>
          <ac:spMkLst>
            <pc:docMk/>
            <pc:sldMk cId="2527724101" sldId="318"/>
            <ac:spMk id="3" creationId="{3B13C7A6-A28D-4387-9F64-48979188D9B1}"/>
          </ac:spMkLst>
        </pc:spChg>
        <pc:spChg chg="mod">
          <ac:chgData name="Mitchell Wand" userId="de9b44c55c049659" providerId="LiveId" clId="{83AB7DCC-FB13-4DF2-B595-86DAC0B4855C}" dt="2022-12-20T02:02:27.126" v="619" actId="27636"/>
          <ac:spMkLst>
            <pc:docMk/>
            <pc:sldMk cId="2527724101" sldId="318"/>
            <ac:spMk id="5" creationId="{9E3EB6B5-1CBD-EBF7-9E2B-FDF2FC9DBE96}"/>
          </ac:spMkLst>
        </pc:spChg>
        <pc:graphicFrameChg chg="add del mod modGraphic">
          <ac:chgData name="Mitchell Wand" userId="de9b44c55c049659" providerId="LiveId" clId="{83AB7DCC-FB13-4DF2-B595-86DAC0B4855C}" dt="2022-12-20T01:57:30.027" v="537" actId="478"/>
          <ac:graphicFrameMkLst>
            <pc:docMk/>
            <pc:sldMk cId="2527724101" sldId="318"/>
            <ac:graphicFrameMk id="6" creationId="{80CD6EBD-EBD3-0E0A-768B-D348253B961A}"/>
          </ac:graphicFrameMkLst>
        </pc:graphicFrameChg>
        <pc:graphicFrameChg chg="add del mod modGraphic">
          <ac:chgData name="Mitchell Wand" userId="de9b44c55c049659" providerId="LiveId" clId="{83AB7DCC-FB13-4DF2-B595-86DAC0B4855C}" dt="2022-12-20T01:59:27.763" v="545" actId="21"/>
          <ac:graphicFrameMkLst>
            <pc:docMk/>
            <pc:sldMk cId="2527724101" sldId="318"/>
            <ac:graphicFrameMk id="8" creationId="{681FF368-9BD4-9D79-C538-7CBE52C3A340}"/>
          </ac:graphicFrameMkLst>
        </pc:graphicFrameChg>
        <pc:graphicFrameChg chg="add del mod modGraphic">
          <ac:chgData name="Mitchell Wand" userId="de9b44c55c049659" providerId="LiveId" clId="{83AB7DCC-FB13-4DF2-B595-86DAC0B4855C}" dt="2022-12-20T02:01:00.522" v="550" actId="478"/>
          <ac:graphicFrameMkLst>
            <pc:docMk/>
            <pc:sldMk cId="2527724101" sldId="318"/>
            <ac:graphicFrameMk id="9" creationId="{CF8161B6-9C14-D72F-636F-843774107A7D}"/>
          </ac:graphicFrameMkLst>
        </pc:graphicFrameChg>
        <pc:picChg chg="del">
          <ac:chgData name="Mitchell Wand" userId="de9b44c55c049659" providerId="LiveId" clId="{83AB7DCC-FB13-4DF2-B595-86DAC0B4855C}" dt="2022-12-20T01:53:19.448" v="485" actId="478"/>
          <ac:picMkLst>
            <pc:docMk/>
            <pc:sldMk cId="2527724101" sldId="318"/>
            <ac:picMk id="4" creationId="{CD25A98C-6460-DA1F-D73B-2EC23F2B0812}"/>
          </ac:picMkLst>
        </pc:picChg>
      </pc:sldChg>
      <pc:sldChg chg="modSp add mod ord">
        <pc:chgData name="Mitchell Wand" userId="de9b44c55c049659" providerId="LiveId" clId="{83AB7DCC-FB13-4DF2-B595-86DAC0B4855C}" dt="2022-12-20T02:08:07.234" v="742" actId="20577"/>
        <pc:sldMkLst>
          <pc:docMk/>
          <pc:sldMk cId="3217851107" sldId="356"/>
        </pc:sldMkLst>
        <pc:spChg chg="mod">
          <ac:chgData name="Mitchell Wand" userId="de9b44c55c049659" providerId="LiveId" clId="{83AB7DCC-FB13-4DF2-B595-86DAC0B4855C}" dt="2022-12-20T02:08:07.234" v="742" actId="20577"/>
          <ac:spMkLst>
            <pc:docMk/>
            <pc:sldMk cId="3217851107" sldId="356"/>
            <ac:spMk id="2" creationId="{46CF8AAD-C000-4577-AEBC-F85F657FFE8C}"/>
          </ac:spMkLst>
        </pc:spChg>
        <pc:spChg chg="mod">
          <ac:chgData name="Mitchell Wand" userId="de9b44c55c049659" providerId="LiveId" clId="{83AB7DCC-FB13-4DF2-B595-86DAC0B4855C}" dt="2022-12-20T02:06:43.656" v="629" actId="20577"/>
          <ac:spMkLst>
            <pc:docMk/>
            <pc:sldMk cId="3217851107" sldId="356"/>
            <ac:spMk id="3" creationId="{3B13C7A6-A28D-4387-9F64-48979188D9B1}"/>
          </ac:spMkLst>
        </pc:spChg>
        <pc:spChg chg="mod">
          <ac:chgData name="Mitchell Wand" userId="de9b44c55c049659" providerId="LiveId" clId="{83AB7DCC-FB13-4DF2-B595-86DAC0B4855C}" dt="2022-12-20T01:49:15.178" v="321" actId="5793"/>
          <ac:spMkLst>
            <pc:docMk/>
            <pc:sldMk cId="3217851107" sldId="356"/>
            <ac:spMk id="5" creationId="{9E3EB6B5-1CBD-EBF7-9E2B-FDF2FC9DBE96}"/>
          </ac:spMkLst>
        </pc:spChg>
      </pc:sldChg>
    </pc:docChg>
  </pc:docChgLst>
  <pc:docChgLst>
    <pc:chgData name="Mitchell Wand" userId="de9b44c55c049659" providerId="LiveId" clId="{D5DCE915-3EA3-44C5-B0FC-5B0576900331}"/>
    <pc:docChg chg="custSel modSld">
      <pc:chgData name="Mitchell Wand" userId="de9b44c55c049659" providerId="LiveId" clId="{D5DCE915-3EA3-44C5-B0FC-5B0576900331}" dt="2022-08-31T02:06:38.518" v="267" actId="20577"/>
      <pc:docMkLst>
        <pc:docMk/>
      </pc:docMkLst>
      <pc:sldChg chg="modSp mod">
        <pc:chgData name="Mitchell Wand" userId="de9b44c55c049659" providerId="LiveId" clId="{D5DCE915-3EA3-44C5-B0FC-5B0576900331}" dt="2022-08-31T01:58:28.114" v="205" actId="20577"/>
        <pc:sldMkLst>
          <pc:docMk/>
          <pc:sldMk cId="0" sldId="279"/>
        </pc:sldMkLst>
        <pc:spChg chg="mod">
          <ac:chgData name="Mitchell Wand" userId="de9b44c55c049659" providerId="LiveId" clId="{D5DCE915-3EA3-44C5-B0FC-5B0576900331}" dt="2022-08-31T01:58:28.114" v="205" actId="20577"/>
          <ac:spMkLst>
            <pc:docMk/>
            <pc:sldMk cId="0" sldId="279"/>
            <ac:spMk id="254" creationId="{00000000-0000-0000-0000-000000000000}"/>
          </ac:spMkLst>
        </pc:spChg>
      </pc:sldChg>
      <pc:sldChg chg="modSp mod">
        <pc:chgData name="Mitchell Wand" userId="de9b44c55c049659" providerId="LiveId" clId="{D5DCE915-3EA3-44C5-B0FC-5B0576900331}" dt="2022-08-31T02:00:53.565" v="262" actId="20577"/>
        <pc:sldMkLst>
          <pc:docMk/>
          <pc:sldMk cId="0" sldId="280"/>
        </pc:sldMkLst>
        <pc:spChg chg="mod">
          <ac:chgData name="Mitchell Wand" userId="de9b44c55c049659" providerId="LiveId" clId="{D5DCE915-3EA3-44C5-B0FC-5B0576900331}" dt="2022-08-31T02:00:53.565" v="262" actId="20577"/>
          <ac:spMkLst>
            <pc:docMk/>
            <pc:sldMk cId="0" sldId="280"/>
            <ac:spMk id="258" creationId="{00000000-0000-0000-0000-000000000000}"/>
          </ac:spMkLst>
        </pc:spChg>
      </pc:sldChg>
      <pc:sldChg chg="modSp mod">
        <pc:chgData name="Mitchell Wand" userId="de9b44c55c049659" providerId="LiveId" clId="{D5DCE915-3EA3-44C5-B0FC-5B0576900331}" dt="2022-08-31T01:57:24.054" v="137" actId="20577"/>
        <pc:sldMkLst>
          <pc:docMk/>
          <pc:sldMk cId="3191866407" sldId="299"/>
        </pc:sldMkLst>
        <pc:spChg chg="mod">
          <ac:chgData name="Mitchell Wand" userId="de9b44c55c049659" providerId="LiveId" clId="{D5DCE915-3EA3-44C5-B0FC-5B0576900331}" dt="2022-08-31T01:57:24.054" v="137" actId="20577"/>
          <ac:spMkLst>
            <pc:docMk/>
            <pc:sldMk cId="3191866407" sldId="299"/>
            <ac:spMk id="3" creationId="{3B13C7A6-A28D-4387-9F64-48979188D9B1}"/>
          </ac:spMkLst>
        </pc:spChg>
      </pc:sldChg>
      <pc:sldChg chg="modSp mod">
        <pc:chgData name="Mitchell Wand" userId="de9b44c55c049659" providerId="LiveId" clId="{D5DCE915-3EA3-44C5-B0FC-5B0576900331}" dt="2022-08-31T01:55:49.701" v="64" actId="27636"/>
        <pc:sldMkLst>
          <pc:docMk/>
          <pc:sldMk cId="1165156964" sldId="300"/>
        </pc:sldMkLst>
        <pc:spChg chg="mod">
          <ac:chgData name="Mitchell Wand" userId="de9b44c55c049659" providerId="LiveId" clId="{D5DCE915-3EA3-44C5-B0FC-5B0576900331}" dt="2022-08-31T01:55:49.701" v="64" actId="27636"/>
          <ac:spMkLst>
            <pc:docMk/>
            <pc:sldMk cId="1165156964" sldId="300"/>
            <ac:spMk id="3" creationId="{2F14D664-92BF-4A0F-A0F9-34716F35F125}"/>
          </ac:spMkLst>
        </pc:spChg>
      </pc:sldChg>
      <pc:sldChg chg="modSp mod">
        <pc:chgData name="Mitchell Wand" userId="de9b44c55c049659" providerId="LiveId" clId="{D5DCE915-3EA3-44C5-B0FC-5B0576900331}" dt="2022-08-31T01:55:05.279" v="55" actId="114"/>
        <pc:sldMkLst>
          <pc:docMk/>
          <pc:sldMk cId="504651817" sldId="308"/>
        </pc:sldMkLst>
        <pc:spChg chg="mod">
          <ac:chgData name="Mitchell Wand" userId="de9b44c55c049659" providerId="LiveId" clId="{D5DCE915-3EA3-44C5-B0FC-5B0576900331}" dt="2022-08-31T01:55:05.279" v="55" actId="114"/>
          <ac:spMkLst>
            <pc:docMk/>
            <pc:sldMk cId="504651817" sldId="308"/>
            <ac:spMk id="3" creationId="{83E7DD52-8BF4-47F1-A03F-8790E75F276E}"/>
          </ac:spMkLst>
        </pc:spChg>
      </pc:sldChg>
      <pc:sldChg chg="modSp mod modNotesTx">
        <pc:chgData name="Mitchell Wand" userId="de9b44c55c049659" providerId="LiveId" clId="{D5DCE915-3EA3-44C5-B0FC-5B0576900331}" dt="2022-08-31T02:06:38.518" v="267" actId="20577"/>
        <pc:sldMkLst>
          <pc:docMk/>
          <pc:sldMk cId="2527724101" sldId="318"/>
        </pc:sldMkLst>
        <pc:spChg chg="mod">
          <ac:chgData name="Mitchell Wand" userId="de9b44c55c049659" providerId="LiveId" clId="{D5DCE915-3EA3-44C5-B0FC-5B0576900331}" dt="2022-08-31T01:57:45.198" v="144" actId="20577"/>
          <ac:spMkLst>
            <pc:docMk/>
            <pc:sldMk cId="2527724101" sldId="318"/>
            <ac:spMk id="3" creationId="{3B13C7A6-A28D-4387-9F64-48979188D9B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www.gatherly.i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refers to study of all aspects of software development …. It is an attempt to apply a typical engineering “process” to building of software. The word cloud shows everything that’s typically part of SE. We will highlight the approaches that {hopefully} scale well.</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4046280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26079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141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1.1 Activity: Introductions</a:t>
            </a:r>
            <a:br>
              <a:rPr lang="en-US" dirty="0"/>
            </a:br>
            <a:r>
              <a:rPr lang="en-US" dirty="0"/>
              <a:t>Activity 1:  Introduce yourself and ask students to introduce themselves</a:t>
            </a:r>
          </a:p>
          <a:p>
            <a:r>
              <a:rPr lang="en-US" dirty="0"/>
              <a:t>Activity 2 {Optional}: </a:t>
            </a:r>
            <a:r>
              <a:rPr lang="en-US" b="1" dirty="0"/>
              <a:t>Welcome Survey. </a:t>
            </a:r>
            <a:r>
              <a:rPr lang="en-US" b="0" dirty="0"/>
              <a:t>Then </a:t>
            </a:r>
            <a:r>
              <a:rPr lang="en-US" dirty="0"/>
              <a:t>discuss survey responses and answer questions</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66329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look over all aspects of SDLC and our focus will be on </a:t>
            </a:r>
            <a:r>
              <a:rPr lang="en-US" dirty="0">
                <a:solidFill>
                  <a:srgbClr val="FF0000"/>
                </a:solidFill>
              </a:rPr>
              <a:t>TDD</a:t>
            </a:r>
            <a:r>
              <a:rPr lang="en-US" dirty="0"/>
              <a:t>. There are several different SDLCs that have been proposed over the last half a century.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00569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are they different? Which one should you use? The answer is: it depends ….</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848543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3 Ps of project management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22467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70’s, a prominent software engineer named Fred Brooks analyzed software construction failures, coining Brooks’ Law: “Adding manpower to a late software project makes it later.” He talked a lot about the problems that software engineers faced at the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core thesis behind his book “The mythical man month” is that it’s a myth to estimate software construction in terms of person-months. This is because complex projects can never be perfectly partitioned into discrete chunks that can be worked on independently.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Hence, when adding more team members, you also increase the amount of communication necessary across team members, making your overall development speed slower, not faster.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you’ve been following along in the Software Engineering @ Google book this semester, you have likely found that one of the recurring themes in THAT book is to design processes that scale sub-linearly with the size of your team or the scale of your software: that is, to get around Brooks’ law.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488810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to share experiences good and bad of working in teams before doing animation]</a:t>
            </a:r>
          </a:p>
          <a:p>
            <a:endParaRPr lang="en-US" dirty="0"/>
          </a:p>
          <a:p>
            <a:r>
              <a:rPr lang="en-US" dirty="0"/>
              <a:t>(Read slide of common team issues)</a:t>
            </a:r>
          </a:p>
          <a:p>
            <a:endParaRPr lang="en-US" dirty="0"/>
          </a:p>
          <a:p>
            <a:r>
              <a:rPr lang="en-US" dirty="0"/>
              <a:t>Our goal with this lesson is to share some common strategies to address these problems. Some of these lessons will be things that you can operationalize: how to be a better team player. Others will be things that you won’t be able to operationalize directly. We do not expect many of you will graduate and immediately enter positions where you will be making decisions about how to structure and lead a team. But, it is quite likely that you will be subject to someone else making those decisions. Through this lesson, we hope to provide you with a framework for understanding how effective teams are organized. One of the core agile principles that we’ve been talking about this week is: how to connect what we are doing to the ultimate value that we are delivering to our customers through our software. By understanding why team processes are setup like they are, hopefully you can understand better the value that those processes provide – and maybe you can even help your manager reflect on and improve their existing processes.</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72474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Exam is on the first lecture after spring break</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737561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D3B45"/>
                </a:solidFill>
                <a:effectLst/>
                <a:latin typeface="Lato Extended"/>
              </a:rPr>
              <a:t>Covey.Town</a:t>
            </a:r>
            <a:r>
              <a:rPr lang="en-US" b="0" i="0" dirty="0">
                <a:solidFill>
                  <a:srgbClr val="2D3B45"/>
                </a:solidFill>
                <a:effectLst/>
                <a:latin typeface="Lato Extended"/>
              </a:rPr>
              <a:t> provides a virtual meeting space where different groups of people can have simultaneous video calls, allowing participants to drift between different conversations, just like in real life. </a:t>
            </a:r>
            <a:r>
              <a:rPr lang="en-US" b="0" i="0" dirty="0" err="1">
                <a:solidFill>
                  <a:srgbClr val="2D3B45"/>
                </a:solidFill>
                <a:effectLst/>
                <a:latin typeface="Lato Extended"/>
              </a:rPr>
              <a:t>Covey.Town</a:t>
            </a:r>
            <a:r>
              <a:rPr lang="en-US" b="0" i="0" dirty="0">
                <a:solidFill>
                  <a:srgbClr val="2D3B45"/>
                </a:solidFill>
                <a:effectLst/>
                <a:latin typeface="Lato Extended"/>
              </a:rPr>
              <a:t> is inspired by existing products like </a:t>
            </a:r>
            <a:r>
              <a:rPr lang="en-US" b="0" i="0" u="sng" dirty="0" err="1">
                <a:effectLst/>
                <a:latin typeface="Lato Extended"/>
              </a:rPr>
              <a:t>Gather.Town</a:t>
            </a:r>
            <a:r>
              <a:rPr lang="en-US" b="0" i="0" u="sng" dirty="0">
                <a:effectLst/>
                <a:latin typeface="Lato Extended"/>
              </a:rPr>
              <a:t> ,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r>
              <a:rPr lang="en-US" b="0" i="0" dirty="0">
                <a:solidFill>
                  <a:srgbClr val="2D3B45"/>
                </a:solidFill>
                <a:effectLst/>
                <a:latin typeface="Lato Extended"/>
              </a:rPr>
              <a:t>— but it is an open source effort, and the features will be proposed and implemented by you! All implementation will take place in the TypeScript programming language, using React for the user interface.</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875248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2/2/2024</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2/2/2024</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2/2/2024</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2/2/2024</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2/2/2024</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2/2/2024</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2/2/2024</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2/2/2024</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2/2/2024</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2/2/2024</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2/2/2024</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2/2/2024</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sococo.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gatherly.io/"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neu-se.github.io/CS4530-Spring-2024/staff/" TargetMode="External"/><Relationship Id="rId2" Type="http://schemas.openxmlformats.org/officeDocument/2006/relationships/hyperlink" Target="https://neu-se.github.io/CS4530-Spring-2024" TargetMode="External"/><Relationship Id="rId1" Type="http://schemas.openxmlformats.org/officeDocument/2006/relationships/slideLayout" Target="../slideLayouts/slideLayout2.xml"/><Relationship Id="rId4" Type="http://schemas.openxmlformats.org/officeDocument/2006/relationships/hyperlink" Target="https://officehours.khoury.northeastern.edu/"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Spring-2024/staf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 Bell, Adeel Bhutta and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a:sym typeface="Helvetica Neue" charset="0"/>
              </a:rPr>
            </a:br>
            <a:r>
              <a:rPr lang="en-US" altLang="en-US" sz="3200">
                <a:sym typeface="Helvetica Neue" charset="0"/>
              </a:rPr>
              <a:t>Module </a:t>
            </a:r>
            <a:r>
              <a:rPr lang="en-US" altLang="en-US" sz="3200" dirty="0">
                <a:sym typeface="Helvetica Neue" charset="0"/>
              </a:rPr>
              <a:t>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2024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6F48-D992-5445-A739-D9BF0116791B}"/>
              </a:ext>
            </a:extLst>
          </p:cNvPr>
          <p:cNvSpPr>
            <a:spLocks noGrp="1"/>
          </p:cNvSpPr>
          <p:nvPr>
            <p:ph type="title"/>
          </p:nvPr>
        </p:nvSpPr>
        <p:spPr/>
        <p:txBody>
          <a:bodyPr/>
          <a:lstStyle/>
          <a:p>
            <a:r>
              <a:rPr lang="en-US" dirty="0"/>
              <a:t>Teams are hard: Brooks’ Law</a:t>
            </a:r>
          </a:p>
        </p:txBody>
      </p:sp>
      <p:sp>
        <p:nvSpPr>
          <p:cNvPr id="4" name="Slide Number Placeholder 3">
            <a:extLst>
              <a:ext uri="{FF2B5EF4-FFF2-40B4-BE49-F238E27FC236}">
                <a16:creationId xmlns:a16="http://schemas.microsoft.com/office/drawing/2014/main" id="{DF8B37BF-FFCD-2A4F-8597-1C76F00E0826}"/>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5" name="“Adding manpower to a late software project makes it later”">
            <a:extLst>
              <a:ext uri="{FF2B5EF4-FFF2-40B4-BE49-F238E27FC236}">
                <a16:creationId xmlns:a16="http://schemas.microsoft.com/office/drawing/2014/main" id="{72AC9103-DE31-5B48-B002-C569696D3032}"/>
              </a:ext>
            </a:extLst>
          </p:cNvPr>
          <p:cNvSpPr txBox="1"/>
          <p:nvPr/>
        </p:nvSpPr>
        <p:spPr>
          <a:xfrm>
            <a:off x="1190810" y="2444554"/>
            <a:ext cx="6098562" cy="1432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marL="638923" indent="-469900" algn="l">
              <a:lnSpc>
                <a:spcPct val="90000"/>
              </a:lnSpc>
              <a:defRPr sz="6700" spc="-133">
                <a:solidFill>
                  <a:srgbClr val="000000"/>
                </a:solidFill>
                <a:latin typeface="Helvetica Neue Medium"/>
                <a:ea typeface="Helvetica Neue Medium"/>
                <a:cs typeface="Helvetica Neue Medium"/>
                <a:sym typeface="Helvetica Neue Medium"/>
              </a:defRPr>
            </a:lvl1pPr>
          </a:lstStyle>
          <a:p>
            <a:r>
              <a:rPr sz="3200" dirty="0">
                <a:latin typeface="Verdana" panose="020B0604030504040204" pitchFamily="34" charset="0"/>
                <a:ea typeface="Verdana" panose="020B0604030504040204" pitchFamily="34" charset="0"/>
                <a:cs typeface="Verdana" panose="020B0604030504040204" pitchFamily="34" charset="0"/>
              </a:rPr>
              <a:t>“Adding manpower to a late software project makes it later”</a:t>
            </a:r>
          </a:p>
        </p:txBody>
      </p:sp>
      <p:pic>
        <p:nvPicPr>
          <p:cNvPr id="6" name="Image" descr="Image">
            <a:extLst>
              <a:ext uri="{FF2B5EF4-FFF2-40B4-BE49-F238E27FC236}">
                <a16:creationId xmlns:a16="http://schemas.microsoft.com/office/drawing/2014/main" id="{26986328-D2C5-0045-98F6-16842DAD49C6}"/>
              </a:ext>
            </a:extLst>
          </p:cNvPr>
          <p:cNvPicPr>
            <a:picLocks noChangeAspect="1"/>
          </p:cNvPicPr>
          <p:nvPr/>
        </p:nvPicPr>
        <p:blipFill>
          <a:blip r:embed="rId3"/>
          <a:stretch>
            <a:fillRect/>
          </a:stretch>
        </p:blipFill>
        <p:spPr>
          <a:xfrm>
            <a:off x="8876703" y="1583802"/>
            <a:ext cx="2771926" cy="4157889"/>
          </a:xfrm>
          <a:prstGeom prst="rect">
            <a:avLst/>
          </a:prstGeom>
          <a:ln w="12700">
            <a:miter lim="400000"/>
          </a:ln>
        </p:spPr>
      </p:pic>
      <p:sp>
        <p:nvSpPr>
          <p:cNvPr id="7" name="Fred Brooks, 1975">
            <a:extLst>
              <a:ext uri="{FF2B5EF4-FFF2-40B4-BE49-F238E27FC236}">
                <a16:creationId xmlns:a16="http://schemas.microsoft.com/office/drawing/2014/main" id="{9E25AD8C-C4D6-7846-BEF9-3FE5556E59A1}"/>
              </a:ext>
            </a:extLst>
          </p:cNvPr>
          <p:cNvSpPr txBox="1"/>
          <p:nvPr/>
        </p:nvSpPr>
        <p:spPr>
          <a:xfrm>
            <a:off x="5280937" y="3697352"/>
            <a:ext cx="2008435"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lgn="l" defTabSz="825500">
              <a:defRPr sz="3200" b="1">
                <a:solidFill>
                  <a:srgbClr val="000000"/>
                </a:solidFill>
              </a:defRPr>
            </a:lvl1pPr>
          </a:lstStyle>
          <a:p>
            <a:r>
              <a:rPr sz="2000" b="0" dirty="0"/>
              <a:t>Fred Brooks, 1975</a:t>
            </a:r>
          </a:p>
        </p:txBody>
      </p:sp>
      <p:sp>
        <p:nvSpPr>
          <p:cNvPr id="3" name="Rectangle 2">
            <a:extLst>
              <a:ext uri="{FF2B5EF4-FFF2-40B4-BE49-F238E27FC236}">
                <a16:creationId xmlns:a16="http://schemas.microsoft.com/office/drawing/2014/main" id="{1909DC97-A2D4-B490-968B-F27E6AF7621D}"/>
              </a:ext>
            </a:extLst>
          </p:cNvPr>
          <p:cNvSpPr/>
          <p:nvPr/>
        </p:nvSpPr>
        <p:spPr>
          <a:xfrm>
            <a:off x="8219975" y="269507"/>
            <a:ext cx="3224463" cy="119353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Mitch added 2/24</a:t>
            </a:r>
          </a:p>
        </p:txBody>
      </p:sp>
    </p:spTree>
    <p:extLst>
      <p:ext uri="{BB962C8B-B14F-4D97-AF65-F5344CB8AC3E}">
        <p14:creationId xmlns:p14="http://schemas.microsoft.com/office/powerpoint/2010/main" val="235161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218E-DE91-434D-82F9-9A7358AE5943}"/>
              </a:ext>
            </a:extLst>
          </p:cNvPr>
          <p:cNvSpPr>
            <a:spLocks noGrp="1"/>
          </p:cNvSpPr>
          <p:nvPr>
            <p:ph type="title"/>
          </p:nvPr>
        </p:nvSpPr>
        <p:spPr/>
        <p:txBody>
          <a:bodyPr/>
          <a:lstStyle/>
          <a:p>
            <a:r>
              <a:rPr lang="en-US" dirty="0"/>
              <a:t>Questions for SE to address</a:t>
            </a:r>
          </a:p>
        </p:txBody>
      </p:sp>
      <p:sp>
        <p:nvSpPr>
          <p:cNvPr id="3" name="Content Placeholder 2">
            <a:extLst>
              <a:ext uri="{FF2B5EF4-FFF2-40B4-BE49-F238E27FC236}">
                <a16:creationId xmlns:a16="http://schemas.microsoft.com/office/drawing/2014/main" id="{F2B1264D-D8C0-AF4A-831C-4CED4E3AF7D4}"/>
              </a:ext>
            </a:extLst>
          </p:cNvPr>
          <p:cNvSpPr>
            <a:spLocks noGrp="1"/>
          </p:cNvSpPr>
          <p:nvPr>
            <p:ph idx="1"/>
          </p:nvPr>
        </p:nvSpPr>
        <p:spPr>
          <a:xfrm>
            <a:off x="838199" y="1500160"/>
            <a:ext cx="10515599" cy="4351338"/>
          </a:xfrm>
        </p:spPr>
        <p:txBody>
          <a:bodyPr/>
          <a:lstStyle/>
          <a:p>
            <a:r>
              <a:rPr lang="en-US" dirty="0"/>
              <a:t>How do you structure teams effectively?</a:t>
            </a:r>
          </a:p>
          <a:p>
            <a:r>
              <a:rPr lang="en-US" dirty="0"/>
              <a:t>How do you encourage team members to treat each other well?</a:t>
            </a:r>
          </a:p>
          <a:p>
            <a:r>
              <a:rPr lang="en-US" dirty="0"/>
              <a:t>How do you encourage teams to share knowledge and collaborate?</a:t>
            </a:r>
          </a:p>
          <a:p>
            <a:r>
              <a:rPr lang="en-US" dirty="0"/>
              <a:t>How do you respond to failures?</a:t>
            </a:r>
          </a:p>
          <a:p>
            <a:r>
              <a:rPr lang="en-US" dirty="0"/>
              <a:t>How do you respond to changing requirements?</a:t>
            </a:r>
          </a:p>
          <a:p>
            <a:endParaRPr lang="en-US" dirty="0"/>
          </a:p>
        </p:txBody>
      </p:sp>
      <p:sp>
        <p:nvSpPr>
          <p:cNvPr id="4" name="Slide Number Placeholder 3">
            <a:extLst>
              <a:ext uri="{FF2B5EF4-FFF2-40B4-BE49-F238E27FC236}">
                <a16:creationId xmlns:a16="http://schemas.microsoft.com/office/drawing/2014/main" id="{F713FC25-3730-F44F-BC5B-BA726C178D1A}"/>
              </a:ext>
            </a:extLst>
          </p:cNvPr>
          <p:cNvSpPr>
            <a:spLocks noGrp="1"/>
          </p:cNvSpPr>
          <p:nvPr>
            <p:ph type="sldNum" sz="quarter" idx="12"/>
          </p:nvPr>
        </p:nvSpPr>
        <p:spPr/>
        <p:txBody>
          <a:bodyPr/>
          <a:lstStyle/>
          <a:p>
            <a:fld id="{20F37917-FD3A-4669-9018-DA04BCDD3D75}" type="slidenum">
              <a:rPr lang="en-US" smtClean="0"/>
              <a:t>11</a:t>
            </a:fld>
            <a:endParaRPr lang="en-US"/>
          </a:p>
        </p:txBody>
      </p:sp>
      <p:sp>
        <p:nvSpPr>
          <p:cNvPr id="5" name="Rectangle 4">
            <a:extLst>
              <a:ext uri="{FF2B5EF4-FFF2-40B4-BE49-F238E27FC236}">
                <a16:creationId xmlns:a16="http://schemas.microsoft.com/office/drawing/2014/main" id="{3ECE11AA-2889-6E8E-969A-87E22B8642A4}"/>
              </a:ext>
            </a:extLst>
          </p:cNvPr>
          <p:cNvSpPr/>
          <p:nvPr/>
        </p:nvSpPr>
        <p:spPr>
          <a:xfrm>
            <a:off x="8219975" y="269507"/>
            <a:ext cx="3224463" cy="119353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Mitch added 2/24</a:t>
            </a:r>
          </a:p>
        </p:txBody>
      </p:sp>
    </p:spTree>
    <p:extLst>
      <p:ext uri="{BB962C8B-B14F-4D97-AF65-F5344CB8AC3E}">
        <p14:creationId xmlns:p14="http://schemas.microsoft.com/office/powerpoint/2010/main" val="100760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normAutofit/>
          </a:bodyPr>
          <a:lstStyle/>
          <a:p>
            <a:r>
              <a:rPr lang="en-US" dirty="0"/>
              <a:t>The course will mirror the steps of the software engineering life cycle</a:t>
            </a:r>
          </a:p>
          <a:p>
            <a:pPr lvl="1"/>
            <a:r>
              <a:rPr lang="en-US" dirty="0"/>
              <a:t>starting with requirements, through testing and deployment</a:t>
            </a:r>
          </a:p>
          <a:p>
            <a:pPr lvl="1"/>
            <a:r>
              <a:rPr lang="en-US" dirty="0"/>
              <a:t>Essentially you will be working on a </a:t>
            </a:r>
            <a:r>
              <a:rPr lang="en-US" b="1" dirty="0"/>
              <a:t>team project</a:t>
            </a:r>
            <a:r>
              <a:rPr lang="en-US" dirty="0"/>
              <a:t> that combines all aspects of SE.</a:t>
            </a:r>
          </a:p>
          <a:p>
            <a:r>
              <a:rPr lang="en-US" dirty="0"/>
              <a:t>We will move some material forward to make sure that you have the learning you need when you need it</a:t>
            </a:r>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extLst>
      <p:ext uri="{BB962C8B-B14F-4D97-AF65-F5344CB8AC3E}">
        <p14:creationId xmlns:p14="http://schemas.microsoft.com/office/powerpoint/2010/main" val="116515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normAutofit/>
          </a:bodyPr>
          <a:lstStyle/>
          <a:p>
            <a:r>
              <a:rPr lang="en-US" dirty="0"/>
              <a:t>There will often be in-class exercises to give you practice with the technologies we will use.</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grade in-class activities.</a:t>
            </a:r>
          </a:p>
          <a:p>
            <a:r>
              <a:rPr lang="en-US" dirty="0"/>
              <a:t>In addition, there will be </a:t>
            </a:r>
            <a:r>
              <a:rPr lang="en-US" b="1" dirty="0">
                <a:solidFill>
                  <a:srgbClr val="FF0000"/>
                </a:solidFill>
              </a:rPr>
              <a:t>tutorials</a:t>
            </a:r>
            <a:r>
              <a:rPr lang="en-US" dirty="0"/>
              <a:t> posted on the web.</a:t>
            </a:r>
          </a:p>
          <a:p>
            <a:r>
              <a:rPr lang="en-US" dirty="0"/>
              <a:t>These will extend the in-class materials.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50465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8417312" cy="4351338"/>
          </a:xfrm>
        </p:spPr>
        <p:txBody>
          <a:bodyPr>
            <a:normAutofit/>
          </a:bodyPr>
          <a:lstStyle/>
          <a:p>
            <a:r>
              <a:rPr lang="en-US" dirty="0"/>
              <a:t>We will start with an individual project, divided into 2 deliverables.  This is to be done </a:t>
            </a:r>
            <a:r>
              <a:rPr lang="en-US" b="1" dirty="0"/>
              <a:t>individually</a:t>
            </a:r>
          </a:p>
          <a:p>
            <a:r>
              <a:rPr lang="en-US" dirty="0"/>
              <a:t>Then a group project, done in teams of about 4 people</a:t>
            </a:r>
          </a:p>
          <a:p>
            <a:r>
              <a:rPr lang="en-US" dirty="0"/>
              <a:t>There will be an exam on Mar 11-13 (Week 10 – Week after Spring break). There will not be a final exam.</a:t>
            </a:r>
          </a:p>
          <a:p>
            <a:r>
              <a:rPr lang="en-US" dirty="0"/>
              <a:t>The overall grading breakdown is:</a:t>
            </a:r>
          </a:p>
          <a:p>
            <a:pPr lvl="1"/>
            <a:r>
              <a:rPr lang="en-US" dirty="0"/>
              <a:t>30% Individual Assignments (Individual Projects 1 and 2)</a:t>
            </a:r>
          </a:p>
          <a:p>
            <a:pPr lvl="1"/>
            <a:r>
              <a:rPr lang="en-US" dirty="0"/>
              <a:t>40% Team Project</a:t>
            </a:r>
          </a:p>
          <a:p>
            <a:pPr lvl="1"/>
            <a:r>
              <a:rPr lang="en-US" dirty="0"/>
              <a:t>10% Participation &amp; In-class activities</a:t>
            </a:r>
          </a:p>
          <a:p>
            <a:pPr lvl="1"/>
            <a:r>
              <a:rPr lang="en-US" dirty="0"/>
              <a:t>20% Week 10 Exam</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a:p>
        </p:txBody>
      </p:sp>
    </p:spTree>
    <p:extLst>
      <p:ext uri="{BB962C8B-B14F-4D97-AF65-F5344CB8AC3E}">
        <p14:creationId xmlns:p14="http://schemas.microsoft.com/office/powerpoint/2010/main" val="3191866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Jest as Testing Framework</a:t>
            </a:r>
          </a:p>
          <a:p>
            <a:pPr lvl="1"/>
            <a:r>
              <a:rPr lang="en-US" dirty="0"/>
              <a:t>Visual Studio Code as our IDE</a:t>
            </a:r>
          </a:p>
          <a:p>
            <a:pPr lvl="1"/>
            <a:r>
              <a:rPr lang="en-US" dirty="0"/>
              <a:t>React for webapps</a:t>
            </a:r>
          </a:p>
          <a:p>
            <a:pPr lvl="1"/>
            <a:r>
              <a:rPr lang="en-US" dirty="0"/>
              <a:t>GitHub Projects for Project Management</a:t>
            </a:r>
          </a:p>
          <a:p>
            <a:pPr lvl="1"/>
            <a:r>
              <a:rPr lang="en-US" dirty="0"/>
              <a:t>GitHub Actions / Netlify /Heroku / Render for CI/CD</a:t>
            </a:r>
          </a:p>
          <a:p>
            <a:pPr lvl="1"/>
            <a:r>
              <a:rPr lang="en-US" dirty="0"/>
              <a:t>Also,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We will use </a:t>
            </a:r>
            <a:r>
              <a:rPr lang="en-US" dirty="0" err="1"/>
              <a:t>Covey.Town</a:t>
            </a:r>
            <a:r>
              <a:rPr lang="en-US" dirty="0"/>
              <a:t> as the </a:t>
            </a:r>
            <a:r>
              <a:rPr lang="en-US" i="1" dirty="0"/>
              <a:t>running</a:t>
            </a:r>
            <a:r>
              <a:rPr lang="en-US" dirty="0"/>
              <a:t> codebase for the course</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fontScale="77500" lnSpcReduction="20000"/>
          </a:bodyPr>
          <a:lstStyle/>
          <a:p>
            <a:r>
              <a:rPr lang="en-US" dirty="0" err="1">
                <a:latin typeface="Lato Extended"/>
              </a:rPr>
              <a:t>Covey.Town</a:t>
            </a:r>
            <a:r>
              <a:rPr lang="en-US" dirty="0">
                <a:latin typeface="Lato Extended"/>
              </a:rPr>
              <a:t> is a virtual meeting space.</a:t>
            </a:r>
          </a:p>
          <a:p>
            <a:r>
              <a:rPr lang="en-US" b="0" i="0" dirty="0">
                <a:solidFill>
                  <a:srgbClr val="2D3B45"/>
                </a:solidFill>
                <a:effectLst/>
                <a:latin typeface="Lato Extended"/>
              </a:rPr>
              <a:t>Different groups of people can have simultaneous video calls, allowing participants to drift between different conversations, just like in real life. </a:t>
            </a:r>
          </a:p>
          <a:p>
            <a:r>
              <a:rPr lang="en-US" b="0" i="0" dirty="0">
                <a:solidFill>
                  <a:srgbClr val="2D3B45"/>
                </a:solidFill>
                <a:effectLst/>
                <a:latin typeface="Lato Extended"/>
              </a:rPr>
              <a:t>Inspired by existing products like </a:t>
            </a:r>
            <a:r>
              <a:rPr lang="en-US" b="0" i="0" u="sng" dirty="0" err="1">
                <a:effectLst/>
                <a:latin typeface="Lato Extended"/>
              </a:rPr>
              <a:t>Gather.Town</a:t>
            </a:r>
            <a:r>
              <a:rPr lang="en-US" b="0" i="0" u="sng" dirty="0">
                <a:effectLst/>
                <a:latin typeface="Lato Extended"/>
              </a:rPr>
              <a:t>, </a:t>
            </a:r>
            <a:r>
              <a:rPr lang="en-US" b="0" i="0" u="sng" dirty="0" err="1">
                <a:effectLst/>
                <a:latin typeface="Lato Extended"/>
                <a:hlinkClick r:id="rId3"/>
              </a:rPr>
              <a:t>Sococo</a:t>
            </a:r>
            <a:r>
              <a:rPr lang="en-US" b="0" i="0" dirty="0">
                <a:solidFill>
                  <a:srgbClr val="2D3B45"/>
                </a:solidFill>
                <a:effectLst/>
                <a:latin typeface="Lato Extended"/>
              </a:rPr>
              <a:t>, and </a:t>
            </a:r>
            <a:r>
              <a:rPr lang="en-US" b="0" i="0" u="sng" dirty="0">
                <a:effectLst/>
                <a:latin typeface="Lato Extended"/>
                <a:hlinkClick r:id="rId4"/>
              </a:rPr>
              <a:t>Gatherly.IO</a:t>
            </a:r>
            <a:endParaRPr lang="en-US" b="0" i="0" u="sng" dirty="0">
              <a:effectLst/>
              <a:latin typeface="Lato Extended"/>
            </a:endParaRPr>
          </a:p>
          <a:p>
            <a:r>
              <a:rPr lang="en-US" b="0" i="0" dirty="0">
                <a:solidFill>
                  <a:srgbClr val="2D3B45"/>
                </a:solidFill>
                <a:effectLst/>
                <a:latin typeface="Lato Extended"/>
              </a:rPr>
              <a:t>But it is an open-source effort </a:t>
            </a:r>
          </a:p>
          <a:p>
            <a:r>
              <a:rPr lang="en-US" dirty="0">
                <a:solidFill>
                  <a:srgbClr val="2D3B45"/>
                </a:solidFill>
                <a:latin typeface="Lato Extended"/>
              </a:rPr>
              <a:t>T</a:t>
            </a:r>
            <a:r>
              <a:rPr lang="en-US" b="0" i="0" dirty="0">
                <a:solidFill>
                  <a:srgbClr val="2D3B45"/>
                </a:solidFill>
                <a:effectLst/>
                <a:latin typeface="Lato Extended"/>
              </a:rPr>
              <a:t>he features will be proposed and implemented by you! </a:t>
            </a:r>
          </a:p>
          <a:p>
            <a:r>
              <a:rPr lang="en-US" b="0" i="0" dirty="0">
                <a:solidFill>
                  <a:srgbClr val="2D3B45"/>
                </a:solidFill>
                <a:effectLst/>
                <a:latin typeface="Lato Extended"/>
              </a:rPr>
              <a:t>All implementation will take place in the TypeScript programming language, using React for the user interface.</a:t>
            </a:r>
            <a:endParaRPr lang="en-US" dirty="0">
              <a:latin typeface="Lato Extended"/>
            </a:endParaRPr>
          </a:p>
          <a:p>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18</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FF0000"/>
              </a:solidFill>
            </a:endParaRPr>
          </a:p>
        </p:txBody>
      </p:sp>
    </p:spTree>
    <p:extLst>
      <p:ext uri="{BB962C8B-B14F-4D97-AF65-F5344CB8AC3E}">
        <p14:creationId xmlns:p14="http://schemas.microsoft.com/office/powerpoint/2010/main" val="321785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err="1"/>
              <a:t>Covey.Town</a:t>
            </a:r>
            <a:r>
              <a:rPr lang="en-US" dirty="0"/>
              <a:t> and you</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60"/>
            <a:ext cx="10331245" cy="4351338"/>
          </a:xfrm>
        </p:spPr>
        <p:txBody>
          <a:bodyPr>
            <a:normAutofit lnSpcReduction="10000"/>
          </a:bodyPr>
          <a:lstStyle/>
          <a:p>
            <a:r>
              <a:rPr lang="en-US" dirty="0"/>
              <a:t>The individual projects will help you become familiar with the codebase.</a:t>
            </a:r>
          </a:p>
          <a:p>
            <a:r>
              <a:rPr lang="en-US" dirty="0"/>
              <a:t>The team project will be a new feature that you will propose.</a:t>
            </a:r>
          </a:p>
          <a:p>
            <a:pPr lvl="1"/>
            <a:r>
              <a:rPr lang="en-US" dirty="0"/>
              <a:t>Instructors form the teams </a:t>
            </a:r>
            <a:r>
              <a:rPr lang="en-US" b="1" dirty="0"/>
              <a:t>with</a:t>
            </a:r>
            <a:r>
              <a:rPr lang="en-US" dirty="0"/>
              <a:t> your input.</a:t>
            </a:r>
          </a:p>
          <a:p>
            <a:r>
              <a:rPr lang="en-US" dirty="0"/>
              <a:t>Further breakdown of team project grade (i.e., 40%) is:</a:t>
            </a:r>
          </a:p>
          <a:p>
            <a:pPr lvl="1"/>
            <a:r>
              <a:rPr lang="en-US" dirty="0"/>
              <a:t>Planning (20%)</a:t>
            </a:r>
          </a:p>
          <a:p>
            <a:pPr lvl="1"/>
            <a:r>
              <a:rPr lang="en-US" dirty="0"/>
              <a:t>Process (20%)</a:t>
            </a:r>
          </a:p>
          <a:p>
            <a:pPr lvl="1"/>
            <a:r>
              <a:rPr lang="en-US" dirty="0"/>
              <a:t>Product (40%)</a:t>
            </a:r>
          </a:p>
          <a:p>
            <a:pPr lvl="1"/>
            <a:r>
              <a:rPr lang="en-US" dirty="0"/>
              <a:t>Reports (20%)</a:t>
            </a:r>
          </a:p>
          <a:p>
            <a:r>
              <a:rPr lang="en-US" dirty="0">
                <a:solidFill>
                  <a:srgbClr val="FF0000"/>
                </a:solidFill>
              </a:rPr>
              <a:t>Peer evaluations (surveys) may be utilized, and individual contributions WILL impact your project grade (between 0-100%).</a:t>
            </a:r>
          </a:p>
          <a:p>
            <a:endParaRPr lang="en-US" dirty="0"/>
          </a:p>
          <a:p>
            <a:pPr lvl="1"/>
            <a:endParaRPr lang="en-US" dirty="0"/>
          </a:p>
          <a:p>
            <a:endParaRPr lang="en-US" dirty="0"/>
          </a:p>
          <a:p>
            <a:pPr lvl="1"/>
            <a:endParaRPr lang="en-US" dirty="0"/>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dirty="0"/>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FF0000"/>
              </a:solidFill>
            </a:endParaRPr>
          </a:p>
        </p:txBody>
      </p:sp>
    </p:spTree>
    <p:extLst>
      <p:ext uri="{BB962C8B-B14F-4D97-AF65-F5344CB8AC3E}">
        <p14:creationId xmlns:p14="http://schemas.microsoft.com/office/powerpoint/2010/main" val="2527724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pic>
        <p:nvPicPr>
          <p:cNvPr id="2" name="Content Placeholder 4" descr="A person smiling for the camera&#10;&#10;Description automatically generated with medium confidence">
            <a:extLst>
              <a:ext uri="{FF2B5EF4-FFF2-40B4-BE49-F238E27FC236}">
                <a16:creationId xmlns:a16="http://schemas.microsoft.com/office/drawing/2014/main" id="{54D334CB-552B-D780-375B-10E9DAE5A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308" y="1694887"/>
            <a:ext cx="2708548" cy="2708548"/>
          </a:xfrm>
        </p:spPr>
      </p:pic>
      <p:sp>
        <p:nvSpPr>
          <p:cNvPr id="4" name="TextBox 3">
            <a:extLst>
              <a:ext uri="{FF2B5EF4-FFF2-40B4-BE49-F238E27FC236}">
                <a16:creationId xmlns:a16="http://schemas.microsoft.com/office/drawing/2014/main" id="{4289BADC-021E-DFCF-23B4-1154BA33E785}"/>
              </a:ext>
            </a:extLst>
          </p:cNvPr>
          <p:cNvSpPr txBox="1"/>
          <p:nvPr/>
        </p:nvSpPr>
        <p:spPr>
          <a:xfrm>
            <a:off x="6928887" y="4874380"/>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4     </a:t>
            </a:r>
          </a:p>
        </p:txBody>
      </p:sp>
      <p:sp>
        <p:nvSpPr>
          <p:cNvPr id="5" name="TextBox 4">
            <a:extLst>
              <a:ext uri="{FF2B5EF4-FFF2-40B4-BE49-F238E27FC236}">
                <a16:creationId xmlns:a16="http://schemas.microsoft.com/office/drawing/2014/main" id="{1BE8C9F4-6D9B-F270-8634-79F9345A6847}"/>
              </a:ext>
            </a:extLst>
          </p:cNvPr>
          <p:cNvSpPr txBox="1"/>
          <p:nvPr/>
        </p:nvSpPr>
        <p:spPr>
          <a:xfrm>
            <a:off x="1146383" y="484846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1</a:t>
            </a:r>
          </a:p>
        </p:txBody>
      </p:sp>
      <p:sp>
        <p:nvSpPr>
          <p:cNvPr id="6" name="TextBox 5">
            <a:extLst>
              <a:ext uri="{FF2B5EF4-FFF2-40B4-BE49-F238E27FC236}">
                <a16:creationId xmlns:a16="http://schemas.microsoft.com/office/drawing/2014/main" id="{5E62FD13-1F96-F155-36CA-7EF6E751D118}"/>
              </a:ext>
            </a:extLst>
          </p:cNvPr>
          <p:cNvSpPr txBox="1"/>
          <p:nvPr/>
        </p:nvSpPr>
        <p:spPr>
          <a:xfrm>
            <a:off x="4059008" y="4896558"/>
            <a:ext cx="2444473"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2, 3 &amp; 5</a:t>
            </a:r>
          </a:p>
        </p:txBody>
      </p:sp>
      <p:pic>
        <p:nvPicPr>
          <p:cNvPr id="8" name="Picture 7" descr="A person wearing glasses&#10;&#10;Description automatically generated with medium confidence">
            <a:extLst>
              <a:ext uri="{FF2B5EF4-FFF2-40B4-BE49-F238E27FC236}">
                <a16:creationId xmlns:a16="http://schemas.microsoft.com/office/drawing/2014/main" id="{FD1A85C7-72B2-3E07-2489-EAFD7830A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933" y="1694887"/>
            <a:ext cx="2708548" cy="2708548"/>
          </a:xfrm>
          <a:prstGeom prst="rect">
            <a:avLst/>
          </a:prstGeom>
        </p:spPr>
      </p:pic>
      <p:pic>
        <p:nvPicPr>
          <p:cNvPr id="9" name="Picture 8" descr="A picture containing person, sky, person, outdoor&#10;&#10;Description automatically generated">
            <a:extLst>
              <a:ext uri="{FF2B5EF4-FFF2-40B4-BE49-F238E27FC236}">
                <a16:creationId xmlns:a16="http://schemas.microsoft.com/office/drawing/2014/main" id="{5AFE14DD-F274-A166-A46D-077CA06E69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769" y="168413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a:t>
            </a:r>
          </a:p>
          <a:p>
            <a:pPr lvl="1"/>
            <a:r>
              <a:rPr lang="en-US" dirty="0"/>
              <a:t>We provide mechanism for you to request regrades for all work submitted on </a:t>
            </a:r>
            <a:r>
              <a:rPr lang="en-US" dirty="0" err="1"/>
              <a:t>Autograder</a:t>
            </a:r>
            <a:r>
              <a:rPr lang="en-US" dirty="0"/>
              <a:t> (google form)</a:t>
            </a:r>
          </a:p>
          <a:p>
            <a:pPr lvl="1"/>
            <a:r>
              <a:rPr lang="en-US" dirty="0"/>
              <a:t>Do </a:t>
            </a:r>
            <a:r>
              <a:rPr lang="en-US" dirty="0">
                <a:solidFill>
                  <a:srgbClr val="FF0000"/>
                </a:solidFill>
              </a:rPr>
              <a:t>not</a:t>
            </a:r>
            <a:r>
              <a:rPr lang="en-US" dirty="0"/>
              <a:t> post on Piazza or email your TA or instructor </a:t>
            </a:r>
          </a:p>
          <a:p>
            <a:pPr lvl="1"/>
            <a:r>
              <a:rPr lang="en-US" dirty="0"/>
              <a:t>All regrade requests must be submitted within </a:t>
            </a:r>
            <a:r>
              <a:rPr lang="en-US" b="1" dirty="0"/>
              <a:t>7 days </a:t>
            </a:r>
            <a:r>
              <a:rPr lang="en-US" dirty="0"/>
              <a:t>from your receipt of the graded work. </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8662639" cy="4856190"/>
          </a:xfrm>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(individual assignments) turned in within 24 hours after the due date </a:t>
            </a:r>
          </a:p>
          <a:p>
            <a:pPr lvl="1"/>
            <a:r>
              <a:rPr lang="en-US" dirty="0"/>
              <a:t>Individual assignments submitted more than 24 hours late will receive a zero.</a:t>
            </a:r>
          </a:p>
          <a:p>
            <a:pPr lvl="1"/>
            <a:r>
              <a:rPr lang="en-US" dirty="0"/>
              <a:t>If you're worried about being busy around the time of a HW submission, please plan ahead and get started early.</a:t>
            </a:r>
          </a:p>
          <a:p>
            <a:pPr lvl="1"/>
            <a:r>
              <a:rPr lang="en-US" dirty="0"/>
              <a:t>No late submissions allowed for any </a:t>
            </a:r>
            <a:r>
              <a:rPr lang="en-US" b="1" dirty="0"/>
              <a:t>group work</a:t>
            </a:r>
          </a:p>
          <a:p>
            <a:pPr lvl="1"/>
            <a:r>
              <a:rPr lang="en-US" dirty="0"/>
              <a:t>If you have an accommodation from Disability Resource Center, you must request it from the instructors separately for each assignment or exam.</a:t>
            </a:r>
          </a:p>
          <a:p>
            <a:pPr lvl="2"/>
            <a:r>
              <a:rPr lang="en-US" dirty="0"/>
              <a:t>DRC Accommodations are usually NOT available for Group Assignments (please work with instructor) </a:t>
            </a:r>
          </a:p>
        </p:txBody>
      </p:sp>
      <p:sp>
        <p:nvSpPr>
          <p:cNvPr id="259" name="Slide Number"/>
          <p:cNvSpPr txBox="1">
            <a:spLocks noGrp="1"/>
          </p:cNvSpPr>
          <p:nvPr>
            <p:ph type="sldNum" sz="quarter" idx="12"/>
          </p:nvPr>
        </p:nvSpPr>
        <p:spPr/>
        <p:txBody>
          <a:bodyPr/>
          <a:lstStyle/>
          <a:p>
            <a:fld id="{86CB4B4D-7CA3-9044-876B-883B54F8677D}" type="slidenum">
              <a:rPr lang="en-US"/>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422318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lnSpcReduction="10000"/>
          </a:bodyPr>
          <a:lstStyle/>
          <a:p>
            <a:r>
              <a:rPr lang="en-US" dirty="0"/>
              <a:t>You are free to reuse small snippets of example code found on the Internet (e.g., via </a:t>
            </a:r>
            <a:r>
              <a:rPr lang="en-US" dirty="0" err="1"/>
              <a:t>StackOverflow</a:t>
            </a:r>
            <a:r>
              <a:rPr lang="en-US" dirty="0"/>
              <a:t>) provided that it is attributed. </a:t>
            </a:r>
          </a:p>
          <a:p>
            <a:pPr lvl="1"/>
            <a:r>
              <a:rPr lang="en-US" dirty="0"/>
              <a:t>Use of co-pilot is </a:t>
            </a:r>
            <a:r>
              <a:rPr lang="en-US" b="1" dirty="0"/>
              <a:t>permitted</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23</a:t>
            </a:fld>
            <a:endParaRPr lang="en-US"/>
          </a:p>
        </p:txBody>
      </p:sp>
    </p:spTree>
    <p:extLst>
      <p:ext uri="{BB962C8B-B14F-4D97-AF65-F5344CB8AC3E}">
        <p14:creationId xmlns:p14="http://schemas.microsoft.com/office/powerpoint/2010/main" val="166563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200" y="1466706"/>
            <a:ext cx="10515599" cy="4351338"/>
          </a:xfrm>
        </p:spPr>
        <p:txBody>
          <a:bodyPr>
            <a:normAutofit/>
          </a:bodyPr>
          <a:lstStyle/>
          <a:p>
            <a:r>
              <a:rPr lang="en-US" dirty="0"/>
              <a:t>Canvas</a:t>
            </a:r>
          </a:p>
          <a:p>
            <a:r>
              <a:rPr lang="en-US" dirty="0"/>
              <a:t>Course web page (</a:t>
            </a:r>
            <a:r>
              <a:rPr lang="en-US" dirty="0">
                <a:hlinkClick r:id="rId2"/>
              </a:rPr>
              <a:t>https://neu-se.github.io/CS4530-Spring-2024</a:t>
            </a:r>
            <a:r>
              <a:rPr lang="en-US" dirty="0"/>
              <a:t>)</a:t>
            </a:r>
          </a:p>
          <a:p>
            <a:pPr lvl="1"/>
            <a:r>
              <a:rPr lang="en-US" dirty="0"/>
              <a:t>Canvas will mirror the course web site. </a:t>
            </a:r>
          </a:p>
          <a:p>
            <a:pPr lvl="1"/>
            <a:r>
              <a:rPr lang="en-US" dirty="0"/>
              <a:t>Assignments, important notices, etc., will appear in both places.</a:t>
            </a:r>
          </a:p>
          <a:p>
            <a:r>
              <a:rPr lang="en-US" dirty="0"/>
              <a:t>Piazza (see Canvas for link)</a:t>
            </a:r>
          </a:p>
          <a:p>
            <a:pPr lvl="1"/>
            <a:r>
              <a:rPr lang="en-US" dirty="0"/>
              <a:t>for questions about assignments, projects, etc.</a:t>
            </a:r>
          </a:p>
          <a:p>
            <a:r>
              <a:rPr lang="en-US" dirty="0"/>
              <a:t>Office Hours </a:t>
            </a:r>
          </a:p>
          <a:p>
            <a:pPr lvl="1"/>
            <a:r>
              <a:rPr lang="en-US" dirty="0"/>
              <a:t>Schedule is available at (</a:t>
            </a:r>
            <a:r>
              <a:rPr lang="en-US" dirty="0">
                <a:hlinkClick r:id="rId3"/>
              </a:rPr>
              <a:t>https://neu-se.github.io/CS4530-Spring-2024/staff/</a:t>
            </a:r>
            <a:r>
              <a:rPr lang="en-US" dirty="0"/>
              <a:t>)</a:t>
            </a:r>
          </a:p>
          <a:p>
            <a:pPr lvl="1"/>
            <a:r>
              <a:rPr lang="en-US" dirty="0"/>
              <a:t>TA Office Hours are held via </a:t>
            </a:r>
            <a:r>
              <a:rPr lang="en-US" b="1" dirty="0">
                <a:hlinkClick r:id="rId4">
                  <a:extLst>
                    <a:ext uri="{A12FA001-AC4F-418D-AE19-62706E023703}">
                      <ahyp:hlinkClr xmlns:ahyp="http://schemas.microsoft.com/office/drawing/2018/hyperlinkcolor" val="tx"/>
                    </a:ext>
                  </a:extLst>
                </a:hlinkClick>
              </a:rPr>
              <a:t>Khoury Office Hours App</a:t>
            </a:r>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285591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25</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250 students and 15 teaching assistants.</a:t>
            </a:r>
          </a:p>
          <a:p>
            <a:r>
              <a:rPr lang="en-US" dirty="0"/>
              <a:t>Their contact info and pictures are on the website</a:t>
            </a:r>
          </a:p>
          <a:p>
            <a:pPr marL="0" indent="0">
              <a:buNone/>
            </a:pPr>
            <a:r>
              <a:rPr lang="en-US" dirty="0">
                <a:hlinkClick r:id="rId2"/>
              </a:rPr>
              <a:t>https://neu-se.github.io/CS4530-Spring-2024/staff/</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282919"/>
          </a:xfrm>
        </p:spPr>
        <p:txBody>
          <a:bodyPr>
            <a:normAutofit/>
          </a:bodyPr>
          <a:lstStyle/>
          <a:p>
            <a:r>
              <a:rPr lang="en-US" sz="3600"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normAutofit/>
          </a:bodyPr>
          <a:lstStyle/>
          <a:p>
            <a:r>
              <a:rPr sz="3600"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dirty="0"/>
              <a:t>But this raises many questions</a:t>
            </a:r>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a:t>
            </a:r>
            <a:r>
              <a:rPr lang="en-US" b="1" dirty="0"/>
              <a:t>big</a:t>
            </a:r>
            <a:r>
              <a:rPr lang="en-US" dirty="0"/>
              <a:t>} is each cycle? When do you repeat it?</a:t>
            </a:r>
          </a:p>
          <a:p>
            <a:pPr lvl="1"/>
            <a:r>
              <a:rPr lang="en-US" dirty="0"/>
              <a:t>In terms of code to be written?</a:t>
            </a:r>
          </a:p>
          <a:p>
            <a:pPr lvl="1"/>
            <a:r>
              <a:rPr lang="en-US" dirty="0"/>
              <a:t>In terms of time?</a:t>
            </a:r>
          </a:p>
          <a:p>
            <a:pPr lvl="1"/>
            <a:r>
              <a:rPr lang="en-US" dirty="0"/>
              <a:t>In terms of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5" name="Diagonal Stripe 4">
            <a:extLst>
              <a:ext uri="{FF2B5EF4-FFF2-40B4-BE49-F238E27FC236}">
                <a16:creationId xmlns:a16="http://schemas.microsoft.com/office/drawing/2014/main" id="{B839CFC8-D351-AE61-EFBA-312C8C77038D}"/>
              </a:ext>
            </a:extLst>
          </p:cNvPr>
          <p:cNvSpPr/>
          <p:nvPr/>
        </p:nvSpPr>
        <p:spPr>
          <a:xfrm>
            <a:off x="1463040" y="1655545"/>
            <a:ext cx="7411453" cy="4119613"/>
          </a:xfrm>
          <a:prstGeom prst="diagStrip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ysClr val="windowText" lastClr="000000"/>
              </a:solidFill>
            </a:endParaRPr>
          </a:p>
        </p:txBody>
      </p:sp>
    </p:spTree>
    <p:extLst>
      <p:ext uri="{BB962C8B-B14F-4D97-AF65-F5344CB8AC3E}">
        <p14:creationId xmlns:p14="http://schemas.microsoft.com/office/powerpoint/2010/main" val="48051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 (i.e., </a:t>
            </a:r>
            <a:r>
              <a:rPr lang="en-US" b="1" dirty="0"/>
              <a:t>p</a:t>
            </a:r>
            <a:r>
              <a:rPr lang="en-US" dirty="0"/>
              <a:t>eople)</a:t>
            </a:r>
          </a:p>
          <a:p>
            <a:pPr lvl="1"/>
            <a:r>
              <a:rPr lang="en-US" dirty="0"/>
              <a:t>the size of the </a:t>
            </a:r>
            <a:r>
              <a:rPr lang="en-US" b="1" dirty="0"/>
              <a:t>p</a:t>
            </a:r>
            <a:r>
              <a:rPr lang="en-US" dirty="0"/>
              <a:t>roduct</a:t>
            </a:r>
          </a:p>
          <a:p>
            <a:pPr lvl="1"/>
            <a:r>
              <a:rPr lang="en-US" dirty="0"/>
              <a:t>The type of the project</a:t>
            </a:r>
          </a:p>
          <a:p>
            <a:pPr lvl="1"/>
            <a:r>
              <a:rPr lang="en-US" dirty="0"/>
              <a:t>the longevity of the product</a:t>
            </a:r>
          </a:p>
          <a:p>
            <a:r>
              <a:rPr lang="en-US" dirty="0"/>
              <a:t>There's no one "right" way; no universal </a:t>
            </a:r>
            <a:r>
              <a:rPr lang="en-US" b="1" dirty="0"/>
              <a:t>p</a:t>
            </a:r>
            <a:r>
              <a:rPr lang="en-US" dirty="0"/>
              <a:t>rocess or silver bullet;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9</a:t>
            </a:fld>
            <a:endParaRPr lang="en-US"/>
          </a:p>
        </p:txBody>
      </p:sp>
      <p:sp>
        <p:nvSpPr>
          <p:cNvPr id="5" name="Diagonal Stripe 4">
            <a:extLst>
              <a:ext uri="{FF2B5EF4-FFF2-40B4-BE49-F238E27FC236}">
                <a16:creationId xmlns:a16="http://schemas.microsoft.com/office/drawing/2014/main" id="{E03BD600-34A7-30DD-1A5D-AED88A816452}"/>
              </a:ext>
            </a:extLst>
          </p:cNvPr>
          <p:cNvSpPr/>
          <p:nvPr/>
        </p:nvSpPr>
        <p:spPr>
          <a:xfrm>
            <a:off x="1463040" y="1655545"/>
            <a:ext cx="7411453" cy="4119613"/>
          </a:xfrm>
          <a:prstGeom prst="diagStrip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ysClr val="windowText" lastClr="000000"/>
              </a:solidFill>
            </a:endParaRPr>
          </a:p>
        </p:txBody>
      </p:sp>
    </p:spTree>
    <p:extLst>
      <p:ext uri="{BB962C8B-B14F-4D97-AF65-F5344CB8AC3E}">
        <p14:creationId xmlns:p14="http://schemas.microsoft.com/office/powerpoint/2010/main" val="1909338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1925</TotalTime>
  <Words>2252</Words>
  <Application>Microsoft Office PowerPoint</Application>
  <PresentationFormat>Widescreen</PresentationFormat>
  <Paragraphs>227</Paragraphs>
  <Slides>25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Helvetica Neue</vt:lpstr>
      <vt:lpstr>Lato Extended</vt:lpstr>
      <vt:lpstr>Palatino</vt:lpstr>
      <vt:lpstr>Verdana</vt:lpstr>
      <vt:lpstr>Office Theme</vt:lpstr>
      <vt:lpstr>CS 4530: Fundamentals of Software Engineering Module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Software Engineering is about People</vt:lpstr>
      <vt:lpstr>But this raises many questions</vt:lpstr>
      <vt:lpstr>The answers depend on many factors</vt:lpstr>
      <vt:lpstr>Teams are hard: Brooks’ Law</vt:lpstr>
      <vt:lpstr>Questions for SE to address</vt:lpstr>
      <vt:lpstr>Learning Objectives for this course:</vt:lpstr>
      <vt:lpstr>Approach</vt:lpstr>
      <vt:lpstr>Course Mechanics</vt:lpstr>
      <vt:lpstr>Course Mechanics: In-Class Exercises and Tutorials</vt:lpstr>
      <vt:lpstr>Course Requirements</vt:lpstr>
      <vt:lpstr>Technology</vt:lpstr>
      <vt:lpstr>We will use Covey.Town as the running codebase for the course</vt:lpstr>
      <vt:lpstr>Covey.Town and you</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Mitchell Wand</cp:lastModifiedBy>
  <cp:revision>70</cp:revision>
  <dcterms:created xsi:type="dcterms:W3CDTF">2021-01-07T15:19:22Z</dcterms:created>
  <dcterms:modified xsi:type="dcterms:W3CDTF">2024-02-02T16:56:26Z</dcterms:modified>
</cp:coreProperties>
</file>