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404" r:id="rId2"/>
    <p:sldId id="431" r:id="rId3"/>
    <p:sldId id="427" r:id="rId4"/>
    <p:sldId id="407" r:id="rId5"/>
    <p:sldId id="428" r:id="rId6"/>
    <p:sldId id="408" r:id="rId7"/>
    <p:sldId id="409" r:id="rId8"/>
    <p:sldId id="410" r:id="rId9"/>
    <p:sldId id="429" r:id="rId10"/>
    <p:sldId id="430" r:id="rId11"/>
    <p:sldId id="414" r:id="rId12"/>
    <p:sldId id="416" r:id="rId13"/>
    <p:sldId id="417" r:id="rId14"/>
    <p:sldId id="418" r:id="rId15"/>
    <p:sldId id="419" r:id="rId16"/>
    <p:sldId id="420" r:id="rId17"/>
    <p:sldId id="421" r:id="rId18"/>
    <p:sldId id="422" r:id="rId19"/>
    <p:sldId id="423" r:id="rId20"/>
    <p:sldId id="424" r:id="rId21"/>
    <p:sldId id="276" r:id="rId22"/>
    <p:sldId id="277" r:id="rId23"/>
    <p:sldId id="288" r:id="rId24"/>
    <p:sldId id="286" r:id="rId25"/>
    <p:sldId id="289" r:id="rId26"/>
    <p:sldId id="290" r:id="rId27"/>
    <p:sldId id="386" r:id="rId28"/>
    <p:sldId id="291" r:id="rId29"/>
    <p:sldId id="292" r:id="rId30"/>
    <p:sldId id="293" r:id="rId31"/>
    <p:sldId id="425"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28"/>
            <p14:sldId id="408"/>
            <p14:sldId id="409"/>
            <p14:sldId id="410"/>
            <p14:sldId id="429"/>
            <p14:sldId id="430"/>
            <p14:sldId id="414"/>
            <p14:sldId id="416"/>
            <p14:sldId id="417"/>
            <p14:sldId id="418"/>
            <p14:sldId id="419"/>
            <p14:sldId id="420"/>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1AA-E15D-42A6-A3F0-2BF2BA009931}" v="117" dt="2023-09-26T02:18:04.1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80571" autoAdjust="0"/>
  </p:normalViewPr>
  <p:slideViewPr>
    <p:cSldViewPr snapToGrid="0">
      <p:cViewPr varScale="1">
        <p:scale>
          <a:sx n="55" d="100"/>
          <a:sy n="55" d="100"/>
        </p:scale>
        <p:origin x="904" y="32"/>
      </p:cViewPr>
      <p:guideLst/>
    </p:cSldViewPr>
  </p:slideViewPr>
  <p:notesTextViewPr>
    <p:cViewPr>
      <p:scale>
        <a:sx n="100" d="100"/>
        <a:sy n="100" d="100"/>
      </p:scale>
      <p:origin x="0" y="0"/>
    </p:cViewPr>
  </p:notesTextViewPr>
  <p:sorterViewPr>
    <p:cViewPr>
      <p:scale>
        <a:sx n="100" d="100"/>
        <a:sy n="100" d="100"/>
      </p:scale>
      <p:origin x="0" y="-8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 09: React Hooks.   Hooks are a unique feature of REACT, which enable React components to deal with inputs other than mouse clicks and the like.  </a:t>
            </a:r>
          </a:p>
          <a:p>
            <a:endParaRPr lang="en-US" dirty="0"/>
          </a:p>
          <a:p>
            <a:r>
              <a:rPr lang="en-US" dirty="0"/>
              <a:t>In Module 08, we talked about hooks.</a:t>
            </a:r>
          </a:p>
          <a:p>
            <a:endParaRPr lang="en-US" dirty="0"/>
          </a:p>
          <a:p>
            <a:r>
              <a:rPr lang="en-US" dirty="0"/>
              <a:t>In this module, We'll talk briefly about how to do automated testing of React applications.</a:t>
            </a:r>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p:txBody>
      </p:sp>
    </p:spTree>
    <p:extLst>
      <p:ext uri="{BB962C8B-B14F-4D97-AF65-F5344CB8AC3E}">
        <p14:creationId xmlns:p14="http://schemas.microsoft.com/office/powerpoint/2010/main" val="68663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use the same </a:t>
            </a:r>
            <a:r>
              <a:rPr lang="en-US" dirty="0" err="1"/>
              <a:t>ClockDisplay</a:t>
            </a:r>
            <a:r>
              <a:rPr lang="en-US" dirty="0"/>
              <a:t> component we used before.</a:t>
            </a:r>
          </a:p>
          <a:p>
            <a:r>
              <a:rPr lang="en-US" dirty="0"/>
              <a:t>We’ll keep a list of the clock displays, but we only keep the data for each display, not the actual component– this keeps the business logic separate from the display logic.</a:t>
            </a:r>
          </a:p>
          <a:p>
            <a:endParaRPr lang="en-US" dirty="0"/>
          </a:p>
          <a:p>
            <a:r>
              <a:rPr lang="en-US" dirty="0"/>
              <a:t>We have </a:t>
            </a:r>
            <a:r>
              <a:rPr lang="en-US" dirty="0" err="1"/>
              <a:t>handleAdd</a:t>
            </a:r>
            <a:r>
              <a:rPr lang="en-US" dirty="0"/>
              <a:t> and </a:t>
            </a:r>
            <a:r>
              <a:rPr lang="en-US" dirty="0" err="1"/>
              <a:t>handleDelete</a:t>
            </a:r>
            <a:r>
              <a:rPr lang="en-US" dirty="0"/>
              <a:t> to manage this list.  </a:t>
            </a:r>
            <a:r>
              <a:rPr lang="en-US" dirty="0" err="1"/>
              <a:t>handleAdd</a:t>
            </a:r>
            <a:r>
              <a:rPr lang="en-US" dirty="0"/>
              <a:t> follows the pattern we saw in the </a:t>
            </a:r>
            <a:r>
              <a:rPr lang="en-US" dirty="0" err="1"/>
              <a:t>todo</a:t>
            </a:r>
            <a:r>
              <a:rPr lang="en-US" dirty="0"/>
              <a:t> app:  it assembles the data for the new display, adds this data to the list, and then increments the key so it will be ready for the next clock to be added.</a:t>
            </a:r>
          </a:p>
          <a:p>
            <a:endParaRPr lang="en-US" dirty="0"/>
          </a:p>
          <a:p>
            <a:r>
              <a:rPr lang="en-US" dirty="0" err="1"/>
              <a:t>handleDelete</a:t>
            </a:r>
            <a:r>
              <a:rPr lang="en-US" dirty="0"/>
              <a:t> is routine, just like the one in the </a:t>
            </a:r>
            <a:r>
              <a:rPr lang="en-US" dirty="0" err="1"/>
              <a:t>todo</a:t>
            </a:r>
            <a:r>
              <a:rPr lang="en-US" dirty="0"/>
              <a:t> app.</a:t>
            </a:r>
          </a:p>
          <a:p>
            <a:endParaRPr lang="en-US" dirty="0"/>
          </a:p>
          <a:p>
            <a:r>
              <a:rPr lang="en-US" dirty="0"/>
              <a:t>We run a </a:t>
            </a:r>
            <a:r>
              <a:rPr lang="en-US" dirty="0" err="1"/>
              <a:t>useEffect</a:t>
            </a:r>
            <a:r>
              <a:rPr lang="en-US" dirty="0"/>
              <a:t> on the first render to add the first clock display to the list.  `</a:t>
            </a:r>
            <a:r>
              <a:rPr lang="en-US" dirty="0" err="1"/>
              <a:t>handleAdd</a:t>
            </a:r>
            <a:r>
              <a:rPr lang="en-US" dirty="0"/>
              <a:t>` does this nicely for us, so we get to avoid some duplicated code.  </a:t>
            </a:r>
          </a:p>
          <a:p>
            <a:endParaRPr lang="en-US" dirty="0"/>
          </a:p>
          <a:p>
            <a:r>
              <a:rPr lang="en-US" dirty="0"/>
              <a:t>We’ll see the display logic on the next slide.</a:t>
            </a:r>
          </a:p>
          <a:p>
            <a:endParaRPr lang="en-US" dirty="0"/>
          </a:p>
          <a:p>
            <a:endParaRPr lang="en-US" dirty="0"/>
          </a:p>
        </p:txBody>
      </p:sp>
    </p:spTree>
    <p:extLst>
      <p:ext uri="{BB962C8B-B14F-4D97-AF65-F5344CB8AC3E}">
        <p14:creationId xmlns:p14="http://schemas.microsoft.com/office/powerpoint/2010/main" val="80164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just like the code we had in the </a:t>
            </a:r>
            <a:r>
              <a:rPr lang="en-US" dirty="0" err="1"/>
              <a:t>todo</a:t>
            </a:r>
            <a:r>
              <a:rPr lang="en-US" dirty="0"/>
              <a:t> app, where we did a `map` over a list of items, and displayed each in turn.</a:t>
            </a:r>
          </a:p>
          <a:p>
            <a:endParaRPr lang="en-US" dirty="0"/>
          </a:p>
          <a:p>
            <a:r>
              <a:rPr lang="en-US" dirty="0"/>
              <a:t>The function `</a:t>
            </a:r>
            <a:r>
              <a:rPr lang="en-US" dirty="0" err="1"/>
              <a:t>displayOneClock</a:t>
            </a:r>
            <a:r>
              <a:rPr lang="en-US" dirty="0"/>
              <a:t>` takes the data for a single clock, and emits a table row with a &lt;</a:t>
            </a:r>
            <a:r>
              <a:rPr lang="en-US" dirty="0" err="1"/>
              <a:t>ClockDisplay</a:t>
            </a:r>
            <a:r>
              <a:rPr lang="en-US" dirty="0"/>
              <a:t>&gt; for that clock.</a:t>
            </a:r>
          </a:p>
          <a:p>
            <a:endParaRPr lang="en-US" dirty="0"/>
          </a:p>
          <a:p>
            <a:r>
              <a:rPr lang="en-US" dirty="0"/>
              <a:t>Then we map this function over the whole list of </a:t>
            </a:r>
            <a:r>
              <a:rPr lang="en-US" dirty="0" err="1"/>
              <a:t>clockDisplays</a:t>
            </a:r>
            <a:r>
              <a:rPr lang="en-US" dirty="0"/>
              <a:t>.</a:t>
            </a:r>
          </a:p>
        </p:txBody>
      </p:sp>
    </p:spTree>
    <p:extLst>
      <p:ext uri="{BB962C8B-B14F-4D97-AF65-F5344CB8AC3E}">
        <p14:creationId xmlns:p14="http://schemas.microsoft.com/office/powerpoint/2010/main" val="2749446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more substantial example.  In this example, we’ve created an abstraction of a </a:t>
            </a:r>
            <a:r>
              <a:rPr lang="en-US" dirty="0" err="1"/>
              <a:t>useEffect</a:t>
            </a:r>
            <a:r>
              <a:rPr lang="en-US" dirty="0"/>
              <a:t> that uses the singleton clock.  </a:t>
            </a:r>
          </a:p>
          <a:p>
            <a:endParaRPr lang="en-US" dirty="0"/>
          </a:p>
          <a:p>
            <a:r>
              <a:rPr lang="en-US" dirty="0"/>
              <a:t>How might this help?  We imagine that we have several components that all want to listen to the master clock.  But they are likely to use different listeners, so we'll make the listener an argument to our hook.  (We say that we "abstract over" the listener).  And we also imagine that our components might need other access to the clock, so we have the </a:t>
            </a:r>
            <a:r>
              <a:rPr lang="en-US" dirty="0" err="1"/>
              <a:t>the</a:t>
            </a:r>
            <a:r>
              <a:rPr lang="en-US" dirty="0"/>
              <a:t> hook return a reference to the clock.</a:t>
            </a:r>
          </a:p>
          <a:p>
            <a:endParaRPr lang="en-US" dirty="0"/>
          </a:p>
          <a:p>
            <a:r>
              <a:rPr lang="en-US" dirty="0"/>
              <a:t>But we always want to do this on the first render of the component, so we add an empty </a:t>
            </a:r>
            <a:r>
              <a:rPr lang="en-US" dirty="0" err="1"/>
              <a:t>dependenc</a:t>
            </a:r>
            <a:r>
              <a:rPr lang="en-US" dirty="0"/>
              <a:t> array.</a:t>
            </a:r>
          </a:p>
          <a:p>
            <a:endParaRPr lang="en-US" dirty="0"/>
          </a:p>
          <a:p>
            <a:endParaRPr lang="en-US" dirty="0"/>
          </a:p>
          <a:p>
            <a:endParaRPr lang="en-US" dirty="0"/>
          </a:p>
        </p:txBody>
      </p:sp>
    </p:spTree>
    <p:extLst>
      <p:ext uri="{BB962C8B-B14F-4D97-AF65-F5344CB8AC3E}">
        <p14:creationId xmlns:p14="http://schemas.microsoft.com/office/powerpoint/2010/main" val="24500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later on.</a:t>
            </a:r>
          </a:p>
          <a:p>
            <a:endParaRPr lang="en-US" dirty="0"/>
          </a:p>
          <a:p>
            <a:r>
              <a:rPr lang="en-US" dirty="0"/>
              <a:t>More complicated hooks might return more complicated objects.  For example, </a:t>
            </a:r>
            <a:r>
              <a:rPr lang="en-US" dirty="0" err="1"/>
              <a:t>covey.town</a:t>
            </a:r>
            <a:r>
              <a:rPr lang="en-US" dirty="0"/>
              <a:t> makes extensive use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Part 2 of Module 8.  In this video, we'll briefly discuss how we might go about testing React components.</a:t>
            </a:r>
          </a:p>
          <a:p>
            <a:endParaRPr lang="en-US" dirty="0"/>
          </a:p>
          <a:p>
            <a:r>
              <a:rPr lang="en-US" dirty="0"/>
              <a:t>What we'd like to do is to build a "fake React".  The fake would render components into a "virtual </a:t>
            </a:r>
            <a:r>
              <a:rPr lang="en-US" dirty="0" err="1"/>
              <a:t>dom</a:t>
            </a:r>
            <a:r>
              <a:rPr lang="en-US" dirty="0"/>
              <a:t>" just like the browser's DOM.  We would interact with the fake </a:t>
            </a:r>
            <a:r>
              <a:rPr lang="en-US" dirty="0" err="1"/>
              <a:t>dom</a:t>
            </a:r>
            <a:r>
              <a:rPr lang="en-US" dirty="0"/>
              <a: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Imagine we were testing an app that had a component called </a:t>
            </a:r>
            <a:r>
              <a:rPr lang="en-US" dirty="0" err="1"/>
              <a:t>PersonalizedLikeableDeletableHello</a:t>
            </a:r>
            <a:r>
              <a:rPr lang="en-US" dirty="0"/>
              <a:t>.  Hopefully you can imagine the app-- like the Todo App, it would display a list of these things, allow them to be "liked", and allow now ones to be added or existing ones to be deleted.</a:t>
            </a:r>
          </a:p>
          <a:p>
            <a:endParaRPr lang="en-US" dirty="0"/>
          </a:p>
          <a:p>
            <a:r>
              <a:rPr lang="en-US" dirty="0"/>
              <a:t>Using the testing library, we can start to sketch a test for the delete button on our greeting app.</a:t>
            </a:r>
          </a:p>
          <a:p>
            <a:endParaRPr lang="en-US" dirty="0"/>
          </a:p>
          <a:p>
            <a:r>
              <a:rPr lang="en-US" dirty="0"/>
              <a:t>We start by writing a </a:t>
            </a:r>
            <a:r>
              <a:rPr lang="en-US" dirty="0" err="1"/>
              <a:t>beforeEach</a:t>
            </a:r>
            <a:r>
              <a:rPr lang="en-US" dirty="0"/>
              <a:t> block that sets up the virtual </a:t>
            </a:r>
            <a:r>
              <a:rPr lang="en-US" dirty="0" err="1"/>
              <a:t>dom</a:t>
            </a:r>
            <a:r>
              <a:rPr lang="en-US" dirty="0"/>
              <a:t> that our tests will inspect.</a:t>
            </a:r>
          </a:p>
          <a:p>
            <a:endParaRPr lang="en-US" dirty="0"/>
          </a:p>
          <a:p>
            <a:r>
              <a:rPr lang="en-US" dirty="0"/>
              <a:t>(read slide, bullets explain the code)</a:t>
            </a:r>
          </a:p>
          <a:p>
            <a:endParaRPr lang="en-US" dirty="0"/>
          </a:p>
          <a:p>
            <a:r>
              <a:rPr dirty="0"/>
              <a:t>There are also a variety of options to pass to render, but </a:t>
            </a:r>
            <a:r>
              <a:rPr lang="en-US" dirty="0"/>
              <a:t>you are </a:t>
            </a:r>
            <a:r>
              <a:rPr dirty="0"/>
              <a:t>unlikely to ever need them. </a:t>
            </a:r>
            <a:r>
              <a:rPr lang="en-US" dirty="0"/>
              <a:t>You can look at the </a:t>
            </a:r>
            <a:r>
              <a:rPr dirty="0"/>
              <a:t>docs for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a:t>
            </a:r>
            <a:r>
              <a:rPr lang="en-US" dirty="0"/>
              <a:t>'s a </a:t>
            </a:r>
            <a:r>
              <a:rPr dirty="0"/>
              <a:t>first</a:t>
            </a:r>
            <a:r>
              <a:rPr lang="en-US" dirty="0"/>
              <a:t> approach.  </a:t>
            </a:r>
          </a:p>
          <a:p>
            <a:endParaRPr lang="en-US" dirty="0"/>
          </a:p>
          <a:p>
            <a:r>
              <a:rPr lang="en-US" dirty="0"/>
              <a:t>We imagine that we've set up our virtual </a:t>
            </a:r>
            <a:r>
              <a:rPr lang="en-US" dirty="0" err="1"/>
              <a:t>dom</a:t>
            </a:r>
            <a:r>
              <a:rPr lang="en-US" dirty="0"/>
              <a:t> using the </a:t>
            </a:r>
            <a:r>
              <a:rPr lang="en-US" dirty="0" err="1"/>
              <a:t>beforeEach</a:t>
            </a:r>
            <a:r>
              <a:rPr lang="en-US" dirty="0"/>
              <a:t> block on the preceding slide.</a:t>
            </a:r>
          </a:p>
          <a:p>
            <a:endParaRPr lang="en-US" dirty="0"/>
          </a:p>
          <a:p>
            <a:r>
              <a:rPr lang="en-US" dirty="0"/>
              <a:t>This test will simply check that the text “Hello, Ripley” occurs in the document.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need to fake-interact with our fake-dom.  The library provides a set of methods for doing this.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Here's an example. We'd like to check the behavior of the like button.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First, of course, we have to find it.  Here we find it using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Here's a fragment of our imaginary code dealing with the like button.  We can see that the button comes in two flavors, marked with the aria labels "unlike" and "like".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Our test uses </a:t>
            </a:r>
            <a:r>
              <a:rPr lang="en-US" dirty="0" err="1"/>
              <a:t>getByLabelText</a:t>
            </a:r>
            <a:r>
              <a:rPr lang="en-US" dirty="0"/>
              <a:t> to find the button.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In general, the ways that we can find rendered components using the testing library fall into three categories: queries that reflect how most users interact with your app, tests that reflect how /some/ users interact, and queries that do not refer to how users interact with the app.</a:t>
            </a:r>
          </a:p>
          <a:p>
            <a:endParaRPr lang="en-US" dirty="0"/>
          </a:p>
          <a:p>
            <a:r>
              <a:rPr lang="en-US" dirty="0"/>
              <a:t>The best way to test our UI components is by writing tests that interact the same way that users do: finding things like buttons, or labels-- queries in the first category.</a:t>
            </a:r>
          </a:p>
          <a:p>
            <a:endParaRPr lang="en-US" dirty="0"/>
          </a:p>
          <a:p>
            <a:r>
              <a:rPr lang="en-US" dirty="0"/>
              <a:t>The queries in the middle of “how some users interact” captures aspects typically only used by screen readers, and not usually presented to sighted users.</a:t>
            </a:r>
          </a:p>
          <a:p>
            <a:endParaRPr lang="en-US" dirty="0"/>
          </a:p>
          <a:p>
            <a:r>
              <a:rPr lang="en-US" dirty="0"/>
              <a:t>These names refer to the library called 'testing-library', but any package for testing UI's is likely to have similar capabilities.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rPr dirty="0"/>
              <a:t>Writing good GUI tests is complicated - particularly because they tend to have lots of asynchronous behavior. The Testing Library offers a variety of matchers to find items in the page. </a:t>
            </a:r>
            <a:endParaRPr lang="en-US" dirty="0"/>
          </a:p>
          <a:p>
            <a:endParaRPr lang="en-US" dirty="0"/>
          </a:p>
          <a:p>
            <a:r>
              <a:rPr lang="en-US" dirty="0"/>
              <a:t>Our goal here is not to equip you to write these GUI tests right now, but just to give you a feel for the territory.</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196358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04.</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r>
              <a:rPr lang="en-US" dirty="0"/>
              <a:t>Let’s watch it in action again. &lt;Demo, again&gt;</a:t>
            </a:r>
          </a:p>
          <a:p>
            <a:endParaRPr lang="en-US" dirty="0"/>
          </a:p>
          <a:p>
            <a:endParaRPr lang="en-US" dirty="0"/>
          </a:p>
        </p:txBody>
      </p:sp>
    </p:spTree>
    <p:extLst>
      <p:ext uri="{BB962C8B-B14F-4D97-AF65-F5344CB8AC3E}">
        <p14:creationId xmlns:p14="http://schemas.microsoft.com/office/powerpoint/2010/main" val="190056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Jon Bell, Adeel Bhutta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1085240" y="1749662"/>
            <a:ext cx="88458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4832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#3C is called on every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((m) =&gt;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count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count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lstStyle/>
          <a:p>
            <a:r>
              <a:rPr lang="en-US" dirty="0"/>
              <a:t>The cleanup function is executed when the page dismounts.</a:t>
            </a:r>
          </a:p>
          <a:p>
            <a:r>
              <a:rPr lang="en-US" dirty="0"/>
              <a:t>Demonstrating this takes a little effort:</a:t>
            </a:r>
          </a:p>
          <a:p>
            <a:pPr lvl="1"/>
            <a:r>
              <a:rPr lang="en-US" dirty="0"/>
              <a:t>Let’s build a list of clock displays!</a:t>
            </a:r>
          </a:p>
          <a:p>
            <a:pPr lvl="1"/>
            <a:r>
              <a:rPr lang="en-US" dirty="0"/>
              <a:t>We can add new clock displays</a:t>
            </a:r>
          </a:p>
          <a:p>
            <a:pPr lvl="1"/>
            <a:r>
              <a:rPr lang="en-US" dirty="0"/>
              <a:t>We can delete a clock display</a:t>
            </a:r>
          </a:p>
          <a:p>
            <a:pPr lvl="1"/>
            <a:r>
              <a:rPr lang="en-US" dirty="0"/>
              <a:t>When we delete a clock display, the display is dismounted, and the cleanup function is run. </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895A-9CEB-1901-EC48-67329B6A966A}"/>
              </a:ext>
            </a:extLst>
          </p:cNvPr>
          <p:cNvSpPr>
            <a:spLocks noGrp="1"/>
          </p:cNvSpPr>
          <p:nvPr>
            <p:ph type="title"/>
          </p:nvPr>
        </p:nvSpPr>
        <p:spPr/>
        <p:txBody>
          <a:bodyPr/>
          <a:lstStyle/>
          <a:p>
            <a:r>
              <a:rPr lang="en-US" dirty="0"/>
              <a:t>The Code (Part 1)</a:t>
            </a:r>
          </a:p>
        </p:txBody>
      </p:sp>
      <p:sp>
        <p:nvSpPr>
          <p:cNvPr id="5" name="Rectangle: Rounded Corners 4">
            <a:extLst>
              <a:ext uri="{FF2B5EF4-FFF2-40B4-BE49-F238E27FC236}">
                <a16:creationId xmlns:a16="http://schemas.microsoft.com/office/drawing/2014/main" id="{C4C63989-AE1F-62A4-A8AA-3FF1AFEB1A07}"/>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EA11215B-7E92-F133-619C-2CB3D6FEDC6A}"/>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7" name="TextBox 6">
            <a:extLst>
              <a:ext uri="{FF2B5EF4-FFF2-40B4-BE49-F238E27FC236}">
                <a16:creationId xmlns:a16="http://schemas.microsoft.com/office/drawing/2014/main" id="{10A3B06D-E16F-3927-4A5C-C3FBBE27C93D}"/>
              </a:ext>
            </a:extLst>
          </p:cNvPr>
          <p:cNvSpPr txBox="1"/>
          <p:nvPr/>
        </p:nvSpPr>
        <p:spPr>
          <a:xfrm>
            <a:off x="1122217" y="1659612"/>
            <a:ext cx="10526439"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ClockDisplayData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name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makeClockDisplayData</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key:key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name:</a:t>
            </a:r>
            <a:r>
              <a:rPr lang="en-US" b="0" dirty="0" err="1">
                <a:solidFill>
                  <a:srgbClr val="A31515"/>
                </a:solidFill>
                <a:effectLst/>
                <a:latin typeface="Consolas" panose="020B0609020204030204" pitchFamily="49" charset="0"/>
              </a:rPr>
              <a:t>'clock</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clockDisplays</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setClockDisplays</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ClockDisplayData</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setNextKey</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newDisplay</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makeClockDisplayData</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setClockDisplays</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clockDisplays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concat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newDisplay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setNextKey</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targetKey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 } </a:t>
            </a:r>
            <a:r>
              <a:rPr lang="en-US" b="0" dirty="0">
                <a:solidFill>
                  <a:srgbClr val="008000"/>
                </a:solidFill>
                <a:effectLst/>
                <a:latin typeface="Consolas" panose="020B0609020204030204" pitchFamily="49" charset="0"/>
              </a:rPr>
              <a:t>// not so interesting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clock display for the first 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766548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8B26-B68A-F885-8EA9-B81ADD26A34A}"/>
              </a:ext>
            </a:extLst>
          </p:cNvPr>
          <p:cNvSpPr>
            <a:spLocks noGrp="1"/>
          </p:cNvSpPr>
          <p:nvPr>
            <p:ph type="title"/>
          </p:nvPr>
        </p:nvSpPr>
        <p:spPr/>
        <p:txBody>
          <a:bodyPr/>
          <a:lstStyle/>
          <a:p>
            <a:r>
              <a:rPr lang="en-US" dirty="0"/>
              <a:t>The Code (part 2)</a:t>
            </a:r>
          </a:p>
        </p:txBody>
      </p:sp>
      <p:sp>
        <p:nvSpPr>
          <p:cNvPr id="6" name="TextBox 5">
            <a:extLst>
              <a:ext uri="{FF2B5EF4-FFF2-40B4-BE49-F238E27FC236}">
                <a16:creationId xmlns:a16="http://schemas.microsoft.com/office/drawing/2014/main" id="{9F0CC656-D445-A5E4-FAF9-C9E520E6BB93}"/>
              </a:ext>
            </a:extLst>
          </p:cNvPr>
          <p:cNvSpPr txBox="1"/>
          <p:nvPr/>
        </p:nvSpPr>
        <p:spPr>
          <a:xfrm>
            <a:off x="838200" y="1379577"/>
            <a:ext cx="10133511"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noisyDelete</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Array of Clock Displays</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map</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B6B6B1F-F85F-EE71-E78E-662DA5EBC03E}"/>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00AB1412-F509-BD3C-C367-DEE363B85BBD}"/>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8483325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2547257" y="4618038"/>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8046719" y="2239962"/>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1406433" y="5031059"/>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105156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4" name="Rectangle: Rounded Corners 3">
            <a:extLst>
              <a:ext uri="{FF2B5EF4-FFF2-40B4-BE49-F238E27FC236}">
                <a16:creationId xmlns:a16="http://schemas.microsoft.com/office/drawing/2014/main" id="{762A44C0-E257-BF5F-4223-90DDDAE90A1C}"/>
              </a:ext>
            </a:extLst>
          </p:cNvPr>
          <p:cNvSpPr/>
          <p:nvPr/>
        </p:nvSpPr>
        <p:spPr>
          <a:xfrm>
            <a:off x="6610301" y="15740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app/Hooks/</a:t>
            </a:r>
            <a:r>
              <a:rPr lang="en-US" sz="2400" dirty="0" err="1">
                <a:solidFill>
                  <a:schemeClr val="tx1"/>
                </a:solidFill>
              </a:rPr>
              <a:t>useClock.tsx</a:t>
            </a:r>
            <a:endParaRPr lang="en-US" sz="2400" dirty="0">
              <a:solidFill>
                <a:schemeClr val="tx1"/>
              </a:solidFill>
            </a:endParaRPr>
          </a:p>
        </p:txBody>
      </p:sp>
    </p:spTree>
    <p:extLst>
      <p:ext uri="{BB962C8B-B14F-4D97-AF65-F5344CB8AC3E}">
        <p14:creationId xmlns:p14="http://schemas.microsoft.com/office/powerpoint/2010/main" val="37567817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5111015" y="157400"/>
            <a:ext cx="667541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sp>
        <p:nvSpPr>
          <p:cNvPr id="387" name="TextBox 8"/>
          <p:cNvSpPr txBox="1"/>
          <p:nvPr/>
        </p:nvSpPr>
        <p:spPr>
          <a:xfrm>
            <a:off x="947529" y="2129309"/>
            <a:ext cx="10296940" cy="1569660"/>
          </a:xfrm>
          <a:prstGeom prst="rect">
            <a:avLst/>
          </a:prstGeom>
          <a:ln w="12700">
            <a:no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lang="en-US" sz="2400" i="1" dirty="0">
                <a:solidFill>
                  <a:srgbClr val="272727"/>
                </a:solidFill>
              </a:rPr>
              <a:t>test</a:t>
            </a:r>
            <a:r>
              <a:rPr sz="2400" dirty="0">
                <a:solidFill>
                  <a:srgbClr val="272727"/>
                </a:solidFill>
              </a:rPr>
              <a:t>(</a:t>
            </a:r>
            <a:r>
              <a:rPr sz="2400" dirty="0"/>
              <a:t>"It renders the greeting"</a:t>
            </a:r>
            <a:r>
              <a:rPr sz="2400" dirty="0">
                <a:solidFill>
                  <a:srgbClr val="272727"/>
                </a:solidFill>
              </a:rPr>
              <a:t>, ()=&gt;{</a:t>
            </a:r>
          </a:p>
          <a:p>
            <a:pPr defTabSz="457200">
              <a:defRPr>
                <a:solidFill>
                  <a:srgbClr val="0432FF"/>
                </a:solidFill>
                <a:latin typeface="Courier"/>
                <a:ea typeface="Courier"/>
                <a:cs typeface="Courier"/>
                <a:sym typeface="Courier"/>
              </a:defRPr>
            </a:pPr>
            <a:r>
              <a:rPr sz="2400" dirty="0">
                <a:solidFill>
                  <a:srgbClr val="272727"/>
                </a:solidFill>
              </a:rPr>
              <a:t>  </a:t>
            </a:r>
            <a:r>
              <a:rPr sz="2400" dirty="0">
                <a:solidFill>
                  <a:srgbClr val="011480"/>
                </a:solidFill>
              </a:rPr>
              <a:t>const </a:t>
            </a:r>
            <a:r>
              <a:rPr sz="2400" dirty="0">
                <a:solidFill>
                  <a:srgbClr val="458383"/>
                </a:solidFill>
              </a:rPr>
              <a:t>greeting </a:t>
            </a:r>
            <a:r>
              <a:rPr sz="2400" dirty="0">
                <a:solidFill>
                  <a:srgbClr val="272727"/>
                </a:solidFill>
              </a:rPr>
              <a:t>= </a:t>
            </a:r>
            <a:r>
              <a:rPr sz="2400" i="1" dirty="0" err="1">
                <a:solidFill>
                  <a:srgbClr val="66187A"/>
                </a:solidFill>
                <a:highlight>
                  <a:srgbClr val="FFFF00"/>
                </a:highlight>
              </a:rPr>
              <a:t>screen</a:t>
            </a:r>
            <a:r>
              <a:rPr sz="2400" dirty="0" err="1">
                <a:solidFill>
                  <a:srgbClr val="272727"/>
                </a:solidFill>
                <a:highlight>
                  <a:srgbClr val="FFFF00"/>
                </a:highlight>
              </a:rPr>
              <a:t>.</a:t>
            </a:r>
            <a:r>
              <a:rPr sz="2400" i="1" dirty="0" err="1">
                <a:solidFill>
                  <a:srgbClr val="272727"/>
                </a:solidFill>
                <a:highlight>
                  <a:srgbClr val="FFFF00"/>
                </a:highlight>
              </a:rPr>
              <a:t>getByText</a:t>
            </a:r>
            <a:r>
              <a:rPr sz="2400" dirty="0">
                <a:solidFill>
                  <a:srgbClr val="272727"/>
                </a:solidFill>
              </a:rPr>
              <a:t>(</a:t>
            </a:r>
            <a:r>
              <a:rPr sz="2400" dirty="0"/>
              <a:t>/Hello, Ripley!/</a:t>
            </a:r>
            <a:r>
              <a:rPr sz="2400" dirty="0">
                <a:solidFill>
                  <a:srgbClr val="272727"/>
                </a:solidFill>
              </a:rPr>
              <a:t>);</a:t>
            </a:r>
          </a:p>
          <a:p>
            <a:pPr defTabSz="457200">
              <a:defRPr>
                <a:solidFill>
                  <a:srgbClr val="7A7A43"/>
                </a:solidFill>
                <a:latin typeface="Courier"/>
                <a:ea typeface="Courier"/>
                <a:cs typeface="Courier"/>
                <a:sym typeface="Courier"/>
              </a:defRPr>
            </a:pPr>
            <a:r>
              <a:rPr sz="2400" dirty="0">
                <a:solidFill>
                  <a:srgbClr val="272727"/>
                </a:solidFill>
              </a:rPr>
              <a:t>  </a:t>
            </a:r>
            <a:r>
              <a:rPr sz="2400" i="1" dirty="0">
                <a:solidFill>
                  <a:srgbClr val="272727"/>
                </a:solidFill>
              </a:rPr>
              <a:t>expect</a:t>
            </a:r>
            <a:r>
              <a:rPr sz="2400" dirty="0">
                <a:solidFill>
                  <a:srgbClr val="272727"/>
                </a:solidFill>
              </a:rPr>
              <a:t>(</a:t>
            </a:r>
            <a:r>
              <a:rPr sz="2400" dirty="0">
                <a:solidFill>
                  <a:srgbClr val="458383"/>
                </a:solidFill>
              </a:rPr>
              <a:t>greeting</a:t>
            </a:r>
            <a:r>
              <a:rPr sz="2400" dirty="0">
                <a:solidFill>
                  <a:srgbClr val="272727"/>
                </a:solidFill>
              </a:rPr>
              <a:t>).</a:t>
            </a:r>
            <a:r>
              <a:rPr sz="2400" dirty="0" err="1"/>
              <a:t>toBeInTheDocument</a:t>
            </a:r>
            <a:r>
              <a:rPr sz="2400" dirty="0">
                <a:solidFill>
                  <a:srgbClr val="272727"/>
                </a:solidFill>
              </a:rPr>
              <a:t>();</a:t>
            </a:r>
          </a:p>
          <a:p>
            <a:pPr defTabSz="457200">
              <a:defRPr>
                <a:solidFill>
                  <a:srgbClr val="272727"/>
                </a:solidFill>
                <a:latin typeface="Courier"/>
                <a:ea typeface="Courier"/>
                <a:cs typeface="Courier"/>
                <a:sym typeface="Courier"/>
              </a:defRPr>
            </a:pPr>
            <a:r>
              <a:rPr sz="2400" dirty="0"/>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27</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28</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endParaRPr dirty="0"/>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rPr dirty="0"/>
              <a:t>Test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rPr lang="en-US" dirty="0"/>
              <a:t>But wait, there's more…</a:t>
            </a:r>
            <a:endParaRPr dirty="0"/>
          </a:p>
        </p:txBody>
      </p:sp>
      <p:sp>
        <p:nvSpPr>
          <p:cNvPr id="412" name="Content Placeholder 7"/>
          <p:cNvSpPr txBox="1">
            <a:spLocks noGrp="1"/>
          </p:cNvSpPr>
          <p:nvPr>
            <p:ph type="body" idx="1"/>
          </p:nvPr>
        </p:nvSpPr>
        <p:spPr>
          <a:prstGeom prst="rect">
            <a:avLst/>
          </a:prstGeom>
        </p:spPr>
        <p:txBody>
          <a:bodyPr/>
          <a:lstStyle/>
          <a:p>
            <a:r>
              <a:rPr lang="en-US" dirty="0"/>
              <a:t>You may want different behavior when there are different numbers of matches to a query.</a:t>
            </a:r>
            <a:endParaRPr dirty="0"/>
          </a:p>
          <a:p>
            <a:r>
              <a:rPr lang="en-US" dirty="0"/>
              <a:t>Testing-library includes a query called </a:t>
            </a:r>
            <a:r>
              <a:rPr dirty="0"/>
              <a:t>Find</a:t>
            </a:r>
            <a:r>
              <a:rPr lang="en-US" dirty="0"/>
              <a:t>, which</a:t>
            </a:r>
            <a:r>
              <a:rPr dirty="0"/>
              <a:t>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connecting a component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6177437" y="3587521"/>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692146" y="422947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Tree>
    <p:extLst>
      <p:ext uri="{BB962C8B-B14F-4D97-AF65-F5344CB8AC3E}">
        <p14:creationId xmlns:p14="http://schemas.microsoft.com/office/powerpoint/2010/main" val="4009855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0967113"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First,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6807200" y="3510339"/>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93A1-BAA8-87B3-C146-E2C587D923B6}"/>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83A55EF2-F2B7-1389-5577-9CDCB4BF29DF}"/>
              </a:ext>
            </a:extLst>
          </p:cNvPr>
          <p:cNvSpPr txBox="1"/>
          <p:nvPr/>
        </p:nvSpPr>
        <p:spPr>
          <a:xfrm>
            <a:off x="838199" y="1700075"/>
            <a:ext cx="9960981"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useEffect</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addListener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removeListener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p:txBody>
      </p:sp>
      <p:sp>
        <p:nvSpPr>
          <p:cNvPr id="7" name="Rectangle: Rounded Corners 6">
            <a:extLst>
              <a:ext uri="{FF2B5EF4-FFF2-40B4-BE49-F238E27FC236}">
                <a16:creationId xmlns:a16="http://schemas.microsoft.com/office/drawing/2014/main" id="{8234364F-F25A-85D3-A992-57451A0E55F7}"/>
              </a:ext>
            </a:extLst>
          </p:cNvPr>
          <p:cNvSpPr/>
          <p:nvPr/>
        </p:nvSpPr>
        <p:spPr>
          <a:xfrm>
            <a:off x="6704633" y="56917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C2940981-44E4-24AB-7AFA-41A3410D4C95}"/>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321016159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6879</TotalTime>
  <Words>5126</Words>
  <Application>Microsoft Office PowerPoint</Application>
  <PresentationFormat>Widescreen</PresentationFormat>
  <Paragraphs>538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Courier New</vt:lpstr>
      <vt:lpstr>Verdana</vt:lpstr>
      <vt:lpstr>Office Theme</vt:lpstr>
      <vt:lpstr>CS 4530: Fundamentals of Software Engineering Module 09: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connecting a component to a self-ticking clock</vt:lpstr>
      <vt:lpstr>Simple example of using an external service: a self-ticking clock</vt:lpstr>
      <vt:lpstr>First, let’s look at the clock</vt:lpstr>
      <vt:lpstr>…and we’ll make it a singleton in the usual way</vt:lpstr>
      <vt:lpstr>Next is &lt;ClockDisplay&gt;</vt:lpstr>
      <vt:lpstr>ClockDisplay, part 2</vt:lpstr>
      <vt:lpstr>useEffect’s Dependencies Control Its Execution </vt:lpstr>
      <vt:lpstr>Example (Part 1)</vt:lpstr>
      <vt:lpstr>Example (part 2)</vt:lpstr>
      <vt:lpstr>When is the cleanup function executed?</vt:lpstr>
      <vt:lpstr>The Code (Part 1)</vt:lpstr>
      <vt:lpstr>The Code (part 2)</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But wait, there's more…</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Bhutta, Adeel</cp:lastModifiedBy>
  <cp:revision>25</cp:revision>
  <dcterms:modified xsi:type="dcterms:W3CDTF">2024-02-05T13:26:55Z</dcterms:modified>
</cp:coreProperties>
</file>