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6"/>
  </p:notesMasterIdLst>
  <p:sldIdLst>
    <p:sldId id="485" r:id="rId2"/>
    <p:sldId id="580" r:id="rId3"/>
    <p:sldId id="486" r:id="rId4"/>
    <p:sldId id="582" r:id="rId5"/>
    <p:sldId id="262" r:id="rId6"/>
    <p:sldId id="514" r:id="rId7"/>
    <p:sldId id="583" r:id="rId8"/>
    <p:sldId id="595" r:id="rId9"/>
    <p:sldId id="585" r:id="rId10"/>
    <p:sldId id="596" r:id="rId11"/>
    <p:sldId id="589" r:id="rId12"/>
    <p:sldId id="602" r:id="rId13"/>
    <p:sldId id="603" r:id="rId14"/>
    <p:sldId id="600" r:id="rId15"/>
    <p:sldId id="599" r:id="rId16"/>
    <p:sldId id="601" r:id="rId17"/>
    <p:sldId id="594" r:id="rId18"/>
    <p:sldId id="560" r:id="rId19"/>
    <p:sldId id="562" r:id="rId20"/>
    <p:sldId id="564" r:id="rId21"/>
    <p:sldId id="565" r:id="rId22"/>
    <p:sldId id="540" r:id="rId23"/>
    <p:sldId id="568" r:id="rId24"/>
    <p:sldId id="498" r:id="rId25"/>
    <p:sldId id="503" r:id="rId26"/>
    <p:sldId id="505" r:id="rId27"/>
    <p:sldId id="569" r:id="rId28"/>
    <p:sldId id="571" r:id="rId29"/>
    <p:sldId id="572" r:id="rId30"/>
    <p:sldId id="573" r:id="rId31"/>
    <p:sldId id="574" r:id="rId32"/>
    <p:sldId id="575" r:id="rId33"/>
    <p:sldId id="576" r:id="rId34"/>
    <p:sldId id="578" r:id="rId35"/>
    <p:sldId id="277" r:id="rId36"/>
    <p:sldId id="544" r:id="rId37"/>
    <p:sldId id="579" r:id="rId38"/>
    <p:sldId id="546" r:id="rId39"/>
    <p:sldId id="499" r:id="rId40"/>
    <p:sldId id="550" r:id="rId41"/>
    <p:sldId id="557" r:id="rId42"/>
    <p:sldId id="543" r:id="rId43"/>
    <p:sldId id="604" r:id="rId44"/>
    <p:sldId id="592" r:id="rId4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21FFA-7CC7-406D-B4C0-D2D5A8B1A44C}" v="19" dt="2024-01-21T21:44:03.97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autoAdjust="0"/>
    <p:restoredTop sz="85947" autoAdjust="0"/>
  </p:normalViewPr>
  <p:slideViewPr>
    <p:cSldViewPr snapToGrid="0" snapToObjects="1">
      <p:cViewPr varScale="1">
        <p:scale>
          <a:sx n="68" d="100"/>
          <a:sy n="68" d="100"/>
        </p:scale>
        <p:origin x="428" y="48"/>
      </p:cViewPr>
      <p:guideLst/>
    </p:cSldViewPr>
  </p:slideViewPr>
  <p:outlineViewPr>
    <p:cViewPr>
      <p:scale>
        <a:sx n="33" d="100"/>
        <a:sy n="33" d="100"/>
      </p:scale>
      <p:origin x="0" y="-8408"/>
    </p:cViewPr>
  </p:outlineViewPr>
  <p:notesTextViewPr>
    <p:cViewPr>
      <p:scale>
        <a:sx n="125" d="100"/>
        <a:sy n="125" d="100"/>
      </p:scale>
      <p:origin x="0" y="0"/>
    </p:cViewPr>
  </p:notesTextViewPr>
  <p:sorterViewPr>
    <p:cViewPr>
      <p:scale>
        <a:sx n="75" d="100"/>
        <a:sy n="75" d="100"/>
      </p:scale>
      <p:origin x="0" y="-3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a:t>
            </a:r>
            <a:endParaRPr lang="en-US" dirty="0"/>
          </a:p>
        </p:txBody>
      </p:sp>
    </p:spTree>
    <p:extLst>
      <p:ext uri="{BB962C8B-B14F-4D97-AF65-F5344CB8AC3E}">
        <p14:creationId xmlns:p14="http://schemas.microsoft.com/office/powerpoint/2010/main" val="87900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running example, which we will use in several contexts.</a:t>
            </a:r>
          </a:p>
        </p:txBody>
      </p:sp>
    </p:spTree>
    <p:extLst>
      <p:ext uri="{BB962C8B-B14F-4D97-AF65-F5344CB8AC3E}">
        <p14:creationId xmlns:p14="http://schemas.microsoft.com/office/powerpoint/2010/main" val="17393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executed sequentially.</a:t>
            </a:r>
          </a:p>
        </p:txBody>
      </p:sp>
    </p:spTree>
    <p:extLst>
      <p:ext uri="{BB962C8B-B14F-4D97-AF65-F5344CB8AC3E}">
        <p14:creationId xmlns:p14="http://schemas.microsoft.com/office/powerpoint/2010/main" val="234456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p:txBody>
      </p:sp>
    </p:spTree>
    <p:extLst>
      <p:ext uri="{BB962C8B-B14F-4D97-AF65-F5344CB8AC3E}">
        <p14:creationId xmlns:p14="http://schemas.microsoft.com/office/powerpoint/2010/main" val="41548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more fine-grained look at this mechanism  &lt;READ SLIDE&gt;</a:t>
            </a:r>
          </a:p>
          <a:p>
            <a:r>
              <a:rPr lang="en-US" dirty="0"/>
              <a:t>This is the simplest case.  You won't often use it.  (Possibly never!)</a:t>
            </a:r>
          </a:p>
          <a:p>
            <a:endParaRPr lang="en-US" dirty="0"/>
          </a:p>
        </p:txBody>
      </p:sp>
    </p:spTree>
    <p:extLst>
      <p:ext uri="{BB962C8B-B14F-4D97-AF65-F5344CB8AC3E}">
        <p14:creationId xmlns:p14="http://schemas.microsoft.com/office/powerpoint/2010/main" val="37778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0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E6AF86-73D4-2A27-7BCC-6549FB9A6AD2}"/>
              </a:ext>
            </a:extLst>
          </p:cNvPr>
          <p:cNvSpPr>
            <a:spLocks noGrp="1"/>
          </p:cNvSpPr>
          <p:nvPr>
            <p:ph type="title"/>
          </p:nvPr>
        </p:nvSpPr>
        <p:spPr/>
        <p:txBody>
          <a:bodyPr/>
          <a:lstStyle/>
          <a:p>
            <a:r>
              <a:rPr lang="en-US" dirty="0"/>
              <a:t>Example0.ts</a:t>
            </a:r>
          </a:p>
        </p:txBody>
      </p:sp>
      <p:sp>
        <p:nvSpPr>
          <p:cNvPr id="4" name="Slide Number Placeholder 3">
            <a:extLst>
              <a:ext uri="{FF2B5EF4-FFF2-40B4-BE49-F238E27FC236}">
                <a16:creationId xmlns:a16="http://schemas.microsoft.com/office/drawing/2014/main" id="{CE568F96-5570-17F7-EEA0-353A012211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1B13E8A-6E96-2CFD-1A19-CDAB950CE32B}"/>
              </a:ext>
            </a:extLst>
          </p:cNvPr>
          <p:cNvSpPr txBox="1"/>
          <p:nvPr/>
        </p:nvSpPr>
        <p:spPr>
          <a:xfrm>
            <a:off x="838200" y="2009030"/>
            <a:ext cx="5410200"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"entering f"</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endParaRPr lang="en-US" sz="2400" b="0" dirty="0">
              <a:solidFill>
                <a:srgbClr val="000000"/>
              </a:solidFill>
              <a:effectLst/>
              <a:latin typeface="Consolas" panose="020B0609020204030204" pitchFamily="49" charset="0"/>
            </a:endParaRP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a:t>
            </a:r>
            <a:r>
              <a:rPr lang="en-US" sz="2400" b="0" dirty="0">
                <a:solidFill>
                  <a:srgbClr val="000000"/>
                </a:solidFill>
                <a:effectLst/>
                <a:latin typeface="Consolas" panose="020B0609020204030204" pitchFamily="49" charset="0"/>
              </a:rPr>
              <a:t> = </a:t>
            </a:r>
            <a:r>
              <a:rPr lang="en-US" sz="2400" b="0" dirty="0">
                <a:solidFill>
                  <a:srgbClr val="795E26"/>
                </a:solidFill>
                <a:effectLst/>
                <a:latin typeface="Consolas" panose="020B0609020204030204" pitchFamily="49" charset="0"/>
              </a:rPr>
              <a:t>f</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 ='</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58D970F-5162-04F1-BE33-2A75DA4893B9}"/>
              </a:ext>
            </a:extLst>
          </p:cNvPr>
          <p:cNvSpPr txBox="1"/>
          <p:nvPr/>
        </p:nvSpPr>
        <p:spPr>
          <a:xfrm>
            <a:off x="6446520" y="2373630"/>
            <a:ext cx="4907280" cy="21107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 </a:t>
            </a:r>
            <a:r>
              <a:rPr lang="en-US" sz="2800" dirty="0" err="1">
                <a:solidFill>
                  <a:schemeClr val="tx1"/>
                </a:solidFill>
              </a:rPr>
              <a:t>npx</a:t>
            </a:r>
            <a:r>
              <a:rPr lang="en-US" sz="2800" dirty="0">
                <a:solidFill>
                  <a:schemeClr val="tx1"/>
                </a:solidFill>
              </a:rPr>
              <a:t> </a:t>
            </a:r>
            <a:r>
              <a:rPr lang="en-US" sz="2800" dirty="0" err="1">
                <a:solidFill>
                  <a:schemeClr val="tx1"/>
                </a:solidFill>
              </a:rPr>
              <a:t>ts</a:t>
            </a:r>
            <a:r>
              <a:rPr lang="en-US" sz="2800" dirty="0">
                <a:solidFill>
                  <a:schemeClr val="tx1"/>
                </a:solidFill>
              </a:rPr>
              <a:t>-node example0.ts</a:t>
            </a:r>
          </a:p>
          <a:p>
            <a:pPr algn="l"/>
            <a:r>
              <a:rPr lang="en-US" sz="2800" dirty="0">
                <a:solidFill>
                  <a:schemeClr val="tx1"/>
                </a:solidFill>
              </a:rPr>
              <a:t>entering f</a:t>
            </a:r>
          </a:p>
          <a:p>
            <a:pPr algn="l"/>
            <a:r>
              <a:rPr lang="en-US" sz="2800" dirty="0">
                <a:solidFill>
                  <a:schemeClr val="tx1"/>
                </a:solidFill>
              </a:rPr>
              <a:t>p = Promise { 1 }</a:t>
            </a:r>
          </a:p>
        </p:txBody>
      </p:sp>
    </p:spTree>
    <p:extLst>
      <p:ext uri="{BB962C8B-B14F-4D97-AF65-F5344CB8AC3E}">
        <p14:creationId xmlns:p14="http://schemas.microsoft.com/office/powerpoint/2010/main" val="396453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lstStyle/>
          <a:p>
            <a:r>
              <a:rPr lang="en-US" dirty="0"/>
              <a:t>Use async/await to create a promise that waits for some other promise to complete</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838198" y="4545497"/>
            <a:ext cx="10095411" cy="2277061"/>
          </a:xfrm>
        </p:spPr>
        <p:txBody>
          <a:bodyPr>
            <a:normAutofit lnSpcReduction="10000"/>
          </a:bodyPr>
          <a:lstStyle/>
          <a:p>
            <a:pPr marL="457200" indent="-457200">
              <a:buFont typeface="+mj-lt"/>
              <a:buAutoNum type="arabicPeriod"/>
            </a:pPr>
            <a:r>
              <a:rPr lang="en-US" dirty="0"/>
              <a:t>Executes </a:t>
            </a:r>
            <a:r>
              <a:rPr lang="en-US" dirty="0" err="1"/>
              <a:t>doThisNow</a:t>
            </a:r>
            <a:r>
              <a:rPr lang="en-US" dirty="0"/>
              <a:t>()</a:t>
            </a:r>
          </a:p>
          <a:p>
            <a:pPr marL="457200" indent="-457200">
              <a:buFont typeface="+mj-lt"/>
              <a:buAutoNum type="arabicPeriod"/>
            </a:pPr>
            <a:r>
              <a:rPr lang="en-US" dirty="0"/>
              <a:t>Evaluates </a:t>
            </a:r>
            <a:r>
              <a:rPr lang="en-US" dirty="0" err="1"/>
              <a:t>somePromise</a:t>
            </a:r>
            <a:r>
              <a:rPr lang="en-US" dirty="0"/>
              <a:t>() {which should return a promise}. Puts that promise in the pool, and marks it as </a:t>
            </a:r>
            <a:r>
              <a:rPr lang="en-US" b="1" dirty="0"/>
              <a:t>ready</a:t>
            </a:r>
            <a:r>
              <a:rPr lang="en-US" dirty="0"/>
              <a:t>.</a:t>
            </a:r>
          </a:p>
          <a:p>
            <a:pPr marL="457200" indent="-457200">
              <a:buFont typeface="+mj-lt"/>
              <a:buAutoNum type="arabicPeriod"/>
            </a:pPr>
            <a:r>
              <a:rPr lang="en-US" dirty="0"/>
              <a:t>Puts in the pool a promise to </a:t>
            </a:r>
            <a:r>
              <a:rPr lang="en-US" dirty="0" err="1"/>
              <a:t>doThisLater</a:t>
            </a:r>
            <a:r>
              <a:rPr lang="en-US" dirty="0"/>
              <a:t>(), </a:t>
            </a:r>
            <a:r>
              <a:rPr lang="en-US" dirty="0">
                <a:highlight>
                  <a:srgbClr val="FFFF00"/>
                </a:highlight>
              </a:rPr>
              <a:t>and marks it as </a:t>
            </a:r>
            <a:r>
              <a:rPr lang="en-US" b="1" dirty="0">
                <a:highlight>
                  <a:srgbClr val="FFFF00"/>
                </a:highlight>
              </a:rPr>
              <a:t>waiting</a:t>
            </a:r>
            <a:r>
              <a:rPr lang="en-US" dirty="0">
                <a:highlight>
                  <a:srgbClr val="FFFF00"/>
                </a:highlight>
              </a:rPr>
              <a:t> for the completion of the promise </a:t>
            </a:r>
            <a:r>
              <a:rPr lang="en-US" b="1" dirty="0">
                <a:highlight>
                  <a:srgbClr val="FFFF00"/>
                </a:highlight>
              </a:rPr>
              <a:t>p1.</a:t>
            </a:r>
            <a:endParaRPr lang="en-US" dirty="0">
              <a:highlight>
                <a:srgbClr val="FFFF00"/>
              </a:highlight>
            </a:endParaRPr>
          </a:p>
          <a:p>
            <a:pPr marL="457200" indent="-457200">
              <a:buFont typeface="+mj-lt"/>
              <a:buAutoNum type="arabicPeriod"/>
            </a:pPr>
            <a:r>
              <a:rPr lang="en-US" dirty="0"/>
              <a:t>Last, it returns the promise p1 to its caller.</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838200" y="1423974"/>
            <a:ext cx="10515601"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3200" b="0" dirty="0">
                <a:solidFill>
                  <a:srgbClr val="0000FF"/>
                </a:solidFill>
                <a:effectLst/>
                <a:latin typeface="Consolas" panose="020B0609020204030204" pitchFamily="49" charset="0"/>
              </a:rPr>
              <a:t>async</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function</a:t>
            </a: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example</a:t>
            </a:r>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err="1">
                <a:solidFill>
                  <a:srgbClr val="795E26"/>
                </a:solidFill>
                <a:effectLst/>
                <a:latin typeface="Consolas" panose="020B0609020204030204" pitchFamily="49" charset="0"/>
              </a:rPr>
              <a:t>doThisNow</a:t>
            </a:r>
            <a:r>
              <a:rPr lang="en-US" sz="3200" b="0" dirty="0">
                <a:solidFill>
                  <a:srgbClr val="000000"/>
                </a:solidFill>
                <a:effectLst/>
                <a:latin typeface="Consolas" panose="020B0609020204030204" pitchFamily="49" charset="0"/>
              </a:rPr>
              <a:t>();</a:t>
            </a:r>
          </a:p>
          <a:p>
            <a:pPr algn="l"/>
            <a:r>
              <a:rPr lang="en-US" sz="3200" b="0" dirty="0">
                <a:solidFill>
                  <a:srgbClr val="0000FF"/>
                </a:solidFill>
                <a:effectLst/>
                <a:latin typeface="Consolas" panose="020B0609020204030204" pitchFamily="49" charset="0"/>
              </a:rPr>
              <a:t>    const</a:t>
            </a:r>
            <a:r>
              <a:rPr lang="en-US" sz="3200" b="0" dirty="0">
                <a:solidFill>
                  <a:srgbClr val="000000"/>
                </a:solidFill>
                <a:effectLst/>
                <a:latin typeface="Consolas" panose="020B0609020204030204" pitchFamily="49" charset="0"/>
              </a:rPr>
              <a:t> </a:t>
            </a:r>
            <a:r>
              <a:rPr lang="en-US" sz="3200" dirty="0">
                <a:solidFill>
                  <a:srgbClr val="0070C1"/>
                </a:solidFill>
                <a:latin typeface="Consolas" panose="020B0609020204030204" pitchFamily="49" charset="0"/>
              </a:rPr>
              <a:t>p1</a:t>
            </a:r>
            <a:r>
              <a:rPr lang="en-US" sz="3200" b="0" dirty="0">
                <a:solidFill>
                  <a:srgbClr val="000000"/>
                </a:solidFill>
                <a:effectLst/>
                <a:latin typeface="Consolas" panose="020B0609020204030204" pitchFamily="49" charset="0"/>
              </a:rPr>
              <a:t> = </a:t>
            </a:r>
            <a:r>
              <a:rPr lang="en-US" sz="3200" b="0" dirty="0" err="1">
                <a:solidFill>
                  <a:srgbClr val="795E26"/>
                </a:solidFill>
                <a:effectLst/>
                <a:latin typeface="Consolas" panose="020B0609020204030204" pitchFamily="49" charset="0"/>
              </a:rPr>
              <a:t>somePromise</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0070C1"/>
                </a:solidFill>
                <a:effectLst/>
                <a:latin typeface="Consolas" panose="020B0609020204030204" pitchFamily="49" charset="0"/>
              </a:rPr>
              <a:t>response</a:t>
            </a:r>
            <a:r>
              <a:rPr lang="en-US" sz="3200" b="0" dirty="0">
                <a:solidFill>
                  <a:srgbClr val="000000"/>
                </a:solidFill>
                <a:effectLst/>
                <a:latin typeface="Consolas" panose="020B0609020204030204" pitchFamily="49" charset="0"/>
              </a:rPr>
              <a:t> = </a:t>
            </a:r>
            <a:r>
              <a:rPr lang="en-US" sz="3200" b="0" dirty="0">
                <a:solidFill>
                  <a:srgbClr val="AF00DB"/>
                </a:solidFill>
                <a:effectLst/>
                <a:highlight>
                  <a:srgbClr val="FFFF00"/>
                </a:highlight>
                <a:latin typeface="Consolas" panose="020B0609020204030204" pitchFamily="49" charset="0"/>
              </a:rPr>
              <a:t>await</a:t>
            </a:r>
            <a:r>
              <a:rPr lang="en-US" sz="3200" b="0" dirty="0">
                <a:solidFill>
                  <a:srgbClr val="AF00DB"/>
                </a:solidFill>
                <a:effectLst/>
                <a:latin typeface="Consolas" panose="020B0609020204030204" pitchFamily="49" charset="0"/>
              </a:rPr>
              <a:t> </a:t>
            </a:r>
            <a:r>
              <a:rPr lang="en-US" sz="3200" dirty="0">
                <a:solidFill>
                  <a:srgbClr val="0070C1"/>
                </a:solidFill>
                <a:latin typeface="Consolas" panose="020B0609020204030204" pitchFamily="49" charset="0"/>
              </a:rPr>
              <a:t>p1</a:t>
            </a:r>
            <a:r>
              <a:rPr lang="en-US" sz="3200" dirty="0">
                <a:solidFill>
                  <a:srgbClr val="AF00DB"/>
                </a:solidFill>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err="1">
                <a:solidFill>
                  <a:srgbClr val="795E26"/>
                </a:solidFill>
                <a:effectLst/>
                <a:latin typeface="Consolas" panose="020B0609020204030204" pitchFamily="49" charset="0"/>
              </a:rPr>
              <a:t>doThisLater</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2325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AFDB-6017-2C5A-44CA-6DB3380800A2}"/>
              </a:ext>
            </a:extLst>
          </p:cNvPr>
          <p:cNvSpPr>
            <a:spLocks noGrp="1"/>
          </p:cNvSpPr>
          <p:nvPr>
            <p:ph type="title"/>
          </p:nvPr>
        </p:nvSpPr>
        <p:spPr/>
        <p:txBody>
          <a:bodyPr/>
          <a:lstStyle/>
          <a:p>
            <a:r>
              <a:rPr lang="en-US" dirty="0"/>
              <a:t>A running example: </a:t>
            </a:r>
            <a:r>
              <a:rPr lang="en-US" dirty="0" err="1"/>
              <a:t>asyncExample.ts</a:t>
            </a:r>
            <a:endParaRPr lang="en-US" dirty="0"/>
          </a:p>
        </p:txBody>
      </p:sp>
      <p:sp>
        <p:nvSpPr>
          <p:cNvPr id="4" name="Slide Number Placeholder 3">
            <a:extLst>
              <a:ext uri="{FF2B5EF4-FFF2-40B4-BE49-F238E27FC236}">
                <a16:creationId xmlns:a16="http://schemas.microsoft.com/office/drawing/2014/main" id="{00878F9C-C490-D406-35C4-CCF5452904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E52F32-34EE-8342-64E4-2167AFFD1CBD}"/>
              </a:ext>
            </a:extLst>
          </p:cNvPr>
          <p:cNvSpPr txBox="1"/>
          <p:nvPr/>
        </p:nvSpPr>
        <p:spPr>
          <a:xfrm>
            <a:off x="838200" y="1640097"/>
            <a:ext cx="10375232"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doThisNow</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r>
              <a:rPr lang="en-US" sz="2400" b="0" dirty="0">
                <a:solidFill>
                  <a:srgbClr val="000000"/>
                </a:solidFill>
                <a:effectLst/>
                <a:latin typeface="Consolas" panose="020B0609020204030204" pitchFamily="49" charset="0"/>
              </a:rPr>
              <a:t> = </a:t>
            </a:r>
            <a:r>
              <a:rPr lang="en-US" sz="2400" b="0" dirty="0" err="1">
                <a:solidFill>
                  <a:srgbClr val="795E26"/>
                </a:solidFill>
                <a:effectLst/>
                <a:latin typeface="Consolas" panose="020B0609020204030204" pitchFamily="49" charset="0"/>
              </a:rPr>
              <a:t>somePromise</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response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p1</a:t>
            </a:r>
            <a:endParaRPr lang="en-US" sz="2400" b="0" dirty="0">
              <a:solidFill>
                <a:srgbClr val="000000"/>
              </a:solidFill>
              <a:effectLst/>
              <a:latin typeface="Consolas" panose="020B0609020204030204" pitchFamily="49" charset="0"/>
            </a:endParaRP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doThisLater</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doThisNow</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doThisNow</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a:p>
            <a:pPr algn="l"/>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somePromise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somePromise</a:t>
            </a:r>
            <a:r>
              <a:rPr lang="en-US" sz="2400" b="0" dirty="0">
                <a:solidFill>
                  <a:srgbClr val="A31515"/>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0000FF"/>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doThisLater</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doThisLater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5277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lstStyle/>
          <a:p>
            <a:pPr marL="0" indent="0">
              <a:buNone/>
            </a:pPr>
            <a:r>
              <a:rPr lang="en-US" dirty="0"/>
              <a:t>$ </a:t>
            </a:r>
            <a:r>
              <a:rPr lang="en-US" dirty="0" err="1"/>
              <a:t>npx</a:t>
            </a:r>
            <a:r>
              <a:rPr lang="en-US" dirty="0"/>
              <a:t> </a:t>
            </a:r>
            <a:r>
              <a:rPr lang="en-US" dirty="0" err="1"/>
              <a:t>ts</a:t>
            </a:r>
            <a:r>
              <a:rPr lang="en-US" dirty="0"/>
              <a:t>-node example1.ts</a:t>
            </a:r>
          </a:p>
          <a:p>
            <a:pPr marL="0" indent="0">
              <a:buNone/>
            </a:pPr>
            <a:r>
              <a:rPr lang="en-US" dirty="0"/>
              <a:t>calling example(1)</a:t>
            </a:r>
          </a:p>
          <a:p>
            <a:pPr marL="0" indent="0">
              <a:buNone/>
            </a:pPr>
            <a:r>
              <a:rPr lang="en-US" dirty="0" err="1"/>
              <a:t>doThisNow</a:t>
            </a:r>
            <a:r>
              <a:rPr lang="en-US" dirty="0"/>
              <a:t> 1</a:t>
            </a:r>
          </a:p>
          <a:p>
            <a:pPr marL="0" indent="0">
              <a:buNone/>
            </a:pPr>
            <a:r>
              <a:rPr lang="en-US" dirty="0"/>
              <a:t>p1 = Promise { '</a:t>
            </a:r>
            <a:r>
              <a:rPr lang="en-US" dirty="0" err="1"/>
              <a:t>somePromise</a:t>
            </a:r>
            <a:r>
              <a:rPr lang="en-US" dirty="0"/>
              <a:t> 1' }</a:t>
            </a:r>
          </a:p>
          <a:p>
            <a:pPr marL="0" indent="0">
              <a:buNone/>
            </a:pPr>
            <a:r>
              <a:rPr lang="en-US" dirty="0"/>
              <a:t>returning to main</a:t>
            </a:r>
          </a:p>
          <a:p>
            <a:pPr marL="0" indent="0">
              <a:buNone/>
            </a:pPr>
            <a:r>
              <a:rPr lang="en-US" dirty="0"/>
              <a:t>main finished</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579894"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"returning to main"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B9E83AB-9C01-479B-E254-1A31B0CFBD13}"/>
              </a:ext>
            </a:extLst>
          </p:cNvPr>
          <p:cNvSpPr txBox="1"/>
          <p:nvPr/>
        </p:nvSpPr>
        <p:spPr>
          <a:xfrm>
            <a:off x="8089331" y="354019"/>
            <a:ext cx="4044616" cy="2308324"/>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example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n</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doThisNow</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r>
              <a:rPr lang="en-US" sz="1800" b="0" dirty="0">
                <a:solidFill>
                  <a:srgbClr val="000000"/>
                </a:solidFill>
                <a:effectLst/>
                <a:latin typeface="Consolas" panose="020B0609020204030204" pitchFamily="49" charset="0"/>
              </a:rPr>
              <a:t> = </a:t>
            </a:r>
            <a:r>
              <a:rPr lang="en-US" sz="1800" b="0" dirty="0" err="1">
                <a:solidFill>
                  <a:srgbClr val="795E26"/>
                </a:solidFill>
                <a:effectLst/>
                <a:latin typeface="Consolas" panose="020B0609020204030204" pitchFamily="49" charset="0"/>
              </a:rPr>
              <a:t>somePromise</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'p1 ='</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p1</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doThisLater</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291821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7"/>
            <a:ext cx="5470358" cy="4722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example2.ts</a:t>
            </a:r>
          </a:p>
          <a:p>
            <a:pPr algn="l"/>
            <a:r>
              <a:rPr lang="en-US" sz="2400" dirty="0" err="1">
                <a:solidFill>
                  <a:schemeClr val="tx1"/>
                </a:solidFill>
              </a:rPr>
              <a:t>doThisNow</a:t>
            </a:r>
            <a:r>
              <a:rPr lang="en-US" sz="2400" dirty="0">
                <a:solidFill>
                  <a:schemeClr val="tx1"/>
                </a:solidFill>
              </a:rPr>
              <a:t> 1</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1' }</a:t>
            </a:r>
          </a:p>
          <a:p>
            <a:pPr algn="l"/>
            <a:r>
              <a:rPr lang="en-US" sz="2400" dirty="0" err="1">
                <a:solidFill>
                  <a:schemeClr val="tx1"/>
                </a:solidFill>
              </a:rPr>
              <a:t>doThisNow</a:t>
            </a:r>
            <a:r>
              <a:rPr lang="en-US" sz="2400" dirty="0">
                <a:solidFill>
                  <a:schemeClr val="tx1"/>
                </a:solidFill>
              </a:rPr>
              <a:t> 2</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2' }</a:t>
            </a:r>
          </a:p>
          <a:p>
            <a:pPr algn="l"/>
            <a:r>
              <a:rPr lang="en-US" sz="2400" dirty="0" err="1">
                <a:solidFill>
                  <a:schemeClr val="tx1"/>
                </a:solidFill>
              </a:rPr>
              <a:t>doThisNow</a:t>
            </a:r>
            <a:r>
              <a:rPr lang="en-US" sz="2400" dirty="0">
                <a:solidFill>
                  <a:schemeClr val="tx1"/>
                </a:solidFill>
              </a:rPr>
              <a:t> 3</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3' }</a:t>
            </a:r>
          </a:p>
          <a:p>
            <a:pPr algn="l"/>
            <a:r>
              <a:rPr lang="en-US" sz="2400" dirty="0">
                <a:solidFill>
                  <a:schemeClr val="tx1"/>
                </a:solidFill>
              </a:rPr>
              <a:t>main finished</a:t>
            </a:r>
          </a:p>
          <a:p>
            <a:pPr algn="l"/>
            <a:endParaRPr lang="en-US" sz="2400" dirty="0">
              <a:solidFill>
                <a:schemeClr val="tx1"/>
              </a:solidFill>
            </a:endParaRP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1' }</a:t>
            </a:r>
          </a:p>
          <a:p>
            <a:pPr algn="l"/>
            <a:r>
              <a:rPr lang="en-US" sz="2400" dirty="0">
                <a:solidFill>
                  <a:schemeClr val="tx1"/>
                </a:solidFill>
              </a:rPr>
              <a:t>example3 finished</a:t>
            </a:r>
          </a:p>
          <a:p>
            <a:pPr algn="l"/>
            <a:endParaRPr lang="en-US" sz="2400" dirty="0">
              <a:solidFill>
                <a:schemeClr val="tx1"/>
              </a:solidFill>
            </a:endParaRP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2' }</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a:solidFill>
                  <a:schemeClr val="tx1"/>
                </a:solidFill>
              </a:rPr>
              <a:t>p1 = Promise { '</a:t>
            </a:r>
            <a:r>
              <a:rPr lang="en-US" sz="2400" dirty="0" err="1">
                <a:solidFill>
                  <a:schemeClr val="tx1"/>
                </a:solidFill>
              </a:rPr>
              <a:t>somePromise</a:t>
            </a:r>
            <a:r>
              <a:rPr lang="en-US" sz="2400" dirty="0">
                <a:solidFill>
                  <a:schemeClr val="tx1"/>
                </a:solidFill>
              </a:rPr>
              <a:t> 3' }</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rPr>
              <a:t>$ npx ts-node example4.ts</a:t>
            </a:r>
          </a:p>
          <a:p>
            <a:pPr algn="l"/>
            <a:r>
              <a:rPr lang="en-US" sz="2000">
                <a:solidFill>
                  <a:schemeClr val="tx1"/>
                </a:solidFill>
              </a:rPr>
              <a:t>forkJoin started</a:t>
            </a:r>
          </a:p>
          <a:p>
            <a:pPr algn="l"/>
            <a:r>
              <a:rPr lang="en-US" sz="2000">
                <a:solidFill>
                  <a:schemeClr val="tx1"/>
                </a:solidFill>
              </a:rPr>
              <a:t>doThisNow 1</a:t>
            </a:r>
          </a:p>
          <a:p>
            <a:pPr algn="l"/>
            <a:r>
              <a:rPr lang="en-US" sz="2000">
                <a:solidFill>
                  <a:schemeClr val="tx1"/>
                </a:solidFill>
              </a:rPr>
              <a:t>p1 = Promise { 'somePromise 1' }</a:t>
            </a:r>
          </a:p>
          <a:p>
            <a:pPr algn="l"/>
            <a:r>
              <a:rPr lang="en-US" sz="2000">
                <a:solidFill>
                  <a:schemeClr val="tx1"/>
                </a:solidFill>
              </a:rPr>
              <a:t>doThisNow 2</a:t>
            </a:r>
          </a:p>
          <a:p>
            <a:pPr algn="l"/>
            <a:r>
              <a:rPr lang="en-US" sz="2000">
                <a:solidFill>
                  <a:schemeClr val="tx1"/>
                </a:solidFill>
              </a:rPr>
              <a:t>p1 = Promise { 'somePromise 2' }</a:t>
            </a:r>
          </a:p>
          <a:p>
            <a:pPr algn="l"/>
            <a:r>
              <a:rPr lang="en-US" sz="2000">
                <a:solidFill>
                  <a:schemeClr val="tx1"/>
                </a:solidFill>
              </a:rPr>
              <a:t>doThisNow 3</a:t>
            </a:r>
          </a:p>
          <a:p>
            <a:pPr algn="l"/>
            <a:r>
              <a:rPr lang="en-US" sz="2000">
                <a:solidFill>
                  <a:schemeClr val="tx1"/>
                </a:solidFill>
              </a:rPr>
              <a:t>p1 = Promise { 'somePromise 3' }</a:t>
            </a:r>
          </a:p>
          <a:p>
            <a:pPr algn="l"/>
            <a:r>
              <a:rPr lang="en-US" sz="2000">
                <a:solidFill>
                  <a:schemeClr val="tx1"/>
                </a:solidFill>
              </a:rPr>
              <a:t>[ Promise { &lt;pending&gt; }, Promise { &lt;pending&gt; }, Promise { &lt;pending&gt; } ]</a:t>
            </a:r>
          </a:p>
          <a:p>
            <a:pPr algn="l"/>
            <a:r>
              <a:rPr lang="en-US" sz="2000">
                <a:solidFill>
                  <a:schemeClr val="tx1"/>
                </a:solidFill>
              </a:rPr>
              <a:t>main finished</a:t>
            </a:r>
          </a:p>
          <a:p>
            <a:pPr algn="l"/>
            <a:endParaRPr lang="en-US" sz="2000">
              <a:solidFill>
                <a:schemeClr val="tx1"/>
              </a:solidFill>
            </a:endParaRPr>
          </a:p>
          <a:p>
            <a:pPr algn="l"/>
            <a:r>
              <a:rPr lang="en-US" sz="2000">
                <a:solidFill>
                  <a:schemeClr val="tx1"/>
                </a:solidFill>
              </a:rPr>
              <a:t>doThisLater 1</a:t>
            </a:r>
          </a:p>
          <a:p>
            <a:pPr algn="l"/>
            <a:r>
              <a:rPr lang="en-US" sz="2000">
                <a:solidFill>
                  <a:schemeClr val="tx1"/>
                </a:solidFill>
              </a:rPr>
              <a:t>doThisLater 2</a:t>
            </a:r>
          </a:p>
          <a:p>
            <a:pPr algn="l"/>
            <a:r>
              <a:rPr lang="en-US" sz="2000">
                <a:solidFill>
                  <a:schemeClr val="tx1"/>
                </a:solidFill>
              </a:rPr>
              <a:t>doThisLater 3</a:t>
            </a:r>
          </a:p>
          <a:p>
            <a:pPr algn="l"/>
            <a:r>
              <a:rPr lang="en-US" sz="2000">
                <a:solidFill>
                  <a:schemeClr val="tx1"/>
                </a:solidFill>
              </a:rPr>
              <a:t>forkJoin finished</a:t>
            </a:r>
            <a:endParaRPr lang="en-US" sz="2000" dirty="0">
              <a:solidFill>
                <a:schemeClr val="tx1"/>
              </a:solidFill>
            </a:endParaRP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caller of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resumes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 (to be executed after the .get() returns.</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27</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0" y="1620838"/>
            <a:ext cx="5597525" cy="1325562"/>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2457417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Most OS's use 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Cooperative multiprocessing maintains a pool of </a:t>
            </a:r>
            <a:r>
              <a:rPr lang="en-US" b="1" dirty="0"/>
              <a:t>promises</a:t>
            </a:r>
            <a:r>
              <a:rPr lang="en-US" dirty="0"/>
              <a:t>.</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promises.</a:t>
            </a:r>
          </a:p>
          <a:p>
            <a:r>
              <a:rPr lang="en-US" dirty="0"/>
              <a:t>A promise always executes until it is completed </a:t>
            </a:r>
          </a:p>
          <a:p>
            <a:pPr lvl="1"/>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a:t>
            </a:r>
          </a:p>
          <a:p>
            <a:r>
              <a:rPr lang="en-US" sz="2400" b="1" dirty="0">
                <a:solidFill>
                  <a:srgbClr val="FF0000"/>
                </a:solidFill>
              </a:rPr>
              <a:t>Ready</a:t>
            </a:r>
            <a:r>
              <a:rPr lang="en-US" sz="2400" dirty="0"/>
              <a:t> for execution</a:t>
            </a:r>
          </a:p>
          <a:p>
            <a:r>
              <a:rPr lang="en-US" sz="2400" b="1" dirty="0">
                <a:solidFill>
                  <a:srgbClr val="FF0000"/>
                </a:solidFill>
              </a:rPr>
              <a:t>Waiting</a:t>
            </a:r>
            <a:r>
              <a:rPr lang="en-US" sz="2400" dirty="0"/>
              <a:t> for some event</a:t>
            </a:r>
          </a:p>
          <a:p>
            <a:pPr lvl="1"/>
            <a:r>
              <a:rPr lang="en-US" dirty="0"/>
              <a:t>Typically for some other promise to complete</a:t>
            </a:r>
          </a:p>
          <a:p>
            <a:r>
              <a:rPr lang="en-US" sz="2400" b="1" dirty="0">
                <a:solidFill>
                  <a:srgbClr val="FF0000"/>
                </a:solidFill>
              </a:rPr>
              <a:t>Terminated</a:t>
            </a:r>
            <a:r>
              <a:rPr lang="en-US" sz="2400" dirty="0"/>
              <a:t> </a:t>
            </a:r>
          </a:p>
          <a:p>
            <a:pPr lvl="1"/>
            <a:r>
              <a:rPr lang="en-US" dirty="0"/>
              <a:t>The technical term is "resolved".</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3275-3DE9-3683-0F5E-A0B0D99B9C3F}"/>
              </a:ext>
            </a:extLst>
          </p:cNvPr>
          <p:cNvSpPr>
            <a:spLocks noGrp="1"/>
          </p:cNvSpPr>
          <p:nvPr>
            <p:ph type="title"/>
          </p:nvPr>
        </p:nvSpPr>
        <p:spPr/>
        <p:txBody>
          <a:bodyPr/>
          <a:lstStyle/>
          <a:p>
            <a:r>
              <a:rPr lang="en-US" dirty="0"/>
              <a:t>Create promises with </a:t>
            </a:r>
            <a:r>
              <a:rPr lang="en-US" b="1" dirty="0"/>
              <a:t>async</a:t>
            </a:r>
          </a:p>
        </p:txBody>
      </p:sp>
      <p:sp>
        <p:nvSpPr>
          <p:cNvPr id="6" name="Content Placeholder 5">
            <a:extLst>
              <a:ext uri="{FF2B5EF4-FFF2-40B4-BE49-F238E27FC236}">
                <a16:creationId xmlns:a16="http://schemas.microsoft.com/office/drawing/2014/main" id="{15B84839-0E5A-5160-6778-4C72C63D110A}"/>
              </a:ext>
            </a:extLst>
          </p:cNvPr>
          <p:cNvSpPr>
            <a:spLocks noGrp="1"/>
          </p:cNvSpPr>
          <p:nvPr>
            <p:ph idx="1"/>
          </p:nvPr>
        </p:nvSpPr>
        <p:spPr/>
        <p:txBody>
          <a:bodyPr/>
          <a:lstStyle/>
          <a:p>
            <a:r>
              <a:rPr lang="en-US" dirty="0"/>
              <a:t>Async functions create and return promises</a:t>
            </a:r>
          </a:p>
          <a:p>
            <a:r>
              <a:rPr lang="en-US" dirty="0"/>
              <a:t>Here, f </a:t>
            </a:r>
          </a:p>
          <a:p>
            <a:pPr marL="914400" lvl="1" indent="-457200">
              <a:buFont typeface="+mj-lt"/>
              <a:buAutoNum type="arabicPeriod"/>
            </a:pPr>
            <a:r>
              <a:rPr lang="en-US" dirty="0"/>
              <a:t>creates a promise to produce a "1".</a:t>
            </a:r>
          </a:p>
          <a:p>
            <a:pPr marL="914400" lvl="1" indent="-457200">
              <a:buFont typeface="+mj-lt"/>
              <a:buAutoNum type="arabicPeriod"/>
            </a:pPr>
            <a:r>
              <a:rPr lang="en-US" dirty="0"/>
              <a:t>Marks it as ready and puts it in the process pool.</a:t>
            </a:r>
          </a:p>
          <a:p>
            <a:pPr marL="914400" lvl="1" indent="-457200">
              <a:buFont typeface="+mj-lt"/>
              <a:buAutoNum type="arabicPeriod"/>
            </a:pPr>
            <a:r>
              <a:rPr lang="en-US" dirty="0"/>
              <a:t>Returns that promise as its value.</a:t>
            </a:r>
          </a:p>
        </p:txBody>
      </p:sp>
      <p:sp>
        <p:nvSpPr>
          <p:cNvPr id="4" name="Slide Number Placeholder 3">
            <a:extLst>
              <a:ext uri="{FF2B5EF4-FFF2-40B4-BE49-F238E27FC236}">
                <a16:creationId xmlns:a16="http://schemas.microsoft.com/office/drawing/2014/main" id="{3D45BE68-E5C6-869C-A96A-739C5AEB4B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46D16BF-F65C-4E5A-C09C-EA1C597EB183}"/>
              </a:ext>
            </a:extLst>
          </p:cNvPr>
          <p:cNvPicPr>
            <a:picLocks noChangeAspect="1"/>
          </p:cNvPicPr>
          <p:nvPr/>
        </p:nvPicPr>
        <p:blipFill>
          <a:blip r:embed="rId3"/>
          <a:stretch>
            <a:fillRect/>
          </a:stretch>
        </p:blipFill>
        <p:spPr>
          <a:xfrm>
            <a:off x="2639377" y="4203700"/>
            <a:ext cx="5686425" cy="2152650"/>
          </a:xfrm>
          <a:prstGeom prst="rect">
            <a:avLst/>
          </a:prstGeom>
        </p:spPr>
      </p:pic>
    </p:spTree>
    <p:extLst>
      <p:ext uri="{BB962C8B-B14F-4D97-AF65-F5344CB8AC3E}">
        <p14:creationId xmlns:p14="http://schemas.microsoft.com/office/powerpoint/2010/main" val="136231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13821</TotalTime>
  <Words>6387</Words>
  <Application>Microsoft Office PowerPoint</Application>
  <PresentationFormat>Widescreen</PresentationFormat>
  <Paragraphs>735</Paragraphs>
  <Slides>44</Slides>
  <Notes>35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Courier</vt:lpstr>
      <vt:lpstr>Courier New</vt:lpstr>
      <vt:lpstr>Helvetica Neue</vt:lpstr>
      <vt:lpstr>Ink Free</vt:lpstr>
      <vt:lpstr>Lucida Console</vt:lpstr>
      <vt:lpstr>Times Roman</vt:lpstr>
      <vt:lpstr>Verdana</vt:lpstr>
      <vt:lpstr>Office Theme</vt:lpstr>
      <vt:lpstr>CS 4530: Fundamentals of Software Engineering  Module 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Cooperative multiprocessing maintains a pool of promises.</vt:lpstr>
      <vt:lpstr>A promise can be in one of exactly 4 states</vt:lpstr>
      <vt:lpstr>Computations always run until they are completed.</vt:lpstr>
      <vt:lpstr>Create promises with async</vt:lpstr>
      <vt:lpstr>Example0.ts</vt:lpstr>
      <vt:lpstr>Use async/await to create a promise that waits for some other promise to complete</vt:lpstr>
      <vt:lpstr>A running example: asyncExample.ts</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73</cp:revision>
  <dcterms:modified xsi:type="dcterms:W3CDTF">2024-01-21T21:44:42Z</dcterms:modified>
</cp:coreProperties>
</file>