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6"/>
  </p:notesMasterIdLst>
  <p:sldIdLst>
    <p:sldId id="485" r:id="rId2"/>
    <p:sldId id="580" r:id="rId3"/>
    <p:sldId id="486" r:id="rId4"/>
    <p:sldId id="582" r:id="rId5"/>
    <p:sldId id="262" r:id="rId6"/>
    <p:sldId id="514" r:id="rId7"/>
    <p:sldId id="583" r:id="rId8"/>
    <p:sldId id="595" r:id="rId9"/>
    <p:sldId id="585" r:id="rId10"/>
    <p:sldId id="596" r:id="rId11"/>
    <p:sldId id="589" r:id="rId12"/>
    <p:sldId id="602" r:id="rId13"/>
    <p:sldId id="603" r:id="rId14"/>
    <p:sldId id="600" r:id="rId15"/>
    <p:sldId id="599" r:id="rId16"/>
    <p:sldId id="601" r:id="rId17"/>
    <p:sldId id="594" r:id="rId18"/>
    <p:sldId id="560" r:id="rId19"/>
    <p:sldId id="562" r:id="rId20"/>
    <p:sldId id="564" r:id="rId21"/>
    <p:sldId id="565" r:id="rId22"/>
    <p:sldId id="540" r:id="rId23"/>
    <p:sldId id="568" r:id="rId24"/>
    <p:sldId id="498" r:id="rId25"/>
    <p:sldId id="503" r:id="rId26"/>
    <p:sldId id="505" r:id="rId27"/>
    <p:sldId id="569" r:id="rId28"/>
    <p:sldId id="571" r:id="rId29"/>
    <p:sldId id="572" r:id="rId30"/>
    <p:sldId id="573" r:id="rId31"/>
    <p:sldId id="574" r:id="rId32"/>
    <p:sldId id="575" r:id="rId33"/>
    <p:sldId id="576" r:id="rId34"/>
    <p:sldId id="578" r:id="rId35"/>
    <p:sldId id="277" r:id="rId36"/>
    <p:sldId id="544" r:id="rId37"/>
    <p:sldId id="579" r:id="rId38"/>
    <p:sldId id="546" r:id="rId39"/>
    <p:sldId id="499" r:id="rId40"/>
    <p:sldId id="550" r:id="rId41"/>
    <p:sldId id="557" r:id="rId42"/>
    <p:sldId id="543" r:id="rId43"/>
    <p:sldId id="604" r:id="rId44"/>
    <p:sldId id="592" r:id="rId4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21FFA-7CC7-406D-B4C0-D2D5A8B1A44C}" v="19" dt="2024-01-21T21:44:03.97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5" autoAdjust="0"/>
    <p:restoredTop sz="85947" autoAdjust="0"/>
  </p:normalViewPr>
  <p:slideViewPr>
    <p:cSldViewPr snapToGrid="0" snapToObjects="1">
      <p:cViewPr varScale="1">
        <p:scale>
          <a:sx n="62" d="100"/>
          <a:sy n="62" d="100"/>
        </p:scale>
        <p:origin x="632" y="36"/>
      </p:cViewPr>
      <p:guideLst/>
    </p:cSldViewPr>
  </p:slideViewPr>
  <p:outlineViewPr>
    <p:cViewPr>
      <p:scale>
        <a:sx n="33" d="100"/>
        <a:sy n="33" d="100"/>
      </p:scale>
      <p:origin x="0" y="-8408"/>
    </p:cViewPr>
  </p:outlineViewPr>
  <p:notesTextViewPr>
    <p:cViewPr>
      <p:scale>
        <a:sx n="125" d="100"/>
        <a:sy n="125" d="100"/>
      </p:scale>
      <p:origin x="0" y="0"/>
    </p:cViewPr>
  </p:notesTextViewPr>
  <p:sorterViewPr>
    <p:cViewPr>
      <p:scale>
        <a:sx n="75" d="100"/>
        <a:sy n="75" d="100"/>
      </p:scale>
      <p:origin x="0" y="-37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a:t>
            </a:r>
            <a:endParaRPr lang="en-US" dirty="0"/>
          </a:p>
        </p:txBody>
      </p:sp>
    </p:spTree>
    <p:extLst>
      <p:ext uri="{BB962C8B-B14F-4D97-AF65-F5344CB8AC3E}">
        <p14:creationId xmlns:p14="http://schemas.microsoft.com/office/powerpoint/2010/main" val="879000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running example, which we will use in several contexts.</a:t>
            </a:r>
          </a:p>
        </p:txBody>
      </p:sp>
    </p:spTree>
    <p:extLst>
      <p:ext uri="{BB962C8B-B14F-4D97-AF65-F5344CB8AC3E}">
        <p14:creationId xmlns:p14="http://schemas.microsoft.com/office/powerpoint/2010/main" val="17393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 AS LIVE DEMO&gt;</a:t>
            </a:r>
          </a:p>
        </p:txBody>
      </p:sp>
    </p:spTree>
    <p:extLst>
      <p:ext uri="{BB962C8B-B14F-4D97-AF65-F5344CB8AC3E}">
        <p14:creationId xmlns:p14="http://schemas.microsoft.com/office/powerpoint/2010/main" val="3942755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AS LIVE DEMO.</a:t>
            </a:r>
          </a:p>
          <a:p>
            <a:r>
              <a:rPr lang="en-US" dirty="0"/>
              <a:t>Observe that each call to example puts a promise into the pool and immediately returns.  </a:t>
            </a:r>
          </a:p>
          <a:p>
            <a:r>
              <a:rPr lang="en-US" dirty="0"/>
              <a:t>The '</a:t>
            </a:r>
            <a:r>
              <a:rPr lang="en-US" dirty="0" err="1"/>
              <a:t>doThisLaters</a:t>
            </a:r>
            <a:r>
              <a:rPr lang="en-US" dirty="0"/>
              <a:t>' only get done after the main promise has finished.   Here the promises are executed in the order they were inserted into the pool, but that's not true in general.</a:t>
            </a:r>
          </a:p>
        </p:txBody>
      </p:sp>
    </p:spTree>
    <p:extLst>
      <p:ext uri="{BB962C8B-B14F-4D97-AF65-F5344CB8AC3E}">
        <p14:creationId xmlns:p14="http://schemas.microsoft.com/office/powerpoint/2010/main" val="1948105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main() returns a promise.  The console.log gets executed, and then the system goes back and executes the promise that main() created.   The awaits force these promises to be executed sequentially.</a:t>
            </a:r>
          </a:p>
        </p:txBody>
      </p:sp>
    </p:spTree>
    <p:extLst>
      <p:ext uri="{BB962C8B-B14F-4D97-AF65-F5344CB8AC3E}">
        <p14:creationId xmlns:p14="http://schemas.microsoft.com/office/powerpoint/2010/main" val="2344560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takes a list of promises, and succeeds when all of the promises in the list have succeeded. This gives us the ability to do a fork/join.</a:t>
            </a:r>
          </a:p>
        </p:txBody>
      </p:sp>
    </p:spTree>
    <p:extLst>
      <p:ext uri="{BB962C8B-B14F-4D97-AF65-F5344CB8AC3E}">
        <p14:creationId xmlns:p14="http://schemas.microsoft.com/office/powerpoint/2010/main" val="415482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 just as in our previous examples.</a:t>
            </a:r>
          </a:p>
        </p:txBody>
      </p:sp>
    </p:spTree>
    <p:extLst>
      <p:ext uri="{BB962C8B-B14F-4D97-AF65-F5344CB8AC3E}">
        <p14:creationId xmlns:p14="http://schemas.microsoft.com/office/powerpoint/2010/main" val="710289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some of our previous examples again, this time with a live http request running as non-blocking IO.</a:t>
            </a:r>
          </a:p>
          <a:p>
            <a:endParaRPr lang="en-US" dirty="0"/>
          </a:p>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thread starts the requests and then finishes.  Note that the transmission is out-of-order:  Request 3 evidently reached the server before Request 1.  The responses are handled in the order they are received.</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b="1" dirty="0"/>
              <a:t>await</a:t>
            </a:r>
            <a:r>
              <a:rPr lang="en-US" dirty="0"/>
              <a:t>,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a:t>
            </a:r>
          </a:p>
        </p:txBody>
      </p:sp>
    </p:spTree>
    <p:extLst>
      <p:ext uri="{BB962C8B-B14F-4D97-AF65-F5344CB8AC3E}">
        <p14:creationId xmlns:p14="http://schemas.microsoft.com/office/powerpoint/2010/main" val="3451085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promise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(Adeel, I've kept this slide here in case you want to use it.)</a:t>
            </a:r>
          </a:p>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onto the stack as a callback.</a:t>
            </a:r>
          </a:p>
          <a:p>
            <a:r>
              <a:rPr lang="en-US" dirty="0"/>
              <a:t>Then they are picked up by the event loop one by one.</a:t>
            </a:r>
          </a:p>
          <a:p>
            <a:endParaRPr lang="en-US" dirty="0"/>
          </a:p>
          <a:p>
            <a:r>
              <a:rPr lang="en-US" dirty="0"/>
              <a:t>Try this http://latentflip.com/loupe </a:t>
            </a:r>
          </a:p>
          <a:p>
            <a:endParaRPr lang="en-US" dirty="0"/>
          </a:p>
          <a:p>
            <a:r>
              <a:rPr lang="en-US" b="1" dirty="0"/>
              <a:t>APIs which use the thread pool:</a:t>
            </a:r>
            <a:endParaRPr lang="en-US" dirty="0"/>
          </a:p>
          <a:p>
            <a:pPr>
              <a:buFont typeface="Arial" panose="020B0604020202020204" pitchFamily="34" charset="0"/>
              <a:buChar char="•"/>
            </a:pPr>
            <a:r>
              <a:rPr lang="en-US" dirty="0"/>
              <a:t>Every filesystem operation (fs module)</a:t>
            </a:r>
          </a:p>
          <a:p>
            <a:pPr>
              <a:buFont typeface="Arial" panose="020B0604020202020204" pitchFamily="34" charset="0"/>
              <a:buChar char="•"/>
            </a:pPr>
            <a:r>
              <a:rPr lang="en-US" dirty="0" err="1"/>
              <a:t>dns.lookup</a:t>
            </a:r>
            <a:endParaRPr lang="en-US" dirty="0"/>
          </a:p>
          <a:p>
            <a:pPr>
              <a:buFont typeface="Arial" panose="020B0604020202020204" pitchFamily="34" charset="0"/>
              <a:buChar char="•"/>
            </a:pPr>
            <a:r>
              <a:rPr lang="en-US" dirty="0"/>
              <a:t>Pipes (edge cases)</a:t>
            </a:r>
          </a:p>
          <a:p>
            <a:r>
              <a:rPr lang="en-US" b="1" dirty="0"/>
              <a:t>APIs which are backed by kernel async operations:</a:t>
            </a:r>
            <a:endParaRPr lang="en-US" dirty="0"/>
          </a:p>
          <a:p>
            <a:pPr>
              <a:buFont typeface="Arial" panose="020B0604020202020204" pitchFamily="34" charset="0"/>
              <a:buChar char="•"/>
            </a:pPr>
            <a:r>
              <a:rPr lang="en-US" dirty="0"/>
              <a:t>TCP/UDP servers and clients</a:t>
            </a:r>
          </a:p>
          <a:p>
            <a:pPr>
              <a:buFont typeface="Arial" panose="020B0604020202020204" pitchFamily="34" charset="0"/>
              <a:buChar char="•"/>
            </a:pPr>
            <a:r>
              <a:rPr lang="en-US" dirty="0"/>
              <a:t>Pipes</a:t>
            </a:r>
          </a:p>
          <a:p>
            <a:pPr>
              <a:buFont typeface="Arial" panose="020B0604020202020204" pitchFamily="34" charset="0"/>
              <a:buChar char="•"/>
            </a:pPr>
            <a:r>
              <a:rPr lang="en-US" dirty="0" err="1"/>
              <a:t>dns.resolve</a:t>
            </a:r>
            <a:endParaRPr lang="en-US" dirty="0"/>
          </a:p>
          <a:p>
            <a:pPr>
              <a:buFont typeface="Arial" panose="020B0604020202020204" pitchFamily="34" charset="0"/>
              <a:buChar char="•"/>
            </a:pPr>
            <a:r>
              <a:rPr lang="en-US" dirty="0"/>
              <a:t>Child processes</a:t>
            </a:r>
          </a:p>
        </p:txBody>
      </p:sp>
    </p:spTree>
    <p:extLst>
      <p:ext uri="{BB962C8B-B14F-4D97-AF65-F5344CB8AC3E}">
        <p14:creationId xmlns:p14="http://schemas.microsoft.com/office/powerpoint/2010/main" val="11690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more fine-grained look at this mechanism  &lt;READ SLIDE&gt;</a:t>
            </a:r>
          </a:p>
          <a:p>
            <a:r>
              <a:rPr lang="en-US" dirty="0"/>
              <a:t>This is the simplest case.  You won't often use it.  (Possibly never!)</a:t>
            </a:r>
          </a:p>
          <a:p>
            <a:endParaRPr lang="en-US" dirty="0"/>
          </a:p>
        </p:txBody>
      </p:sp>
    </p:spTree>
    <p:extLst>
      <p:ext uri="{BB962C8B-B14F-4D97-AF65-F5344CB8AC3E}">
        <p14:creationId xmlns:p14="http://schemas.microsoft.com/office/powerpoint/2010/main" val="377781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202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E6AF86-73D4-2A27-7BCC-6549FB9A6AD2}"/>
              </a:ext>
            </a:extLst>
          </p:cNvPr>
          <p:cNvSpPr>
            <a:spLocks noGrp="1"/>
          </p:cNvSpPr>
          <p:nvPr>
            <p:ph type="title"/>
          </p:nvPr>
        </p:nvSpPr>
        <p:spPr/>
        <p:txBody>
          <a:bodyPr/>
          <a:lstStyle/>
          <a:p>
            <a:r>
              <a:rPr lang="en-US" dirty="0"/>
              <a:t>Example0.ts</a:t>
            </a:r>
          </a:p>
        </p:txBody>
      </p:sp>
      <p:sp>
        <p:nvSpPr>
          <p:cNvPr id="4" name="Slide Number Placeholder 3">
            <a:extLst>
              <a:ext uri="{FF2B5EF4-FFF2-40B4-BE49-F238E27FC236}">
                <a16:creationId xmlns:a16="http://schemas.microsoft.com/office/drawing/2014/main" id="{CE568F96-5570-17F7-EEA0-353A012211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1B13E8A-6E96-2CFD-1A19-CDAB950CE32B}"/>
              </a:ext>
            </a:extLst>
          </p:cNvPr>
          <p:cNvSpPr txBox="1"/>
          <p:nvPr/>
        </p:nvSpPr>
        <p:spPr>
          <a:xfrm>
            <a:off x="838200" y="2009030"/>
            <a:ext cx="5410200"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f</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"entering f"</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endParaRPr lang="en-US" sz="2400" b="0" dirty="0">
              <a:solidFill>
                <a:srgbClr val="000000"/>
              </a:solidFill>
              <a:effectLst/>
              <a:latin typeface="Consolas" panose="020B0609020204030204" pitchFamily="49" charset="0"/>
            </a:endParaRP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p</a:t>
            </a:r>
            <a:r>
              <a:rPr lang="en-US" sz="2400" b="0" dirty="0">
                <a:solidFill>
                  <a:srgbClr val="000000"/>
                </a:solidFill>
                <a:effectLst/>
                <a:latin typeface="Consolas" panose="020B0609020204030204" pitchFamily="49" charset="0"/>
              </a:rPr>
              <a:t> = </a:t>
            </a:r>
            <a:r>
              <a:rPr lang="en-US" sz="2400" b="0" dirty="0">
                <a:solidFill>
                  <a:srgbClr val="795E26"/>
                </a:solidFill>
                <a:effectLst/>
                <a:latin typeface="Consolas" panose="020B0609020204030204" pitchFamily="49" charset="0"/>
              </a:rPr>
              <a:t>f</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'p ='</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p</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D58D970F-5162-04F1-BE33-2A75DA4893B9}"/>
              </a:ext>
            </a:extLst>
          </p:cNvPr>
          <p:cNvSpPr txBox="1"/>
          <p:nvPr/>
        </p:nvSpPr>
        <p:spPr>
          <a:xfrm>
            <a:off x="6446520" y="2373630"/>
            <a:ext cx="4907280" cy="21107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 </a:t>
            </a:r>
            <a:r>
              <a:rPr lang="en-US" sz="2800" dirty="0" err="1">
                <a:solidFill>
                  <a:schemeClr val="tx1"/>
                </a:solidFill>
              </a:rPr>
              <a:t>npx</a:t>
            </a:r>
            <a:r>
              <a:rPr lang="en-US" sz="2800" dirty="0">
                <a:solidFill>
                  <a:schemeClr val="tx1"/>
                </a:solidFill>
              </a:rPr>
              <a:t> </a:t>
            </a:r>
            <a:r>
              <a:rPr lang="en-US" sz="2800" dirty="0" err="1">
                <a:solidFill>
                  <a:schemeClr val="tx1"/>
                </a:solidFill>
              </a:rPr>
              <a:t>ts</a:t>
            </a:r>
            <a:r>
              <a:rPr lang="en-US" sz="2800" dirty="0">
                <a:solidFill>
                  <a:schemeClr val="tx1"/>
                </a:solidFill>
              </a:rPr>
              <a:t>-node example0.ts</a:t>
            </a:r>
          </a:p>
          <a:p>
            <a:pPr algn="l"/>
            <a:r>
              <a:rPr lang="en-US" sz="2800" dirty="0">
                <a:solidFill>
                  <a:schemeClr val="tx1"/>
                </a:solidFill>
              </a:rPr>
              <a:t>entering f</a:t>
            </a:r>
          </a:p>
          <a:p>
            <a:pPr algn="l"/>
            <a:r>
              <a:rPr lang="en-US" sz="2800" dirty="0">
                <a:solidFill>
                  <a:schemeClr val="tx1"/>
                </a:solidFill>
              </a:rPr>
              <a:t>p = Promise { 1 }</a:t>
            </a:r>
          </a:p>
        </p:txBody>
      </p:sp>
    </p:spTree>
    <p:extLst>
      <p:ext uri="{BB962C8B-B14F-4D97-AF65-F5344CB8AC3E}">
        <p14:creationId xmlns:p14="http://schemas.microsoft.com/office/powerpoint/2010/main" val="3964533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p:txBody>
          <a:bodyPr/>
          <a:lstStyle/>
          <a:p>
            <a:r>
              <a:rPr lang="en-US" dirty="0"/>
              <a:t>Use async/await to create a promise that waits for some other promise to complete</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838198" y="4545497"/>
            <a:ext cx="10095411" cy="2277061"/>
          </a:xfrm>
        </p:spPr>
        <p:txBody>
          <a:bodyPr>
            <a:normAutofit lnSpcReduction="10000"/>
          </a:bodyPr>
          <a:lstStyle/>
          <a:p>
            <a:pPr marL="457200" indent="-457200">
              <a:buFont typeface="+mj-lt"/>
              <a:buAutoNum type="arabicPeriod"/>
            </a:pPr>
            <a:r>
              <a:rPr lang="en-US" dirty="0"/>
              <a:t>Executes </a:t>
            </a:r>
            <a:r>
              <a:rPr lang="en-US" dirty="0" err="1"/>
              <a:t>doThisNow</a:t>
            </a:r>
            <a:r>
              <a:rPr lang="en-US" dirty="0"/>
              <a:t>()</a:t>
            </a:r>
          </a:p>
          <a:p>
            <a:pPr marL="457200" indent="-457200">
              <a:buFont typeface="+mj-lt"/>
              <a:buAutoNum type="arabicPeriod"/>
            </a:pPr>
            <a:r>
              <a:rPr lang="en-US" dirty="0"/>
              <a:t>Evaluates </a:t>
            </a:r>
            <a:r>
              <a:rPr lang="en-US" dirty="0" err="1"/>
              <a:t>somePromise</a:t>
            </a:r>
            <a:r>
              <a:rPr lang="en-US" dirty="0"/>
              <a:t>() {which should return a promise}. Puts that promise in the pool, and marks it as </a:t>
            </a:r>
            <a:r>
              <a:rPr lang="en-US" b="1" dirty="0"/>
              <a:t>ready</a:t>
            </a:r>
            <a:r>
              <a:rPr lang="en-US" dirty="0"/>
              <a:t>.</a:t>
            </a:r>
          </a:p>
          <a:p>
            <a:pPr marL="457200" indent="-457200">
              <a:buFont typeface="+mj-lt"/>
              <a:buAutoNum type="arabicPeriod"/>
            </a:pPr>
            <a:r>
              <a:rPr lang="en-US" dirty="0"/>
              <a:t>Puts in the pool a promise to </a:t>
            </a:r>
            <a:r>
              <a:rPr lang="en-US" dirty="0" err="1"/>
              <a:t>doThisLater</a:t>
            </a:r>
            <a:r>
              <a:rPr lang="en-US" dirty="0"/>
              <a:t>(), </a:t>
            </a:r>
            <a:r>
              <a:rPr lang="en-US" dirty="0">
                <a:highlight>
                  <a:srgbClr val="FFFF00"/>
                </a:highlight>
              </a:rPr>
              <a:t>and marks it as </a:t>
            </a:r>
            <a:r>
              <a:rPr lang="en-US" b="1" dirty="0">
                <a:highlight>
                  <a:srgbClr val="FFFF00"/>
                </a:highlight>
              </a:rPr>
              <a:t>waiting</a:t>
            </a:r>
            <a:r>
              <a:rPr lang="en-US" dirty="0">
                <a:highlight>
                  <a:srgbClr val="FFFF00"/>
                </a:highlight>
              </a:rPr>
              <a:t> for the completion of the promise </a:t>
            </a:r>
            <a:r>
              <a:rPr lang="en-US" b="1" dirty="0">
                <a:highlight>
                  <a:srgbClr val="FFFF00"/>
                </a:highlight>
              </a:rPr>
              <a:t>p1.</a:t>
            </a:r>
            <a:endParaRPr lang="en-US" dirty="0">
              <a:highlight>
                <a:srgbClr val="FFFF00"/>
              </a:highlight>
            </a:endParaRPr>
          </a:p>
          <a:p>
            <a:pPr marL="457200" indent="-457200">
              <a:buFont typeface="+mj-lt"/>
              <a:buAutoNum type="arabicPeriod"/>
            </a:pPr>
            <a:r>
              <a:rPr lang="en-US" dirty="0"/>
              <a:t>Last, it returns the promise p1 to its caller.</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60837FA-52D5-16CE-D467-B827A3F4432E}"/>
              </a:ext>
            </a:extLst>
          </p:cNvPr>
          <p:cNvSpPr txBox="1"/>
          <p:nvPr/>
        </p:nvSpPr>
        <p:spPr>
          <a:xfrm>
            <a:off x="838200" y="1423974"/>
            <a:ext cx="10515601"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3200" b="0" dirty="0">
                <a:solidFill>
                  <a:srgbClr val="0000FF"/>
                </a:solidFill>
                <a:effectLst/>
                <a:latin typeface="Consolas" panose="020B0609020204030204" pitchFamily="49" charset="0"/>
              </a:rPr>
              <a:t>async</a:t>
            </a:r>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function</a:t>
            </a:r>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example</a:t>
            </a:r>
            <a:r>
              <a:rPr lang="en-US" sz="3200" b="0" dirty="0">
                <a:solidFill>
                  <a:srgbClr val="000000"/>
                </a:solidFill>
                <a:effectLst/>
                <a:latin typeface="Consolas" panose="020B0609020204030204" pitchFamily="49" charset="0"/>
              </a:rPr>
              <a:t>() {</a:t>
            </a:r>
          </a:p>
          <a:p>
            <a:pPr algn="l"/>
            <a:r>
              <a:rPr lang="en-US" sz="3200" b="0" dirty="0">
                <a:solidFill>
                  <a:srgbClr val="000000"/>
                </a:solidFill>
                <a:effectLst/>
                <a:latin typeface="Consolas" panose="020B0609020204030204" pitchFamily="49" charset="0"/>
              </a:rPr>
              <a:t>    </a:t>
            </a:r>
            <a:r>
              <a:rPr lang="en-US" sz="3200" b="0" dirty="0" err="1">
                <a:solidFill>
                  <a:srgbClr val="795E26"/>
                </a:solidFill>
                <a:effectLst/>
                <a:latin typeface="Consolas" panose="020B0609020204030204" pitchFamily="49" charset="0"/>
              </a:rPr>
              <a:t>doThisNow</a:t>
            </a:r>
            <a:r>
              <a:rPr lang="en-US" sz="3200" b="0" dirty="0">
                <a:solidFill>
                  <a:srgbClr val="000000"/>
                </a:solidFill>
                <a:effectLst/>
                <a:latin typeface="Consolas" panose="020B0609020204030204" pitchFamily="49" charset="0"/>
              </a:rPr>
              <a:t>();</a:t>
            </a:r>
          </a:p>
          <a:p>
            <a:pPr algn="l"/>
            <a:r>
              <a:rPr lang="en-US" sz="3200" b="0" dirty="0">
                <a:solidFill>
                  <a:srgbClr val="0000FF"/>
                </a:solidFill>
                <a:effectLst/>
                <a:latin typeface="Consolas" panose="020B0609020204030204" pitchFamily="49" charset="0"/>
              </a:rPr>
              <a:t>    const</a:t>
            </a:r>
            <a:r>
              <a:rPr lang="en-US" sz="3200" b="0" dirty="0">
                <a:solidFill>
                  <a:srgbClr val="000000"/>
                </a:solidFill>
                <a:effectLst/>
                <a:latin typeface="Consolas" panose="020B0609020204030204" pitchFamily="49" charset="0"/>
              </a:rPr>
              <a:t> </a:t>
            </a:r>
            <a:r>
              <a:rPr lang="en-US" sz="3200" dirty="0">
                <a:solidFill>
                  <a:srgbClr val="0070C1"/>
                </a:solidFill>
                <a:latin typeface="Consolas" panose="020B0609020204030204" pitchFamily="49" charset="0"/>
              </a:rPr>
              <a:t>p1</a:t>
            </a:r>
            <a:r>
              <a:rPr lang="en-US" sz="3200" b="0" dirty="0">
                <a:solidFill>
                  <a:srgbClr val="000000"/>
                </a:solidFill>
                <a:effectLst/>
                <a:latin typeface="Consolas" panose="020B0609020204030204" pitchFamily="49" charset="0"/>
              </a:rPr>
              <a:t> = </a:t>
            </a:r>
            <a:r>
              <a:rPr lang="en-US" sz="3200" b="0" dirty="0" err="1">
                <a:solidFill>
                  <a:srgbClr val="795E26"/>
                </a:solidFill>
                <a:effectLst/>
                <a:latin typeface="Consolas" panose="020B0609020204030204" pitchFamily="49" charset="0"/>
              </a:rPr>
              <a:t>somePromise</a:t>
            </a:r>
            <a:r>
              <a:rPr lang="en-US" sz="3200" b="0" dirty="0">
                <a:solidFill>
                  <a:srgbClr val="000000"/>
                </a:solidFill>
                <a:effectLst/>
                <a:latin typeface="Consolas" panose="020B0609020204030204" pitchFamily="49" charset="0"/>
              </a:rPr>
              <a:t>();</a:t>
            </a: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const</a:t>
            </a:r>
            <a:r>
              <a:rPr lang="en-US" sz="3200" b="0" dirty="0">
                <a:solidFill>
                  <a:srgbClr val="000000"/>
                </a:solidFill>
                <a:effectLst/>
                <a:latin typeface="Consolas" panose="020B0609020204030204" pitchFamily="49" charset="0"/>
              </a:rPr>
              <a:t> </a:t>
            </a:r>
            <a:r>
              <a:rPr lang="en-US" sz="3200" b="0" dirty="0">
                <a:solidFill>
                  <a:srgbClr val="0070C1"/>
                </a:solidFill>
                <a:effectLst/>
                <a:latin typeface="Consolas" panose="020B0609020204030204" pitchFamily="49" charset="0"/>
              </a:rPr>
              <a:t>response</a:t>
            </a:r>
            <a:r>
              <a:rPr lang="en-US" sz="3200" b="0" dirty="0">
                <a:solidFill>
                  <a:srgbClr val="000000"/>
                </a:solidFill>
                <a:effectLst/>
                <a:latin typeface="Consolas" panose="020B0609020204030204" pitchFamily="49" charset="0"/>
              </a:rPr>
              <a:t> = </a:t>
            </a:r>
            <a:r>
              <a:rPr lang="en-US" sz="3200" b="0" dirty="0">
                <a:solidFill>
                  <a:srgbClr val="AF00DB"/>
                </a:solidFill>
                <a:effectLst/>
                <a:highlight>
                  <a:srgbClr val="FFFF00"/>
                </a:highlight>
                <a:latin typeface="Consolas" panose="020B0609020204030204" pitchFamily="49" charset="0"/>
              </a:rPr>
              <a:t>await</a:t>
            </a:r>
            <a:r>
              <a:rPr lang="en-US" sz="3200" b="0" dirty="0">
                <a:solidFill>
                  <a:srgbClr val="AF00DB"/>
                </a:solidFill>
                <a:effectLst/>
                <a:latin typeface="Consolas" panose="020B0609020204030204" pitchFamily="49" charset="0"/>
              </a:rPr>
              <a:t> </a:t>
            </a:r>
            <a:r>
              <a:rPr lang="en-US" sz="3200" dirty="0">
                <a:solidFill>
                  <a:srgbClr val="0070C1"/>
                </a:solidFill>
                <a:latin typeface="Consolas" panose="020B0609020204030204" pitchFamily="49" charset="0"/>
              </a:rPr>
              <a:t>p1</a:t>
            </a:r>
            <a:r>
              <a:rPr lang="en-US" sz="3200" dirty="0">
                <a:solidFill>
                  <a:srgbClr val="AF00DB"/>
                </a:solidFill>
                <a:latin typeface="Consolas" panose="020B0609020204030204" pitchFamily="49" charset="0"/>
              </a:rPr>
              <a:t>  </a:t>
            </a:r>
          </a:p>
          <a:p>
            <a:pPr algn="l"/>
            <a:r>
              <a:rPr lang="en-US" sz="3200" b="0" dirty="0">
                <a:solidFill>
                  <a:srgbClr val="000000"/>
                </a:solidFill>
                <a:effectLst/>
                <a:latin typeface="Consolas" panose="020B0609020204030204" pitchFamily="49" charset="0"/>
              </a:rPr>
              <a:t>    </a:t>
            </a:r>
            <a:r>
              <a:rPr lang="en-US" sz="3200" b="0" dirty="0" err="1">
                <a:solidFill>
                  <a:srgbClr val="795E26"/>
                </a:solidFill>
                <a:effectLst/>
                <a:latin typeface="Consolas" panose="020B0609020204030204" pitchFamily="49" charset="0"/>
              </a:rPr>
              <a:t>doThisLater</a:t>
            </a:r>
            <a:r>
              <a:rPr lang="en-US" sz="3200" b="0" dirty="0">
                <a:solidFill>
                  <a:srgbClr val="000000"/>
                </a:solidFill>
                <a:effectLst/>
                <a:latin typeface="Consolas" panose="020B0609020204030204" pitchFamily="49" charset="0"/>
              </a:rPr>
              <a:t>();</a:t>
            </a:r>
          </a:p>
          <a:p>
            <a:pPr algn="l"/>
            <a:r>
              <a:rPr lang="en-US" sz="32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12325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AFDB-6017-2C5A-44CA-6DB3380800A2}"/>
              </a:ext>
            </a:extLst>
          </p:cNvPr>
          <p:cNvSpPr>
            <a:spLocks noGrp="1"/>
          </p:cNvSpPr>
          <p:nvPr>
            <p:ph type="title"/>
          </p:nvPr>
        </p:nvSpPr>
        <p:spPr/>
        <p:txBody>
          <a:bodyPr/>
          <a:lstStyle/>
          <a:p>
            <a:r>
              <a:rPr lang="en-US" dirty="0"/>
              <a:t>A running example</a:t>
            </a:r>
          </a:p>
        </p:txBody>
      </p:sp>
      <p:sp>
        <p:nvSpPr>
          <p:cNvPr id="4" name="Slide Number Placeholder 3">
            <a:extLst>
              <a:ext uri="{FF2B5EF4-FFF2-40B4-BE49-F238E27FC236}">
                <a16:creationId xmlns:a16="http://schemas.microsoft.com/office/drawing/2014/main" id="{00878F9C-C490-D406-35C4-CCF5452904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F9E52F32-34EE-8342-64E4-2167AFFD1CBD}"/>
              </a:ext>
            </a:extLst>
          </p:cNvPr>
          <p:cNvSpPr txBox="1"/>
          <p:nvPr/>
        </p:nvSpPr>
        <p:spPr>
          <a:xfrm>
            <a:off x="838200" y="1640097"/>
            <a:ext cx="10375232"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doThisNow</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p1</a:t>
            </a:r>
            <a:r>
              <a:rPr lang="en-US" sz="2400" b="0" dirty="0">
                <a:solidFill>
                  <a:srgbClr val="000000"/>
                </a:solidFill>
                <a:effectLst/>
                <a:latin typeface="Consolas" panose="020B0609020204030204" pitchFamily="49" charset="0"/>
              </a:rPr>
              <a:t> = </a:t>
            </a:r>
            <a:r>
              <a:rPr lang="en-US" sz="2400" b="0" dirty="0" err="1">
                <a:solidFill>
                  <a:srgbClr val="795E26"/>
                </a:solidFill>
                <a:effectLst/>
                <a:latin typeface="Consolas" panose="020B0609020204030204" pitchFamily="49" charset="0"/>
              </a:rPr>
              <a:t>somePromise</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'p1 ='</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p1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response</a:t>
            </a:r>
            <a:r>
              <a:rPr lang="en-US" sz="2400" b="0" dirty="0">
                <a:solidFill>
                  <a:srgbClr val="000000"/>
                </a:solidFill>
                <a:effectLst/>
                <a:latin typeface="Consolas" panose="020B0609020204030204" pitchFamily="49" charset="0"/>
              </a:rPr>
              <a:t> =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p1</a:t>
            </a:r>
            <a:endParaRPr lang="en-US" sz="2400" b="0" dirty="0">
              <a:solidFill>
                <a:srgbClr val="000000"/>
              </a:solidFill>
              <a:effectLst/>
              <a:latin typeface="Consolas" panose="020B0609020204030204" pitchFamily="49" charset="0"/>
            </a:endParaRP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doThisLater</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doThisNow</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doThisNow</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a:t>
            </a:r>
          </a:p>
          <a:p>
            <a:pPr algn="l"/>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somePromise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somePromise</a:t>
            </a:r>
            <a:r>
              <a:rPr lang="en-US" sz="2400" b="0" dirty="0">
                <a:solidFill>
                  <a:srgbClr val="A31515"/>
                </a:solidFill>
                <a:effectLst/>
                <a:latin typeface="Consolas" panose="020B0609020204030204" pitchFamily="49" charset="0"/>
              </a:rPr>
              <a:t> </a:t>
            </a:r>
            <a:r>
              <a:rPr lang="en-US" sz="2400" b="0" dirty="0">
                <a:solidFill>
                  <a:srgbClr val="0000FF"/>
                </a:solidFill>
                <a:effectLst/>
                <a:latin typeface="Consolas" panose="020B0609020204030204" pitchFamily="49" charset="0"/>
              </a:rPr>
              <a:t>${</a:t>
            </a:r>
            <a:r>
              <a:rPr lang="en-US" sz="2400" b="0" dirty="0">
                <a:solidFill>
                  <a:srgbClr val="001080"/>
                </a:solidFill>
                <a:effectLst/>
                <a:latin typeface="Consolas" panose="020B0609020204030204" pitchFamily="49" charset="0"/>
              </a:rPr>
              <a:t>n</a:t>
            </a:r>
            <a:r>
              <a:rPr lang="en-US" sz="2400" b="0" dirty="0">
                <a:solidFill>
                  <a:srgbClr val="0000FF"/>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doThisLater</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doThisLater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a:t>
            </a:r>
          </a:p>
        </p:txBody>
      </p:sp>
      <p:sp>
        <p:nvSpPr>
          <p:cNvPr id="3" name="Rectangle: Rounded Corners 2">
            <a:extLst>
              <a:ext uri="{FF2B5EF4-FFF2-40B4-BE49-F238E27FC236}">
                <a16:creationId xmlns:a16="http://schemas.microsoft.com/office/drawing/2014/main" id="{7AB700C6-578C-99CB-2A5B-B88909CED615}"/>
              </a:ext>
            </a:extLst>
          </p:cNvPr>
          <p:cNvSpPr/>
          <p:nvPr/>
        </p:nvSpPr>
        <p:spPr>
          <a:xfrm>
            <a:off x="6665184" y="380045"/>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asyncExample.ts</a:t>
            </a:r>
            <a:endParaRPr lang="en-US" sz="2400" dirty="0">
              <a:solidFill>
                <a:schemeClr val="tx1"/>
              </a:solidFill>
            </a:endParaRPr>
          </a:p>
        </p:txBody>
      </p:sp>
    </p:spTree>
    <p:extLst>
      <p:ext uri="{BB962C8B-B14F-4D97-AF65-F5344CB8AC3E}">
        <p14:creationId xmlns:p14="http://schemas.microsoft.com/office/powerpoint/2010/main" val="185277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p:txBody>
          <a:bodyPr/>
          <a:lstStyle/>
          <a:p>
            <a:r>
              <a:rPr lang="en-US" dirty="0"/>
              <a:t>Simplest example</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6429074" y="3414762"/>
            <a:ext cx="5554579" cy="3089219"/>
          </a:xfrm>
          <a:ln>
            <a:solidFill>
              <a:schemeClr val="tx1"/>
            </a:solidFill>
          </a:ln>
        </p:spPr>
        <p:txBody>
          <a:bodyPr/>
          <a:lstStyle/>
          <a:p>
            <a:pPr marL="0" indent="0">
              <a:buNone/>
            </a:pPr>
            <a:r>
              <a:rPr lang="en-US" dirty="0"/>
              <a:t>$ </a:t>
            </a:r>
            <a:r>
              <a:rPr lang="en-US" dirty="0" err="1"/>
              <a:t>npx</a:t>
            </a:r>
            <a:r>
              <a:rPr lang="en-US" dirty="0"/>
              <a:t> </a:t>
            </a:r>
            <a:r>
              <a:rPr lang="en-US" dirty="0" err="1"/>
              <a:t>ts</a:t>
            </a:r>
            <a:r>
              <a:rPr lang="en-US" dirty="0"/>
              <a:t>-node example1.ts</a:t>
            </a:r>
          </a:p>
          <a:p>
            <a:pPr marL="0" indent="0">
              <a:buNone/>
            </a:pPr>
            <a:r>
              <a:rPr lang="en-US" dirty="0"/>
              <a:t>calling example(1)</a:t>
            </a:r>
          </a:p>
          <a:p>
            <a:pPr marL="0" indent="0">
              <a:buNone/>
            </a:pPr>
            <a:r>
              <a:rPr lang="en-US" dirty="0" err="1"/>
              <a:t>doThisNow</a:t>
            </a:r>
            <a:r>
              <a:rPr lang="en-US" dirty="0"/>
              <a:t> 1</a:t>
            </a:r>
          </a:p>
          <a:p>
            <a:pPr marL="0" indent="0">
              <a:buNone/>
            </a:pPr>
            <a:r>
              <a:rPr lang="en-US" dirty="0"/>
              <a:t>p1 = Promise { '</a:t>
            </a:r>
            <a:r>
              <a:rPr lang="en-US" dirty="0" err="1"/>
              <a:t>somePromise</a:t>
            </a:r>
            <a:r>
              <a:rPr lang="en-US" dirty="0"/>
              <a:t> 1' }</a:t>
            </a:r>
          </a:p>
          <a:p>
            <a:pPr marL="0" indent="0">
              <a:buNone/>
            </a:pPr>
            <a:r>
              <a:rPr lang="en-US" dirty="0"/>
              <a:t>returning to main</a:t>
            </a:r>
          </a:p>
          <a:p>
            <a:pPr marL="0" indent="0">
              <a:buNone/>
            </a:pPr>
            <a:r>
              <a:rPr lang="en-US" dirty="0"/>
              <a:t>main finished</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835DE73-A127-0753-86E7-7D5C35F1C90C}"/>
              </a:ext>
            </a:extLst>
          </p:cNvPr>
          <p:cNvSpPr txBox="1"/>
          <p:nvPr/>
        </p:nvSpPr>
        <p:spPr>
          <a:xfrm>
            <a:off x="735330" y="1618875"/>
            <a:ext cx="7579894"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asyncExample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"calling example(1)"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"returning to main"</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4B9E83AB-9C01-479B-E254-1A31B0CFBD13}"/>
              </a:ext>
            </a:extLst>
          </p:cNvPr>
          <p:cNvSpPr txBox="1"/>
          <p:nvPr/>
        </p:nvSpPr>
        <p:spPr>
          <a:xfrm>
            <a:off x="8089331" y="354019"/>
            <a:ext cx="4044616" cy="2308324"/>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example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n</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doThisNow</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p1</a:t>
            </a:r>
            <a:r>
              <a:rPr lang="en-US" sz="1800" b="0" dirty="0">
                <a:solidFill>
                  <a:srgbClr val="000000"/>
                </a:solidFill>
                <a:effectLst/>
                <a:latin typeface="Consolas" panose="020B0609020204030204" pitchFamily="49" charset="0"/>
              </a:rPr>
              <a:t> = </a:t>
            </a:r>
            <a:r>
              <a:rPr lang="en-US" sz="1800" b="0" dirty="0" err="1">
                <a:solidFill>
                  <a:srgbClr val="795E26"/>
                </a:solidFill>
                <a:effectLst/>
                <a:latin typeface="Consolas" panose="020B0609020204030204" pitchFamily="49" charset="0"/>
              </a:rPr>
              <a:t>somePromise</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'p1 ='</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p1</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p1</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doThisLater</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582882" y="5902000"/>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Tree>
    <p:extLst>
      <p:ext uri="{BB962C8B-B14F-4D97-AF65-F5344CB8AC3E}">
        <p14:creationId xmlns:p14="http://schemas.microsoft.com/office/powerpoint/2010/main" val="291821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1CEA-3066-30D9-7854-6C6BDEB03FB3}"/>
              </a:ext>
            </a:extLst>
          </p:cNvPr>
          <p:cNvSpPr>
            <a:spLocks noGrp="1"/>
          </p:cNvSpPr>
          <p:nvPr>
            <p:ph type="title"/>
          </p:nvPr>
        </p:nvSpPr>
        <p:spPr>
          <a:xfrm>
            <a:off x="838200" y="0"/>
            <a:ext cx="6689558" cy="1325563"/>
          </a:xfrm>
        </p:spPr>
        <p:txBody>
          <a:bodyPr>
            <a:normAutofit/>
          </a:bodyPr>
          <a:lstStyle/>
          <a:p>
            <a:r>
              <a:rPr lang="en-US" dirty="0"/>
              <a:t>You can start multiple threads</a:t>
            </a:r>
          </a:p>
        </p:txBody>
      </p:sp>
      <p:sp>
        <p:nvSpPr>
          <p:cNvPr id="3" name="Slide Number Placeholder 2">
            <a:extLst>
              <a:ext uri="{FF2B5EF4-FFF2-40B4-BE49-F238E27FC236}">
                <a16:creationId xmlns:a16="http://schemas.microsoft.com/office/drawing/2014/main" id="{1194B1E1-0ABD-F3C4-D509-735B0FB635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B10B6FC-CBB4-DDFA-ECA8-083A292551A0}"/>
              </a:ext>
            </a:extLst>
          </p:cNvPr>
          <p:cNvSpPr txBox="1"/>
          <p:nvPr/>
        </p:nvSpPr>
        <p:spPr>
          <a:xfrm>
            <a:off x="421105" y="1537117"/>
            <a:ext cx="7106653" cy="4038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dirty="0">
              <a:solidFill>
                <a:schemeClr val="tx1"/>
              </a:solidFill>
            </a:endParaRPr>
          </a:p>
        </p:txBody>
      </p:sp>
      <p:sp>
        <p:nvSpPr>
          <p:cNvPr id="5" name="TextBox 4">
            <a:extLst>
              <a:ext uri="{FF2B5EF4-FFF2-40B4-BE49-F238E27FC236}">
                <a16:creationId xmlns:a16="http://schemas.microsoft.com/office/drawing/2014/main" id="{173CBFAD-7167-FA60-3769-128027AC27F6}"/>
              </a:ext>
            </a:extLst>
          </p:cNvPr>
          <p:cNvSpPr txBox="1"/>
          <p:nvPr/>
        </p:nvSpPr>
        <p:spPr>
          <a:xfrm>
            <a:off x="6543776" y="1537117"/>
            <a:ext cx="5470358" cy="47228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rPr>
              <a:t>$ </a:t>
            </a:r>
            <a:r>
              <a:rPr lang="en-US" sz="2400" dirty="0" err="1">
                <a:solidFill>
                  <a:schemeClr val="tx1"/>
                </a:solidFill>
              </a:rPr>
              <a:t>npx</a:t>
            </a:r>
            <a:r>
              <a:rPr lang="en-US" sz="2400" dirty="0">
                <a:solidFill>
                  <a:schemeClr val="tx1"/>
                </a:solidFill>
              </a:rPr>
              <a:t> </a:t>
            </a:r>
            <a:r>
              <a:rPr lang="en-US" sz="2400" dirty="0" err="1">
                <a:solidFill>
                  <a:schemeClr val="tx1"/>
                </a:solidFill>
              </a:rPr>
              <a:t>ts</a:t>
            </a:r>
            <a:r>
              <a:rPr lang="en-US" sz="2400" dirty="0">
                <a:solidFill>
                  <a:schemeClr val="tx1"/>
                </a:solidFill>
              </a:rPr>
              <a:t>-node example2.ts</a:t>
            </a:r>
          </a:p>
          <a:p>
            <a:pPr algn="l"/>
            <a:r>
              <a:rPr lang="en-US" sz="2400" dirty="0" err="1">
                <a:solidFill>
                  <a:schemeClr val="tx1"/>
                </a:solidFill>
              </a:rPr>
              <a:t>doThisNow</a:t>
            </a:r>
            <a:r>
              <a:rPr lang="en-US" sz="2400" dirty="0">
                <a:solidFill>
                  <a:schemeClr val="tx1"/>
                </a:solidFill>
              </a:rPr>
              <a:t> 1</a:t>
            </a:r>
          </a:p>
          <a:p>
            <a:pPr algn="l"/>
            <a:r>
              <a:rPr lang="en-US" sz="2400" dirty="0">
                <a:solidFill>
                  <a:schemeClr val="tx1"/>
                </a:solidFill>
              </a:rPr>
              <a:t>p1 = Promise { '</a:t>
            </a:r>
            <a:r>
              <a:rPr lang="en-US" sz="2400" dirty="0" err="1">
                <a:solidFill>
                  <a:schemeClr val="tx1"/>
                </a:solidFill>
              </a:rPr>
              <a:t>somePromise</a:t>
            </a:r>
            <a:r>
              <a:rPr lang="en-US" sz="2400" dirty="0">
                <a:solidFill>
                  <a:schemeClr val="tx1"/>
                </a:solidFill>
              </a:rPr>
              <a:t> 1' }</a:t>
            </a:r>
          </a:p>
          <a:p>
            <a:pPr algn="l"/>
            <a:r>
              <a:rPr lang="en-US" sz="2400" dirty="0" err="1">
                <a:solidFill>
                  <a:schemeClr val="tx1"/>
                </a:solidFill>
              </a:rPr>
              <a:t>doThisNow</a:t>
            </a:r>
            <a:r>
              <a:rPr lang="en-US" sz="2400" dirty="0">
                <a:solidFill>
                  <a:schemeClr val="tx1"/>
                </a:solidFill>
              </a:rPr>
              <a:t> 2</a:t>
            </a:r>
          </a:p>
          <a:p>
            <a:pPr algn="l"/>
            <a:r>
              <a:rPr lang="en-US" sz="2400" dirty="0">
                <a:solidFill>
                  <a:schemeClr val="tx1"/>
                </a:solidFill>
              </a:rPr>
              <a:t>p1 = Promise { '</a:t>
            </a:r>
            <a:r>
              <a:rPr lang="en-US" sz="2400" dirty="0" err="1">
                <a:solidFill>
                  <a:schemeClr val="tx1"/>
                </a:solidFill>
              </a:rPr>
              <a:t>somePromise</a:t>
            </a:r>
            <a:r>
              <a:rPr lang="en-US" sz="2400" dirty="0">
                <a:solidFill>
                  <a:schemeClr val="tx1"/>
                </a:solidFill>
              </a:rPr>
              <a:t> 2' }</a:t>
            </a:r>
          </a:p>
          <a:p>
            <a:pPr algn="l"/>
            <a:r>
              <a:rPr lang="en-US" sz="2400" dirty="0" err="1">
                <a:solidFill>
                  <a:schemeClr val="tx1"/>
                </a:solidFill>
              </a:rPr>
              <a:t>doThisNow</a:t>
            </a:r>
            <a:r>
              <a:rPr lang="en-US" sz="2400" dirty="0">
                <a:solidFill>
                  <a:schemeClr val="tx1"/>
                </a:solidFill>
              </a:rPr>
              <a:t> 3</a:t>
            </a:r>
          </a:p>
          <a:p>
            <a:pPr algn="l"/>
            <a:r>
              <a:rPr lang="en-US" sz="2400" dirty="0">
                <a:solidFill>
                  <a:schemeClr val="tx1"/>
                </a:solidFill>
              </a:rPr>
              <a:t>p1 = Promise { '</a:t>
            </a:r>
            <a:r>
              <a:rPr lang="en-US" sz="2400" dirty="0" err="1">
                <a:solidFill>
                  <a:schemeClr val="tx1"/>
                </a:solidFill>
              </a:rPr>
              <a:t>somePromise</a:t>
            </a:r>
            <a:r>
              <a:rPr lang="en-US" sz="2400" dirty="0">
                <a:solidFill>
                  <a:schemeClr val="tx1"/>
                </a:solidFill>
              </a:rPr>
              <a:t> 3' }</a:t>
            </a:r>
          </a:p>
          <a:p>
            <a:pPr algn="l"/>
            <a:r>
              <a:rPr lang="en-US" sz="2400" dirty="0">
                <a:solidFill>
                  <a:schemeClr val="tx1"/>
                </a:solidFill>
              </a:rPr>
              <a:t>main finished</a:t>
            </a:r>
          </a:p>
          <a:p>
            <a:pPr algn="l"/>
            <a:endParaRPr lang="en-US" sz="2400" dirty="0">
              <a:solidFill>
                <a:schemeClr val="tx1"/>
              </a:solidFill>
            </a:endParaRPr>
          </a:p>
          <a:p>
            <a:pPr algn="l"/>
            <a:r>
              <a:rPr lang="en-US" sz="2400" dirty="0" err="1">
                <a:solidFill>
                  <a:schemeClr val="tx1"/>
                </a:solidFill>
              </a:rPr>
              <a:t>doThisLater</a:t>
            </a:r>
            <a:r>
              <a:rPr lang="en-US" sz="2400" dirty="0">
                <a:solidFill>
                  <a:schemeClr val="tx1"/>
                </a:solidFill>
              </a:rPr>
              <a:t> 1</a:t>
            </a:r>
          </a:p>
          <a:p>
            <a:pPr algn="l"/>
            <a:r>
              <a:rPr lang="en-US" sz="2400" dirty="0" err="1">
                <a:solidFill>
                  <a:schemeClr val="tx1"/>
                </a:solidFill>
              </a:rPr>
              <a:t>doThisLater</a:t>
            </a:r>
            <a:r>
              <a:rPr lang="en-US" sz="2400" dirty="0">
                <a:solidFill>
                  <a:schemeClr val="tx1"/>
                </a:solidFill>
              </a:rPr>
              <a:t> 2</a:t>
            </a:r>
          </a:p>
          <a:p>
            <a:pPr algn="l"/>
            <a:r>
              <a:rPr lang="en-US" sz="2400" dirty="0" err="1">
                <a:solidFill>
                  <a:schemeClr val="tx1"/>
                </a:solidFill>
              </a:rPr>
              <a:t>doThisLater</a:t>
            </a:r>
            <a:r>
              <a:rPr lang="en-US" sz="2400" dirty="0">
                <a:solidFill>
                  <a:schemeClr val="tx1"/>
                </a:solidFill>
              </a:rPr>
              <a:t> 3</a:t>
            </a:r>
          </a:p>
        </p:txBody>
      </p:sp>
      <p:sp>
        <p:nvSpPr>
          <p:cNvPr id="7" name="Rectangle: Rounded Corners 6">
            <a:extLst>
              <a:ext uri="{FF2B5EF4-FFF2-40B4-BE49-F238E27FC236}">
                <a16:creationId xmlns:a16="http://schemas.microsoft.com/office/drawing/2014/main" id="{FDAACDF5-98FD-3534-BB03-DB82A61601AA}"/>
              </a:ext>
            </a:extLst>
          </p:cNvPr>
          <p:cNvSpPr/>
          <p:nvPr/>
        </p:nvSpPr>
        <p:spPr>
          <a:xfrm>
            <a:off x="7807846" y="29707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/async-await/example2.ts</a:t>
            </a:r>
          </a:p>
        </p:txBody>
      </p:sp>
    </p:spTree>
    <p:extLst>
      <p:ext uri="{BB962C8B-B14F-4D97-AF65-F5344CB8AC3E}">
        <p14:creationId xmlns:p14="http://schemas.microsoft.com/office/powerpoint/2010/main" val="32597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160B67-2509-D17B-1138-6F85570741E5}"/>
              </a:ext>
            </a:extLst>
          </p:cNvPr>
          <p:cNvSpPr>
            <a:spLocks noGrp="1"/>
          </p:cNvSpPr>
          <p:nvPr>
            <p:ph type="title"/>
          </p:nvPr>
        </p:nvSpPr>
        <p:spPr>
          <a:xfrm>
            <a:off x="838200" y="18255"/>
            <a:ext cx="6603332" cy="1325563"/>
          </a:xfrm>
        </p:spPr>
        <p:txBody>
          <a:bodyPr>
            <a:normAutofit fontScale="90000"/>
          </a:bodyPr>
          <a:lstStyle/>
          <a:p>
            <a:r>
              <a:rPr lang="en-US" dirty="0"/>
              <a:t>Use await to make promises execute sequentially</a:t>
            </a:r>
          </a:p>
        </p:txBody>
      </p:sp>
      <p:sp>
        <p:nvSpPr>
          <p:cNvPr id="2" name="Slide Number Placeholder 1">
            <a:extLst>
              <a:ext uri="{FF2B5EF4-FFF2-40B4-BE49-F238E27FC236}">
                <a16:creationId xmlns:a16="http://schemas.microsoft.com/office/drawing/2014/main" id="{63DECB98-DC52-A220-52BC-98EE9F26FE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870D3A2-1A64-5CA7-9115-F91414A21756}"/>
              </a:ext>
            </a:extLst>
          </p:cNvPr>
          <p:cNvSpPr txBox="1"/>
          <p:nvPr/>
        </p:nvSpPr>
        <p:spPr>
          <a:xfrm>
            <a:off x="340895" y="1612111"/>
            <a:ext cx="7100637"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r>
              <a:rPr lang="en-US" sz="2400" dirty="0">
                <a:solidFill>
                  <a:srgbClr val="795E26"/>
                </a:solidFill>
                <a:latin typeface="Consolas" panose="020B0609020204030204" pitchFamily="49" charset="0"/>
              </a:rPr>
              <a:t>console.log("example3 finished\n")</a:t>
            </a:r>
          </a:p>
          <a:p>
            <a:pPr algn="l"/>
            <a:endParaRPr lang="en-US" sz="24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FB831C62-F6AA-046A-4319-6A36C326E34E}"/>
              </a:ext>
            </a:extLst>
          </p:cNvPr>
          <p:cNvSpPr txBox="1"/>
          <p:nvPr/>
        </p:nvSpPr>
        <p:spPr>
          <a:xfrm>
            <a:off x="6460958" y="1795387"/>
            <a:ext cx="4892842" cy="4106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 </a:t>
            </a:r>
            <a:r>
              <a:rPr lang="en-US" sz="2400" dirty="0" err="1">
                <a:solidFill>
                  <a:schemeClr val="tx1"/>
                </a:solidFill>
              </a:rPr>
              <a:t>npx</a:t>
            </a:r>
            <a:r>
              <a:rPr lang="en-US" sz="2400" dirty="0">
                <a:solidFill>
                  <a:schemeClr val="tx1"/>
                </a:solidFill>
              </a:rPr>
              <a:t> </a:t>
            </a:r>
            <a:r>
              <a:rPr lang="en-US" sz="2400" dirty="0" err="1">
                <a:solidFill>
                  <a:schemeClr val="tx1"/>
                </a:solidFill>
              </a:rPr>
              <a:t>ts</a:t>
            </a:r>
            <a:r>
              <a:rPr lang="en-US" sz="2400" dirty="0">
                <a:solidFill>
                  <a:schemeClr val="tx1"/>
                </a:solidFill>
              </a:rPr>
              <a:t>-node example3.ts</a:t>
            </a:r>
          </a:p>
          <a:p>
            <a:pPr algn="l"/>
            <a:r>
              <a:rPr lang="en-US" sz="2400" dirty="0" err="1">
                <a:solidFill>
                  <a:schemeClr val="tx1"/>
                </a:solidFill>
              </a:rPr>
              <a:t>doThisNow</a:t>
            </a:r>
            <a:r>
              <a:rPr lang="en-US" sz="2400" dirty="0">
                <a:solidFill>
                  <a:schemeClr val="tx1"/>
                </a:solidFill>
              </a:rPr>
              <a:t> 1</a:t>
            </a:r>
          </a:p>
          <a:p>
            <a:pPr algn="l"/>
            <a:r>
              <a:rPr lang="en-US" sz="2400" dirty="0">
                <a:solidFill>
                  <a:schemeClr val="tx1"/>
                </a:solidFill>
              </a:rPr>
              <a:t>p1 = Promise { '</a:t>
            </a:r>
            <a:r>
              <a:rPr lang="en-US" sz="2400" dirty="0" err="1">
                <a:solidFill>
                  <a:schemeClr val="tx1"/>
                </a:solidFill>
              </a:rPr>
              <a:t>somePromise</a:t>
            </a:r>
            <a:r>
              <a:rPr lang="en-US" sz="2400" dirty="0">
                <a:solidFill>
                  <a:schemeClr val="tx1"/>
                </a:solidFill>
              </a:rPr>
              <a:t> 1' }</a:t>
            </a:r>
          </a:p>
          <a:p>
            <a:pPr algn="l"/>
            <a:r>
              <a:rPr lang="en-US" sz="2400" dirty="0">
                <a:solidFill>
                  <a:schemeClr val="tx1"/>
                </a:solidFill>
              </a:rPr>
              <a:t>example3 finished</a:t>
            </a:r>
          </a:p>
          <a:p>
            <a:pPr algn="l"/>
            <a:endParaRPr lang="en-US" sz="2400" dirty="0">
              <a:solidFill>
                <a:schemeClr val="tx1"/>
              </a:solidFill>
            </a:endParaRPr>
          </a:p>
          <a:p>
            <a:pPr algn="l"/>
            <a:r>
              <a:rPr lang="en-US" sz="2400" dirty="0" err="1">
                <a:solidFill>
                  <a:schemeClr val="tx1"/>
                </a:solidFill>
              </a:rPr>
              <a:t>doThisLater</a:t>
            </a:r>
            <a:r>
              <a:rPr lang="en-US" sz="2400" dirty="0">
                <a:solidFill>
                  <a:schemeClr val="tx1"/>
                </a:solidFill>
              </a:rPr>
              <a:t> 1</a:t>
            </a:r>
          </a:p>
          <a:p>
            <a:pPr algn="l"/>
            <a:r>
              <a:rPr lang="en-US" sz="2400" dirty="0" err="1">
                <a:solidFill>
                  <a:schemeClr val="tx1"/>
                </a:solidFill>
              </a:rPr>
              <a:t>doThisNow</a:t>
            </a:r>
            <a:r>
              <a:rPr lang="en-US" sz="2400" dirty="0">
                <a:solidFill>
                  <a:schemeClr val="tx1"/>
                </a:solidFill>
              </a:rPr>
              <a:t> 2</a:t>
            </a:r>
          </a:p>
          <a:p>
            <a:pPr algn="l"/>
            <a:r>
              <a:rPr lang="en-US" sz="2400" dirty="0">
                <a:solidFill>
                  <a:schemeClr val="tx1"/>
                </a:solidFill>
              </a:rPr>
              <a:t>p1 = Promise { '</a:t>
            </a:r>
            <a:r>
              <a:rPr lang="en-US" sz="2400" dirty="0" err="1">
                <a:solidFill>
                  <a:schemeClr val="tx1"/>
                </a:solidFill>
              </a:rPr>
              <a:t>somePromise</a:t>
            </a:r>
            <a:r>
              <a:rPr lang="en-US" sz="2400" dirty="0">
                <a:solidFill>
                  <a:schemeClr val="tx1"/>
                </a:solidFill>
              </a:rPr>
              <a:t> 2' }</a:t>
            </a:r>
          </a:p>
          <a:p>
            <a:pPr algn="l"/>
            <a:r>
              <a:rPr lang="en-US" sz="2400" dirty="0" err="1">
                <a:solidFill>
                  <a:schemeClr val="tx1"/>
                </a:solidFill>
              </a:rPr>
              <a:t>doThisLater</a:t>
            </a:r>
            <a:r>
              <a:rPr lang="en-US" sz="2400" dirty="0">
                <a:solidFill>
                  <a:schemeClr val="tx1"/>
                </a:solidFill>
              </a:rPr>
              <a:t> 2</a:t>
            </a:r>
          </a:p>
          <a:p>
            <a:pPr algn="l"/>
            <a:r>
              <a:rPr lang="en-US" sz="2400" dirty="0" err="1">
                <a:solidFill>
                  <a:schemeClr val="tx1"/>
                </a:solidFill>
              </a:rPr>
              <a:t>doThisNow</a:t>
            </a:r>
            <a:r>
              <a:rPr lang="en-US" sz="2400" dirty="0">
                <a:solidFill>
                  <a:schemeClr val="tx1"/>
                </a:solidFill>
              </a:rPr>
              <a:t> 3</a:t>
            </a:r>
          </a:p>
          <a:p>
            <a:pPr algn="l"/>
            <a:r>
              <a:rPr lang="en-US" sz="2400" dirty="0">
                <a:solidFill>
                  <a:schemeClr val="tx1"/>
                </a:solidFill>
              </a:rPr>
              <a:t>p1 = Promise { '</a:t>
            </a:r>
            <a:r>
              <a:rPr lang="en-US" sz="2400" dirty="0" err="1">
                <a:solidFill>
                  <a:schemeClr val="tx1"/>
                </a:solidFill>
              </a:rPr>
              <a:t>somePromise</a:t>
            </a:r>
            <a:r>
              <a:rPr lang="en-US" sz="2400" dirty="0">
                <a:solidFill>
                  <a:schemeClr val="tx1"/>
                </a:solidFill>
              </a:rPr>
              <a:t> 3' }</a:t>
            </a:r>
          </a:p>
          <a:p>
            <a:pPr algn="l"/>
            <a:r>
              <a:rPr lang="en-US" sz="2400" dirty="0" err="1">
                <a:solidFill>
                  <a:schemeClr val="tx1"/>
                </a:solidFill>
              </a:rPr>
              <a:t>doThisLater</a:t>
            </a:r>
            <a:r>
              <a:rPr lang="en-US" sz="2400" dirty="0">
                <a:solidFill>
                  <a:schemeClr val="tx1"/>
                </a:solidFill>
              </a:rPr>
              <a:t> 3</a:t>
            </a:r>
          </a:p>
          <a:p>
            <a:pPr algn="l"/>
            <a:r>
              <a:rPr lang="en-US" sz="2400" dirty="0">
                <a:solidFill>
                  <a:schemeClr val="tx1"/>
                </a:solidFill>
              </a:rPr>
              <a:t>main finished</a:t>
            </a:r>
          </a:p>
        </p:txBody>
      </p:sp>
      <p:sp>
        <p:nvSpPr>
          <p:cNvPr id="4" name="Rectangle: Rounded Corners 3">
            <a:extLst>
              <a:ext uri="{FF2B5EF4-FFF2-40B4-BE49-F238E27FC236}">
                <a16:creationId xmlns:a16="http://schemas.microsoft.com/office/drawing/2014/main" id="{3C64EC93-85B9-5965-EDF1-36405FDF8AC1}"/>
              </a:ext>
            </a:extLst>
          </p:cNvPr>
          <p:cNvSpPr/>
          <p:nvPr/>
        </p:nvSpPr>
        <p:spPr>
          <a:xfrm>
            <a:off x="7726656" y="28955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/async-await/example3.ts</a:t>
            </a:r>
          </a:p>
        </p:txBody>
      </p:sp>
    </p:spTree>
    <p:extLst>
      <p:ext uri="{BB962C8B-B14F-4D97-AF65-F5344CB8AC3E}">
        <p14:creationId xmlns:p14="http://schemas.microsoft.com/office/powerpoint/2010/main" val="2014121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173D-5D9B-763D-3D98-34F5F1480C23}"/>
              </a:ext>
            </a:extLst>
          </p:cNvPr>
          <p:cNvSpPr>
            <a:spLocks noGrp="1"/>
          </p:cNvSpPr>
          <p:nvPr>
            <p:ph type="title"/>
          </p:nvPr>
        </p:nvSpPr>
        <p:spPr/>
        <p:txBody>
          <a:bodyPr/>
          <a:lstStyle/>
          <a:p>
            <a:r>
              <a:rPr lang="en-US" dirty="0"/>
              <a:t>Use </a:t>
            </a:r>
            <a:r>
              <a:rPr lang="en-US" dirty="0" err="1"/>
              <a:t>Promise.all</a:t>
            </a:r>
            <a:r>
              <a:rPr lang="en-US" dirty="0"/>
              <a:t> to synchronize on the completion of several promises</a:t>
            </a:r>
          </a:p>
        </p:txBody>
      </p:sp>
      <p:sp>
        <p:nvSpPr>
          <p:cNvPr id="3" name="Slide Number Placeholder 2">
            <a:extLst>
              <a:ext uri="{FF2B5EF4-FFF2-40B4-BE49-F238E27FC236}">
                <a16:creationId xmlns:a16="http://schemas.microsoft.com/office/drawing/2014/main" id="{751D7951-2020-B243-B54F-AC38477DD8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76F5E4-A6FE-69EB-E1C8-448980393E58}"/>
              </a:ext>
            </a:extLst>
          </p:cNvPr>
          <p:cNvSpPr txBox="1"/>
          <p:nvPr/>
        </p:nvSpPr>
        <p:spPr>
          <a:xfrm>
            <a:off x="1138990" y="1604899"/>
            <a:ext cx="9897978" cy="48320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started"</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 </a:t>
            </a:r>
          </a:p>
          <a:p>
            <a:pPr algn="l"/>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E471D34-C9C4-50CF-4C43-95DDF574AD7D}"/>
              </a:ext>
            </a:extLst>
          </p:cNvPr>
          <p:cNvSpPr txBox="1"/>
          <p:nvPr/>
        </p:nvSpPr>
        <p:spPr>
          <a:xfrm>
            <a:off x="7684169" y="1604899"/>
            <a:ext cx="4295274" cy="4653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a:solidFill>
                  <a:schemeClr val="tx1"/>
                </a:solidFill>
              </a:rPr>
              <a:t>$ npx ts-node example4.ts</a:t>
            </a:r>
          </a:p>
          <a:p>
            <a:pPr algn="l"/>
            <a:r>
              <a:rPr lang="en-US" sz="2000">
                <a:solidFill>
                  <a:schemeClr val="tx1"/>
                </a:solidFill>
              </a:rPr>
              <a:t>forkJoin started</a:t>
            </a:r>
          </a:p>
          <a:p>
            <a:pPr algn="l"/>
            <a:r>
              <a:rPr lang="en-US" sz="2000">
                <a:solidFill>
                  <a:schemeClr val="tx1"/>
                </a:solidFill>
              </a:rPr>
              <a:t>doThisNow 1</a:t>
            </a:r>
          </a:p>
          <a:p>
            <a:pPr algn="l"/>
            <a:r>
              <a:rPr lang="en-US" sz="2000">
                <a:solidFill>
                  <a:schemeClr val="tx1"/>
                </a:solidFill>
              </a:rPr>
              <a:t>p1 = Promise { 'somePromise 1' }</a:t>
            </a:r>
          </a:p>
          <a:p>
            <a:pPr algn="l"/>
            <a:r>
              <a:rPr lang="en-US" sz="2000">
                <a:solidFill>
                  <a:schemeClr val="tx1"/>
                </a:solidFill>
              </a:rPr>
              <a:t>doThisNow 2</a:t>
            </a:r>
          </a:p>
          <a:p>
            <a:pPr algn="l"/>
            <a:r>
              <a:rPr lang="en-US" sz="2000">
                <a:solidFill>
                  <a:schemeClr val="tx1"/>
                </a:solidFill>
              </a:rPr>
              <a:t>p1 = Promise { 'somePromise 2' }</a:t>
            </a:r>
          </a:p>
          <a:p>
            <a:pPr algn="l"/>
            <a:r>
              <a:rPr lang="en-US" sz="2000">
                <a:solidFill>
                  <a:schemeClr val="tx1"/>
                </a:solidFill>
              </a:rPr>
              <a:t>doThisNow 3</a:t>
            </a:r>
          </a:p>
          <a:p>
            <a:pPr algn="l"/>
            <a:r>
              <a:rPr lang="en-US" sz="2000">
                <a:solidFill>
                  <a:schemeClr val="tx1"/>
                </a:solidFill>
              </a:rPr>
              <a:t>p1 = Promise { 'somePromise 3' }</a:t>
            </a:r>
          </a:p>
          <a:p>
            <a:pPr algn="l"/>
            <a:r>
              <a:rPr lang="en-US" sz="2000">
                <a:solidFill>
                  <a:schemeClr val="tx1"/>
                </a:solidFill>
              </a:rPr>
              <a:t>[ Promise { &lt;pending&gt; }, Promise { &lt;pending&gt; }, Promise { &lt;pending&gt; } ]</a:t>
            </a:r>
          </a:p>
          <a:p>
            <a:pPr algn="l"/>
            <a:r>
              <a:rPr lang="en-US" sz="2000">
                <a:solidFill>
                  <a:schemeClr val="tx1"/>
                </a:solidFill>
              </a:rPr>
              <a:t>main finished</a:t>
            </a:r>
          </a:p>
          <a:p>
            <a:pPr algn="l"/>
            <a:endParaRPr lang="en-US" sz="2000">
              <a:solidFill>
                <a:schemeClr val="tx1"/>
              </a:solidFill>
            </a:endParaRPr>
          </a:p>
          <a:p>
            <a:pPr algn="l"/>
            <a:r>
              <a:rPr lang="en-US" sz="2000">
                <a:solidFill>
                  <a:schemeClr val="tx1"/>
                </a:solidFill>
              </a:rPr>
              <a:t>doThisLater 1</a:t>
            </a:r>
          </a:p>
          <a:p>
            <a:pPr algn="l"/>
            <a:r>
              <a:rPr lang="en-US" sz="2000">
                <a:solidFill>
                  <a:schemeClr val="tx1"/>
                </a:solidFill>
              </a:rPr>
              <a:t>doThisLater 2</a:t>
            </a:r>
          </a:p>
          <a:p>
            <a:pPr algn="l"/>
            <a:r>
              <a:rPr lang="en-US" sz="2000">
                <a:solidFill>
                  <a:schemeClr val="tx1"/>
                </a:solidFill>
              </a:rPr>
              <a:t>doThisLater 3</a:t>
            </a:r>
          </a:p>
          <a:p>
            <a:pPr algn="l"/>
            <a:r>
              <a:rPr lang="en-US" sz="2000">
                <a:solidFill>
                  <a:schemeClr val="tx1"/>
                </a:solidFill>
              </a:rPr>
              <a:t>forkJoin finished</a:t>
            </a:r>
            <a:endParaRPr lang="en-US" sz="2000" dirty="0">
              <a:solidFill>
                <a:schemeClr val="tx1"/>
              </a:solidFill>
            </a:endParaRPr>
          </a:p>
        </p:txBody>
      </p:sp>
      <p:sp>
        <p:nvSpPr>
          <p:cNvPr id="4" name="Rectangle: Rounded Corners 3">
            <a:extLst>
              <a:ext uri="{FF2B5EF4-FFF2-40B4-BE49-F238E27FC236}">
                <a16:creationId xmlns:a16="http://schemas.microsoft.com/office/drawing/2014/main" id="{928E3BB7-0921-F61D-C011-C60A17C81F24}"/>
              </a:ext>
            </a:extLst>
          </p:cNvPr>
          <p:cNvSpPr/>
          <p:nvPr/>
        </p:nvSpPr>
        <p:spPr>
          <a:xfrm>
            <a:off x="668507" y="5957083"/>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/async-await/example4.ts</a:t>
            </a:r>
          </a:p>
        </p:txBody>
      </p:sp>
    </p:spTree>
    <p:extLst>
      <p:ext uri="{BB962C8B-B14F-4D97-AF65-F5344CB8AC3E}">
        <p14:creationId xmlns:p14="http://schemas.microsoft.com/office/powerpoint/2010/main" val="188325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solidFill>
                  <a:schemeClr val="accent1">
                    <a:lumMod val="40000"/>
                    <a:lumOff val="60000"/>
                  </a:schemeClr>
                </a:solidFill>
              </a:rPr>
              <a:t>We achieve this goal using two techniques:</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1. cooperative multiprocessing </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2. </a:t>
            </a:r>
            <a:r>
              <a:rPr lang="en-US"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520995" y="4471325"/>
            <a:ext cx="11155326" cy="2431337"/>
          </a:xfrm>
        </p:spPr>
        <p:txBody>
          <a:bodyPr>
            <a:normAutofit/>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The caller of </a:t>
            </a:r>
            <a:r>
              <a:rPr lang="en-US" sz="2800" b="0" dirty="0" err="1">
                <a:solidFill>
                  <a:srgbClr val="795E26"/>
                </a:solidFill>
                <a:effectLst/>
                <a:latin typeface="Consolas" panose="020B0609020204030204" pitchFamily="49" charset="0"/>
              </a:rPr>
              <a:t>makeRequest</a:t>
            </a:r>
            <a:r>
              <a:rPr lang="en-US" dirty="0">
                <a:solidFill>
                  <a:srgbClr val="795E26"/>
                </a:solidFill>
                <a:latin typeface="Consolas" panose="020B0609020204030204" pitchFamily="49" charset="0"/>
              </a:rPr>
              <a:t> </a:t>
            </a:r>
            <a:r>
              <a:rPr lang="en-US" dirty="0"/>
              <a:t>resumes immediately.</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5" y="1701523"/>
            <a:ext cx="11584865"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 (to be executed now)</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const</a:t>
            </a:r>
            <a:r>
              <a:rPr lang="en-US" sz="2800" b="0" dirty="0">
                <a:solidFill>
                  <a:srgbClr val="000000"/>
                </a:solidFill>
                <a:effectLst/>
                <a:latin typeface="Consolas" panose="020B0609020204030204" pitchFamily="49" charset="0"/>
              </a:rPr>
              <a:t> </a:t>
            </a:r>
            <a:r>
              <a:rPr lang="en-US" sz="2800" b="0" dirty="0">
                <a:solidFill>
                  <a:srgbClr val="0070C1"/>
                </a:solidFill>
                <a:effectLst/>
                <a:latin typeface="Consolas" panose="020B0609020204030204" pitchFamily="49" charset="0"/>
              </a:rPr>
              <a:t>response</a:t>
            </a:r>
            <a:r>
              <a:rPr lang="en-US" sz="2800" b="0" dirty="0">
                <a:solidFill>
                  <a:srgbClr val="000000"/>
                </a:solidFill>
                <a:effectLst/>
                <a:latin typeface="Consolas" panose="020B0609020204030204" pitchFamily="49" charset="0"/>
              </a:rPr>
              <a:t> =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latin typeface="Consolas" panose="020B0609020204030204" pitchFamily="49" charset="0"/>
              </a:rPr>
              <a:t>axios</a:t>
            </a:r>
            <a:r>
              <a:rPr lang="en-US" sz="2800" b="0" dirty="0" err="1">
                <a:solidFill>
                  <a:srgbClr val="000000"/>
                </a:solidFill>
                <a:effectLst/>
                <a:latin typeface="Consolas" panose="020B0609020204030204" pitchFamily="49" charset="0"/>
              </a:rPr>
              <a:t>.</a:t>
            </a:r>
            <a:r>
              <a:rPr lang="en-US" sz="2800" b="0" dirty="0" err="1">
                <a:solidFill>
                  <a:srgbClr val="795E26"/>
                </a:solidFill>
                <a:effectLst/>
                <a:latin typeface="Consolas" panose="020B0609020204030204" pitchFamily="49" charset="0"/>
              </a:rPr>
              <a:t>get</a:t>
            </a:r>
            <a:r>
              <a:rPr lang="en-US" sz="2800" b="0" dirty="0">
                <a:solidFill>
                  <a:srgbClr val="000000"/>
                </a:solidFill>
                <a:effectLst/>
                <a:latin typeface="Consolas" panose="020B0609020204030204" pitchFamily="49" charset="0"/>
              </a:rPr>
              <a:t>(</a:t>
            </a:r>
            <a:r>
              <a:rPr lang="en-US" sz="2800" b="0" dirty="0">
                <a:solidFill>
                  <a:srgbClr val="A31515"/>
                </a:solidFill>
                <a:effectLst/>
                <a:latin typeface="Consolas" panose="020B0609020204030204" pitchFamily="49" charset="0"/>
              </a:rPr>
              <a:t>'https://rest-</a:t>
            </a:r>
            <a:r>
              <a:rPr lang="en-US" sz="2800" b="0" dirty="0" err="1">
                <a:solidFill>
                  <a:srgbClr val="A31515"/>
                </a:solidFill>
                <a:effectLst/>
                <a:latin typeface="Consolas" panose="020B0609020204030204" pitchFamily="49" charset="0"/>
              </a:rPr>
              <a:t>example.covey.town</a:t>
            </a:r>
            <a:r>
              <a:rPr lang="en-US" sz="2800" b="0" dirty="0">
                <a:solidFill>
                  <a:srgbClr val="A31515"/>
                </a:solidFill>
                <a:effectLst/>
                <a:latin typeface="Consolas" panose="020B0609020204030204" pitchFamily="49" charset="0"/>
              </a:rPr>
              <a:t>'</a:t>
            </a:r>
            <a:r>
              <a:rPr lang="en-US" sz="2800" b="0" dirty="0">
                <a:solidFill>
                  <a:srgbClr val="000000"/>
                </a:solidFill>
                <a:effectLs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more code (to be executed after the .get() returns.</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resumes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reports that for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Rectangle: Rounded Corners 4">
            <a:extLst>
              <a:ext uri="{FF2B5EF4-FFF2-40B4-BE49-F238E27FC236}">
                <a16:creationId xmlns:a16="http://schemas.microsoft.com/office/drawing/2014/main" id="{2929532D-E328-EFCE-FFDB-25F06E3F683E}"/>
              </a:ext>
            </a:extLst>
          </p:cNvPr>
          <p:cNvSpPr/>
          <p:nvPr/>
        </p:nvSpPr>
        <p:spPr>
          <a:xfrm>
            <a:off x="7503647" y="330135"/>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/requests/example1.ts</a:t>
            </a: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143682"/>
            <a:ext cx="4165936" cy="1335309"/>
          </a:xfrm>
        </p:spPr>
        <p:txBody>
          <a:bodyPr>
            <a:normAutofit fontScale="92500" lnSpcReduction="10000"/>
          </a:bodyPr>
          <a:lstStyle/>
          <a:p>
            <a:pPr marL="0" indent="0">
              <a:buNone/>
            </a:pPr>
            <a:r>
              <a:rPr lang="en-US" sz="3600" dirty="0">
                <a:solidFill>
                  <a:srgbClr val="0070C0"/>
                </a:solidFill>
                <a:cs typeface="+mj-cs"/>
              </a:rPr>
              <a:t>Running several requests concurrently</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t>
              </a:r>
              <a:r>
                <a:rPr lang="en-US" sz="2400" b="1">
                  <a:solidFill>
                    <a:schemeClr val="tx1"/>
                  </a:solidFill>
                  <a:latin typeface="Ink Free" panose="03080402000500000000" pitchFamily="66" charset="0"/>
                </a:rPr>
                <a:t>arrived at </a:t>
              </a:r>
              <a:r>
                <a:rPr lang="en-US" sz="2400" b="1" dirty="0">
                  <a:solidFill>
                    <a:schemeClr val="tx1"/>
                  </a:solidFill>
                  <a:latin typeface="Ink Free" panose="03080402000500000000" pitchFamily="66" charset="0"/>
                </a:rPr>
                <a:t>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8049029A-ABF9-6EE8-8F04-6C79565BC9D0}"/>
              </a:ext>
            </a:extLst>
          </p:cNvPr>
          <p:cNvSpPr/>
          <p:nvPr/>
        </p:nvSpPr>
        <p:spPr>
          <a:xfrm>
            <a:off x="7754767" y="1750107"/>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/requests/example2.ts</a:t>
            </a:r>
          </a:p>
        </p:txBody>
      </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br>
              <a:rPr lang="en-US" b="1" dirty="0"/>
            </a:br>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 name="Rectangle: Rounded Corners 8">
            <a:extLst>
              <a:ext uri="{FF2B5EF4-FFF2-40B4-BE49-F238E27FC236}">
                <a16:creationId xmlns:a16="http://schemas.microsoft.com/office/drawing/2014/main" id="{E17E5780-8929-B0FB-D7EE-0FC919639C15}"/>
              </a:ext>
            </a:extLst>
          </p:cNvPr>
          <p:cNvSpPr/>
          <p:nvPr/>
        </p:nvSpPr>
        <p:spPr>
          <a:xfrm>
            <a:off x="7879056" y="103422"/>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/requests/example3.ts</a:t>
            </a:r>
          </a:p>
        </p:txBody>
      </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waits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err="1">
                <a:solidFill>
                  <a:schemeClr val="tx1"/>
                </a:solidFill>
              </a:rPr>
              <a:t>makeRequest</a:t>
            </a:r>
            <a:r>
              <a:rPr lang="en-US" sz="1600" dirty="0">
                <a:solidFill>
                  <a:schemeClr val="tx1"/>
                </a:solidFill>
              </a:rPr>
              <a:t> reports that for request '2',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Rectangle: Rounded Corners 7">
            <a:extLst>
              <a:ext uri="{FF2B5EF4-FFF2-40B4-BE49-F238E27FC236}">
                <a16:creationId xmlns:a16="http://schemas.microsoft.com/office/drawing/2014/main" id="{9EB3B73C-6357-4D1B-5651-7FB2B3925D09}"/>
              </a:ext>
            </a:extLst>
          </p:cNvPr>
          <p:cNvSpPr/>
          <p:nvPr/>
        </p:nvSpPr>
        <p:spPr>
          <a:xfrm>
            <a:off x="7941852" y="220923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/requests/example4.ts</a:t>
            </a: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27</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a:solidFill>
                  <a:srgbClr val="795E26"/>
                </a:solidFill>
                <a:effectLst/>
                <a:latin typeface="Consolas" panose="020B0609020204030204" pitchFamily="49" charset="0"/>
              </a:rPr>
              <a:t>sum</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8445357" y="736937"/>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Our goal is to mask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0" y="1620838"/>
            <a:ext cx="5597525" cy="1325562"/>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transcripts/</a:t>
            </a:r>
            <a:r>
              <a:rPr lang="en-US" sz="1600" b="0" dirty="0" err="1">
                <a:solidFill>
                  <a:srgbClr val="000000"/>
                </a:solidFill>
                <a:effectLst/>
                <a:latin typeface="Consolas" panose="020B0609020204030204" pitchFamily="49" charset="0"/>
              </a:rPr>
              <a:t>simple.ts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dirty="0">
                <a:solidFill>
                  <a:srgbClr val="000000"/>
                </a:solidFill>
                <a:latin typeface="Consolas" panose="020B0609020204030204" pitchFamily="49" charset="0"/>
              </a:rPr>
              <a:t>&lt;blah blah blah&gt;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false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transcripts/handle-</a:t>
            </a:r>
            <a:r>
              <a:rPr lang="en-US" sz="1800" dirty="0" err="1">
                <a:solidFill>
                  <a:schemeClr val="tx1"/>
                </a:solidFill>
              </a:rPr>
              <a:t>errors.ts</a:t>
            </a:r>
            <a:endParaRPr lang="en-US" sz="1800" dirty="0">
              <a:solidFill>
                <a:schemeClr val="tx1"/>
              </a:solidFill>
            </a:endParaRP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t>We achieve this goal using two techniques:</a:t>
            </a:r>
            <a:br>
              <a:rPr lang="en-US" dirty="0"/>
            </a:br>
            <a:r>
              <a:rPr lang="en-US" dirty="0"/>
              <a:t> </a:t>
            </a:r>
            <a:br>
              <a:rPr lang="en-US" dirty="0"/>
            </a:br>
            <a:r>
              <a:rPr lang="en-US" dirty="0"/>
              <a:t>1. cooperative multiprocessing </a:t>
            </a:r>
            <a:br>
              <a:rPr lang="en-US" dirty="0"/>
            </a:br>
            <a:r>
              <a:rPr lang="en-US" dirty="0"/>
              <a:t> </a:t>
            </a:r>
            <a:br>
              <a:rPr lang="en-US" dirty="0"/>
            </a:br>
            <a:r>
              <a:rPr lang="en-US"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6</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43</a:t>
            </a:fld>
            <a:endParaRPr lang="en-US"/>
          </a:p>
        </p:txBody>
      </p:sp>
    </p:spTree>
    <p:extLst>
      <p:ext uri="{BB962C8B-B14F-4D97-AF65-F5344CB8AC3E}">
        <p14:creationId xmlns:p14="http://schemas.microsoft.com/office/powerpoint/2010/main" val="2457417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pic>
        <p:nvPicPr>
          <p:cNvPr id="6" name="Content Placeholder 5" descr="Diagram&#10;&#10;Description automatically generated">
            <a:extLst>
              <a:ext uri="{FF2B5EF4-FFF2-40B4-BE49-F238E27FC236}">
                <a16:creationId xmlns:a16="http://schemas.microsoft.com/office/drawing/2014/main" id="{91D56080-0394-92FF-4F54-CA97CD6234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3254" y="1895095"/>
            <a:ext cx="7886700" cy="3572675"/>
          </a:xfrm>
        </p:spPr>
      </p:pic>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A2E39F2-2246-3EF0-5A1B-58654526EA2B}"/>
              </a:ext>
            </a:extLst>
          </p:cNvPr>
          <p:cNvSpPr txBox="1"/>
          <p:nvPr/>
        </p:nvSpPr>
        <p:spPr>
          <a:xfrm>
            <a:off x="5563530" y="5742047"/>
            <a:ext cx="6094140"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Diagram courtesy of c-sharpcorner.com</a:t>
            </a:r>
          </a:p>
        </p:txBody>
      </p:sp>
    </p:spTree>
    <p:extLst>
      <p:ext uri="{BB962C8B-B14F-4D97-AF65-F5344CB8AC3E}">
        <p14:creationId xmlns:p14="http://schemas.microsoft.com/office/powerpoint/2010/main" val="140008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Most OS's use 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Cooperative multiprocessing maintains a pool of </a:t>
            </a:r>
            <a:r>
              <a:rPr lang="en-US" b="1" dirty="0"/>
              <a:t>promises</a:t>
            </a:r>
            <a:r>
              <a:rPr lang="en-US" dirty="0"/>
              <a:t>.</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Typescript maintains a pool of processes, called promises.</a:t>
            </a:r>
          </a:p>
          <a:p>
            <a:r>
              <a:rPr lang="en-US" dirty="0"/>
              <a:t>A promise always executes until it is completed </a:t>
            </a:r>
          </a:p>
          <a:p>
            <a:pPr lvl="1"/>
            <a:r>
              <a:rPr lang="en-US" dirty="0"/>
              <a:t>This is called "run-to-completion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4 states</a:t>
            </a:r>
          </a:p>
        </p:txBody>
      </p:sp>
      <p:sp>
        <p:nvSpPr>
          <p:cNvPr id="3" name="Content Placeholder 2">
            <a:extLst>
              <a:ext uri="{FF2B5EF4-FFF2-40B4-BE49-F238E27FC236}">
                <a16:creationId xmlns:a16="http://schemas.microsoft.com/office/drawing/2014/main" id="{663B4C79-6790-775C-ED68-D868FFFAAF0D}"/>
              </a:ext>
            </a:extLst>
          </p:cNvPr>
          <p:cNvSpPr>
            <a:spLocks noGrp="1"/>
          </p:cNvSpPr>
          <p:nvPr>
            <p:ph idx="1"/>
          </p:nvPr>
        </p:nvSpPr>
        <p:spPr/>
        <p:txBody>
          <a:bodyPr>
            <a:normAutofit/>
          </a:bodyPr>
          <a:lstStyle/>
          <a:p>
            <a:r>
              <a:rPr lang="en-US" sz="2400" b="1" dirty="0">
                <a:solidFill>
                  <a:srgbClr val="FF0000"/>
                </a:solidFill>
              </a:rPr>
              <a:t>Executing</a:t>
            </a:r>
            <a:r>
              <a:rPr lang="en-US" sz="2400" dirty="0"/>
              <a:t> </a:t>
            </a:r>
          </a:p>
          <a:p>
            <a:pPr lvl="1"/>
            <a:r>
              <a:rPr lang="en-US" dirty="0"/>
              <a:t>there is only one of these; we call it the "current promise" or the "current computation"</a:t>
            </a:r>
          </a:p>
          <a:p>
            <a:r>
              <a:rPr lang="en-US" sz="2400" b="1" dirty="0">
                <a:solidFill>
                  <a:srgbClr val="FF0000"/>
                </a:solidFill>
              </a:rPr>
              <a:t>Ready</a:t>
            </a:r>
            <a:r>
              <a:rPr lang="en-US" sz="2400" dirty="0"/>
              <a:t> for execution</a:t>
            </a:r>
          </a:p>
          <a:p>
            <a:r>
              <a:rPr lang="en-US" sz="2400" b="1" dirty="0">
                <a:solidFill>
                  <a:srgbClr val="FF0000"/>
                </a:solidFill>
              </a:rPr>
              <a:t>Waiting</a:t>
            </a:r>
            <a:r>
              <a:rPr lang="en-US" sz="2400" dirty="0"/>
              <a:t> for some event</a:t>
            </a:r>
          </a:p>
          <a:p>
            <a:pPr lvl="1"/>
            <a:r>
              <a:rPr lang="en-US" dirty="0"/>
              <a:t>Typically for some other promise to complete</a:t>
            </a:r>
          </a:p>
          <a:p>
            <a:r>
              <a:rPr lang="en-US" sz="2400" b="1" dirty="0">
                <a:solidFill>
                  <a:srgbClr val="FF0000"/>
                </a:solidFill>
              </a:rPr>
              <a:t>Terminated</a:t>
            </a:r>
            <a:r>
              <a:rPr lang="en-US" sz="2400" dirty="0"/>
              <a:t> </a:t>
            </a:r>
          </a:p>
          <a:p>
            <a:pPr lvl="1"/>
            <a:r>
              <a:rPr lang="en-US" dirty="0"/>
              <a:t>The technical term is "resolved".</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a:bodyPr>
          <a:lstStyle/>
          <a:p>
            <a:r>
              <a:rPr lang="en-US" dirty="0"/>
              <a:t>Along the way, it may create promises that can be run anytime after the current computation is completed (i.e. they are in the "ready" state)</a:t>
            </a:r>
          </a:p>
          <a:p>
            <a:r>
              <a:rPr lang="en-US" dirty="0"/>
              <a:t>It may also create promises that are in the "waiting" state-- waiting for some event, at which time they become "ready".</a:t>
            </a:r>
          </a:p>
          <a:p>
            <a:r>
              <a:rPr lang="en-US" dirty="0"/>
              <a:t>When the current computation is completed, the operating system (e.g. node.js) chooses some "ready" process to become the next current computation.</a:t>
            </a:r>
          </a:p>
        </p:txBody>
      </p:sp>
    </p:spTree>
    <p:extLst>
      <p:ext uri="{BB962C8B-B14F-4D97-AF65-F5344CB8AC3E}">
        <p14:creationId xmlns:p14="http://schemas.microsoft.com/office/powerpoint/2010/main" val="180642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3275-3DE9-3683-0F5E-A0B0D99B9C3F}"/>
              </a:ext>
            </a:extLst>
          </p:cNvPr>
          <p:cNvSpPr>
            <a:spLocks noGrp="1"/>
          </p:cNvSpPr>
          <p:nvPr>
            <p:ph type="title"/>
          </p:nvPr>
        </p:nvSpPr>
        <p:spPr/>
        <p:txBody>
          <a:bodyPr/>
          <a:lstStyle/>
          <a:p>
            <a:r>
              <a:rPr lang="en-US" dirty="0"/>
              <a:t>Create promises with </a:t>
            </a:r>
            <a:r>
              <a:rPr lang="en-US" b="1" dirty="0"/>
              <a:t>async</a:t>
            </a:r>
          </a:p>
        </p:txBody>
      </p:sp>
      <p:sp>
        <p:nvSpPr>
          <p:cNvPr id="6" name="Content Placeholder 5">
            <a:extLst>
              <a:ext uri="{FF2B5EF4-FFF2-40B4-BE49-F238E27FC236}">
                <a16:creationId xmlns:a16="http://schemas.microsoft.com/office/drawing/2014/main" id="{15B84839-0E5A-5160-6778-4C72C63D110A}"/>
              </a:ext>
            </a:extLst>
          </p:cNvPr>
          <p:cNvSpPr>
            <a:spLocks noGrp="1"/>
          </p:cNvSpPr>
          <p:nvPr>
            <p:ph idx="1"/>
          </p:nvPr>
        </p:nvSpPr>
        <p:spPr/>
        <p:txBody>
          <a:bodyPr/>
          <a:lstStyle/>
          <a:p>
            <a:r>
              <a:rPr lang="en-US" dirty="0"/>
              <a:t>Async functions create and return promises</a:t>
            </a:r>
          </a:p>
          <a:p>
            <a:r>
              <a:rPr lang="en-US" dirty="0"/>
              <a:t>Here, f </a:t>
            </a:r>
          </a:p>
          <a:p>
            <a:pPr marL="914400" lvl="1" indent="-457200">
              <a:buFont typeface="+mj-lt"/>
              <a:buAutoNum type="arabicPeriod"/>
            </a:pPr>
            <a:r>
              <a:rPr lang="en-US" dirty="0"/>
              <a:t>creates a promise to produce a "1".</a:t>
            </a:r>
          </a:p>
          <a:p>
            <a:pPr marL="914400" lvl="1" indent="-457200">
              <a:buFont typeface="+mj-lt"/>
              <a:buAutoNum type="arabicPeriod"/>
            </a:pPr>
            <a:r>
              <a:rPr lang="en-US" dirty="0"/>
              <a:t>Marks it as ready and puts it in the process pool.</a:t>
            </a:r>
          </a:p>
          <a:p>
            <a:pPr marL="914400" lvl="1" indent="-457200">
              <a:buFont typeface="+mj-lt"/>
              <a:buAutoNum type="arabicPeriod"/>
            </a:pPr>
            <a:r>
              <a:rPr lang="en-US" dirty="0"/>
              <a:t>Returns that promise as its value.</a:t>
            </a:r>
          </a:p>
        </p:txBody>
      </p:sp>
      <p:sp>
        <p:nvSpPr>
          <p:cNvPr id="4" name="Slide Number Placeholder 3">
            <a:extLst>
              <a:ext uri="{FF2B5EF4-FFF2-40B4-BE49-F238E27FC236}">
                <a16:creationId xmlns:a16="http://schemas.microsoft.com/office/drawing/2014/main" id="{3D45BE68-E5C6-869C-A96A-739C5AEB4BE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46D16BF-F65C-4E5A-C09C-EA1C597EB183}"/>
              </a:ext>
            </a:extLst>
          </p:cNvPr>
          <p:cNvPicPr>
            <a:picLocks noChangeAspect="1"/>
          </p:cNvPicPr>
          <p:nvPr/>
        </p:nvPicPr>
        <p:blipFill>
          <a:blip r:embed="rId3"/>
          <a:stretch>
            <a:fillRect/>
          </a:stretch>
        </p:blipFill>
        <p:spPr>
          <a:xfrm>
            <a:off x="2639377" y="4203700"/>
            <a:ext cx="5686425" cy="2152650"/>
          </a:xfrm>
          <a:prstGeom prst="rect">
            <a:avLst/>
          </a:prstGeom>
        </p:spPr>
      </p:pic>
    </p:spTree>
    <p:extLst>
      <p:ext uri="{BB962C8B-B14F-4D97-AF65-F5344CB8AC3E}">
        <p14:creationId xmlns:p14="http://schemas.microsoft.com/office/powerpoint/2010/main" val="1362310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13824</TotalTime>
  <Words>6386</Words>
  <Application>Microsoft Office PowerPoint</Application>
  <PresentationFormat>Widescreen</PresentationFormat>
  <Paragraphs>736</Paragraphs>
  <Slides>44</Slides>
  <Notes>35</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Consolas</vt:lpstr>
      <vt:lpstr>Courier</vt:lpstr>
      <vt:lpstr>Courier New</vt:lpstr>
      <vt:lpstr>Helvetica Neue</vt:lpstr>
      <vt:lpstr>Ink Free</vt:lpstr>
      <vt:lpstr>Lucida Console</vt:lpstr>
      <vt:lpstr>Times Roman</vt:lpstr>
      <vt:lpstr>Verdana</vt:lpstr>
      <vt:lpstr>Office Theme</vt:lpstr>
      <vt:lpstr>CS 4530: Fundamentals of Software Engineering  Module 6: Concurrency Patterns in Typescript</vt:lpstr>
      <vt:lpstr>Learning Goals for this Lesson</vt:lpstr>
      <vt:lpstr>Our goal is to mask latency with concurrency</vt:lpstr>
      <vt:lpstr>We achieve this goal using two techniques:   1. cooperative multiprocessing    2. non-blocking IO</vt:lpstr>
      <vt:lpstr>Most OS's use pre-emptive multiprocessing</vt:lpstr>
      <vt:lpstr>Cooperative multiprocessing maintains a pool of promises.</vt:lpstr>
      <vt:lpstr>A promise can be in one of exactly 4 states</vt:lpstr>
      <vt:lpstr>Computations always run until they are completed.</vt:lpstr>
      <vt:lpstr>Create promises with async</vt:lpstr>
      <vt:lpstr>Example0.ts</vt:lpstr>
      <vt:lpstr>Use async/await to create a promise that waits for some other promise to complete</vt:lpstr>
      <vt:lpstr>A running example</vt:lpstr>
      <vt:lpstr>Simplest example</vt:lpstr>
      <vt:lpstr>You can start multiple threads</vt:lpstr>
      <vt:lpstr>Use await to make promises execute sequentially</vt:lpstr>
      <vt:lpstr>Use Promise.all to synchronize on the completion of several promises</vt:lpstr>
      <vt:lpstr>We achieve this goal using two techniques:   1. cooperative multiprocessing    2. non-blocking IO </vt:lpstr>
      <vt:lpstr>Answer: JS/TS has some primitives for starting a non-blocking computation</vt:lpstr>
      <vt:lpstr>Pattern for starting a concurrent computation</vt:lpstr>
      <vt:lpstr>The pattern in action</vt:lpstr>
      <vt:lpstr>PowerPoint Presentation</vt:lpstr>
      <vt:lpstr> await makes your code more sequential</vt:lpstr>
      <vt:lpstr>Promise.all waits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Odds and Ends You Should Know About</vt:lpstr>
      <vt:lpstr>This is not Java!</vt:lpstr>
      <vt:lpstr>But you can still have a data race</vt:lpstr>
      <vt:lpstr>Async/await code is compiled into promise/then code</vt:lpstr>
      <vt:lpstr>Promises Enforce Ordering Through “Then”</vt:lpstr>
      <vt:lpstr>The Self-Ticking Clock</vt:lpstr>
      <vt:lpstr>Async/Await Programming Activity</vt:lpstr>
      <vt:lpstr>Review</vt:lpstr>
      <vt:lpstr>But where does the concurrency come from?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74</cp:revision>
  <dcterms:modified xsi:type="dcterms:W3CDTF">2024-01-22T16:24:07Z</dcterms:modified>
</cp:coreProperties>
</file>