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404" r:id="rId2"/>
    <p:sldId id="432" r:id="rId3"/>
    <p:sldId id="431" r:id="rId4"/>
    <p:sldId id="427" r:id="rId5"/>
    <p:sldId id="407" r:id="rId6"/>
    <p:sldId id="428" r:id="rId7"/>
    <p:sldId id="408" r:id="rId8"/>
    <p:sldId id="409" r:id="rId9"/>
    <p:sldId id="410" r:id="rId10"/>
    <p:sldId id="434" r:id="rId11"/>
    <p:sldId id="430" r:id="rId12"/>
    <p:sldId id="435" r:id="rId13"/>
    <p:sldId id="414" r:id="rId14"/>
    <p:sldId id="416" r:id="rId15"/>
    <p:sldId id="417" r:id="rId16"/>
    <p:sldId id="438" r:id="rId17"/>
    <p:sldId id="418" r:id="rId18"/>
    <p:sldId id="436" r:id="rId19"/>
    <p:sldId id="437" r:id="rId20"/>
    <p:sldId id="421" r:id="rId21"/>
    <p:sldId id="422" r:id="rId22"/>
    <p:sldId id="423" r:id="rId23"/>
    <p:sldId id="424" r:id="rId24"/>
    <p:sldId id="276" r:id="rId25"/>
    <p:sldId id="277" r:id="rId26"/>
    <p:sldId id="288" r:id="rId27"/>
    <p:sldId id="286" r:id="rId28"/>
    <p:sldId id="289" r:id="rId29"/>
    <p:sldId id="290" r:id="rId30"/>
    <p:sldId id="386" r:id="rId31"/>
    <p:sldId id="291" r:id="rId32"/>
    <p:sldId id="292" r:id="rId33"/>
    <p:sldId id="293" r:id="rId34"/>
    <p:sldId id="425"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Module 08" id="{87F11A1D-0905-4345-98B2-6DEE278E2564}">
          <p14:sldIdLst>
            <p14:sldId id="404"/>
            <p14:sldId id="432"/>
            <p14:sldId id="431"/>
            <p14:sldId id="427"/>
            <p14:sldId id="407"/>
            <p14:sldId id="428"/>
            <p14:sldId id="408"/>
            <p14:sldId id="409"/>
            <p14:sldId id="410"/>
            <p14:sldId id="434"/>
            <p14:sldId id="430"/>
            <p14:sldId id="435"/>
            <p14:sldId id="414"/>
            <p14:sldId id="416"/>
            <p14:sldId id="417"/>
            <p14:sldId id="438"/>
            <p14:sldId id="418"/>
            <p14:sldId id="436"/>
            <p14:sldId id="437"/>
            <p14:sldId id="421"/>
            <p14:sldId id="422"/>
            <p14:sldId id="423"/>
            <p14:sldId id="424"/>
            <p14:sldId id="276"/>
            <p14:sldId id="277"/>
            <p14:sldId id="288"/>
            <p14:sldId id="286"/>
            <p14:sldId id="289"/>
            <p14:sldId id="290"/>
            <p14:sldId id="386"/>
            <p14:sldId id="291"/>
            <p14:sldId id="292"/>
            <p14:sldId id="293"/>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951AA-E15D-42A6-A3F0-2BF2BA009931}" v="117" dt="2023-09-26T02:18:04.15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65918" autoAdjust="0"/>
  </p:normalViewPr>
  <p:slideViewPr>
    <p:cSldViewPr snapToGrid="0">
      <p:cViewPr varScale="1">
        <p:scale>
          <a:sx n="82" d="100"/>
          <a:sy n="82" d="100"/>
        </p:scale>
        <p:origin x="1232" y="168"/>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jon/Downloads/2024-02-07T1336_Grades-CS4530.MERGED.202430.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'2024-02-07T1336_Grades-CS4530.M'!$F$2:$F$54</cx:f>
        <cx:lvl ptCount="53" formatCode="General">
          <cx:pt idx="0">100</cx:pt>
          <cx:pt idx="1">88.530000000000001</cx:pt>
          <cx:pt idx="2">100</cx:pt>
          <cx:pt idx="3">99.189999999999998</cx:pt>
          <cx:pt idx="4">99.739999999999995</cx:pt>
          <cx:pt idx="5">71.579999999999998</cx:pt>
          <cx:pt idx="6">98.349999999999994</cx:pt>
          <cx:pt idx="7">52.200000000000003</cx:pt>
          <cx:pt idx="8">98.959999999999994</cx:pt>
          <cx:pt idx="9">100</cx:pt>
          <cx:pt idx="10">100</cx:pt>
          <cx:pt idx="11">97.469999999999999</cx:pt>
          <cx:pt idx="12">100</cx:pt>
          <cx:pt idx="13">100</cx:pt>
          <cx:pt idx="14">100</cx:pt>
          <cx:pt idx="15">98.799999999999997</cx:pt>
          <cx:pt idx="16">93.469999999999999</cx:pt>
          <cx:pt idx="17">100</cx:pt>
          <cx:pt idx="18">100</cx:pt>
          <cx:pt idx="19">99.319999999999993</cx:pt>
          <cx:pt idx="20">95.359999999999999</cx:pt>
          <cx:pt idx="21">98.030000000000001</cx:pt>
          <cx:pt idx="22">42.020000000000003</cx:pt>
          <cx:pt idx="23">100</cx:pt>
          <cx:pt idx="24">100</cx:pt>
          <cx:pt idx="25">100</cx:pt>
          <cx:pt idx="26">66.549999999999997</cx:pt>
          <cx:pt idx="27">95.099999999999994</cx:pt>
          <cx:pt idx="28">100</cx:pt>
          <cx:pt idx="29">100</cx:pt>
          <cx:pt idx="30">97.650000000000006</cx:pt>
          <cx:pt idx="31">99.010000000000005</cx:pt>
          <cx:pt idx="32">95.670000000000002</cx:pt>
          <cx:pt idx="33">100</cx:pt>
          <cx:pt idx="34">99.480000000000004</cx:pt>
          <cx:pt idx="35">100</cx:pt>
          <cx:pt idx="36">100</cx:pt>
          <cx:pt idx="37">100</cx:pt>
          <cx:pt idx="38">100</cx:pt>
          <cx:pt idx="39">18</cx:pt>
          <cx:pt idx="40">99.739999999999995</cx:pt>
          <cx:pt idx="41">96.260000000000005</cx:pt>
          <cx:pt idx="42">96.989999999999995</cx:pt>
          <cx:pt idx="43">97.219999999999999</cx:pt>
          <cx:pt idx="44">97.069999999999993</cx:pt>
          <cx:pt idx="45">94.799999999999997</cx:pt>
          <cx:pt idx="46">100</cx:pt>
          <cx:pt idx="47">100</cx:pt>
          <cx:pt idx="48">97.530000000000001</cx:pt>
          <cx:pt idx="49">100</cx:pt>
          <cx:pt idx="50">99.219999999999999</cx:pt>
          <cx:pt idx="51">96.959999999999994</cx:pt>
        </cx:lvl>
      </cx:numDim>
    </cx:data>
  </cx:chartData>
  <cx:chart>
    <cx:title pos="t" align="ctr" overlay="0">
      <cx:tx>
        <cx:txData>
          <cx:v>Section 1 IP 1 Grades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Section 1 IP 1 Grades</a:t>
          </a:r>
        </a:p>
      </cx:txPr>
    </cx:title>
    <cx:plotArea>
      <cx:plotAreaRegion>
        <cx:series layoutId="boxWhisker" uniqueId="{24E191A7-2B26-464B-BCFC-5C4B695B0A4E}">
          <cx:tx>
            <cx:txData>
              <cx:f>'2024-02-07T1336_Grades-CS4530.M'!$F$1</cx:f>
              <cx:v>Individual Project 1 (2168884)</cx:v>
            </cx:txData>
          </cx:tx>
          <cx:dataId val="0"/>
          <cx:layoutPr>
            <cx:visibility meanLine="0" meanMarker="1" nonoutliers="0" outliers="1"/>
            <cx:statistics quartileMethod="exclusive"/>
          </cx:layoutPr>
        </cx:series>
      </cx:plotAreaRegion>
      <cx:axis id="0" hidden="1">
        <cx:catScaling gapWidth="1"/>
        <cx:tickLabels/>
      </cx:axis>
      <cx:axis id="1">
        <cx:valScaling max="100"/>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taken our </a:t>
            </a:r>
            <a:r>
              <a:rPr lang="en-US" dirty="0" err="1"/>
              <a:t>useEffect</a:t>
            </a:r>
            <a:r>
              <a:rPr lang="en-US" dirty="0"/>
              <a: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a:t>
            </a:r>
            <a:r>
              <a:rPr lang="en-US" dirty="0" err="1"/>
              <a:t>useEffect</a:t>
            </a:r>
            <a:r>
              <a:rPr lang="en-US" dirty="0"/>
              <a:t>.</a:t>
            </a:r>
          </a:p>
          <a:p>
            <a:endParaRPr lang="en-US" dirty="0"/>
          </a:p>
          <a:p>
            <a:r>
              <a:rPr lang="en-US" dirty="0"/>
              <a:t>Then we've taken each </a:t>
            </a:r>
            <a:r>
              <a:rPr lang="en-US" dirty="0" err="1"/>
              <a:t>useEffect</a:t>
            </a:r>
            <a:r>
              <a:rPr lang="en-US" dirty="0"/>
              <a: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a:t>
            </a:r>
            <a:r>
              <a:rPr lang="en-US" dirty="0" err="1"/>
              <a:t>useEffect</a:t>
            </a:r>
            <a:r>
              <a:rPr lang="en-US" dirty="0"/>
              <a:t>).</a:t>
            </a:r>
          </a:p>
          <a:p>
            <a:endParaRPr lang="en-US" dirty="0"/>
          </a:p>
          <a:p>
            <a:r>
              <a:rPr lang="en-US" dirty="0"/>
              <a:t>What about </a:t>
            </a:r>
            <a:r>
              <a:rPr lang="en-US" dirty="0" err="1"/>
              <a:t>useEffect</a:t>
            </a:r>
            <a:r>
              <a:rPr lang="en-US" dirty="0"/>
              <a: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example, you could package up a simple hook to run on the first render.</a:t>
            </a:r>
          </a:p>
        </p:txBody>
      </p:sp>
    </p:spTree>
    <p:extLst>
      <p:ext uri="{BB962C8B-B14F-4D97-AF65-F5344CB8AC3E}">
        <p14:creationId xmlns:p14="http://schemas.microsoft.com/office/powerpoint/2010/main" val="194553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more substantial example.  In this example, we’ve created an abstraction of a </a:t>
            </a:r>
            <a:r>
              <a:rPr lang="en-US" dirty="0" err="1"/>
              <a:t>useEffect</a:t>
            </a:r>
            <a:r>
              <a:rPr lang="en-US" dirty="0"/>
              <a:t> that uses the singleton clock.  </a:t>
            </a:r>
          </a:p>
          <a:p>
            <a:endParaRPr lang="en-US" dirty="0"/>
          </a:p>
          <a:p>
            <a:r>
              <a:rPr lang="en-US" dirty="0"/>
              <a:t>How might this help?  We imagine that we have several components that all want to listen to the master clock.  But they are likely to use different listeners, so we'll make the listener an argument to our hook.  (We say that we "abstract over" the listener).  And we also imagine that our components might need other access to the clock, so we have the </a:t>
            </a:r>
            <a:r>
              <a:rPr lang="en-US" dirty="0" err="1"/>
              <a:t>the</a:t>
            </a:r>
            <a:r>
              <a:rPr lang="en-US" dirty="0"/>
              <a:t> hook return a reference to the clock.</a:t>
            </a:r>
          </a:p>
          <a:p>
            <a:endParaRPr lang="en-US" dirty="0"/>
          </a:p>
          <a:p>
            <a:r>
              <a:rPr lang="en-US" dirty="0"/>
              <a:t>But we always want to do this on the first render of the component, so we add an empty </a:t>
            </a:r>
            <a:r>
              <a:rPr lang="en-US" dirty="0" err="1"/>
              <a:t>dependenc</a:t>
            </a:r>
            <a:r>
              <a:rPr lang="en-US" dirty="0"/>
              <a:t> array.</a:t>
            </a:r>
          </a:p>
          <a:p>
            <a:endParaRPr lang="en-US" dirty="0"/>
          </a:p>
          <a:p>
            <a:endParaRPr lang="en-US" dirty="0"/>
          </a:p>
          <a:p>
            <a:endParaRPr lang="en-US" dirty="0"/>
          </a:p>
        </p:txBody>
      </p:sp>
    </p:spTree>
    <p:extLst>
      <p:ext uri="{BB962C8B-B14F-4D97-AF65-F5344CB8AC3E}">
        <p14:creationId xmlns:p14="http://schemas.microsoft.com/office/powerpoint/2010/main" val="2450037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slide)</a:t>
            </a:r>
          </a:p>
        </p:txBody>
      </p:sp>
    </p:spTree>
    <p:extLst>
      <p:ext uri="{BB962C8B-B14F-4D97-AF65-F5344CB8AC3E}">
        <p14:creationId xmlns:p14="http://schemas.microsoft.com/office/powerpoint/2010/main" val="448005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noRot="1" noChangeAspect="1"/>
          </p:cNvSpPr>
          <p:nvPr>
            <p:ph type="sldImg"/>
          </p:nvPr>
        </p:nvSpPr>
        <p:spPr>
          <a:xfrm>
            <a:off x="381000" y="685800"/>
            <a:ext cx="6096000" cy="3429000"/>
          </a:xfrm>
          <a:prstGeom prst="rect">
            <a:avLst/>
          </a:prstGeom>
        </p:spPr>
        <p:txBody>
          <a:bodyPr/>
          <a:lstStyle/>
          <a:p>
            <a:endParaRPr/>
          </a:p>
        </p:txBody>
      </p:sp>
      <p:sp>
        <p:nvSpPr>
          <p:cNvPr id="382" name="Shape 382"/>
          <p:cNvSpPr>
            <a:spLocks noGrp="1"/>
          </p:cNvSpPr>
          <p:nvPr>
            <p:ph type="body" sz="quarter" idx="1"/>
          </p:nvPr>
        </p:nvSpPr>
        <p:spPr>
          <a:prstGeom prst="rect">
            <a:avLst/>
          </a:prstGeom>
        </p:spPr>
        <p:txBody>
          <a:bodyPr/>
          <a:lstStyle/>
          <a:p>
            <a:r>
              <a:rPr lang="en-US" dirty="0"/>
              <a:t>Imagine we were testing an app that had a component called </a:t>
            </a:r>
            <a:r>
              <a:rPr lang="en-US" dirty="0" err="1"/>
              <a:t>PersonalizedLikeableDeletableHello</a:t>
            </a:r>
            <a:r>
              <a:rPr lang="en-US" dirty="0"/>
              <a:t>.  Hopefully you can imagine the app-- like the Todo App, it would display a list of these things, allow them to be "liked", and allow now ones to be added or existing ones to be deleted.</a:t>
            </a:r>
          </a:p>
          <a:p>
            <a:endParaRPr lang="en-US" dirty="0"/>
          </a:p>
          <a:p>
            <a:r>
              <a:rPr lang="en-US" dirty="0"/>
              <a:t>Using the testing library, we can start to sketch a test for the delete button on our greeting app.</a:t>
            </a:r>
          </a:p>
          <a:p>
            <a:endParaRPr lang="en-US" dirty="0"/>
          </a:p>
          <a:p>
            <a:r>
              <a:rPr lang="en-US" dirty="0"/>
              <a:t>We start by writing a </a:t>
            </a:r>
            <a:r>
              <a:rPr lang="en-US" dirty="0" err="1"/>
              <a:t>beforeEach</a:t>
            </a:r>
            <a:r>
              <a:rPr lang="en-US" dirty="0"/>
              <a:t> block that sets up the virtual </a:t>
            </a:r>
            <a:r>
              <a:rPr lang="en-US" dirty="0" err="1"/>
              <a:t>dom</a:t>
            </a:r>
            <a:r>
              <a:rPr lang="en-US" dirty="0"/>
              <a:t> that our tests will inspect.</a:t>
            </a:r>
          </a:p>
          <a:p>
            <a:endParaRPr lang="en-US" dirty="0"/>
          </a:p>
          <a:p>
            <a:r>
              <a:rPr lang="en-US" dirty="0"/>
              <a:t>(read slide, bullets explain the code)</a:t>
            </a:r>
          </a:p>
          <a:p>
            <a:endParaRPr lang="en-US" dirty="0"/>
          </a:p>
          <a:p>
            <a:r>
              <a:rPr dirty="0"/>
              <a:t>There are also a variety of options to pass to render, but </a:t>
            </a:r>
            <a:r>
              <a:rPr lang="en-US" dirty="0"/>
              <a:t>you are </a:t>
            </a:r>
            <a:r>
              <a:rPr dirty="0"/>
              <a:t>unlikely to ever need them. </a:t>
            </a:r>
            <a:r>
              <a:rPr lang="en-US" dirty="0"/>
              <a:t>You can look at the </a:t>
            </a:r>
            <a:r>
              <a:rPr dirty="0"/>
              <a:t>docs for more.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noRot="1" noChangeAspect="1"/>
          </p:cNvSpPr>
          <p:nvPr>
            <p:ph type="sldImg"/>
          </p:nvPr>
        </p:nvSpPr>
        <p:spPr>
          <a:xfrm>
            <a:off x="381000" y="685800"/>
            <a:ext cx="6096000" cy="3429000"/>
          </a:xfrm>
          <a:prstGeom prst="rect">
            <a:avLst/>
          </a:prstGeom>
        </p:spPr>
        <p:txBody>
          <a:bodyPr/>
          <a:lstStyle/>
          <a:p>
            <a:endParaRPr/>
          </a:p>
        </p:txBody>
      </p:sp>
      <p:sp>
        <p:nvSpPr>
          <p:cNvPr id="392" name="Shape 392"/>
          <p:cNvSpPr>
            <a:spLocks noGrp="1"/>
          </p:cNvSpPr>
          <p:nvPr>
            <p:ph type="body" sz="quarter" idx="1"/>
          </p:nvPr>
        </p:nvSpPr>
        <p:spPr>
          <a:prstGeom prst="rect">
            <a:avLst/>
          </a:prstGeom>
        </p:spPr>
        <p:txBody>
          <a:bodyPr/>
          <a:lstStyle/>
          <a:p>
            <a:r>
              <a:rPr dirty="0"/>
              <a:t>How do we find individual components to inspect and interact with? Here</a:t>
            </a:r>
            <a:r>
              <a:rPr lang="en-US" dirty="0"/>
              <a:t>'s a </a:t>
            </a:r>
            <a:r>
              <a:rPr dirty="0"/>
              <a:t>first</a:t>
            </a:r>
            <a:r>
              <a:rPr lang="en-US" dirty="0"/>
              <a:t> approach.  </a:t>
            </a:r>
          </a:p>
          <a:p>
            <a:endParaRPr lang="en-US" dirty="0"/>
          </a:p>
          <a:p>
            <a:r>
              <a:rPr lang="en-US" dirty="0"/>
              <a:t>We imagine that we've set up our virtual </a:t>
            </a:r>
            <a:r>
              <a:rPr lang="en-US" dirty="0" err="1"/>
              <a:t>dom</a:t>
            </a:r>
            <a:r>
              <a:rPr lang="en-US" dirty="0"/>
              <a:t> using the </a:t>
            </a:r>
            <a:r>
              <a:rPr lang="en-US" dirty="0" err="1"/>
              <a:t>beforeEach</a:t>
            </a:r>
            <a:r>
              <a:rPr lang="en-US" dirty="0"/>
              <a:t> block on the preceding slide.</a:t>
            </a:r>
          </a:p>
          <a:p>
            <a:endParaRPr lang="en-US" dirty="0"/>
          </a:p>
          <a:p>
            <a:r>
              <a:rPr lang="en-US" dirty="0"/>
              <a:t>This test will simply check that the text “Hello, Ripley” occurs in the document. </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need to </a:t>
            </a:r>
            <a:r>
              <a:rPr lang="en-US" dirty="0" err="1"/>
              <a:t>nteract</a:t>
            </a:r>
            <a:r>
              <a:rPr lang="en-US" dirty="0"/>
              <a:t> with our fake-dom.  The library provides a set of methods for doing this.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02516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a:spLocks noGrp="1" noRot="1" noChangeAspect="1"/>
          </p:cNvSpPr>
          <p:nvPr>
            <p:ph type="sldImg"/>
          </p:nvPr>
        </p:nvSpPr>
        <p:spPr>
          <a:xfrm>
            <a:off x="381000" y="685800"/>
            <a:ext cx="6096000" cy="3429000"/>
          </a:xfrm>
          <a:prstGeom prst="rect">
            <a:avLst/>
          </a:prstGeom>
        </p:spPr>
        <p:txBody>
          <a:bodyPr/>
          <a:lstStyle/>
          <a:p>
            <a:endParaRPr/>
          </a:p>
        </p:txBody>
      </p:sp>
      <p:sp>
        <p:nvSpPr>
          <p:cNvPr id="401" name="Shape 401"/>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Here's an example. We'd like to check the behavior of the like button.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First, of course, we have to find it.  Here we find it using the “aria label” – making use of that alt text that we specified on the buttons.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Here's a fragment of our imaginary code dealing with the like button.  We can see that the button comes in two flavors, marked with the aria labels "unlike" and "like".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Our test uses </a:t>
            </a:r>
            <a:r>
              <a:rPr lang="en-US" dirty="0" err="1"/>
              <a:t>getByLabelText</a:t>
            </a:r>
            <a:r>
              <a:rPr lang="en-US" dirty="0"/>
              <a:t> to find the button.  </a:t>
            </a:r>
          </a:p>
          <a:p>
            <a:pPr marL="0" marR="0" lvl="0" indent="0" defTabSz="914400" eaLnBrk="1" fontAlgn="auto" latinLnBrk="0" hangingPunct="1">
              <a:lnSpc>
                <a:spcPct val="100000"/>
              </a:lnSpc>
              <a:spcBef>
                <a:spcPts val="0"/>
              </a:spcBef>
              <a:spcAft>
                <a:spcPts val="0"/>
              </a:spcAft>
              <a:buClrTx/>
              <a:buSzTx/>
              <a:buFontTx/>
              <a:buNone/>
              <a:tabLst/>
              <a:defRPr/>
            </a:pPr>
            <a:r>
              <a:rPr lang="en-US" dirty="0"/>
              <a:t>This test will find the like button (or throw an error if it can’t be found), then click the button, then find the unlike button (or throw an error if it doesn’t’ exist), and then click it. At the end, it will one last time find the like button, and click it. We could be even more verbose and assert that the OTHER button isn’t there too, but that would be a very verbose test…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381000" y="685800"/>
            <a:ext cx="6096000" cy="3429000"/>
          </a:xfrm>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rPr lang="en-US" dirty="0"/>
              <a:t>In general, the ways that we can find rendered components using the testing library fall into three categories: queries that reflect how most users interact with your app, tests that reflect how /some/ users interact, and queries that do not refer to how users interact with the app.</a:t>
            </a:r>
          </a:p>
          <a:p>
            <a:endParaRPr lang="en-US" dirty="0"/>
          </a:p>
          <a:p>
            <a:r>
              <a:rPr lang="en-US" dirty="0"/>
              <a:t>The best way to test our UI components is by writing tests that interact the same way that users do: finding things like buttons, or labels-- queries in the first category.</a:t>
            </a:r>
          </a:p>
          <a:p>
            <a:endParaRPr lang="en-US" dirty="0"/>
          </a:p>
          <a:p>
            <a:r>
              <a:rPr lang="en-US" dirty="0"/>
              <a:t>The queries in the middle of “how some users interact” captures aspects typically only used by screen readers, and not usually presented to sighted users.</a:t>
            </a:r>
          </a:p>
          <a:p>
            <a:endParaRPr lang="en-US" dirty="0"/>
          </a:p>
          <a:p>
            <a:r>
              <a:rPr lang="en-US" dirty="0"/>
              <a:t>These names refer to the library called 'testing-library', but any package for testing UI's is likely to have similar capabilities.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noRot="1" noChangeAspect="1"/>
          </p:cNvSpPr>
          <p:nvPr>
            <p:ph type="sldImg"/>
          </p:nvPr>
        </p:nvSpPr>
        <p:spPr>
          <a:xfrm>
            <a:off x="381000" y="685800"/>
            <a:ext cx="6096000" cy="3429000"/>
          </a:xfrm>
          <a:prstGeom prst="rect">
            <a:avLst/>
          </a:prstGeom>
        </p:spPr>
        <p:txBody>
          <a:bodyPr/>
          <a:lstStyle/>
          <a:p>
            <a:endParaRPr/>
          </a:p>
        </p:txBody>
      </p:sp>
      <p:sp>
        <p:nvSpPr>
          <p:cNvPr id="416" name="Shape 416"/>
          <p:cNvSpPr>
            <a:spLocks noGrp="1"/>
          </p:cNvSpPr>
          <p:nvPr>
            <p:ph type="body" sz="quarter" idx="1"/>
          </p:nvPr>
        </p:nvSpPr>
        <p:spPr>
          <a:prstGeom prst="rect">
            <a:avLst/>
          </a:prstGeom>
        </p:spPr>
        <p:txBody>
          <a:bodyPr/>
          <a:lstStyle/>
          <a:p>
            <a:r>
              <a:rPr dirty="0"/>
              <a:t>Writing good GUI tests is complicated - particularly because they tend to have lots of asynchronous behavior. The Testing Library offers a variety of matchers to find items in the page. </a:t>
            </a:r>
            <a:endParaRPr lang="en-US" dirty="0"/>
          </a:p>
          <a:p>
            <a:endParaRPr lang="en-US" dirty="0"/>
          </a:p>
          <a:p>
            <a:r>
              <a:rPr lang="en-US" dirty="0"/>
              <a:t>Our goal here is not to equip you to write these GUI tests right now, but just to give you a feel for the territory.</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196358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6450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405792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testing-library.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sting-library.com/docs/react-testing-library/api#render"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esting-library.com/docs/queries/about"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testing-library.com/docs/react-testing-library/cheatshee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Jon Bell, 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rPr dirty="0"/>
              <a:t>© 202</a:t>
            </a:r>
            <a:r>
              <a:rPr lang="en-US" dirty="0"/>
              <a:t>3-24</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Next is &lt;</a:t>
            </a:r>
            <a:r>
              <a:rPr lang="en-US" dirty="0" err="1"/>
              <a:t>ClockDisplay</a:t>
            </a:r>
            <a:r>
              <a:rPr lang="en-US" dirty="0"/>
              <a:t>&gt;</a:t>
            </a:r>
          </a:p>
        </p:txBody>
      </p:sp>
      <p:sp>
        <p:nvSpPr>
          <p:cNvPr id="4" name="TextBox 3">
            <a:extLst>
              <a:ext uri="{FF2B5EF4-FFF2-40B4-BE49-F238E27FC236}">
                <a16:creationId xmlns:a16="http://schemas.microsoft.com/office/drawing/2014/main" id="{538D134C-9C56-AD06-B599-8BAAFD7E5333}"/>
              </a:ext>
            </a:extLst>
          </p:cNvPr>
          <p:cNvSpPr txBox="1"/>
          <p:nvPr/>
        </p:nvSpPr>
        <p:spPr>
          <a:xfrm>
            <a:off x="838199" y="1700075"/>
            <a:ext cx="11239332"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key</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noisyDelete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boolean</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setLocalTime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incrementLocalTime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setLocalTime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localTime</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localTime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all the displays will share the same clock</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3B3B3B"/>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useEffect</a:t>
            </a:r>
            <a:r>
              <a:rPr lang="en-US" b="0" dirty="0">
                <a:solidFill>
                  <a:srgbClr val="3B3B3B"/>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3B3B3B"/>
                </a:solidFill>
                <a:effectLst/>
                <a:highlight>
                  <a:srgbClr val="FFFF00"/>
                </a:highlight>
                <a:latin typeface="Consolas" panose="020B0609020204030204" pitchFamily="49" charset="0"/>
              </a:rPr>
              <a:t> {</a:t>
            </a:r>
          </a:p>
          <a:p>
            <a:r>
              <a:rPr lang="en-US" b="0" dirty="0">
                <a:solidFill>
                  <a:srgbClr val="3B3B3B"/>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const</a:t>
            </a:r>
            <a:r>
              <a:rPr lang="en-US" b="0" dirty="0">
                <a:solidFill>
                  <a:srgbClr val="3B3B3B"/>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listener1</a:t>
            </a:r>
            <a:r>
              <a:rPr lang="en-US" b="0" dirty="0">
                <a:solidFill>
                  <a:srgbClr val="3B3B3B"/>
                </a:solidFill>
                <a:effectLst/>
                <a:highlight>
                  <a:srgbClr val="FFFF00"/>
                </a:highlight>
                <a:latin typeface="Consolas" panose="020B0609020204030204" pitchFamily="49" charset="0"/>
              </a:rPr>
              <a:t> </a:t>
            </a:r>
            <a:r>
              <a:rPr lang="en-US" b="0" dirty="0">
                <a:solidFill>
                  <a:srgbClr val="000000"/>
                </a:solidFill>
                <a:effectLst/>
                <a:highlight>
                  <a:srgbClr val="FFFF00"/>
                </a:highlight>
                <a:latin typeface="Consolas" panose="020B0609020204030204" pitchFamily="49" charset="0"/>
              </a:rPr>
              <a:t>=</a:t>
            </a:r>
            <a:r>
              <a:rPr lang="en-US" b="0" dirty="0">
                <a:solidFill>
                  <a:srgbClr val="3B3B3B"/>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=&gt;</a:t>
            </a:r>
            <a:r>
              <a:rPr lang="en-US" b="0" dirty="0">
                <a:solidFill>
                  <a:srgbClr val="3B3B3B"/>
                </a:solidFill>
                <a:effectLst/>
                <a:highlight>
                  <a:srgbClr val="FFFF00"/>
                </a:highlight>
                <a:latin typeface="Consolas" panose="020B0609020204030204" pitchFamily="49" charset="0"/>
              </a:rPr>
              <a:t> {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3B3B3B"/>
                </a:solidFill>
                <a:effectLst/>
                <a:highlight>
                  <a:srgbClr val="FFFF00"/>
                </a:highlight>
                <a:latin typeface="Consolas" panose="020B0609020204030204" pitchFamily="49" charset="0"/>
              </a:rPr>
              <a:t>() }</a:t>
            </a:r>
          </a:p>
          <a:p>
            <a:r>
              <a:rPr lang="en-US" b="0" dirty="0">
                <a:solidFill>
                  <a:srgbClr val="3B3B3B"/>
                </a:solidFill>
                <a:effectLst/>
                <a:highlight>
                  <a:srgbClr val="FFFF00"/>
                </a:highlight>
                <a:latin typeface="Consolas" panose="020B0609020204030204" pitchFamily="49" charset="0"/>
              </a:rPr>
              <a:t>        </a:t>
            </a:r>
            <a:r>
              <a:rPr lang="en-US" b="0" dirty="0">
                <a:solidFill>
                  <a:srgbClr val="001080"/>
                </a:solidFill>
                <a:effectLst/>
                <a:highlight>
                  <a:srgbClr val="00FF00"/>
                </a:highlight>
                <a:latin typeface="Consolas" panose="020B0609020204030204" pitchFamily="49" charset="0"/>
              </a:rPr>
              <a:t>console</a:t>
            </a:r>
            <a:r>
              <a:rPr lang="en-US" b="0" dirty="0">
                <a:solidFill>
                  <a:srgbClr val="3B3B3B"/>
                </a:solidFill>
                <a:effectLst/>
                <a:highlight>
                  <a:srgbClr val="00FF00"/>
                </a:highlight>
                <a:latin typeface="Consolas" panose="020B0609020204030204" pitchFamily="49" charset="0"/>
              </a:rPr>
              <a:t>.</a:t>
            </a:r>
            <a:r>
              <a:rPr lang="en-US" b="0" dirty="0">
                <a:solidFill>
                  <a:srgbClr val="795E26"/>
                </a:solidFill>
                <a:effectLst/>
                <a:highlight>
                  <a:srgbClr val="00FF00"/>
                </a:highlight>
                <a:latin typeface="Consolas" panose="020B0609020204030204" pitchFamily="49" charset="0"/>
              </a:rPr>
              <a:t>log</a:t>
            </a:r>
            <a:r>
              <a:rPr lang="en-US" b="0" dirty="0">
                <a:solidFill>
                  <a:srgbClr val="3B3B3B"/>
                </a:solidFill>
                <a:effectLst/>
                <a:highlight>
                  <a:srgbClr val="00FF00"/>
                </a:highlight>
                <a:latin typeface="Consolas" panose="020B0609020204030204" pitchFamily="49" charset="0"/>
              </a:rPr>
              <a:t>(</a:t>
            </a:r>
            <a:r>
              <a:rPr lang="en-US" b="0" dirty="0">
                <a:solidFill>
                  <a:srgbClr val="A31515"/>
                </a:solidFill>
                <a:effectLst/>
                <a:highlight>
                  <a:srgbClr val="00FF00"/>
                </a:highlight>
                <a:latin typeface="Consolas" panose="020B0609020204030204" pitchFamily="49" charset="0"/>
              </a:rPr>
              <a:t>'</a:t>
            </a:r>
            <a:r>
              <a:rPr lang="en-US" b="0" dirty="0" err="1">
                <a:solidFill>
                  <a:srgbClr val="A31515"/>
                </a:solidFill>
                <a:effectLst/>
                <a:highlight>
                  <a:srgbClr val="00FF00"/>
                </a:highlight>
                <a:latin typeface="Consolas" panose="020B0609020204030204" pitchFamily="49" charset="0"/>
              </a:rPr>
              <a:t>ClockDisplay</a:t>
            </a:r>
            <a:r>
              <a:rPr lang="en-US" b="0" dirty="0">
                <a:solidFill>
                  <a:srgbClr val="A31515"/>
                </a:solidFill>
                <a:effectLst/>
                <a:highlight>
                  <a:srgbClr val="00FF00"/>
                </a:highlight>
                <a:latin typeface="Consolas" panose="020B0609020204030204" pitchFamily="49" charset="0"/>
              </a:rPr>
              <a:t> '</a:t>
            </a:r>
            <a:r>
              <a:rPr lang="en-US" b="0" dirty="0">
                <a:solidFill>
                  <a:srgbClr val="3B3B3B"/>
                </a:solidFill>
                <a:effectLst/>
                <a:highlight>
                  <a:srgbClr val="00FF00"/>
                </a:highlight>
                <a:latin typeface="Consolas" panose="020B0609020204030204" pitchFamily="49" charset="0"/>
              </a:rPr>
              <a:t> </a:t>
            </a:r>
            <a:r>
              <a:rPr lang="en-US" b="0" dirty="0">
                <a:solidFill>
                  <a:srgbClr val="000000"/>
                </a:solidFill>
                <a:effectLst/>
                <a:highlight>
                  <a:srgbClr val="00FF00"/>
                </a:highlight>
                <a:latin typeface="Consolas" panose="020B0609020204030204" pitchFamily="49" charset="0"/>
              </a:rPr>
              <a:t>+</a:t>
            </a:r>
            <a:r>
              <a:rPr lang="en-US" b="0" dirty="0">
                <a:solidFill>
                  <a:srgbClr val="3B3B3B"/>
                </a:solidFill>
                <a:effectLst/>
                <a:highlight>
                  <a:srgbClr val="00FF00"/>
                </a:highlight>
                <a:latin typeface="Consolas" panose="020B0609020204030204" pitchFamily="49" charset="0"/>
              </a:rPr>
              <a:t> </a:t>
            </a:r>
            <a:r>
              <a:rPr lang="en-US" b="0" dirty="0">
                <a:solidFill>
                  <a:srgbClr val="001080"/>
                </a:solidFill>
                <a:effectLst/>
                <a:highlight>
                  <a:srgbClr val="00FF00"/>
                </a:highlight>
                <a:latin typeface="Consolas" panose="020B0609020204030204" pitchFamily="49" charset="0"/>
              </a:rPr>
              <a:t>props</a:t>
            </a:r>
            <a:r>
              <a:rPr lang="en-US" b="0" dirty="0">
                <a:solidFill>
                  <a:srgbClr val="3B3B3B"/>
                </a:solidFill>
                <a:effectLst/>
                <a:highlight>
                  <a:srgbClr val="00FF00"/>
                </a:highlight>
                <a:latin typeface="Consolas" panose="020B0609020204030204" pitchFamily="49" charset="0"/>
              </a:rPr>
              <a:t>.</a:t>
            </a:r>
            <a:r>
              <a:rPr lang="en-US" b="0" dirty="0">
                <a:solidFill>
                  <a:srgbClr val="001080"/>
                </a:solidFill>
                <a:effectLst/>
                <a:highlight>
                  <a:srgbClr val="00FF00"/>
                </a:highlight>
                <a:latin typeface="Consolas" panose="020B0609020204030204" pitchFamily="49" charset="0"/>
              </a:rPr>
              <a:t>name</a:t>
            </a:r>
            <a:r>
              <a:rPr lang="en-US" b="0" dirty="0">
                <a:solidFill>
                  <a:srgbClr val="3B3B3B"/>
                </a:solidFill>
                <a:effectLst/>
                <a:highlight>
                  <a:srgbClr val="00FF00"/>
                </a:highlight>
                <a:latin typeface="Consolas" panose="020B0609020204030204" pitchFamily="49" charset="0"/>
              </a:rPr>
              <a:t> </a:t>
            </a:r>
            <a:r>
              <a:rPr lang="en-US" b="0" dirty="0">
                <a:solidFill>
                  <a:srgbClr val="000000"/>
                </a:solidFill>
                <a:effectLst/>
                <a:highlight>
                  <a:srgbClr val="00FF00"/>
                </a:highlight>
                <a:latin typeface="Consolas" panose="020B0609020204030204" pitchFamily="49" charset="0"/>
              </a:rPr>
              <a:t>+</a:t>
            </a:r>
            <a:r>
              <a:rPr lang="en-US" b="0" dirty="0">
                <a:solidFill>
                  <a:srgbClr val="3B3B3B"/>
                </a:solidFill>
                <a:effectLst/>
                <a:highlight>
                  <a:srgbClr val="00FF00"/>
                </a:highlight>
                <a:latin typeface="Consolas" panose="020B0609020204030204" pitchFamily="49" charset="0"/>
              </a:rPr>
              <a:t> </a:t>
            </a:r>
            <a:r>
              <a:rPr lang="en-US" b="0" dirty="0">
                <a:solidFill>
                  <a:srgbClr val="A31515"/>
                </a:solidFill>
                <a:effectLst/>
                <a:highlight>
                  <a:srgbClr val="00FF00"/>
                </a:highlight>
                <a:latin typeface="Consolas" panose="020B0609020204030204" pitchFamily="49" charset="0"/>
              </a:rPr>
              <a:t>' is mounting'</a:t>
            </a:r>
            <a:r>
              <a:rPr lang="en-US" b="0" dirty="0">
                <a:solidFill>
                  <a:srgbClr val="3B3B3B"/>
                </a:solidFill>
                <a:effectLst/>
                <a:highlight>
                  <a:srgbClr val="00FF00"/>
                </a:highlight>
                <a:latin typeface="Consolas" panose="020B0609020204030204" pitchFamily="49" charset="0"/>
              </a:rPr>
              <a:t>)</a:t>
            </a:r>
          </a:p>
          <a:p>
            <a:r>
              <a:rPr lang="en-US" b="0" dirty="0">
                <a:solidFill>
                  <a:srgbClr val="3B3B3B"/>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3B3B3B"/>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addListener</a:t>
            </a:r>
            <a:r>
              <a:rPr lang="en-US" b="0" dirty="0">
                <a:solidFill>
                  <a:srgbClr val="3B3B3B"/>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3B3B3B"/>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=&gt;</a:t>
            </a:r>
            <a:r>
              <a:rPr lang="en-US" b="0" dirty="0">
                <a:solidFill>
                  <a:srgbClr val="3B3B3B"/>
                </a:solidFill>
                <a:effectLst/>
                <a:highlight>
                  <a:srgbClr val="FFFF00"/>
                </a:highlight>
                <a:latin typeface="Consolas" panose="020B0609020204030204" pitchFamily="49" charset="0"/>
              </a:rPr>
              <a:t> {</a:t>
            </a:r>
          </a:p>
          <a:p>
            <a:r>
              <a:rPr lang="en-US" b="0" dirty="0">
                <a:solidFill>
                  <a:srgbClr val="3B3B3B"/>
                </a:solidFill>
                <a:effectLst/>
                <a:highlight>
                  <a:srgbClr val="FFFF00"/>
                </a:highlight>
                <a:latin typeface="Consolas" panose="020B0609020204030204" pitchFamily="49" charset="0"/>
              </a:rPr>
              <a:t>            </a:t>
            </a:r>
            <a:r>
              <a:rPr lang="en-US" b="0" dirty="0">
                <a:solidFill>
                  <a:srgbClr val="001080"/>
                </a:solidFill>
                <a:effectLst/>
                <a:highlight>
                  <a:srgbClr val="00FF00"/>
                </a:highlight>
                <a:latin typeface="Consolas" panose="020B0609020204030204" pitchFamily="49" charset="0"/>
              </a:rPr>
              <a:t>console</a:t>
            </a:r>
            <a:r>
              <a:rPr lang="en-US" b="0" dirty="0">
                <a:solidFill>
                  <a:srgbClr val="3B3B3B"/>
                </a:solidFill>
                <a:effectLst/>
                <a:highlight>
                  <a:srgbClr val="00FF00"/>
                </a:highlight>
                <a:latin typeface="Consolas" panose="020B0609020204030204" pitchFamily="49" charset="0"/>
              </a:rPr>
              <a:t>.</a:t>
            </a:r>
            <a:r>
              <a:rPr lang="en-US" b="0" dirty="0">
                <a:solidFill>
                  <a:srgbClr val="795E26"/>
                </a:solidFill>
                <a:effectLst/>
                <a:highlight>
                  <a:srgbClr val="00FF00"/>
                </a:highlight>
                <a:latin typeface="Consolas" panose="020B0609020204030204" pitchFamily="49" charset="0"/>
              </a:rPr>
              <a:t>log</a:t>
            </a:r>
            <a:r>
              <a:rPr lang="en-US" b="0" dirty="0">
                <a:solidFill>
                  <a:srgbClr val="3B3B3B"/>
                </a:solidFill>
                <a:effectLst/>
                <a:highlight>
                  <a:srgbClr val="00FF00"/>
                </a:highlight>
                <a:latin typeface="Consolas" panose="020B0609020204030204" pitchFamily="49" charset="0"/>
              </a:rPr>
              <a:t>(</a:t>
            </a:r>
            <a:r>
              <a:rPr lang="en-US" b="0" dirty="0">
                <a:solidFill>
                  <a:srgbClr val="A31515"/>
                </a:solidFill>
                <a:effectLst/>
                <a:highlight>
                  <a:srgbClr val="00FF00"/>
                </a:highlight>
                <a:latin typeface="Consolas" panose="020B0609020204030204" pitchFamily="49" charset="0"/>
              </a:rPr>
              <a:t>'</a:t>
            </a:r>
            <a:r>
              <a:rPr lang="en-US" b="0" dirty="0" err="1">
                <a:solidFill>
                  <a:srgbClr val="A31515"/>
                </a:solidFill>
                <a:effectLst/>
                <a:highlight>
                  <a:srgbClr val="00FF00"/>
                </a:highlight>
                <a:latin typeface="Consolas" panose="020B0609020204030204" pitchFamily="49" charset="0"/>
              </a:rPr>
              <a:t>ClockDisplay</a:t>
            </a:r>
            <a:r>
              <a:rPr lang="en-US" b="0" dirty="0">
                <a:solidFill>
                  <a:srgbClr val="A31515"/>
                </a:solidFill>
                <a:effectLst/>
                <a:highlight>
                  <a:srgbClr val="00FF00"/>
                </a:highlight>
                <a:latin typeface="Consolas" panose="020B0609020204030204" pitchFamily="49" charset="0"/>
              </a:rPr>
              <a:t> '</a:t>
            </a:r>
            <a:r>
              <a:rPr lang="en-US" b="0" dirty="0">
                <a:solidFill>
                  <a:srgbClr val="3B3B3B"/>
                </a:solidFill>
                <a:effectLst/>
                <a:highlight>
                  <a:srgbClr val="00FF00"/>
                </a:highlight>
                <a:latin typeface="Consolas" panose="020B0609020204030204" pitchFamily="49" charset="0"/>
              </a:rPr>
              <a:t> </a:t>
            </a:r>
            <a:r>
              <a:rPr lang="en-US" b="0" dirty="0">
                <a:solidFill>
                  <a:srgbClr val="000000"/>
                </a:solidFill>
                <a:effectLst/>
                <a:highlight>
                  <a:srgbClr val="00FF00"/>
                </a:highlight>
                <a:latin typeface="Consolas" panose="020B0609020204030204" pitchFamily="49" charset="0"/>
              </a:rPr>
              <a:t>+</a:t>
            </a:r>
            <a:r>
              <a:rPr lang="en-US" b="0" dirty="0">
                <a:solidFill>
                  <a:srgbClr val="3B3B3B"/>
                </a:solidFill>
                <a:effectLst/>
                <a:highlight>
                  <a:srgbClr val="00FF00"/>
                </a:highlight>
                <a:latin typeface="Consolas" panose="020B0609020204030204" pitchFamily="49" charset="0"/>
              </a:rPr>
              <a:t> </a:t>
            </a:r>
            <a:r>
              <a:rPr lang="en-US" b="0" dirty="0">
                <a:solidFill>
                  <a:srgbClr val="001080"/>
                </a:solidFill>
                <a:effectLst/>
                <a:highlight>
                  <a:srgbClr val="00FF00"/>
                </a:highlight>
                <a:latin typeface="Consolas" panose="020B0609020204030204" pitchFamily="49" charset="0"/>
              </a:rPr>
              <a:t>props</a:t>
            </a:r>
            <a:r>
              <a:rPr lang="en-US" b="0" dirty="0">
                <a:solidFill>
                  <a:srgbClr val="3B3B3B"/>
                </a:solidFill>
                <a:effectLst/>
                <a:highlight>
                  <a:srgbClr val="00FF00"/>
                </a:highlight>
                <a:latin typeface="Consolas" panose="020B0609020204030204" pitchFamily="49" charset="0"/>
              </a:rPr>
              <a:t>.</a:t>
            </a:r>
            <a:r>
              <a:rPr lang="en-US" b="0" dirty="0">
                <a:solidFill>
                  <a:srgbClr val="001080"/>
                </a:solidFill>
                <a:effectLst/>
                <a:highlight>
                  <a:srgbClr val="00FF00"/>
                </a:highlight>
                <a:latin typeface="Consolas" panose="020B0609020204030204" pitchFamily="49" charset="0"/>
              </a:rPr>
              <a:t>name</a:t>
            </a:r>
            <a:r>
              <a:rPr lang="en-US" b="0" dirty="0">
                <a:solidFill>
                  <a:srgbClr val="3B3B3B"/>
                </a:solidFill>
                <a:effectLst/>
                <a:highlight>
                  <a:srgbClr val="00FF00"/>
                </a:highlight>
                <a:latin typeface="Consolas" panose="020B0609020204030204" pitchFamily="49" charset="0"/>
              </a:rPr>
              <a:t> </a:t>
            </a:r>
            <a:r>
              <a:rPr lang="en-US" b="0" dirty="0">
                <a:solidFill>
                  <a:srgbClr val="000000"/>
                </a:solidFill>
                <a:effectLst/>
                <a:highlight>
                  <a:srgbClr val="00FF00"/>
                </a:highlight>
                <a:latin typeface="Consolas" panose="020B0609020204030204" pitchFamily="49" charset="0"/>
              </a:rPr>
              <a:t>+</a:t>
            </a:r>
            <a:r>
              <a:rPr lang="en-US" b="0" dirty="0">
                <a:solidFill>
                  <a:srgbClr val="3B3B3B"/>
                </a:solidFill>
                <a:effectLst/>
                <a:highlight>
                  <a:srgbClr val="00FF00"/>
                </a:highlight>
                <a:latin typeface="Consolas" panose="020B0609020204030204" pitchFamily="49" charset="0"/>
              </a:rPr>
              <a:t> </a:t>
            </a:r>
            <a:r>
              <a:rPr lang="en-US" b="0" dirty="0">
                <a:solidFill>
                  <a:srgbClr val="A31515"/>
                </a:solidFill>
                <a:effectLst/>
                <a:highlight>
                  <a:srgbClr val="00FF00"/>
                </a:highlight>
                <a:latin typeface="Consolas" panose="020B0609020204030204" pitchFamily="49" charset="0"/>
              </a:rPr>
              <a:t>' is unmounting'</a:t>
            </a:r>
            <a:r>
              <a:rPr lang="en-US" b="0" dirty="0">
                <a:solidFill>
                  <a:srgbClr val="3B3B3B"/>
                </a:solidFill>
                <a:effectLst/>
                <a:highlight>
                  <a:srgbClr val="00FF00"/>
                </a:highlight>
                <a:latin typeface="Consolas" panose="020B0609020204030204" pitchFamily="49" charset="0"/>
              </a:rPr>
              <a:t>)</a:t>
            </a:r>
          </a:p>
          <a:p>
            <a:r>
              <a:rPr lang="en-US" b="0" dirty="0">
                <a:solidFill>
                  <a:srgbClr val="3B3B3B"/>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3B3B3B"/>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removeListener</a:t>
            </a:r>
            <a:r>
              <a:rPr lang="en-US" b="0" dirty="0">
                <a:solidFill>
                  <a:srgbClr val="3B3B3B"/>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highlight>
                  <a:srgbClr val="FFFF00"/>
                </a:highlight>
                <a:latin typeface="Consolas" panose="020B0609020204030204" pitchFamily="49" charset="0"/>
              </a:rPr>
              <a:t>        }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10</a:t>
            </a:fld>
            <a:endParaRPr lang="en-US"/>
          </a:p>
        </p:txBody>
      </p:sp>
    </p:spTree>
    <p:extLst>
      <p:ext uri="{BB962C8B-B14F-4D97-AF65-F5344CB8AC3E}">
        <p14:creationId xmlns:p14="http://schemas.microsoft.com/office/powerpoint/2010/main" val="41300347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1085240" y="1749662"/>
            <a:ext cx="8845838"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p>
          <a:p>
            <a:r>
              <a:rPr lang="en-US" dirty="0">
                <a:solidFill>
                  <a:srgbClr val="0000FF"/>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9185182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#3A is called on every render'</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#3B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observe that effects run in order of definition</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3B3B3B"/>
                </a:solidFill>
                <a:effectLst/>
                <a:latin typeface="Consolas" panose="020B0609020204030204" pitchFamily="49" charset="0"/>
              </a:rPr>
              <a:t>useEffect</a:t>
            </a:r>
            <a:r>
              <a:rPr lang="en-US" sz="1400" b="0" dirty="0">
                <a:solidFill>
                  <a:srgbClr val="3B3B3B"/>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15</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16</a:t>
            </a:fld>
            <a:endParaRPr lang="en-US"/>
          </a:p>
        </p:txBody>
      </p:sp>
      <p:pic>
        <p:nvPicPr>
          <p:cNvPr id="5" name="Picture 4">
            <a:extLst>
              <a:ext uri="{FF2B5EF4-FFF2-40B4-BE49-F238E27FC236}">
                <a16:creationId xmlns:a16="http://schemas.microsoft.com/office/drawing/2014/main" id="{2C4F288C-ADBE-D863-24A3-6B2814863D39}"/>
              </a:ext>
            </a:extLst>
          </p:cNvPr>
          <p:cNvPicPr>
            <a:picLocks noChangeAspect="1"/>
          </p:cNvPicPr>
          <p:nvPr/>
        </p:nvPicPr>
        <p:blipFill>
          <a:blip r:embed="rId3"/>
          <a:stretch>
            <a:fillRect/>
          </a:stretch>
        </p:blipFill>
        <p:spPr>
          <a:xfrm>
            <a:off x="0" y="1676741"/>
            <a:ext cx="12192000" cy="4386841"/>
          </a:xfrm>
          <a:prstGeom prst="rect">
            <a:avLst/>
          </a:prstGeom>
        </p:spPr>
      </p:pic>
    </p:spTree>
    <p:extLst>
      <p:ext uri="{BB962C8B-B14F-4D97-AF65-F5344CB8AC3E}">
        <p14:creationId xmlns:p14="http://schemas.microsoft.com/office/powerpoint/2010/main" val="362145388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a:t>
            </a:r>
            <a:r>
              <a:rPr lang="en-US" dirty="0" err="1"/>
              <a:t>useEffect</a:t>
            </a:r>
            <a:r>
              <a:rPr lang="en-US" dirty="0"/>
              <a: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63738-005E-8B76-F936-07E690F33FD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83820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useEffect-demoWithCleanUps.tsx</a:t>
            </a:r>
            <a:endParaRPr lang="en-US" sz="2400" dirty="0">
              <a:solidFill>
                <a:schemeClr val="tx1"/>
              </a:solidFill>
            </a:endParaRPr>
          </a:p>
        </p:txBody>
      </p:sp>
    </p:spTree>
    <p:extLst>
      <p:ext uri="{BB962C8B-B14F-4D97-AF65-F5344CB8AC3E}">
        <p14:creationId xmlns:p14="http://schemas.microsoft.com/office/powerpoint/2010/main" val="172304494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19</a:t>
            </a:fld>
            <a:endParaRPr lang="en-US"/>
          </a:p>
        </p:txBody>
      </p:sp>
      <p:pic>
        <p:nvPicPr>
          <p:cNvPr id="5" name="Picture 4">
            <a:extLst>
              <a:ext uri="{FF2B5EF4-FFF2-40B4-BE49-F238E27FC236}">
                <a16:creationId xmlns:a16="http://schemas.microsoft.com/office/drawing/2014/main" id="{8EA3F860-29F9-9A7C-A793-7F2ECE6FF4FB}"/>
              </a:ext>
            </a:extLst>
          </p:cNvPr>
          <p:cNvPicPr>
            <a:picLocks noChangeAspect="1"/>
          </p:cNvPicPr>
          <p:nvPr/>
        </p:nvPicPr>
        <p:blipFill>
          <a:blip r:embed="rId3"/>
          <a:stretch>
            <a:fillRect/>
          </a:stretch>
        </p:blipFill>
        <p:spPr>
          <a:xfrm>
            <a:off x="123092" y="696965"/>
            <a:ext cx="12192000" cy="5464069"/>
          </a:xfrm>
          <a:prstGeom prst="rect">
            <a:avLst/>
          </a:prstGeom>
        </p:spPr>
      </p:pic>
    </p:spTree>
    <p:extLst>
      <p:ext uri="{BB962C8B-B14F-4D97-AF65-F5344CB8AC3E}">
        <p14:creationId xmlns:p14="http://schemas.microsoft.com/office/powerpoint/2010/main" val="194135556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234F-B7AF-77FA-8E04-BFE5541E804E}"/>
              </a:ext>
            </a:extLst>
          </p:cNvPr>
          <p:cNvSpPr>
            <a:spLocks noGrp="1"/>
          </p:cNvSpPr>
          <p:nvPr>
            <p:ph type="title"/>
          </p:nvPr>
        </p:nvSpPr>
        <p:spPr/>
        <p:txBody>
          <a:bodyPr/>
          <a:lstStyle/>
          <a:p>
            <a:r>
              <a:rPr lang="en-US" dirty="0"/>
              <a:t>Announcements</a:t>
            </a:r>
          </a:p>
        </p:txBody>
      </p:sp>
      <p:sp>
        <p:nvSpPr>
          <p:cNvPr id="3" name="Text Placeholder 2">
            <a:extLst>
              <a:ext uri="{FF2B5EF4-FFF2-40B4-BE49-F238E27FC236}">
                <a16:creationId xmlns:a16="http://schemas.microsoft.com/office/drawing/2014/main" id="{1A41174C-AD41-10F3-6143-AE629DAC84F0}"/>
              </a:ext>
            </a:extLst>
          </p:cNvPr>
          <p:cNvSpPr>
            <a:spLocks noGrp="1"/>
          </p:cNvSpPr>
          <p:nvPr>
            <p:ph type="body" idx="1"/>
          </p:nvPr>
        </p:nvSpPr>
        <p:spPr/>
        <p:txBody>
          <a:bodyPr/>
          <a:lstStyle/>
          <a:p>
            <a:r>
              <a:rPr lang="en-US" dirty="0"/>
              <a:t>IP1 grades up, submit regrade requests by Monday</a:t>
            </a:r>
          </a:p>
          <a:p>
            <a:r>
              <a:rPr lang="en-US" dirty="0"/>
              <a:t>Meet with your team’s TA by end of week for kick-off meeting</a:t>
            </a:r>
          </a:p>
          <a:p>
            <a:r>
              <a:rPr lang="en-US" dirty="0"/>
              <a:t>Project Plan due next Weds</a:t>
            </a:r>
          </a:p>
        </p:txBody>
      </p:sp>
      <p:sp>
        <p:nvSpPr>
          <p:cNvPr id="4" name="Slide Number Placeholder 3">
            <a:extLst>
              <a:ext uri="{FF2B5EF4-FFF2-40B4-BE49-F238E27FC236}">
                <a16:creationId xmlns:a16="http://schemas.microsoft.com/office/drawing/2014/main" id="{841F9B2B-63D3-4CFC-B049-BEAD2A8DCC66}"/>
              </a:ext>
            </a:extLst>
          </p:cNvPr>
          <p:cNvSpPr>
            <a:spLocks noGrp="1"/>
          </p:cNvSpPr>
          <p:nvPr>
            <p:ph type="sldNum" sz="quarter" idx="2"/>
          </p:nvPr>
        </p:nvSpPr>
        <p:spPr/>
        <p:txBody>
          <a:bodyPr/>
          <a:lstStyle/>
          <a:p>
            <a:fld id="{86CB4B4D-7CA3-9044-876B-883B54F8677D}" type="slidenum">
              <a:rPr lang="en-US" smtClean="0"/>
              <a:t>2</a:t>
            </a:fld>
            <a:endParaRPr lang="en-US"/>
          </a:p>
        </p:txBody>
      </p: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2F750743-7860-2AE6-4A10-11FADB0E2EC2}"/>
                  </a:ext>
                </a:extLst>
              </p:cNvPr>
              <p:cNvGraphicFramePr/>
              <p:nvPr/>
            </p:nvGraphicFramePr>
            <p:xfrm>
              <a:off x="7292975" y="2425401"/>
              <a:ext cx="4616450" cy="38989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hart 4">
                <a:extLst>
                  <a:ext uri="{FF2B5EF4-FFF2-40B4-BE49-F238E27FC236}">
                    <a16:creationId xmlns:a16="http://schemas.microsoft.com/office/drawing/2014/main" id="{2F750743-7860-2AE6-4A10-11FADB0E2EC2}"/>
                  </a:ext>
                </a:extLst>
              </p:cNvPr>
              <p:cNvPicPr>
                <a:picLocks noGrp="1" noRot="1" noChangeAspect="1" noMove="1" noResize="1" noEditPoints="1" noAdjustHandles="1" noChangeArrowheads="1" noChangeShapeType="1"/>
              </p:cNvPicPr>
              <p:nvPr/>
            </p:nvPicPr>
            <p:blipFill>
              <a:blip r:embed="rId3"/>
              <a:stretch>
                <a:fillRect/>
              </a:stretch>
            </p:blipFill>
            <p:spPr>
              <a:xfrm>
                <a:off x="7292975" y="2425401"/>
                <a:ext cx="4616450" cy="3898900"/>
              </a:xfrm>
              <a:prstGeom prst="rect">
                <a:avLst/>
              </a:prstGeom>
            </p:spPr>
          </p:pic>
        </mc:Fallback>
      </mc:AlternateContent>
    </p:spTree>
    <p:extLst>
      <p:ext uri="{BB962C8B-B14F-4D97-AF65-F5344CB8AC3E}">
        <p14:creationId xmlns:p14="http://schemas.microsoft.com/office/powerpoint/2010/main" val="98216374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20</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D2B1-B8CB-6164-EE96-BB0A37FC1020}"/>
              </a:ext>
            </a:extLst>
          </p:cNvPr>
          <p:cNvSpPr>
            <a:spLocks noGrp="1"/>
          </p:cNvSpPr>
          <p:nvPr>
            <p:ph type="title"/>
          </p:nvPr>
        </p:nvSpPr>
        <p:spPr/>
        <p:txBody>
          <a:bodyPr/>
          <a:lstStyle/>
          <a:p>
            <a:r>
              <a:rPr lang="en-US" dirty="0" err="1"/>
              <a:t>useFirstRender</a:t>
            </a:r>
            <a:endParaRPr lang="en-US" dirty="0"/>
          </a:p>
        </p:txBody>
      </p:sp>
      <p:sp>
        <p:nvSpPr>
          <p:cNvPr id="5" name="TextBox 4">
            <a:extLst>
              <a:ext uri="{FF2B5EF4-FFF2-40B4-BE49-F238E27FC236}">
                <a16:creationId xmlns:a16="http://schemas.microsoft.com/office/drawing/2014/main" id="{DF90CDA3-5A50-54AF-77D5-FF5085AD13A2}"/>
              </a:ext>
            </a:extLst>
          </p:cNvPr>
          <p:cNvSpPr txBox="1"/>
          <p:nvPr/>
        </p:nvSpPr>
        <p:spPr>
          <a:xfrm>
            <a:off x="838200" y="1679139"/>
            <a:ext cx="659456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React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useState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F634B3C-408F-C7F1-F191-3057618F4448}"/>
              </a:ext>
            </a:extLst>
          </p:cNvPr>
          <p:cNvSpPr txBox="1"/>
          <p:nvPr/>
        </p:nvSpPr>
        <p:spPr>
          <a:xfrm>
            <a:off x="838200" y="4389300"/>
            <a:ext cx="9143999"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'../Hooks/</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illustration of </a:t>
            </a:r>
            <a:r>
              <a:rPr lang="en-US" b="0" dirty="0" err="1">
                <a:solidFill>
                  <a:srgbClr val="008000"/>
                </a:solidFill>
                <a:effectLst/>
                <a:latin typeface="Consolas" panose="020B0609020204030204" pitchFamily="49" charset="0"/>
              </a:rPr>
              <a:t>useFirstRender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 #1 is run only on first render'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D6816B2C-A33C-D6BE-66AE-1C4447BD1520}"/>
              </a:ext>
            </a:extLst>
          </p:cNvPr>
          <p:cNvSpPr txBox="1"/>
          <p:nvPr/>
        </p:nvSpPr>
        <p:spPr>
          <a:xfrm>
            <a:off x="9278785" y="2248528"/>
            <a:ext cx="174502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Definition</a:t>
            </a:r>
          </a:p>
        </p:txBody>
      </p:sp>
      <p:sp>
        <p:nvSpPr>
          <p:cNvPr id="9" name="TextBox 8">
            <a:extLst>
              <a:ext uri="{FF2B5EF4-FFF2-40B4-BE49-F238E27FC236}">
                <a16:creationId xmlns:a16="http://schemas.microsoft.com/office/drawing/2014/main" id="{E1FC1501-7217-5D3A-5522-CAEFAB691B32}"/>
              </a:ext>
            </a:extLst>
          </p:cNvPr>
          <p:cNvSpPr txBox="1"/>
          <p:nvPr/>
        </p:nvSpPr>
        <p:spPr>
          <a:xfrm>
            <a:off x="9791746" y="4796806"/>
            <a:ext cx="71910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Use</a:t>
            </a:r>
          </a:p>
        </p:txBody>
      </p:sp>
      <p:sp>
        <p:nvSpPr>
          <p:cNvPr id="10" name="Rectangle: Rounded Corners 9">
            <a:extLst>
              <a:ext uri="{FF2B5EF4-FFF2-40B4-BE49-F238E27FC236}">
                <a16:creationId xmlns:a16="http://schemas.microsoft.com/office/drawing/2014/main" id="{F601D17B-526A-791C-2FD9-C7A205E8D41D}"/>
              </a:ext>
            </a:extLst>
          </p:cNvPr>
          <p:cNvSpPr/>
          <p:nvPr/>
        </p:nvSpPr>
        <p:spPr>
          <a:xfrm>
            <a:off x="6331168"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/app/Hooks/</a:t>
            </a:r>
            <a:r>
              <a:rPr lang="en-US" sz="2400" dirty="0" err="1">
                <a:solidFill>
                  <a:schemeClr val="tx1"/>
                </a:solidFill>
              </a:rPr>
              <a:t>useFirstRender.tsx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CBC7F13-7D1B-43C9-3CA5-1EF867D818B9}"/>
              </a:ext>
            </a:extLst>
          </p:cNvPr>
          <p:cNvSpPr>
            <a:spLocks noGrp="1"/>
          </p:cNvSpPr>
          <p:nvPr>
            <p:ph type="sldNum" sz="quarter" idx="2"/>
          </p:nvPr>
        </p:nvSpPr>
        <p:spPr/>
        <p:txBody>
          <a:bodyPr/>
          <a:lstStyle/>
          <a:p>
            <a:fld id="{86CB4B4D-7CA3-9044-876B-883B54F8677D}" type="slidenum">
              <a:rPr lang="en-US" smtClean="0"/>
              <a:t>21</a:t>
            </a:fld>
            <a:endParaRPr lang="en-US"/>
          </a:p>
        </p:txBody>
      </p:sp>
    </p:spTree>
    <p:extLst>
      <p:ext uri="{BB962C8B-B14F-4D97-AF65-F5344CB8AC3E}">
        <p14:creationId xmlns:p14="http://schemas.microsoft.com/office/powerpoint/2010/main" val="391879518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1EF7-1B84-03D1-90CC-6485AA84406C}"/>
              </a:ext>
            </a:extLst>
          </p:cNvPr>
          <p:cNvSpPr>
            <a:spLocks noGrp="1"/>
          </p:cNvSpPr>
          <p:nvPr>
            <p:ph type="title"/>
          </p:nvPr>
        </p:nvSpPr>
        <p:spPr/>
        <p:txBody>
          <a:bodyPr/>
          <a:lstStyle/>
          <a:p>
            <a:r>
              <a:rPr lang="en-US" dirty="0"/>
              <a:t>A more substantial example: </a:t>
            </a:r>
            <a:r>
              <a:rPr lang="en-US" dirty="0" err="1"/>
              <a:t>useClock</a:t>
            </a:r>
            <a:endParaRPr lang="en-US" dirty="0"/>
          </a:p>
        </p:txBody>
      </p:sp>
      <p:sp>
        <p:nvSpPr>
          <p:cNvPr id="6" name="TextBox 5">
            <a:extLst>
              <a:ext uri="{FF2B5EF4-FFF2-40B4-BE49-F238E27FC236}">
                <a16:creationId xmlns:a16="http://schemas.microsoft.com/office/drawing/2014/main" id="{6109264F-2F69-5A98-F3B0-C669724E019D}"/>
              </a:ext>
            </a:extLst>
          </p:cNvPr>
          <p:cNvSpPr txBox="1"/>
          <p:nvPr/>
        </p:nvSpPr>
        <p:spPr>
          <a:xfrm>
            <a:off x="838200" y="1574304"/>
            <a:ext cx="10515600"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'../Classes/</a:t>
            </a:r>
            <a:r>
              <a:rPr lang="en-US" b="0" dirty="0" err="1">
                <a:solidFill>
                  <a:srgbClr val="A31515"/>
                </a:solidFill>
                <a:effectLst/>
                <a:latin typeface="Consolas" panose="020B0609020204030204" pitchFamily="49" charset="0"/>
              </a:rPr>
              <a:t>ClockWithListeners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useClock</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B4BEF47A-CC7A-9CEA-6D07-AF49EF46FA84}"/>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4" name="Rectangle: Rounded Corners 3">
            <a:extLst>
              <a:ext uri="{FF2B5EF4-FFF2-40B4-BE49-F238E27FC236}">
                <a16:creationId xmlns:a16="http://schemas.microsoft.com/office/drawing/2014/main" id="{762A44C0-E257-BF5F-4223-90DDDAE90A1C}"/>
              </a:ext>
            </a:extLst>
          </p:cNvPr>
          <p:cNvSpPr/>
          <p:nvPr/>
        </p:nvSpPr>
        <p:spPr>
          <a:xfrm>
            <a:off x="6610301" y="15740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/app/Hooks/</a:t>
            </a:r>
            <a:r>
              <a:rPr lang="en-US" sz="2400" dirty="0" err="1">
                <a:solidFill>
                  <a:schemeClr val="tx1"/>
                </a:solidFill>
              </a:rPr>
              <a:t>useClock.tsx</a:t>
            </a:r>
            <a:endParaRPr lang="en-US" sz="2400" dirty="0">
              <a:solidFill>
                <a:schemeClr val="tx1"/>
              </a:solidFill>
            </a:endParaRPr>
          </a:p>
        </p:txBody>
      </p:sp>
    </p:spTree>
    <p:extLst>
      <p:ext uri="{BB962C8B-B14F-4D97-AF65-F5344CB8AC3E}">
        <p14:creationId xmlns:p14="http://schemas.microsoft.com/office/powerpoint/2010/main" val="375678171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8108768"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const</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clock</a:t>
            </a:r>
            <a:r>
              <a:rPr lang="en-US" sz="1400" b="0" dirty="0">
                <a:solidFill>
                  <a:srgbClr val="000000"/>
                </a:solidFill>
                <a:effectLst/>
                <a:highlight>
                  <a:srgbClr val="FFFF00"/>
                </a:highlight>
                <a:latin typeface="Consolas" panose="020B0609020204030204" pitchFamily="49" charset="0"/>
              </a:rPr>
              <a:t> = </a:t>
            </a:r>
            <a:r>
              <a:rPr lang="en-US" sz="1400" b="0" dirty="0" err="1">
                <a:solidFill>
                  <a:srgbClr val="795E26"/>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highlight>
                  <a:srgbClr val="FFFF00"/>
                </a:highlight>
                <a:latin typeface="Consolas" panose="020B0609020204030204" pitchFamily="49" charset="0"/>
              </a:rPr>
            </a:b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highlight>
                  <a:srgbClr val="FFFF00"/>
                </a:highlight>
                <a:latin typeface="Consolas" panose="020B0609020204030204" pitchFamily="49" charset="0"/>
              </a:rPr>
              <a:t>{</a:t>
            </a:r>
            <a:r>
              <a:rPr lang="en-US" sz="1400" b="0" dirty="0" err="1">
                <a:solidFill>
                  <a:srgbClr val="0070C1"/>
                </a:solidFill>
                <a:effectLst/>
                <a:highlight>
                  <a:srgbClr val="FFFF00"/>
                </a:highlight>
                <a:latin typeface="Consolas" panose="020B0609020204030204" pitchFamily="49" charset="0"/>
              </a:rPr>
              <a:t>clock</a:t>
            </a:r>
            <a:r>
              <a:rPr lang="en-US" sz="1400" b="0" dirty="0" err="1">
                <a:solidFill>
                  <a:srgbClr val="000000"/>
                </a:solidFill>
                <a:effectLst/>
                <a:highlight>
                  <a:srgbClr val="FFFF00"/>
                </a:highlight>
                <a:latin typeface="Consolas" panose="020B0609020204030204" pitchFamily="49" charset="0"/>
              </a:rPr>
              <a:t>.</a:t>
            </a:r>
            <a:r>
              <a:rPr lang="en-US" sz="1400" b="0" dirty="0" err="1">
                <a:solidFill>
                  <a:srgbClr val="001080"/>
                </a:solidFill>
                <a:effectLst/>
                <a:highlight>
                  <a:srgbClr val="FFFF00"/>
                </a:highlight>
                <a:latin typeface="Consolas" panose="020B0609020204030204" pitchFamily="49" charset="0"/>
              </a:rPr>
              <a:t>nListeners</a:t>
            </a:r>
            <a:r>
              <a:rPr lang="en-US" sz="1400" b="0" dirty="0">
                <a:solidFill>
                  <a:srgbClr val="0000FF"/>
                </a:solidFill>
                <a:effectLst/>
                <a:highlight>
                  <a:srgbClr val="FFFF00"/>
                </a:highlight>
                <a:latin typeface="Consolas" panose="020B0609020204030204" pitchFamily="49" charset="0"/>
              </a:rPr>
              <a:t>}</a:t>
            </a:r>
            <a:r>
              <a:rPr lang="en-US" sz="1400" b="0" dirty="0">
                <a:solidFill>
                  <a:srgbClr val="800000"/>
                </a:solidFill>
                <a:effectLst/>
                <a:highlight>
                  <a:srgbClr val="FFFF00"/>
                </a:highligh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5111015" y="157400"/>
            <a:ext cx="667541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24</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dirty="0"/>
              <a:t>Render components into a “virtual DOM”</a:t>
            </a:r>
          </a:p>
          <a:p>
            <a:pPr marL="685800" lvl="1" indent="-228600">
              <a:spcBef>
                <a:spcPts val="500"/>
              </a:spcBef>
              <a:defRPr sz="2400"/>
            </a:pPr>
            <a:r>
              <a:rPr dirty="0"/>
              <a:t>Just like browser would, but no browser</a:t>
            </a:r>
          </a:p>
          <a:p>
            <a:r>
              <a:rPr dirty="0"/>
              <a:t>Interact with components by “firing events” like a user would</a:t>
            </a:r>
          </a:p>
          <a:p>
            <a:pPr marL="685800" lvl="1" indent="-228600">
              <a:spcBef>
                <a:spcPts val="500"/>
              </a:spcBef>
              <a:defRPr sz="2400"/>
            </a:pPr>
            <a:r>
              <a:rPr dirty="0"/>
              <a:t>Click, enter text, etc. on DOM nodes, just like a user would in a browser</a:t>
            </a:r>
          </a:p>
          <a:p>
            <a:r>
              <a:rPr dirty="0"/>
              <a:t>Inspect components that are rendered</a:t>
            </a:r>
          </a:p>
          <a:p>
            <a:pPr marL="685800" lvl="1" indent="-228600">
              <a:spcBef>
                <a:spcPts val="500"/>
              </a:spcBef>
              <a:defRPr sz="2400"/>
            </a:pPr>
            <a:r>
              <a:rPr dirty="0"/>
              <a:t>Tests specify how to “find” a component in that virtual DOM</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26</a:t>
            </a:fld>
            <a:endParaRPr/>
          </a:p>
        </p:txBody>
      </p:sp>
      <p:pic>
        <p:nvPicPr>
          <p:cNvPr id="373" name="Picture 2" descr="Picture 2"/>
          <p:cNvPicPr>
            <a:picLocks noChangeAspect="1"/>
          </p:cNvPicPr>
          <p:nvPr/>
        </p:nvPicPr>
        <p:blipFill>
          <a:blip r:embed="rId3"/>
          <a:stretch>
            <a:fillRect/>
          </a:stretch>
        </p:blipFill>
        <p:spPr>
          <a:xfrm>
            <a:off x="9276522" y="2192129"/>
            <a:ext cx="2230784" cy="2230784"/>
          </a:xfrm>
          <a:prstGeom prst="rect">
            <a:avLst/>
          </a:prstGeom>
          <a:ln w="12700">
            <a:miter lim="400000"/>
          </a:ln>
        </p:spPr>
      </p:pic>
      <p:sp>
        <p:nvSpPr>
          <p:cNvPr id="374" name="TextBox 6"/>
          <p:cNvSpPr txBox="1"/>
          <p:nvPr/>
        </p:nvSpPr>
        <p:spPr>
          <a:xfrm>
            <a:off x="8587407" y="4705386"/>
            <a:ext cx="3604591" cy="1222089"/>
          </a:xfrm>
          <a:prstGeom prst="rect">
            <a:avLst/>
          </a:prstGeom>
          <a:solidFill>
            <a:srgbClr val="FBE5D6"/>
          </a:solidFill>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r>
              <a:t>“Testing Library”</a:t>
            </a:r>
            <a:endParaRPr>
              <a:solidFill>
                <a:srgbClr val="FFFFFF"/>
              </a:solidFill>
            </a:endParaRPr>
          </a:p>
          <a:p>
            <a:pPr algn="ctr"/>
            <a:r>
              <a:rPr u="sng">
                <a:solidFill>
                  <a:srgbClr val="0563C1"/>
                </a:solidFill>
                <a:uFill>
                  <a:solidFill>
                    <a:srgbClr val="0563C1"/>
                  </a:solidFill>
                </a:uFill>
                <a:hlinkClick r:id="rId4"/>
              </a:rPr>
              <a:t>https://testing-library.com</a:t>
            </a:r>
            <a:r>
              <a:t> </a:t>
            </a:r>
            <a:endParaRPr>
              <a:solidFill>
                <a:srgbClr val="FFFFFF"/>
              </a:solidFill>
            </a:endParaRPr>
          </a:p>
          <a:p>
            <a:pPr algn="ctr"/>
            <a:r>
              <a:t>Compatible with many UI libraries and many testing frameworks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1"/>
          <p:cNvSpPr txBox="1">
            <a:spLocks noGrp="1"/>
          </p:cNvSpPr>
          <p:nvPr>
            <p:ph type="title"/>
          </p:nvPr>
        </p:nvSpPr>
        <p:spPr>
          <a:xfrm>
            <a:off x="838200" y="18255"/>
            <a:ext cx="10515600" cy="1325563"/>
          </a:xfrm>
          <a:prstGeom prst="rect">
            <a:avLst/>
          </a:prstGeom>
        </p:spPr>
        <p:txBody>
          <a:bodyPr/>
          <a:lstStyle/>
          <a:p>
            <a:r>
              <a:t>Write UI component tests just like any other test</a:t>
            </a:r>
          </a:p>
        </p:txBody>
      </p:sp>
      <p:sp>
        <p:nvSpPr>
          <p:cNvPr id="345" name="Content Placeholder 2"/>
          <p:cNvSpPr txBox="1">
            <a:spLocks noGrp="1"/>
          </p:cNvSpPr>
          <p:nvPr>
            <p:ph type="body" sz="quarter" idx="1"/>
          </p:nvPr>
        </p:nvSpPr>
        <p:spPr>
          <a:xfrm>
            <a:off x="838200" y="1500159"/>
            <a:ext cx="7887345" cy="527424"/>
          </a:xfrm>
          <a:prstGeom prst="rect">
            <a:avLst/>
          </a:prstGeom>
        </p:spPr>
        <p:txBody>
          <a:bodyPr/>
          <a:lstStyle>
            <a:lvl1pPr marL="0" indent="0">
              <a:buSzTx/>
              <a:buNone/>
              <a:defRPr i="1"/>
            </a:lvl1pPr>
          </a:lstStyle>
          <a:p>
            <a:r>
              <a:rPr dirty="0"/>
              <a:t>Follow the generic testing model from </a:t>
            </a:r>
            <a:r>
              <a:rPr lang="en-US" dirty="0"/>
              <a:t>Module</a:t>
            </a:r>
            <a:r>
              <a:rPr dirty="0"/>
              <a:t> 2:</a:t>
            </a:r>
          </a:p>
        </p:txBody>
      </p:sp>
      <p:sp>
        <p:nvSpPr>
          <p:cNvPr id="34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27</a:t>
            </a:fld>
            <a:endParaRPr/>
          </a:p>
        </p:txBody>
      </p:sp>
      <p:grpSp>
        <p:nvGrpSpPr>
          <p:cNvPr id="349" name="Content Placeholder 2"/>
          <p:cNvGrpSpPr/>
          <p:nvPr/>
        </p:nvGrpSpPr>
        <p:grpSpPr>
          <a:xfrm>
            <a:off x="858079" y="2023621"/>
            <a:ext cx="7887345" cy="3992867"/>
            <a:chOff x="0" y="0"/>
            <a:chExt cx="7887344" cy="3992865"/>
          </a:xfrm>
        </p:grpSpPr>
        <p:sp>
          <p:nvSpPr>
            <p:cNvPr id="347" name="Rectangle"/>
            <p:cNvSpPr/>
            <p:nvPr/>
          </p:nvSpPr>
          <p:spPr>
            <a:xfrm>
              <a:off x="0" y="0"/>
              <a:ext cx="7887345" cy="3992866"/>
            </a:xfrm>
            <a:prstGeom prst="rect">
              <a:avLst/>
            </a:prstGeom>
            <a:noFill/>
            <a:ln w="28575" cap="flat">
              <a:solidFill>
                <a:schemeClr val="accent1"/>
              </a:solidFill>
              <a:prstDash val="solid"/>
              <a:round/>
            </a:ln>
            <a:effectLst/>
          </p:spPr>
          <p:txBody>
            <a:bodyPr wrap="square" lIns="45719" tIns="45719" rIns="45719" bIns="45719" numCol="1" anchor="t">
              <a:noAutofit/>
            </a:bodyPr>
            <a:lstStyle/>
            <a:p>
              <a:pPr>
                <a:lnSpc>
                  <a:spcPct val="90000"/>
                </a:lnSpc>
                <a:spcBef>
                  <a:spcPts val="500"/>
                </a:spcBef>
                <a:defRPr sz="2400"/>
              </a:pPr>
              <a:endParaRPr/>
            </a:p>
          </p:txBody>
        </p:sp>
        <p:sp>
          <p:nvSpPr>
            <p:cNvPr id="348" name="Construct the situation:…"/>
            <p:cNvSpPr txBox="1"/>
            <p:nvPr/>
          </p:nvSpPr>
          <p:spPr>
            <a:xfrm>
              <a:off x="60007" y="14287"/>
              <a:ext cx="7767331" cy="39642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rmAutofit/>
            </a:bodyPr>
            <a:lstStyle/>
            <a:p>
              <a:pPr marL="228600" indent="-228600">
                <a:lnSpc>
                  <a:spcPct val="90000"/>
                </a:lnSpc>
                <a:spcBef>
                  <a:spcPts val="1000"/>
                </a:spcBef>
                <a:buSzPct val="100000"/>
                <a:buFont typeface="Arial"/>
                <a:buChar char="•"/>
                <a:defRPr sz="2800"/>
              </a:pPr>
              <a:r>
                <a:rPr lang="en-US" dirty="0"/>
                <a:t>Assemble </a:t>
              </a:r>
              <a:r>
                <a:rPr dirty="0"/>
                <a:t>the situation:</a:t>
              </a:r>
            </a:p>
            <a:p>
              <a:pPr marL="685800" lvl="1" indent="-228600">
                <a:lnSpc>
                  <a:spcPct val="90000"/>
                </a:lnSpc>
                <a:spcBef>
                  <a:spcPts val="500"/>
                </a:spcBef>
                <a:buSzPct val="100000"/>
                <a:buFont typeface="Arial"/>
                <a:buChar char="•"/>
                <a:defRPr sz="2400"/>
              </a:pPr>
              <a:r>
                <a:rPr dirty="0"/>
                <a:t>Set up </a:t>
              </a:r>
              <a:r>
                <a:rPr lang="en-US" dirty="0"/>
                <a:t>system under test (SUT)</a:t>
              </a:r>
              <a:r>
                <a:rPr dirty="0"/>
                <a:t> to get the state ready</a:t>
              </a:r>
            </a:p>
            <a:p>
              <a:pPr marL="685800" lvl="1" indent="-228600">
                <a:lnSpc>
                  <a:spcPct val="90000"/>
                </a:lnSpc>
                <a:spcBef>
                  <a:spcPts val="500"/>
                </a:spcBef>
                <a:buSzPct val="100000"/>
                <a:buFont typeface="Arial"/>
                <a:buChar char="•"/>
                <a:defRPr sz="2400"/>
              </a:pPr>
              <a:r>
                <a:rPr dirty="0"/>
                <a:t>[Optional: Prepare collaborators]</a:t>
              </a:r>
            </a:p>
            <a:p>
              <a:pPr marL="228600" indent="-228600">
                <a:lnSpc>
                  <a:spcPct val="90000"/>
                </a:lnSpc>
                <a:spcBef>
                  <a:spcPts val="1000"/>
                </a:spcBef>
                <a:buSzPct val="100000"/>
                <a:buFont typeface="Arial"/>
                <a:buChar char="•"/>
                <a:defRPr sz="2800"/>
              </a:pPr>
              <a:r>
                <a:rPr lang="en-US" dirty="0"/>
                <a:t>Act - </a:t>
              </a:r>
              <a:r>
                <a:rPr dirty="0"/>
                <a:t>Apply the operation inputs.</a:t>
              </a:r>
            </a:p>
            <a:p>
              <a:pPr marL="228600" indent="-228600">
                <a:lnSpc>
                  <a:spcPct val="90000"/>
                </a:lnSpc>
                <a:spcBef>
                  <a:spcPts val="1000"/>
                </a:spcBef>
                <a:buSzPct val="100000"/>
                <a:buFont typeface="Arial"/>
                <a:buChar char="•"/>
                <a:defRPr sz="2800"/>
              </a:pPr>
              <a:r>
                <a:rPr lang="en-US" dirty="0"/>
                <a:t>Assess - </a:t>
              </a:r>
              <a:r>
                <a:rPr dirty="0"/>
                <a:t>Check the outputs, verify the state change, handle the behavior</a:t>
              </a:r>
            </a:p>
          </p:txBody>
        </p:sp>
      </p:grpSp>
      <p:grpSp>
        <p:nvGrpSpPr>
          <p:cNvPr id="352" name="TextBox 6"/>
          <p:cNvGrpSpPr/>
          <p:nvPr/>
        </p:nvGrpSpPr>
        <p:grpSpPr>
          <a:xfrm>
            <a:off x="8919828" y="1847234"/>
            <a:ext cx="2528935" cy="977920"/>
            <a:chOff x="0" y="0"/>
            <a:chExt cx="2528934" cy="977918"/>
          </a:xfrm>
        </p:grpSpPr>
        <p:sp>
          <p:nvSpPr>
            <p:cNvPr id="350" name="Rectangle"/>
            <p:cNvSpPr/>
            <p:nvPr/>
          </p:nvSpPr>
          <p:spPr>
            <a:xfrm>
              <a:off x="0" y="121628"/>
              <a:ext cx="2528935" cy="73466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1" name="1: Render component into a testing DOM tree"/>
            <p:cNvSpPr txBox="1"/>
            <p:nvPr/>
          </p:nvSpPr>
          <p:spPr>
            <a:xfrm>
              <a:off x="55511" y="-1"/>
              <a:ext cx="2417912" cy="9779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p>
              <a:r>
                <a:t>1: Render component into a testing DOM tree</a:t>
              </a:r>
            </a:p>
          </p:txBody>
        </p:sp>
      </p:grpSp>
      <p:grpSp>
        <p:nvGrpSpPr>
          <p:cNvPr id="355" name="TextBox 7"/>
          <p:cNvGrpSpPr/>
          <p:nvPr/>
        </p:nvGrpSpPr>
        <p:grpSpPr>
          <a:xfrm>
            <a:off x="8965096" y="3240154"/>
            <a:ext cx="2372140" cy="689114"/>
            <a:chOff x="0" y="0"/>
            <a:chExt cx="2372139" cy="689112"/>
          </a:xfrm>
        </p:grpSpPr>
        <p:sp>
          <p:nvSpPr>
            <p:cNvPr id="353"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4" name="2: Interact with the rendered component"/>
            <p:cNvSpPr txBox="1"/>
            <p:nvPr/>
          </p:nvSpPr>
          <p:spPr>
            <a:xfrm>
              <a:off x="52069" y="31962"/>
              <a:ext cx="2268001" cy="6251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t>2: Interact with the rendered component</a:t>
              </a:r>
            </a:p>
          </p:txBody>
        </p:sp>
      </p:grpSp>
      <p:grpSp>
        <p:nvGrpSpPr>
          <p:cNvPr id="358" name="TextBox 8"/>
          <p:cNvGrpSpPr/>
          <p:nvPr/>
        </p:nvGrpSpPr>
        <p:grpSpPr>
          <a:xfrm>
            <a:off x="8971722" y="4134677"/>
            <a:ext cx="2372140" cy="689114"/>
            <a:chOff x="0" y="0"/>
            <a:chExt cx="2372139" cy="689112"/>
          </a:xfrm>
        </p:grpSpPr>
        <p:sp>
          <p:nvSpPr>
            <p:cNvPr id="356"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7" name="3: Check the rendered result"/>
            <p:cNvSpPr txBox="1"/>
            <p:nvPr/>
          </p:nvSpPr>
          <p:spPr>
            <a:xfrm>
              <a:off x="52069" y="31962"/>
              <a:ext cx="2268001" cy="6251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t>3: Check the rendered result</a:t>
              </a:r>
            </a:p>
          </p:txBody>
        </p:sp>
      </p:grpSp>
      <p:sp>
        <p:nvSpPr>
          <p:cNvPr id="359" name="Straight Arrow Connector 10"/>
          <p:cNvSpPr/>
          <p:nvPr/>
        </p:nvSpPr>
        <p:spPr>
          <a:xfrm flipH="1" flipV="1">
            <a:off x="4744277" y="2266121"/>
            <a:ext cx="4214193" cy="1"/>
          </a:xfrm>
          <a:prstGeom prst="line">
            <a:avLst/>
          </a:prstGeom>
          <a:ln w="28575">
            <a:solidFill>
              <a:srgbClr val="000000"/>
            </a:solidFill>
            <a:miter/>
          </a:ln>
        </p:spPr>
        <p:txBody>
          <a:bodyPr lIns="45719" rIns="45719"/>
          <a:lstStyle/>
          <a:p>
            <a:endParaRPr/>
          </a:p>
        </p:txBody>
      </p:sp>
      <p:sp>
        <p:nvSpPr>
          <p:cNvPr id="360" name="Straight Arrow Connector 13"/>
          <p:cNvSpPr/>
          <p:nvPr/>
        </p:nvSpPr>
        <p:spPr>
          <a:xfrm flipH="1">
            <a:off x="5976729" y="3584711"/>
            <a:ext cx="2988367" cy="0"/>
          </a:xfrm>
          <a:prstGeom prst="line">
            <a:avLst/>
          </a:prstGeom>
          <a:ln w="28575">
            <a:solidFill>
              <a:srgbClr val="000000"/>
            </a:solidFill>
            <a:miter/>
          </a:ln>
        </p:spPr>
        <p:txBody>
          <a:bodyPr lIns="45719" rIns="45719"/>
          <a:lstStyle/>
          <a:p>
            <a:endParaRPr/>
          </a:p>
        </p:txBody>
      </p:sp>
      <p:sp>
        <p:nvSpPr>
          <p:cNvPr id="361" name="Straight Arrow Connector 15"/>
          <p:cNvSpPr/>
          <p:nvPr/>
        </p:nvSpPr>
        <p:spPr>
          <a:xfrm flipH="1" flipV="1">
            <a:off x="4764156" y="4459356"/>
            <a:ext cx="4214193" cy="1"/>
          </a:xfrm>
          <a:prstGeom prst="line">
            <a:avLst/>
          </a:prstGeom>
          <a:ln w="28575">
            <a:solidFill>
              <a:srgbClr val="000000"/>
            </a:solidFill>
            <a:miter/>
          </a:ln>
        </p:spPr>
        <p:txBody>
          <a:bodyPr lIns="45719" rIns="45719"/>
          <a:lstStyle/>
          <a:p>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1"/>
          <p:cNvSpPr txBox="1">
            <a:spLocks noGrp="1"/>
          </p:cNvSpPr>
          <p:nvPr>
            <p:ph type="title"/>
          </p:nvPr>
        </p:nvSpPr>
        <p:spPr>
          <a:xfrm>
            <a:off x="838200" y="18255"/>
            <a:ext cx="10515600" cy="1325563"/>
          </a:xfrm>
          <a:prstGeom prst="rect">
            <a:avLst/>
          </a:prstGeom>
        </p:spPr>
        <p:txBody>
          <a:bodyPr/>
          <a:lstStyle/>
          <a:p>
            <a:r>
              <a:t>Rendering Components in Virtual DOM</a:t>
            </a:r>
          </a:p>
        </p:txBody>
      </p:sp>
      <p:sp>
        <p:nvSpPr>
          <p:cNvPr id="377" name="Content Placeholder 2"/>
          <p:cNvSpPr txBox="1">
            <a:spLocks noGrp="1"/>
          </p:cNvSpPr>
          <p:nvPr>
            <p:ph type="body" sz="half" idx="1"/>
          </p:nvPr>
        </p:nvSpPr>
        <p:spPr>
          <a:xfrm>
            <a:off x="838200" y="3233530"/>
            <a:ext cx="7887345" cy="2617968"/>
          </a:xfrm>
          <a:prstGeom prst="rect">
            <a:avLst/>
          </a:prstGeom>
        </p:spPr>
        <p:txBody>
          <a:bodyPr/>
          <a:lstStyle/>
          <a:p>
            <a:pPr>
              <a:lnSpc>
                <a:spcPct val="81000"/>
              </a:lnSpc>
            </a:pPr>
            <a:r>
              <a:rPr dirty="0"/>
              <a:t>The </a:t>
            </a:r>
            <a:r>
              <a:rPr i="1" dirty="0"/>
              <a:t>render </a:t>
            </a:r>
            <a:r>
              <a:rPr dirty="0"/>
              <a:t>function prepares our component for testing:</a:t>
            </a:r>
          </a:p>
          <a:p>
            <a:pPr marL="685800" lvl="1" indent="-228600">
              <a:lnSpc>
                <a:spcPct val="81000"/>
              </a:lnSpc>
              <a:spcBef>
                <a:spcPts val="500"/>
              </a:spcBef>
              <a:defRPr sz="2400"/>
            </a:pPr>
            <a:r>
              <a:rPr dirty="0"/>
              <a:t>Creates a virtual DOM</a:t>
            </a:r>
          </a:p>
          <a:p>
            <a:pPr marL="685800" lvl="1" indent="-228600">
              <a:lnSpc>
                <a:spcPct val="81000"/>
              </a:lnSpc>
              <a:spcBef>
                <a:spcPts val="500"/>
              </a:spcBef>
              <a:defRPr sz="2400"/>
            </a:pPr>
            <a:r>
              <a:rPr dirty="0"/>
              <a:t>Instantiates our component, mounts it in DOM</a:t>
            </a:r>
          </a:p>
          <a:p>
            <a:pPr marL="685800" lvl="1" indent="-228600">
              <a:lnSpc>
                <a:spcPct val="81000"/>
              </a:lnSpc>
              <a:spcBef>
                <a:spcPts val="500"/>
              </a:spcBef>
              <a:defRPr sz="2400"/>
            </a:pPr>
            <a:r>
              <a:rPr dirty="0"/>
              <a:t>Mocks all behavior of the core of React</a:t>
            </a:r>
          </a:p>
          <a:p>
            <a:pPr marL="685800" lvl="1" indent="-228600">
              <a:lnSpc>
                <a:spcPct val="81000"/>
              </a:lnSpc>
              <a:spcBef>
                <a:spcPts val="500"/>
              </a:spcBef>
              <a:defRPr sz="2400"/>
            </a:pPr>
            <a:r>
              <a:rPr dirty="0"/>
              <a:t>Allows us to inspect the rendered result in the screen import</a:t>
            </a:r>
          </a:p>
        </p:txBody>
      </p:sp>
      <p:sp>
        <p:nvSpPr>
          <p:cNvPr id="37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28</a:t>
            </a:fld>
            <a:endParaRPr/>
          </a:p>
        </p:txBody>
      </p:sp>
      <p:sp>
        <p:nvSpPr>
          <p:cNvPr id="379" name="TextBox 8"/>
          <p:cNvSpPr txBox="1"/>
          <p:nvPr/>
        </p:nvSpPr>
        <p:spPr>
          <a:xfrm>
            <a:off x="2763079" y="1520648"/>
            <a:ext cx="6665842" cy="17043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458383"/>
                </a:solidFill>
                <a:latin typeface="Courier"/>
                <a:ea typeface="Courier"/>
                <a:cs typeface="Courier"/>
                <a:sym typeface="Courier"/>
              </a:defRPr>
            </a:pPr>
            <a:r>
              <a:rPr dirty="0">
                <a:solidFill>
                  <a:srgbClr val="011480"/>
                </a:solidFill>
              </a:rPr>
              <a:t>let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dirty="0" err="1"/>
              <a:t>beforeEach</a:t>
            </a:r>
            <a:r>
              <a:rPr i="0" dirty="0"/>
              <a:t>(() =&gt; {</a:t>
            </a:r>
          </a:p>
          <a:p>
            <a:pPr defTabSz="457200">
              <a:defRPr sz="1500">
                <a:solidFill>
                  <a:srgbClr val="458383"/>
                </a:solidFill>
                <a:latin typeface="Courier"/>
                <a:ea typeface="Courier"/>
                <a:cs typeface="Courier"/>
                <a:sym typeface="Courier"/>
              </a:defRPr>
            </a:pPr>
            <a:r>
              <a:rPr dirty="0">
                <a:solidFill>
                  <a:srgbClr val="272727"/>
                </a:solidFill>
              </a:rPr>
              <a: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i="0" dirty="0"/>
              <a:t>  </a:t>
            </a:r>
            <a:r>
              <a:rPr dirty="0"/>
              <a:t>render</a:t>
            </a:r>
            <a:r>
              <a:rPr i="0" dirty="0"/>
              <a:t>(</a:t>
            </a:r>
          </a:p>
          <a:p>
            <a:pPr defTabSz="457200">
              <a:defRPr sz="1500">
                <a:solidFill>
                  <a:srgbClr val="011480"/>
                </a:solidFill>
                <a:latin typeface="Courier"/>
                <a:ea typeface="Courier"/>
                <a:cs typeface="Courier"/>
                <a:sym typeface="Courier"/>
              </a:defRPr>
            </a:pPr>
            <a:r>
              <a:rPr dirty="0">
                <a:solidFill>
                  <a:srgbClr val="272727"/>
                </a:solidFill>
              </a:rPr>
              <a:t>    &lt;</a:t>
            </a:r>
            <a:r>
              <a:rPr dirty="0" err="1"/>
              <a:t>PersonalizedLikableDeletableHello</a:t>
            </a:r>
            <a:r>
              <a:rPr dirty="0"/>
              <a:t> </a:t>
            </a:r>
            <a:r>
              <a:rPr dirty="0">
                <a:solidFill>
                  <a:srgbClr val="0073E6"/>
                </a:solidFill>
              </a:rPr>
              <a:t>name</a:t>
            </a:r>
            <a:r>
              <a:rPr dirty="0">
                <a:solidFill>
                  <a:srgbClr val="00733B"/>
                </a:solidFill>
              </a:rPr>
              <a:t>="Ripley"</a:t>
            </a:r>
          </a:p>
          <a:p>
            <a:pPr defTabSz="457200">
              <a:defRPr sz="1500">
                <a:solidFill>
                  <a:srgbClr val="272727"/>
                </a:solidFill>
                <a:latin typeface="Courier"/>
                <a:ea typeface="Courier"/>
                <a:cs typeface="Courier"/>
                <a:sym typeface="Courier"/>
              </a:defRPr>
            </a:pPr>
            <a:r>
              <a:rPr dirty="0">
                <a:solidFill>
                  <a:srgbClr val="00733B"/>
                </a:solidFill>
              </a:rPr>
              <a:t>      </a:t>
            </a:r>
            <a:r>
              <a:rPr dirty="0" err="1">
                <a:solidFill>
                  <a:srgbClr val="0073E6"/>
                </a:solidFill>
              </a:rPr>
              <a:t>onDelete</a:t>
            </a:r>
            <a:r>
              <a:rPr dirty="0">
                <a:solidFill>
                  <a:srgbClr val="00733B"/>
                </a:solidFill>
              </a:rPr>
              <a:t>=</a:t>
            </a:r>
            <a:r>
              <a:rPr dirty="0"/>
              <a:t>{() =&gt; { </a:t>
            </a:r>
            <a:r>
              <a:rPr dirty="0" err="1"/>
              <a:t>deleteCalled</a:t>
            </a:r>
            <a:r>
              <a:rPr dirty="0"/>
              <a:t> = </a:t>
            </a:r>
            <a:r>
              <a:rPr dirty="0">
                <a:solidFill>
                  <a:srgbClr val="011480"/>
                </a:solidFill>
              </a:rPr>
              <a:t>true</a:t>
            </a:r>
            <a:r>
              <a:rPr dirty="0"/>
              <a:t>; }} /&gt; );</a:t>
            </a:r>
          </a:p>
          <a:p>
            <a:pPr defTabSz="457200">
              <a:defRPr sz="1500">
                <a:solidFill>
                  <a:srgbClr val="272727"/>
                </a:solidFill>
                <a:latin typeface="Courier"/>
                <a:ea typeface="Courier"/>
                <a:cs typeface="Courier"/>
                <a:sym typeface="Courier"/>
              </a:defRPr>
            </a:pPr>
            <a:r>
              <a:rPr dirty="0"/>
              <a:t>});</a:t>
            </a:r>
          </a:p>
        </p:txBody>
      </p:sp>
      <p:sp>
        <p:nvSpPr>
          <p:cNvPr id="380" name="TextBox 9"/>
          <p:cNvSpPr txBox="1"/>
          <p:nvPr/>
        </p:nvSpPr>
        <p:spPr>
          <a:xfrm>
            <a:off x="3345510" y="6228522"/>
            <a:ext cx="6092836"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u="sng">
                <a:solidFill>
                  <a:srgbClr val="0563C1"/>
                </a:solidFill>
                <a:uFill>
                  <a:solidFill>
                    <a:srgbClr val="0563C1"/>
                  </a:solidFill>
                </a:uFill>
                <a:hlinkClick r:id="rId3"/>
              </a:defRPr>
            </a:lvl1pPr>
          </a:lstStyle>
          <a:p>
            <a:pPr>
              <a:defRPr u="none">
                <a:solidFill>
                  <a:srgbClr val="000000"/>
                </a:solidFill>
                <a:uFillTx/>
              </a:defRPr>
            </a:pPr>
            <a:r>
              <a:rPr u="sng">
                <a:solidFill>
                  <a:srgbClr val="0563C1"/>
                </a:solidFill>
                <a:uFill>
                  <a:solidFill>
                    <a:srgbClr val="0563C1"/>
                  </a:solidFill>
                </a:uFill>
                <a:hlinkClick r:id="rId3"/>
              </a:rPr>
              <a:t>https://testing-library.com/docs/react-testing-library/api#render</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itle 1"/>
          <p:cNvSpPr txBox="1">
            <a:spLocks noGrp="1"/>
          </p:cNvSpPr>
          <p:nvPr>
            <p:ph type="title"/>
          </p:nvPr>
        </p:nvSpPr>
        <p:spPr>
          <a:xfrm>
            <a:off x="838200" y="18255"/>
            <a:ext cx="10515600" cy="1325563"/>
          </a:xfrm>
          <a:prstGeom prst="rect">
            <a:avLst/>
          </a:prstGeom>
        </p:spPr>
        <p:txBody>
          <a:bodyPr/>
          <a:lstStyle/>
          <a:p>
            <a:r>
              <a:t>Inspecting Rendered Components: By Text</a:t>
            </a:r>
          </a:p>
        </p:txBody>
      </p:sp>
      <p:sp>
        <p:nvSpPr>
          <p:cNvPr id="385" name="Content Placeholder 2"/>
          <p:cNvSpPr txBox="1">
            <a:spLocks noGrp="1"/>
          </p:cNvSpPr>
          <p:nvPr>
            <p:ph type="body" sz="quarter" idx="1"/>
          </p:nvPr>
        </p:nvSpPr>
        <p:spPr>
          <a:xfrm>
            <a:off x="1020222" y="5629269"/>
            <a:ext cx="10151555" cy="1058110"/>
          </a:xfrm>
          <a:prstGeom prst="rect">
            <a:avLst/>
          </a:prstGeom>
        </p:spPr>
        <p:txBody>
          <a:bodyPr/>
          <a:lstStyle>
            <a:lvl1pPr marL="0" indent="0">
              <a:buSzTx/>
              <a:buNone/>
            </a:lvl1pPr>
          </a:lstStyle>
          <a:p>
            <a:r>
              <a:t>First approach to inspect rendered components: match by text</a:t>
            </a:r>
          </a:p>
        </p:txBody>
      </p:sp>
      <p:sp>
        <p:nvSpPr>
          <p:cNvPr id="38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387" name="TextBox 8"/>
          <p:cNvSpPr txBox="1"/>
          <p:nvPr/>
        </p:nvSpPr>
        <p:spPr>
          <a:xfrm>
            <a:off x="947529" y="2129309"/>
            <a:ext cx="10296940" cy="1569660"/>
          </a:xfrm>
          <a:prstGeom prst="rect">
            <a:avLst/>
          </a:prstGeom>
          <a:ln w="12700">
            <a:no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a:solidFill>
                  <a:srgbClr val="00733B"/>
                </a:solidFill>
                <a:latin typeface="Courier"/>
                <a:ea typeface="Courier"/>
                <a:cs typeface="Courier"/>
                <a:sym typeface="Courier"/>
              </a:defRPr>
            </a:pPr>
            <a:r>
              <a:rPr lang="en-US" sz="2400" i="1" dirty="0">
                <a:solidFill>
                  <a:srgbClr val="272727"/>
                </a:solidFill>
              </a:rPr>
              <a:t>test</a:t>
            </a:r>
            <a:r>
              <a:rPr sz="2400" dirty="0">
                <a:solidFill>
                  <a:srgbClr val="272727"/>
                </a:solidFill>
              </a:rPr>
              <a:t>(</a:t>
            </a:r>
            <a:r>
              <a:rPr sz="2400" dirty="0"/>
              <a:t>"It renders the greeting"</a:t>
            </a:r>
            <a:r>
              <a:rPr sz="2400" dirty="0">
                <a:solidFill>
                  <a:srgbClr val="272727"/>
                </a:solidFill>
              </a:rPr>
              <a:t>, ()=&gt;{</a:t>
            </a:r>
          </a:p>
          <a:p>
            <a:pPr defTabSz="457200">
              <a:defRPr>
                <a:solidFill>
                  <a:srgbClr val="0432FF"/>
                </a:solidFill>
                <a:latin typeface="Courier"/>
                <a:ea typeface="Courier"/>
                <a:cs typeface="Courier"/>
                <a:sym typeface="Courier"/>
              </a:defRPr>
            </a:pPr>
            <a:r>
              <a:rPr sz="2400" dirty="0">
                <a:solidFill>
                  <a:srgbClr val="272727"/>
                </a:solidFill>
              </a:rPr>
              <a:t>  </a:t>
            </a:r>
            <a:r>
              <a:rPr sz="2400" dirty="0">
                <a:solidFill>
                  <a:srgbClr val="011480"/>
                </a:solidFill>
              </a:rPr>
              <a:t>const </a:t>
            </a:r>
            <a:r>
              <a:rPr sz="2400" dirty="0">
                <a:solidFill>
                  <a:srgbClr val="458383"/>
                </a:solidFill>
              </a:rPr>
              <a:t>greeting </a:t>
            </a:r>
            <a:r>
              <a:rPr sz="2400" dirty="0">
                <a:solidFill>
                  <a:srgbClr val="272727"/>
                </a:solidFill>
              </a:rPr>
              <a:t>= </a:t>
            </a:r>
            <a:r>
              <a:rPr sz="2400" i="1" dirty="0" err="1">
                <a:solidFill>
                  <a:srgbClr val="66187A"/>
                </a:solidFill>
                <a:highlight>
                  <a:srgbClr val="FFFF00"/>
                </a:highlight>
              </a:rPr>
              <a:t>screen</a:t>
            </a:r>
            <a:r>
              <a:rPr sz="2400" dirty="0" err="1">
                <a:solidFill>
                  <a:srgbClr val="272727"/>
                </a:solidFill>
                <a:highlight>
                  <a:srgbClr val="FFFF00"/>
                </a:highlight>
              </a:rPr>
              <a:t>.</a:t>
            </a:r>
            <a:r>
              <a:rPr sz="2400" i="1" dirty="0" err="1">
                <a:solidFill>
                  <a:srgbClr val="272727"/>
                </a:solidFill>
                <a:highlight>
                  <a:srgbClr val="FFFF00"/>
                </a:highlight>
              </a:rPr>
              <a:t>getByText</a:t>
            </a:r>
            <a:r>
              <a:rPr sz="2400" dirty="0">
                <a:solidFill>
                  <a:srgbClr val="272727"/>
                </a:solidFill>
              </a:rPr>
              <a:t>(</a:t>
            </a:r>
            <a:r>
              <a:rPr sz="2400" dirty="0"/>
              <a:t>/Hello, Ripley!/</a:t>
            </a:r>
            <a:r>
              <a:rPr sz="2400" dirty="0">
                <a:solidFill>
                  <a:srgbClr val="272727"/>
                </a:solidFill>
              </a:rPr>
              <a:t>);</a:t>
            </a:r>
          </a:p>
          <a:p>
            <a:pPr defTabSz="457200">
              <a:defRPr>
                <a:solidFill>
                  <a:srgbClr val="7A7A43"/>
                </a:solidFill>
                <a:latin typeface="Courier"/>
                <a:ea typeface="Courier"/>
                <a:cs typeface="Courier"/>
                <a:sym typeface="Courier"/>
              </a:defRPr>
            </a:pPr>
            <a:r>
              <a:rPr sz="2400" dirty="0">
                <a:solidFill>
                  <a:srgbClr val="272727"/>
                </a:solidFill>
              </a:rPr>
              <a:t>  </a:t>
            </a:r>
            <a:r>
              <a:rPr sz="2400" i="1" dirty="0">
                <a:solidFill>
                  <a:srgbClr val="272727"/>
                </a:solidFill>
              </a:rPr>
              <a:t>expect</a:t>
            </a:r>
            <a:r>
              <a:rPr sz="2400" dirty="0">
                <a:solidFill>
                  <a:srgbClr val="272727"/>
                </a:solidFill>
              </a:rPr>
              <a:t>(</a:t>
            </a:r>
            <a:r>
              <a:rPr sz="2400" dirty="0">
                <a:solidFill>
                  <a:srgbClr val="458383"/>
                </a:solidFill>
              </a:rPr>
              <a:t>greeting</a:t>
            </a:r>
            <a:r>
              <a:rPr sz="2400" dirty="0">
                <a:solidFill>
                  <a:srgbClr val="272727"/>
                </a:solidFill>
              </a:rPr>
              <a:t>).</a:t>
            </a:r>
            <a:r>
              <a:rPr sz="2400" dirty="0" err="1"/>
              <a:t>toBeInTheDocument</a:t>
            </a:r>
            <a:r>
              <a:rPr sz="2400" dirty="0">
                <a:solidFill>
                  <a:srgbClr val="272727"/>
                </a:solidFill>
              </a:rPr>
              <a:t>();</a:t>
            </a:r>
          </a:p>
          <a:p>
            <a:pPr defTabSz="457200">
              <a:defRPr>
                <a:solidFill>
                  <a:srgbClr val="272727"/>
                </a:solidFill>
                <a:latin typeface="Courier"/>
                <a:ea typeface="Courier"/>
                <a:cs typeface="Courier"/>
                <a:sym typeface="Courier"/>
              </a:defRPr>
            </a:pPr>
            <a:r>
              <a:rPr sz="2400" dirty="0"/>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3F41-35DF-3948-A5CE-12A666DA323B}"/>
              </a:ext>
            </a:extLst>
          </p:cNvPr>
          <p:cNvSpPr>
            <a:spLocks noGrp="1"/>
          </p:cNvSpPr>
          <p:nvPr>
            <p:ph type="title"/>
          </p:nvPr>
        </p:nvSpPr>
        <p:spPr/>
        <p:txBody>
          <a:bodyPr/>
          <a:lstStyle/>
          <a:p>
            <a:r>
              <a:rPr lang="en-US" dirty="0"/>
              <a:t>Acting on Rendered Components: </a:t>
            </a:r>
            <a:r>
              <a:rPr lang="en-US" i="1" dirty="0" err="1"/>
              <a:t>userEvent</a:t>
            </a:r>
            <a:endParaRPr lang="en-US" dirty="0"/>
          </a:p>
        </p:txBody>
      </p:sp>
      <p:sp>
        <p:nvSpPr>
          <p:cNvPr id="3" name="Content Placeholder 2">
            <a:extLst>
              <a:ext uri="{FF2B5EF4-FFF2-40B4-BE49-F238E27FC236}">
                <a16:creationId xmlns:a16="http://schemas.microsoft.com/office/drawing/2014/main" id="{B1EF6650-80C3-5E41-A6FD-B01FE62DC7DB}"/>
              </a:ext>
            </a:extLst>
          </p:cNvPr>
          <p:cNvSpPr>
            <a:spLocks noGrp="1"/>
          </p:cNvSpPr>
          <p:nvPr>
            <p:ph idx="1"/>
          </p:nvPr>
        </p:nvSpPr>
        <p:spPr>
          <a:xfrm>
            <a:off x="838199" y="1546412"/>
            <a:ext cx="9811871" cy="4305086"/>
          </a:xfrm>
        </p:spPr>
        <p:txBody>
          <a:bodyPr>
            <a:normAutofit lnSpcReduction="10000"/>
          </a:bodyPr>
          <a:lstStyle/>
          <a:p>
            <a:r>
              <a:rPr lang="en-US" dirty="0"/>
              <a:t>Testing Library provides </a:t>
            </a:r>
            <a:r>
              <a:rPr lang="en-US" dirty="0" err="1"/>
              <a:t>userEvent</a:t>
            </a:r>
            <a:r>
              <a:rPr lang="en-US" dirty="0"/>
              <a:t>.&lt;event&gt; methods</a:t>
            </a:r>
          </a:p>
          <a:p>
            <a:pPr lvl="1"/>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newItemTextField</a:t>
            </a:r>
            <a:r>
              <a:rPr lang="en-US"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"Write a better test input"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click</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newItemButton</a:t>
            </a:r>
            <a:r>
              <a:rPr lang="en-US" dirty="0">
                <a:latin typeface="Courier New" panose="02070309020205020404" pitchFamily="49" charset="0"/>
                <a:cs typeface="Courier New" panose="02070309020205020404" pitchFamily="49" charset="0"/>
              </a:rPr>
              <a:t>);</a:t>
            </a:r>
            <a:br>
              <a:rPr lang="en-US" dirty="0"/>
            </a:br>
            <a:r>
              <a:rPr lang="en-US" dirty="0"/>
              <a:t>Also: change, </a:t>
            </a:r>
            <a:r>
              <a:rPr lang="en-US" dirty="0" err="1"/>
              <a:t>keyDown</a:t>
            </a:r>
            <a:r>
              <a:rPr lang="en-US" dirty="0"/>
              <a:t>, </a:t>
            </a:r>
            <a:r>
              <a:rPr lang="en-US" dirty="0" err="1"/>
              <a:t>keyUp</a:t>
            </a:r>
            <a:r>
              <a:rPr lang="en-US" dirty="0"/>
              <a:t>, </a:t>
            </a:r>
            <a:r>
              <a:rPr lang="en-US" dirty="0" err="1"/>
              <a:t>etc</a:t>
            </a:r>
            <a:endParaRPr lang="en-US" dirty="0"/>
          </a:p>
          <a:p>
            <a:r>
              <a:rPr lang="en-US" dirty="0"/>
              <a:t>These methods </a:t>
            </a:r>
            <a:r>
              <a:rPr lang="en-US" dirty="0">
                <a:solidFill>
                  <a:srgbClr val="FF0000"/>
                </a:solidFill>
              </a:rPr>
              <a:t>simulate user behavior</a:t>
            </a:r>
            <a:r>
              <a:rPr lang="en-US" dirty="0"/>
              <a:t>:</a:t>
            </a:r>
          </a:p>
          <a:p>
            <a:pPr lvl="1"/>
            <a:r>
              <a:rPr lang="en-US" dirty="0"/>
              <a:t>Before clicking: </a:t>
            </a:r>
            <a:r>
              <a:rPr lang="en-US" dirty="0" err="1"/>
              <a:t>MouseOver</a:t>
            </a:r>
            <a:r>
              <a:rPr lang="en-US" dirty="0"/>
              <a:t>, </a:t>
            </a:r>
            <a:r>
              <a:rPr lang="en-US" dirty="0" err="1"/>
              <a:t>MouseMove</a:t>
            </a:r>
            <a:r>
              <a:rPr lang="en-US" dirty="0"/>
              <a:t>, </a:t>
            </a:r>
            <a:r>
              <a:rPr lang="en-US" dirty="0" err="1"/>
              <a:t>MouseDown</a:t>
            </a:r>
            <a:r>
              <a:rPr lang="en-US" dirty="0"/>
              <a:t>, </a:t>
            </a:r>
            <a:r>
              <a:rPr lang="en-US" dirty="0" err="1"/>
              <a:t>MouseUp</a:t>
            </a:r>
            <a:endParaRPr lang="en-US" dirty="0"/>
          </a:p>
          <a:p>
            <a:pPr lvl="1"/>
            <a:r>
              <a:rPr lang="en-US" b="1" dirty="0">
                <a:solidFill>
                  <a:srgbClr val="660E7A"/>
                </a:solidFill>
                <a:latin typeface="Courier New" panose="02070309020205020404" pitchFamily="49" charset="0"/>
                <a:cs typeface="Courier New" panose="02070309020205020404" pitchFamily="49" charset="0"/>
              </a:rPr>
              <a:t>type</a:t>
            </a:r>
            <a:r>
              <a:rPr lang="en-US" dirty="0"/>
              <a:t> will click the (virtual) text box, then provide characters one-at-a-time</a:t>
            </a:r>
          </a:p>
        </p:txBody>
      </p:sp>
      <p:sp>
        <p:nvSpPr>
          <p:cNvPr id="4" name="Slide Number Placeholder 3">
            <a:extLst>
              <a:ext uri="{FF2B5EF4-FFF2-40B4-BE49-F238E27FC236}">
                <a16:creationId xmlns:a16="http://schemas.microsoft.com/office/drawing/2014/main" id="{6340B3C9-6889-BE4B-989E-671F87412E2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F37917-FD3A-4669-9018-DA04BCDD3D75}" type="slidenum">
              <a:rPr lang="en-US" smtClean="0"/>
              <a:pPr/>
              <a:t>30</a:t>
            </a:fld>
            <a:endParaRPr lang="en-US"/>
          </a:p>
        </p:txBody>
      </p:sp>
    </p:spTree>
    <p:extLst>
      <p:ext uri="{BB962C8B-B14F-4D97-AF65-F5344CB8AC3E}">
        <p14:creationId xmlns:p14="http://schemas.microsoft.com/office/powerpoint/2010/main" val="269052271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xfrm>
            <a:off x="838200" y="18255"/>
            <a:ext cx="10515600" cy="1325563"/>
          </a:xfrm>
          <a:prstGeom prst="rect">
            <a:avLst/>
          </a:prstGeom>
        </p:spPr>
        <p:txBody>
          <a:bodyPr/>
          <a:lstStyle/>
          <a:p>
            <a:r>
              <a:t>Inspecting Rendered Components: ARIA label</a:t>
            </a:r>
          </a:p>
        </p:txBody>
      </p:sp>
      <p:sp>
        <p:nvSpPr>
          <p:cNvPr id="39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31</a:t>
            </a:fld>
            <a:endParaRPr/>
          </a:p>
        </p:txBody>
      </p:sp>
      <p:sp>
        <p:nvSpPr>
          <p:cNvPr id="396" name="TextBox 8"/>
          <p:cNvSpPr txBox="1"/>
          <p:nvPr/>
        </p:nvSpPr>
        <p:spPr>
          <a:xfrm>
            <a:off x="967393" y="3970627"/>
            <a:ext cx="10556527" cy="23393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a:solidFill>
                  <a:srgbClr val="00733B"/>
                </a:solidFill>
                <a:latin typeface="Courier"/>
                <a:ea typeface="Courier"/>
                <a:cs typeface="Courier"/>
                <a:sym typeface="Courier"/>
              </a:defRPr>
            </a:pPr>
            <a:r>
              <a:rPr i="1" dirty="0">
                <a:solidFill>
                  <a:srgbClr val="272727"/>
                </a:solidFill>
              </a:rPr>
              <a:t>test</a:t>
            </a:r>
            <a:r>
              <a:rPr dirty="0">
                <a:solidFill>
                  <a:srgbClr val="272727"/>
                </a:solidFill>
              </a:rPr>
              <a:t>(</a:t>
            </a:r>
            <a:r>
              <a:rPr dirty="0"/>
              <a:t>"Like button defaults to not liked, clicking it likes, clicking again </a:t>
            </a:r>
            <a:r>
              <a:rPr dirty="0" err="1"/>
              <a:t>unlikes</a:t>
            </a:r>
            <a:r>
              <a:rPr dirty="0"/>
              <a:t>"</a:t>
            </a:r>
            <a:r>
              <a:rPr dirty="0">
                <a:solidFill>
                  <a:srgbClr val="272727"/>
                </a:solidFill>
              </a:rPr>
              <a:t>, () =&gt; {</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likeButton</a:t>
            </a:r>
            <a:r>
              <a:rPr dirty="0">
                <a:solidFill>
                  <a:srgbClr val="272727"/>
                </a:solidFill>
              </a:rPr>
              <a:t>);</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unLikeButton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"unlike"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unLikeButton</a:t>
            </a:r>
            <a:r>
              <a:rPr dirty="0">
                <a:solidFill>
                  <a:srgbClr val="272727"/>
                </a:solidFill>
              </a:rPr>
              <a:t>);</a:t>
            </a:r>
          </a:p>
          <a:p>
            <a:pPr defTabSz="457200">
              <a:defRPr>
                <a:solidFill>
                  <a:srgbClr val="7A7A43"/>
                </a:solidFill>
                <a:latin typeface="Courier"/>
                <a:ea typeface="Courier"/>
                <a:cs typeface="Courier"/>
                <a:sym typeface="Courier"/>
              </a:defRPr>
            </a:pPr>
            <a:r>
              <a:rPr dirty="0">
                <a:solidFill>
                  <a:srgbClr val="272727"/>
                </a:solidFill>
              </a:rPr>
              <a:t>  </a:t>
            </a:r>
            <a:r>
              <a:rPr i="1" dirty="0">
                <a:solidFill>
                  <a:srgbClr val="272727"/>
                </a:solidFill>
              </a:rPr>
              <a:t>expect</a:t>
            </a:r>
            <a:r>
              <a:rPr dirty="0">
                <a:solidFill>
                  <a:srgbClr val="272727"/>
                </a:solidFill>
              </a:rPr>
              <a:t>(</a:t>
            </a:r>
            <a:r>
              <a:rPr i="1" dirty="0" err="1">
                <a:solidFill>
                  <a:srgbClr val="66187A"/>
                </a:solidFill>
              </a:rPr>
              <a:t>screen</a:t>
            </a:r>
            <a:r>
              <a:rPr dirty="0" err="1">
                <a:solidFill>
                  <a:srgbClr val="272727"/>
                </a:solidFill>
              </a:rPr>
              <a:t>.</a:t>
            </a:r>
            <a:r>
              <a:rPr i="1" dirty="0" err="1">
                <a:solidFill>
                  <a:srgbClr val="272727"/>
                </a:solidFill>
              </a:rPr>
              <a:t>getByLabelText</a:t>
            </a:r>
            <a:r>
              <a:rPr dirty="0">
                <a:solidFill>
                  <a:srgbClr val="272727"/>
                </a:solidFill>
              </a:rPr>
              <a:t>(</a:t>
            </a:r>
            <a:r>
              <a:rPr dirty="0">
                <a:solidFill>
                  <a:srgbClr val="00733B"/>
                </a:solidFill>
              </a:rPr>
              <a:t>"like"</a:t>
            </a:r>
            <a:r>
              <a:rPr dirty="0">
                <a:solidFill>
                  <a:srgbClr val="272727"/>
                </a:solidFill>
              </a:rPr>
              <a:t>)).</a:t>
            </a:r>
            <a:r>
              <a:rPr dirty="0" err="1"/>
              <a:t>toBeInTheDocument</a:t>
            </a:r>
            <a:r>
              <a:rPr dirty="0">
                <a:solidFill>
                  <a:srgbClr val="272727"/>
                </a:solidFill>
              </a:rPr>
              <a:t>();</a:t>
            </a:r>
          </a:p>
          <a:p>
            <a:pPr defTabSz="457200">
              <a:defRPr>
                <a:solidFill>
                  <a:srgbClr val="272727"/>
                </a:solidFill>
                <a:latin typeface="Courier"/>
                <a:ea typeface="Courier"/>
                <a:cs typeface="Courier"/>
                <a:sym typeface="Courier"/>
              </a:defRPr>
            </a:pPr>
            <a:r>
              <a:rPr dirty="0"/>
              <a:t>});</a:t>
            </a:r>
          </a:p>
        </p:txBody>
      </p:sp>
      <p:sp>
        <p:nvSpPr>
          <p:cNvPr id="397" name="TextBox 4"/>
          <p:cNvSpPr txBox="1"/>
          <p:nvPr/>
        </p:nvSpPr>
        <p:spPr>
          <a:xfrm>
            <a:off x="954127" y="1520648"/>
            <a:ext cx="9719604" cy="20599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a:solidFill>
                  <a:srgbClr val="458383"/>
                </a:solidFill>
                <a:latin typeface="Courier"/>
                <a:ea typeface="Courier"/>
                <a:cs typeface="Courier"/>
                <a:sym typeface="Courier"/>
              </a:defRPr>
            </a:pPr>
            <a:r>
              <a:rPr>
                <a:solidFill>
                  <a:srgbClr val="011480"/>
                </a:solidFill>
              </a:rPr>
              <a:t>if </a:t>
            </a:r>
            <a:r>
              <a:rPr>
                <a:solidFill>
                  <a:srgbClr val="272727"/>
                </a:solidFill>
              </a:rPr>
              <a:t>(</a:t>
            </a:r>
            <a:r>
              <a:t>isLiked</a:t>
            </a:r>
            <a:r>
              <a:rPr>
                <a:solidFill>
                  <a:srgbClr val="272727"/>
                </a:solidFill>
              </a:rPr>
              <a:t>) {</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="unlike"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 );</a:t>
            </a:r>
          </a:p>
          <a:p>
            <a:pPr defTabSz="457200">
              <a:defRPr>
                <a:solidFill>
                  <a:srgbClr val="011480"/>
                </a:solidFill>
                <a:latin typeface="Courier"/>
                <a:ea typeface="Courier"/>
                <a:cs typeface="Courier"/>
                <a:sym typeface="Courier"/>
              </a:defRPr>
            </a:pPr>
            <a:r>
              <a:rPr>
                <a:solidFill>
                  <a:srgbClr val="272727"/>
                </a:solidFill>
              </a:rPr>
              <a:t>} </a:t>
            </a:r>
            <a:r>
              <a:t>else </a:t>
            </a:r>
            <a:r>
              <a:rPr>
                <a:solidFill>
                  <a:srgbClr val="272727"/>
                </a:solidFill>
              </a:rPr>
              <a:t>{</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 );</a:t>
            </a:r>
          </a:p>
          <a:p>
            <a:pPr defTabSz="457200">
              <a:defRPr>
                <a:solidFill>
                  <a:srgbClr val="272727"/>
                </a:solidFill>
                <a:latin typeface="Courier"/>
                <a:ea typeface="Courier"/>
                <a:cs typeface="Courier"/>
                <a:sym typeface="Courier"/>
              </a:defRPr>
            </a:pPr>
            <a:r>
              <a:t>}</a:t>
            </a:r>
          </a:p>
        </p:txBody>
      </p:sp>
      <p:sp>
        <p:nvSpPr>
          <p:cNvPr id="398" name="TextBox 5"/>
          <p:cNvSpPr txBox="1"/>
          <p:nvPr/>
        </p:nvSpPr>
        <p:spPr>
          <a:xfrm>
            <a:off x="45720" y="1792798"/>
            <a:ext cx="981987"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b="1"/>
            </a:lvl1pPr>
          </a:lstStyle>
          <a:p>
            <a:endParaRPr dirty="0"/>
          </a:p>
        </p:txBody>
      </p:sp>
      <p:sp>
        <p:nvSpPr>
          <p:cNvPr id="399" name="TextBox 10"/>
          <p:cNvSpPr txBox="1"/>
          <p:nvPr/>
        </p:nvSpPr>
        <p:spPr>
          <a:xfrm>
            <a:off x="45720" y="4343066"/>
            <a:ext cx="981987" cy="549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b="1"/>
            </a:lvl1pPr>
          </a:lstStyle>
          <a:p>
            <a:r>
              <a:rPr dirty="0"/>
              <a:t>Test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itle 1"/>
          <p:cNvSpPr txBox="1">
            <a:spLocks noGrp="1"/>
          </p:cNvSpPr>
          <p:nvPr>
            <p:ph type="title"/>
          </p:nvPr>
        </p:nvSpPr>
        <p:spPr>
          <a:xfrm>
            <a:off x="838200" y="18255"/>
            <a:ext cx="10515600" cy="1325563"/>
          </a:xfrm>
          <a:prstGeom prst="rect">
            <a:avLst/>
          </a:prstGeom>
        </p:spPr>
        <p:txBody>
          <a:bodyPr/>
          <a:lstStyle/>
          <a:p>
            <a:r>
              <a:t>3 Tiers for Inspecting Rendered Components</a:t>
            </a:r>
          </a:p>
        </p:txBody>
      </p:sp>
      <p:sp>
        <p:nvSpPr>
          <p:cNvPr id="40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sp>
        <p:nvSpPr>
          <p:cNvPr id="405" name="Content Placeholder 7"/>
          <p:cNvSpPr txBox="1">
            <a:spLocks noGrp="1"/>
          </p:cNvSpPr>
          <p:nvPr>
            <p:ph type="body" idx="1"/>
          </p:nvPr>
        </p:nvSpPr>
        <p:spPr>
          <a:xfrm>
            <a:off x="838199" y="1500160"/>
            <a:ext cx="9811872" cy="4351338"/>
          </a:xfrm>
          <a:prstGeom prst="rect">
            <a:avLst/>
          </a:prstGeom>
        </p:spPr>
        <p:txBody>
          <a:bodyPr/>
          <a:lstStyle/>
          <a:p>
            <a:pPr marL="226313" indent="-226313" defTabSz="905255">
              <a:spcBef>
                <a:spcPts val="900"/>
              </a:spcBef>
              <a:defRPr sz="2475"/>
            </a:pPr>
            <a:r>
              <a:rPr dirty="0"/>
              <a:t>Queries that reflect how every user interacts with your app</a:t>
            </a:r>
          </a:p>
          <a:p>
            <a:pPr marL="678941" lvl="1" indent="-226313" defTabSz="905255">
              <a:spcBef>
                <a:spcPts val="400"/>
              </a:spcBef>
              <a:defRPr sz="2178"/>
            </a:pPr>
            <a:r>
              <a:rPr dirty="0" err="1"/>
              <a:t>byRole</a:t>
            </a:r>
            <a:r>
              <a:rPr dirty="0"/>
              <a:t> – Using accessibility tree</a:t>
            </a:r>
          </a:p>
          <a:p>
            <a:pPr marL="678941" lvl="1" indent="-226313" defTabSz="905255">
              <a:spcBef>
                <a:spcPts val="400"/>
              </a:spcBef>
              <a:defRPr sz="2178"/>
            </a:pPr>
            <a:r>
              <a:rPr dirty="0" err="1"/>
              <a:t>byLabelText</a:t>
            </a:r>
            <a:r>
              <a:rPr dirty="0"/>
              <a:t> – Using label on form fields</a:t>
            </a:r>
          </a:p>
          <a:p>
            <a:pPr marL="678941" lvl="1" indent="-226313" defTabSz="905255">
              <a:spcBef>
                <a:spcPts val="400"/>
              </a:spcBef>
              <a:defRPr sz="2178"/>
            </a:pPr>
            <a:r>
              <a:rPr dirty="0" err="1"/>
              <a:t>byPlaceHolderText</a:t>
            </a:r>
            <a:r>
              <a:rPr dirty="0"/>
              <a:t> – Using placeholder text on form field</a:t>
            </a:r>
          </a:p>
          <a:p>
            <a:pPr marL="678941" lvl="1" indent="-226313" defTabSz="905255">
              <a:spcBef>
                <a:spcPts val="400"/>
              </a:spcBef>
              <a:defRPr sz="2178"/>
            </a:pPr>
            <a:r>
              <a:rPr dirty="0" err="1"/>
              <a:t>byText</a:t>
            </a:r>
            <a:r>
              <a:rPr dirty="0"/>
              <a:t> – By exact text in an element</a:t>
            </a:r>
          </a:p>
          <a:p>
            <a:pPr marL="678941" lvl="1" indent="-226313" defTabSz="905255">
              <a:spcBef>
                <a:spcPts val="400"/>
              </a:spcBef>
              <a:defRPr sz="2178"/>
            </a:pPr>
            <a:r>
              <a:rPr dirty="0" err="1"/>
              <a:t>byDisplayValue</a:t>
            </a:r>
            <a:r>
              <a:rPr dirty="0"/>
              <a:t> – By current value in a form field</a:t>
            </a:r>
          </a:p>
          <a:p>
            <a:pPr marL="226313" indent="-226313" defTabSz="905255">
              <a:spcBef>
                <a:spcPts val="900"/>
              </a:spcBef>
              <a:defRPr sz="2475"/>
            </a:pPr>
            <a:r>
              <a:rPr dirty="0"/>
              <a:t>Queries that reflect how </a:t>
            </a:r>
            <a:r>
              <a:rPr i="1" dirty="0"/>
              <a:t>some</a:t>
            </a:r>
            <a:r>
              <a:rPr dirty="0"/>
              <a:t> users interact with your app</a:t>
            </a:r>
          </a:p>
          <a:p>
            <a:pPr marL="678941" lvl="1" indent="-226313" defTabSz="905255">
              <a:spcBef>
                <a:spcPts val="400"/>
              </a:spcBef>
              <a:defRPr sz="2178"/>
            </a:pPr>
            <a:r>
              <a:rPr dirty="0" err="1"/>
              <a:t>byAltText</a:t>
            </a:r>
            <a:r>
              <a:rPr dirty="0"/>
              <a:t> – By alt text, usually not presented to sighted users</a:t>
            </a:r>
          </a:p>
          <a:p>
            <a:pPr marL="678941" lvl="1" indent="-226313" defTabSz="905255">
              <a:spcBef>
                <a:spcPts val="400"/>
              </a:spcBef>
              <a:defRPr sz="2178"/>
            </a:pPr>
            <a:r>
              <a:rPr dirty="0" err="1"/>
              <a:t>byTitle</a:t>
            </a:r>
            <a:r>
              <a:rPr dirty="0"/>
              <a:t> - By a “title” attribute, usually not presented to sighted users</a:t>
            </a:r>
          </a:p>
          <a:p>
            <a:pPr marL="226313" indent="-226313" defTabSz="905255">
              <a:spcBef>
                <a:spcPts val="900"/>
              </a:spcBef>
              <a:defRPr sz="2475"/>
            </a:pPr>
            <a:r>
              <a:rPr dirty="0"/>
              <a:t>Queries that have nothing to do with how a user interacts with app</a:t>
            </a:r>
          </a:p>
          <a:p>
            <a:pPr marL="678941" lvl="1" indent="-226313" defTabSz="905255">
              <a:spcBef>
                <a:spcPts val="400"/>
              </a:spcBef>
              <a:defRPr sz="2178"/>
            </a:pPr>
            <a:r>
              <a:rPr dirty="0" err="1"/>
              <a:t>byTestId</a:t>
            </a:r>
            <a:endParaRPr dirty="0"/>
          </a:p>
        </p:txBody>
      </p:sp>
      <p:sp>
        <p:nvSpPr>
          <p:cNvPr id="406" name="TextBox 11"/>
          <p:cNvSpPr txBox="1"/>
          <p:nvPr/>
        </p:nvSpPr>
        <p:spPr>
          <a:xfrm>
            <a:off x="2995333" y="6256475"/>
            <a:ext cx="6098241" cy="345788"/>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More: </a:t>
            </a:r>
            <a:r>
              <a:rPr u="sng">
                <a:solidFill>
                  <a:srgbClr val="0563C1"/>
                </a:solidFill>
                <a:uFill>
                  <a:solidFill>
                    <a:srgbClr val="0563C1"/>
                  </a:solidFill>
                </a:uFill>
                <a:hlinkClick r:id="rId3"/>
              </a:rPr>
              <a:t>https://testing-library.com/docs/queries/about</a:t>
            </a:r>
            <a:r>
              <a:t>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itle 1"/>
          <p:cNvSpPr txBox="1">
            <a:spLocks noGrp="1"/>
          </p:cNvSpPr>
          <p:nvPr>
            <p:ph type="title"/>
          </p:nvPr>
        </p:nvSpPr>
        <p:spPr>
          <a:prstGeom prst="rect">
            <a:avLst/>
          </a:prstGeom>
        </p:spPr>
        <p:txBody>
          <a:bodyPr/>
          <a:lstStyle/>
          <a:p>
            <a:r>
              <a:rPr lang="en-US" dirty="0"/>
              <a:t>But wait, there's more…</a:t>
            </a:r>
            <a:endParaRPr dirty="0"/>
          </a:p>
        </p:txBody>
      </p:sp>
      <p:sp>
        <p:nvSpPr>
          <p:cNvPr id="412" name="Content Placeholder 7"/>
          <p:cNvSpPr txBox="1">
            <a:spLocks noGrp="1"/>
          </p:cNvSpPr>
          <p:nvPr>
            <p:ph type="body" idx="1"/>
          </p:nvPr>
        </p:nvSpPr>
        <p:spPr>
          <a:prstGeom prst="rect">
            <a:avLst/>
          </a:prstGeom>
        </p:spPr>
        <p:txBody>
          <a:bodyPr/>
          <a:lstStyle/>
          <a:p>
            <a:r>
              <a:rPr lang="en-US" dirty="0"/>
              <a:t>You may want different behavior when there are different numbers of matches to a query.</a:t>
            </a:r>
            <a:endParaRPr dirty="0"/>
          </a:p>
          <a:p>
            <a:r>
              <a:rPr lang="en-US" dirty="0"/>
              <a:t>Testing-library includes a query called </a:t>
            </a:r>
            <a:r>
              <a:rPr dirty="0"/>
              <a:t>Find</a:t>
            </a:r>
            <a:r>
              <a:rPr lang="en-US" dirty="0"/>
              <a:t>, which</a:t>
            </a:r>
            <a:r>
              <a:rPr dirty="0"/>
              <a:t> is </a:t>
            </a:r>
            <a:r>
              <a:rPr i="1" dirty="0"/>
              <a:t>async</a:t>
            </a:r>
            <a:r>
              <a:rPr dirty="0"/>
              <a:t> and will return a promise to wait for all rendering to complete</a:t>
            </a:r>
          </a:p>
        </p:txBody>
      </p:sp>
      <p:sp>
        <p:nvSpPr>
          <p:cNvPr id="413"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33</a:t>
            </a:fld>
            <a:endParaRPr/>
          </a:p>
        </p:txBody>
      </p:sp>
      <p:sp>
        <p:nvSpPr>
          <p:cNvPr id="414" name="TextBox 6"/>
          <p:cNvSpPr txBox="1"/>
          <p:nvPr/>
        </p:nvSpPr>
        <p:spPr>
          <a:xfrm>
            <a:off x="4514850" y="6306234"/>
            <a:ext cx="6296587" cy="345789"/>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FFFFFF"/>
                </a:solidFill>
              </a:defRPr>
            </a:pPr>
            <a:r>
              <a:rPr u="sng">
                <a:solidFill>
                  <a:srgbClr val="0563C1"/>
                </a:solidFill>
                <a:uFill>
                  <a:solidFill>
                    <a:srgbClr val="0563C1"/>
                  </a:solidFill>
                </a:uFill>
                <a:hlinkClick r:id="rId3"/>
              </a:rPr>
              <a:t>https://testing-library.com/docs/react-testing-library/cheatsheet</a:t>
            </a:r>
            <a:r>
              <a:t>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34</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connecting a component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FF"/>
                </a:solidFill>
                <a:effectLst/>
                <a:latin typeface="Consolas" panose="020B0609020204030204" pitchFamily="49" charset="0"/>
              </a:rPr>
              <a:t>    const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a:t>
            </a:r>
            <a:r>
              <a:rPr lang="en-US" b="0" dirty="0">
                <a:solidFill>
                  <a:srgbClr val="795E26"/>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6177437" y="3587521"/>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692146" y="422947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6629185" y="87897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SimpleClockDisplay.tsx</a:t>
            </a:r>
            <a:endParaRPr lang="en-US" sz="2400" dirty="0">
              <a:solidFill>
                <a:schemeClr val="tx1"/>
              </a:solidFill>
            </a:endParaRPr>
          </a:p>
        </p:txBody>
      </p:sp>
    </p:spTree>
    <p:extLst>
      <p:ext uri="{BB962C8B-B14F-4D97-AF65-F5344CB8AC3E}">
        <p14:creationId xmlns:p14="http://schemas.microsoft.com/office/powerpoint/2010/main" val="4009855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Simple example of using an external service: a self-ticking clock</a:t>
            </a:r>
          </a:p>
        </p:txBody>
      </p:sp>
      <p:sp>
        <p:nvSpPr>
          <p:cNvPr id="5" name="TextBox 4">
            <a:extLst>
              <a:ext uri="{FF2B5EF4-FFF2-40B4-BE49-F238E27FC236}">
                <a16:creationId xmlns:a16="http://schemas.microsoft.com/office/drawing/2014/main" id="{6E5519AE-D929-CABE-11EC-4B416E8E4B0B}"/>
              </a:ext>
            </a:extLst>
          </p:cNvPr>
          <p:cNvSpPr txBox="1"/>
          <p:nvPr/>
        </p:nvSpPr>
        <p:spPr>
          <a:xfrm>
            <a:off x="838200" y="1618103"/>
            <a:ext cx="11353800"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SimpleClockDisplay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doNothing</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key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FF"/>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A'</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r>
              <a:rPr lang="en-US" dirty="0">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key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dirty="0">
                <a:solidFill>
                  <a:srgbClr val="098658"/>
                </a:solidFill>
                <a:latin typeface="Consolas" panose="020B0609020204030204" pitchFamily="49" charset="0"/>
              </a:rPr>
              <a:t>2</a:t>
            </a:r>
            <a:r>
              <a:rPr lang="en-US" b="0" dirty="0">
                <a:solidFill>
                  <a:srgbClr val="0000FF"/>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B'</a:t>
            </a:r>
            <a:r>
              <a:rPr lang="en-US" b="0" dirty="0">
                <a:solidFill>
                  <a:srgbClr val="0000FF"/>
                </a:solidFill>
                <a:effectLst/>
                <a:latin typeface="Consolas" panose="020B0609020204030204" pitchFamily="49" charset="0"/>
              </a:rPr>
              <a:t>}</a:t>
            </a:r>
          </a:p>
          <a:p>
            <a:r>
              <a:rPr lang="en-US" dirty="0">
                <a:solidFill>
                  <a:srgbClr val="0000FF"/>
                </a:solidFill>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key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dirty="0">
                <a:solidFill>
                  <a:srgbClr val="098658"/>
                </a:solidFill>
                <a:latin typeface="Consolas" panose="020B0609020204030204" pitchFamily="49" charset="0"/>
              </a:rPr>
              <a:t>3</a:t>
            </a:r>
            <a:r>
              <a:rPr lang="en-US" b="0" dirty="0">
                <a:solidFill>
                  <a:srgbClr val="0000FF"/>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C'</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r>
              <a:rPr lang="en-US" dirty="0">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231757" y="878979"/>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SimpleClockDisplayApp.tsx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11436222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0" y="1460902"/>
            <a:ext cx="9110133"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Listener</a:t>
            </a:r>
            <a:r>
              <a:rPr lang="en-US" sz="1400" b="0" dirty="0">
                <a:solidFill>
                  <a:srgbClr val="000000"/>
                </a:solidFill>
                <a:effectLst/>
                <a:highlight>
                  <a:srgbClr val="FFFF00"/>
                </a:highlight>
                <a:latin typeface="Consolas" panose="020B0609020204030204" pitchFamily="49" charset="0"/>
              </a:rPr>
              <a:t>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void</a:t>
            </a:r>
            <a:endParaRPr lang="en-US" sz="1400" b="0" dirty="0">
              <a:solidFill>
                <a:srgbClr val="000000"/>
              </a:solidFill>
              <a:effectLst/>
              <a:highlight>
                <a:srgbClr val="FFFF00"/>
              </a:highligh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Clock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0</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_listeners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dirty="0">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public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267F99"/>
                </a:solidFill>
                <a:effectLst/>
                <a:latin typeface="Consolas" panose="020B0609020204030204" pitchFamily="49" charset="0"/>
              </a:rPr>
              <a:t>NodeJS</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Timeout</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setInterval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B0A0C0BF-058C-D771-52AC-A747548DEE36}"/>
              </a:ext>
            </a:extLst>
          </p:cNvPr>
          <p:cNvSpPr txBox="1"/>
          <p:nvPr/>
        </p:nvSpPr>
        <p:spPr>
          <a:xfrm>
            <a:off x="7608656" y="3090615"/>
            <a:ext cx="3745144"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_stop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clearInterval</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endParaRPr lang="en-US" sz="1400" dirty="0"/>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7015872" y="76651"/>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130081553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…and we’ll make it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892304" y="838067"/>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9292</TotalTime>
  <Words>5178</Words>
  <Application>Microsoft Macintosh PowerPoint</Application>
  <PresentationFormat>Widescreen</PresentationFormat>
  <Paragraphs>534</Paragraphs>
  <Slides>34</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Consolas</vt:lpstr>
      <vt:lpstr>Courier New</vt:lpstr>
      <vt:lpstr>Verdana</vt:lpstr>
      <vt:lpstr>Wingdings</vt:lpstr>
      <vt:lpstr>Office Theme</vt:lpstr>
      <vt:lpstr>CS 4530: Fundamentals of Software Engineering Module 09: React Hook Patterns</vt:lpstr>
      <vt:lpstr>Announcements</vt:lpstr>
      <vt:lpstr>Learning Objectives for this Module</vt:lpstr>
      <vt:lpstr>useEffect is a mechanism for synchronizing a component with an external system</vt:lpstr>
      <vt:lpstr>An external system means any piece of code that’s not inside your React component</vt:lpstr>
      <vt:lpstr>A real example: connecting a component to a self-ticking clock</vt:lpstr>
      <vt:lpstr>Simple example of using an external service: a self-ticking clock</vt:lpstr>
      <vt:lpstr>Next, let’s look at the clock</vt:lpstr>
      <vt:lpstr>…and we’ll make it a singleton in the usual way</vt:lpstr>
      <vt:lpstr>Next is &lt;ClockDisplay&gt;</vt:lpstr>
      <vt:lpstr>ClockDisplay, part 2</vt:lpstr>
      <vt:lpstr>running SimpleClockDisplayApp</vt:lpstr>
      <vt:lpstr>useEffect’s Dependencies Control Its Execution </vt:lpstr>
      <vt:lpstr>Example (Part 1)</vt:lpstr>
      <vt:lpstr>Example (part 2)</vt:lpstr>
      <vt:lpstr>Demo</vt:lpstr>
      <vt:lpstr>When is the cleanup function executed?</vt:lpstr>
      <vt:lpstr>PowerPoint Presentation</vt:lpstr>
      <vt:lpstr>PowerPoint Presentation</vt:lpstr>
      <vt:lpstr>Custom Hooks</vt:lpstr>
      <vt:lpstr>useFirstRender</vt:lpstr>
      <vt:lpstr>A more substantial example: useClock</vt:lpstr>
      <vt:lpstr>Using useClock</vt:lpstr>
      <vt:lpstr>The Rules of Hooks</vt:lpstr>
      <vt:lpstr>We Use Two ESLint Rules for React Hooks</vt:lpstr>
      <vt:lpstr>Testing React components</vt:lpstr>
      <vt:lpstr>Write UI component tests just like any other test</vt:lpstr>
      <vt:lpstr>Rendering Components in Virtual DOM</vt:lpstr>
      <vt:lpstr>Inspecting Rendered Components: By Text</vt:lpstr>
      <vt:lpstr>Acting on Rendered Components: userEvent</vt:lpstr>
      <vt:lpstr>Inspecting Rendered Components: ARIA label</vt:lpstr>
      <vt:lpstr>3 Tiers for Inspecting Rendered Components</vt:lpstr>
      <vt:lpstr>But wait, there's more…</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Bell, Jonathan</cp:lastModifiedBy>
  <cp:revision>30</cp:revision>
  <dcterms:modified xsi:type="dcterms:W3CDTF">2024-02-07T21:28:11Z</dcterms:modified>
</cp:coreProperties>
</file>