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3" r:id="rId3"/>
    <p:sldId id="259" r:id="rId4"/>
    <p:sldId id="302" r:id="rId5"/>
    <p:sldId id="303" r:id="rId6"/>
    <p:sldId id="316" r:id="rId7"/>
    <p:sldId id="317" r:id="rId8"/>
    <p:sldId id="304" r:id="rId9"/>
    <p:sldId id="266" r:id="rId10"/>
    <p:sldId id="268" r:id="rId11"/>
    <p:sldId id="300" r:id="rId12"/>
    <p:sldId id="292" r:id="rId13"/>
    <p:sldId id="308" r:id="rId14"/>
    <p:sldId id="299" r:id="rId15"/>
    <p:sldId id="271" r:id="rId16"/>
    <p:sldId id="356" r:id="rId17"/>
    <p:sldId id="318" r:id="rId18"/>
    <p:sldId id="279" r:id="rId19"/>
    <p:sldId id="280" r:id="rId20"/>
    <p:sldId id="297" r:id="rId21"/>
    <p:sldId id="306" r:id="rId22"/>
    <p:sldId id="314" r:id="rId23"/>
    <p:sldId id="3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B7DCC-FB13-4DF2-B595-86DAC0B4855C}" v="2" dt="2022-12-20T01:59:49.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3673"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83AB7DCC-FB13-4DF2-B595-86DAC0B4855C}"/>
    <pc:docChg chg="undo custSel addSld modSld sldOrd">
      <pc:chgData name="Mitchell Wand" userId="de9b44c55c049659" providerId="LiveId" clId="{83AB7DCC-FB13-4DF2-B595-86DAC0B4855C}" dt="2022-12-20T02:08:07.234" v="742" actId="20577"/>
      <pc:docMkLst>
        <pc:docMk/>
      </pc:docMkLst>
      <pc:sldChg chg="modSp mod">
        <pc:chgData name="Mitchell Wand" userId="de9b44c55c049659" providerId="LiveId" clId="{83AB7DCC-FB13-4DF2-B595-86DAC0B4855C}" dt="2022-12-20T01:45:16.323" v="249" actId="20577"/>
        <pc:sldMkLst>
          <pc:docMk/>
          <pc:sldMk cId="3191866407" sldId="299"/>
        </pc:sldMkLst>
        <pc:spChg chg="mod">
          <ac:chgData name="Mitchell Wand" userId="de9b44c55c049659" providerId="LiveId" clId="{83AB7DCC-FB13-4DF2-B595-86DAC0B4855C}" dt="2022-12-20T01:45:16.323" v="249" actId="20577"/>
          <ac:spMkLst>
            <pc:docMk/>
            <pc:sldMk cId="3191866407" sldId="299"/>
            <ac:spMk id="3" creationId="{3B13C7A6-A28D-4387-9F64-48979188D9B1}"/>
          </ac:spMkLst>
        </pc:spChg>
      </pc:sldChg>
      <pc:sldChg chg="modSp mod">
        <pc:chgData name="Mitchell Wand" userId="de9b44c55c049659" providerId="LiveId" clId="{83AB7DCC-FB13-4DF2-B595-86DAC0B4855C}" dt="2022-12-20T01:43:50.237" v="168" actId="20577"/>
        <pc:sldMkLst>
          <pc:docMk/>
          <pc:sldMk cId="504651817" sldId="308"/>
        </pc:sldMkLst>
        <pc:spChg chg="mod">
          <ac:chgData name="Mitchell Wand" userId="de9b44c55c049659" providerId="LiveId" clId="{83AB7DCC-FB13-4DF2-B595-86DAC0B4855C}" dt="2022-12-20T01:43:50.237" v="168" actId="20577"/>
          <ac:spMkLst>
            <pc:docMk/>
            <pc:sldMk cId="504651817" sldId="308"/>
            <ac:spMk id="3" creationId="{83E7DD52-8BF4-47F1-A03F-8790E75F276E}"/>
          </ac:spMkLst>
        </pc:spChg>
      </pc:sldChg>
      <pc:sldChg chg="addSp delSp modSp mod modNotesTx">
        <pc:chgData name="Mitchell Wand" userId="de9b44c55c049659" providerId="LiveId" clId="{83AB7DCC-FB13-4DF2-B595-86DAC0B4855C}" dt="2022-12-20T02:02:54.930" v="624" actId="6549"/>
        <pc:sldMkLst>
          <pc:docMk/>
          <pc:sldMk cId="2527724101" sldId="318"/>
        </pc:sldMkLst>
        <pc:spChg chg="mod">
          <ac:chgData name="Mitchell Wand" userId="de9b44c55c049659" providerId="LiveId" clId="{83AB7DCC-FB13-4DF2-B595-86DAC0B4855C}" dt="2022-12-20T01:52:25.259" v="444" actId="20577"/>
          <ac:spMkLst>
            <pc:docMk/>
            <pc:sldMk cId="2527724101" sldId="318"/>
            <ac:spMk id="2" creationId="{46CF8AAD-C000-4577-AEBC-F85F657FFE8C}"/>
          </ac:spMkLst>
        </pc:spChg>
        <pc:spChg chg="mod">
          <ac:chgData name="Mitchell Wand" userId="de9b44c55c049659" providerId="LiveId" clId="{83AB7DCC-FB13-4DF2-B595-86DAC0B4855C}" dt="2022-12-20T02:02:49.496" v="623" actId="20577"/>
          <ac:spMkLst>
            <pc:docMk/>
            <pc:sldMk cId="2527724101" sldId="318"/>
            <ac:spMk id="3" creationId="{3B13C7A6-A28D-4387-9F64-48979188D9B1}"/>
          </ac:spMkLst>
        </pc:spChg>
        <pc:spChg chg="mod">
          <ac:chgData name="Mitchell Wand" userId="de9b44c55c049659" providerId="LiveId" clId="{83AB7DCC-FB13-4DF2-B595-86DAC0B4855C}" dt="2022-12-20T02:02:27.126" v="619" actId="27636"/>
          <ac:spMkLst>
            <pc:docMk/>
            <pc:sldMk cId="2527724101" sldId="318"/>
            <ac:spMk id="5" creationId="{9E3EB6B5-1CBD-EBF7-9E2B-FDF2FC9DBE96}"/>
          </ac:spMkLst>
        </pc:spChg>
        <pc:graphicFrameChg chg="add del mod modGraphic">
          <ac:chgData name="Mitchell Wand" userId="de9b44c55c049659" providerId="LiveId" clId="{83AB7DCC-FB13-4DF2-B595-86DAC0B4855C}" dt="2022-12-20T01:57:30.027" v="537" actId="478"/>
          <ac:graphicFrameMkLst>
            <pc:docMk/>
            <pc:sldMk cId="2527724101" sldId="318"/>
            <ac:graphicFrameMk id="6" creationId="{80CD6EBD-EBD3-0E0A-768B-D348253B961A}"/>
          </ac:graphicFrameMkLst>
        </pc:graphicFrameChg>
        <pc:graphicFrameChg chg="add del mod modGraphic">
          <ac:chgData name="Mitchell Wand" userId="de9b44c55c049659" providerId="LiveId" clId="{83AB7DCC-FB13-4DF2-B595-86DAC0B4855C}" dt="2022-12-20T01:59:27.763" v="545" actId="21"/>
          <ac:graphicFrameMkLst>
            <pc:docMk/>
            <pc:sldMk cId="2527724101" sldId="318"/>
            <ac:graphicFrameMk id="8" creationId="{681FF368-9BD4-9D79-C538-7CBE52C3A340}"/>
          </ac:graphicFrameMkLst>
        </pc:graphicFrameChg>
        <pc:graphicFrameChg chg="add del mod modGraphic">
          <ac:chgData name="Mitchell Wand" userId="de9b44c55c049659" providerId="LiveId" clId="{83AB7DCC-FB13-4DF2-B595-86DAC0B4855C}" dt="2022-12-20T02:01:00.522" v="550" actId="478"/>
          <ac:graphicFrameMkLst>
            <pc:docMk/>
            <pc:sldMk cId="2527724101" sldId="318"/>
            <ac:graphicFrameMk id="9" creationId="{CF8161B6-9C14-D72F-636F-843774107A7D}"/>
          </ac:graphicFrameMkLst>
        </pc:graphicFrameChg>
        <pc:picChg chg="del">
          <ac:chgData name="Mitchell Wand" userId="de9b44c55c049659" providerId="LiveId" clId="{83AB7DCC-FB13-4DF2-B595-86DAC0B4855C}" dt="2022-12-20T01:53:19.448" v="485" actId="478"/>
          <ac:picMkLst>
            <pc:docMk/>
            <pc:sldMk cId="2527724101" sldId="318"/>
            <ac:picMk id="4" creationId="{CD25A98C-6460-DA1F-D73B-2EC23F2B0812}"/>
          </ac:picMkLst>
        </pc:picChg>
      </pc:sldChg>
      <pc:sldChg chg="modSp add mod ord">
        <pc:chgData name="Mitchell Wand" userId="de9b44c55c049659" providerId="LiveId" clId="{83AB7DCC-FB13-4DF2-B595-86DAC0B4855C}" dt="2022-12-20T02:08:07.234" v="742" actId="20577"/>
        <pc:sldMkLst>
          <pc:docMk/>
          <pc:sldMk cId="3217851107" sldId="356"/>
        </pc:sldMkLst>
        <pc:spChg chg="mod">
          <ac:chgData name="Mitchell Wand" userId="de9b44c55c049659" providerId="LiveId" clId="{83AB7DCC-FB13-4DF2-B595-86DAC0B4855C}" dt="2022-12-20T02:08:07.234" v="742" actId="20577"/>
          <ac:spMkLst>
            <pc:docMk/>
            <pc:sldMk cId="3217851107" sldId="356"/>
            <ac:spMk id="2" creationId="{46CF8AAD-C000-4577-AEBC-F85F657FFE8C}"/>
          </ac:spMkLst>
        </pc:spChg>
        <pc:spChg chg="mod">
          <ac:chgData name="Mitchell Wand" userId="de9b44c55c049659" providerId="LiveId" clId="{83AB7DCC-FB13-4DF2-B595-86DAC0B4855C}" dt="2022-12-20T02:06:43.656" v="629" actId="20577"/>
          <ac:spMkLst>
            <pc:docMk/>
            <pc:sldMk cId="3217851107" sldId="356"/>
            <ac:spMk id="3" creationId="{3B13C7A6-A28D-4387-9F64-48979188D9B1}"/>
          </ac:spMkLst>
        </pc:spChg>
        <pc:spChg chg="mod">
          <ac:chgData name="Mitchell Wand" userId="de9b44c55c049659" providerId="LiveId" clId="{83AB7DCC-FB13-4DF2-B595-86DAC0B4855C}" dt="2022-12-20T01:49:15.178" v="321" actId="5793"/>
          <ac:spMkLst>
            <pc:docMk/>
            <pc:sldMk cId="3217851107" sldId="356"/>
            <ac:spMk id="5" creationId="{9E3EB6B5-1CBD-EBF7-9E2B-FDF2FC9DBE96}"/>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refers to study of all aspects of software development …. It is an attempt to apply a typical engineering “process” to building of software. The word cloud shows everything that’s typically part of SE. We will highlight the approaches that {hopefully} scale well.</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1.1 Activity: Introductions</a:t>
            </a:r>
            <a:br>
              <a:rPr lang="en-US" dirty="0"/>
            </a:br>
            <a:r>
              <a:rPr lang="en-US" dirty="0"/>
              <a:t>Activity 1:  Introduce yourself and ask students to introduce themselves</a:t>
            </a:r>
          </a:p>
          <a:p>
            <a:r>
              <a:rPr lang="en-US" dirty="0"/>
              <a:t>Activity 2 {Optional}: </a:t>
            </a:r>
            <a:r>
              <a:rPr lang="en-US" b="1" dirty="0"/>
              <a:t>Welcome Survey. </a:t>
            </a:r>
            <a:r>
              <a:rPr lang="en-US" b="0" dirty="0"/>
              <a:t>Then </a:t>
            </a:r>
            <a:r>
              <a:rPr lang="en-US" dirty="0"/>
              <a:t>discuss survey responses and answer questions</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66329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look over all aspects of SDLC and our focus will be on </a:t>
            </a:r>
            <a:r>
              <a:rPr lang="en-US" dirty="0">
                <a:solidFill>
                  <a:srgbClr val="FF0000"/>
                </a:solidFill>
              </a:rPr>
              <a:t>TDD</a:t>
            </a:r>
            <a:r>
              <a:rPr lang="en-US" dirty="0"/>
              <a:t>. There are several different SDLCs that have been proposed over the last half a century.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they different? Which one should you use? The answer is: it depends ….</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4854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3 Ps of project management</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22467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Exam is on the first lecture after spring break</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73756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r>
              <a:rPr lang="en-US" b="0" i="0" dirty="0">
                <a:solidFill>
                  <a:srgbClr val="2D3B45"/>
                </a:solidFill>
                <a:effectLst/>
                <a:latin typeface="Lato Extended"/>
              </a:rPr>
              <a:t>—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8752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atherly.io/"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neu-se.github.io/CS4530-Spring-2024/staff/" TargetMode="External"/><Relationship Id="rId2" Type="http://schemas.openxmlformats.org/officeDocument/2006/relationships/hyperlink" Target="https://neu-se.github.io/CS4530-Spring-2024" TargetMode="External"/><Relationship Id="rId1" Type="http://schemas.openxmlformats.org/officeDocument/2006/relationships/slideLayout" Target="../slideLayouts/slideLayout2.xml"/><Relationship Id="rId4" Type="http://schemas.openxmlformats.org/officeDocument/2006/relationships/hyperlink" Target="https://officehours.khoury.northeastern.ed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Spring-2024/sta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 Bell, Adeel Bhutta and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pPr lvl="1"/>
            <a:r>
              <a:rPr lang="en-US" dirty="0"/>
              <a:t>Essentially you will be working on a </a:t>
            </a:r>
            <a:r>
              <a:rPr lang="en-US" b="1" dirty="0"/>
              <a:t>team project</a:t>
            </a:r>
            <a:r>
              <a:rPr lang="en-US" dirty="0"/>
              <a:t> that combines all aspects of SE.</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There will often be in-class exercises to give you practice with the technologies we will use.</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r>
              <a:rPr lang="en-US" dirty="0"/>
              <a:t>In addition, there will be </a:t>
            </a:r>
            <a:r>
              <a:rPr lang="en-US" b="1" dirty="0">
                <a:solidFill>
                  <a:srgbClr val="FF0000"/>
                </a:solidFill>
              </a:rPr>
              <a:t>tutorials</a:t>
            </a:r>
            <a:r>
              <a:rPr lang="en-US" dirty="0"/>
              <a:t> posted on the web.</a:t>
            </a:r>
          </a:p>
          <a:p>
            <a:r>
              <a:rPr lang="en-US" dirty="0"/>
              <a:t>These will extend the in-class materials.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50465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8417312" cy="4351338"/>
          </a:xfrm>
        </p:spPr>
        <p:txBody>
          <a:bodyPr>
            <a:normAutofit/>
          </a:bodyPr>
          <a:lstStyle/>
          <a:p>
            <a:r>
              <a:rPr lang="en-US" dirty="0"/>
              <a:t>We will start with an individual project, divided into 2 deliverables.  This is to be done </a:t>
            </a:r>
            <a:r>
              <a:rPr lang="en-US" b="1" dirty="0"/>
              <a:t>individually</a:t>
            </a:r>
          </a:p>
          <a:p>
            <a:r>
              <a:rPr lang="en-US" dirty="0"/>
              <a:t>Then a group project, done in teams of about 4 people</a:t>
            </a:r>
          </a:p>
          <a:p>
            <a:r>
              <a:rPr lang="en-US" dirty="0"/>
              <a:t>There will be an exam on Mar 11-13 (Week 10 – Week after Spring break). There will not be a final exam.</a:t>
            </a:r>
          </a:p>
          <a:p>
            <a:r>
              <a:rPr lang="en-US" dirty="0"/>
              <a:t>The overall grading breakdown is:</a:t>
            </a:r>
          </a:p>
          <a:p>
            <a:pPr lvl="1"/>
            <a:r>
              <a:rPr lang="en-US" dirty="0"/>
              <a:t>30% Individual Assignments (Individual Projects 1 and 2)</a:t>
            </a:r>
          </a:p>
          <a:p>
            <a:pPr lvl="1"/>
            <a:r>
              <a:rPr lang="en-US" dirty="0"/>
              <a:t>40% Team Project</a:t>
            </a:r>
          </a:p>
          <a:p>
            <a:pPr lvl="1"/>
            <a:r>
              <a:rPr lang="en-US" dirty="0"/>
              <a:t>10% Participation &amp; In-class activities</a:t>
            </a:r>
          </a:p>
          <a:p>
            <a:pPr lvl="1"/>
            <a:r>
              <a:rPr lang="en-US" dirty="0"/>
              <a:t>20% Week 10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14</a:t>
            </a:fld>
            <a:endParaRPr lang="en-US"/>
          </a:p>
        </p:txBody>
      </p:sp>
    </p:spTree>
    <p:extLst>
      <p:ext uri="{BB962C8B-B14F-4D97-AF65-F5344CB8AC3E}">
        <p14:creationId xmlns:p14="http://schemas.microsoft.com/office/powerpoint/2010/main" val="31918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/Heroku / Render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We will use </a:t>
            </a:r>
            <a:r>
              <a:rPr lang="en-US" dirty="0" err="1"/>
              <a:t>Covey.Town</a:t>
            </a:r>
            <a:r>
              <a:rPr lang="en-US" dirty="0"/>
              <a:t> as the </a:t>
            </a:r>
            <a:r>
              <a:rPr lang="en-US" i="1" dirty="0"/>
              <a:t>running</a:t>
            </a:r>
            <a:r>
              <a:rPr lang="en-US" dirty="0"/>
              <a:t> codebase for the course</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fontScale="77500" lnSpcReduction="20000"/>
          </a:bodyPr>
          <a:lstStyle/>
          <a:p>
            <a:r>
              <a:rPr lang="en-US" dirty="0" err="1">
                <a:latin typeface="Lato Extended"/>
              </a:rPr>
              <a:t>Covey.Town</a:t>
            </a:r>
            <a:r>
              <a:rPr lang="en-US" dirty="0">
                <a:latin typeface="Lato Extended"/>
              </a:rPr>
              <a:t> is a virtual meeting space.</a:t>
            </a:r>
          </a:p>
          <a:p>
            <a:r>
              <a:rPr lang="en-US" b="0" i="0" dirty="0">
                <a:solidFill>
                  <a:srgbClr val="2D3B45"/>
                </a:solidFill>
                <a:effectLst/>
                <a:latin typeface="Lato Extended"/>
              </a:rPr>
              <a:t>Different groups of people can have simultaneous video calls, allowing participants to drift between different conversations, just like in real life. </a:t>
            </a:r>
          </a:p>
          <a:p>
            <a:r>
              <a:rPr lang="en-US" b="0" i="0" dirty="0">
                <a:solidFill>
                  <a:srgbClr val="2D3B45"/>
                </a:solidFill>
                <a:effectLst/>
                <a:latin typeface="Lato Extended"/>
              </a:rPr>
              <a:t>Inspired by existing products like </a:t>
            </a:r>
            <a:r>
              <a:rPr lang="en-US" b="0" i="0" u="sng" dirty="0" err="1">
                <a:effectLst/>
                <a:latin typeface="Lato Extended"/>
              </a:rPr>
              <a:t>Gather.Town</a:t>
            </a:r>
            <a:r>
              <a:rPr lang="en-US" b="0" i="0" u="sng" dirty="0">
                <a:effectLst/>
                <a:latin typeface="Lato Extended"/>
              </a:rPr>
              <a:t>,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endParaRPr lang="en-US" b="0" i="0" u="sng" dirty="0">
              <a:effectLst/>
              <a:latin typeface="Lato Extended"/>
            </a:endParaRPr>
          </a:p>
          <a:p>
            <a:r>
              <a:rPr lang="en-US" b="0" i="0" dirty="0">
                <a:solidFill>
                  <a:srgbClr val="2D3B45"/>
                </a:solidFill>
                <a:effectLst/>
                <a:latin typeface="Lato Extended"/>
              </a:rPr>
              <a:t>But it is an open-source effort </a:t>
            </a:r>
          </a:p>
          <a:p>
            <a:r>
              <a:rPr lang="en-US" dirty="0">
                <a:solidFill>
                  <a:srgbClr val="2D3B45"/>
                </a:solidFill>
                <a:latin typeface="Lato Extended"/>
              </a:rPr>
              <a:t>T</a:t>
            </a:r>
            <a:r>
              <a:rPr lang="en-US" b="0" i="0" dirty="0">
                <a:solidFill>
                  <a:srgbClr val="2D3B45"/>
                </a:solidFill>
                <a:effectLst/>
                <a:latin typeface="Lato Extended"/>
              </a:rPr>
              <a:t>he features will be proposed and implemented by you! </a:t>
            </a:r>
          </a:p>
          <a:p>
            <a:r>
              <a:rPr lang="en-US" b="0" i="0" dirty="0">
                <a:solidFill>
                  <a:srgbClr val="2D3B45"/>
                </a:solidFill>
                <a:effectLst/>
                <a:latin typeface="Lato Extended"/>
              </a:rPr>
              <a:t>All implementation will take place in the TypeScript programming language, using React for the user interface.</a:t>
            </a:r>
            <a:endParaRPr lang="en-US" dirty="0">
              <a:latin typeface="Lato Extended"/>
            </a:endParaRPr>
          </a:p>
          <a:p>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rgbClr val="FF0000"/>
              </a:solidFill>
            </a:endParaRPr>
          </a:p>
        </p:txBody>
      </p:sp>
    </p:spTree>
    <p:extLst>
      <p:ext uri="{BB962C8B-B14F-4D97-AF65-F5344CB8AC3E}">
        <p14:creationId xmlns:p14="http://schemas.microsoft.com/office/powerpoint/2010/main" val="3217851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err="1"/>
              <a:t>Covey.Town</a:t>
            </a:r>
            <a:r>
              <a:rPr lang="en-US" dirty="0"/>
              <a:t> and you</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199" y="1500160"/>
            <a:ext cx="10331245" cy="4351338"/>
          </a:xfrm>
        </p:spPr>
        <p:txBody>
          <a:bodyPr>
            <a:normAutofit lnSpcReduction="10000"/>
          </a:bodyPr>
          <a:lstStyle/>
          <a:p>
            <a:r>
              <a:rPr lang="en-US" dirty="0"/>
              <a:t>The individual projects will help you become familiar with the codebase.</a:t>
            </a:r>
          </a:p>
          <a:p>
            <a:r>
              <a:rPr lang="en-US" dirty="0"/>
              <a:t>The team project will be a new feature that you will propose.</a:t>
            </a:r>
          </a:p>
          <a:p>
            <a:pPr lvl="1"/>
            <a:r>
              <a:rPr lang="en-US" dirty="0"/>
              <a:t>Instructors form the teams </a:t>
            </a:r>
            <a:r>
              <a:rPr lang="en-US" b="1" dirty="0"/>
              <a:t>with</a:t>
            </a:r>
            <a:r>
              <a:rPr lang="en-US" dirty="0"/>
              <a:t> your input.</a:t>
            </a:r>
          </a:p>
          <a:p>
            <a:r>
              <a:rPr lang="en-US" dirty="0"/>
              <a:t>Further breakdown of team project grade (i.e., 40%) is:</a:t>
            </a:r>
          </a:p>
          <a:p>
            <a:pPr lvl="1"/>
            <a:r>
              <a:rPr lang="en-US" dirty="0"/>
              <a:t>Planning (20%)</a:t>
            </a:r>
          </a:p>
          <a:p>
            <a:pPr lvl="1"/>
            <a:r>
              <a:rPr lang="en-US" dirty="0"/>
              <a:t>Process (20%)</a:t>
            </a:r>
          </a:p>
          <a:p>
            <a:pPr lvl="1"/>
            <a:r>
              <a:rPr lang="en-US" dirty="0"/>
              <a:t>Product (40%)</a:t>
            </a:r>
          </a:p>
          <a:p>
            <a:pPr lvl="1"/>
            <a:r>
              <a:rPr lang="en-US" dirty="0"/>
              <a:t>Reports (20%)</a:t>
            </a:r>
          </a:p>
          <a:p>
            <a:r>
              <a:rPr lang="en-US" dirty="0">
                <a:solidFill>
                  <a:srgbClr val="FF0000"/>
                </a:solidFill>
              </a:rPr>
              <a:t>Peer evaluations (surveys) may be utilized, and individual contributions WILL impact your project grade (between 0-100%).</a:t>
            </a:r>
          </a:p>
          <a:p>
            <a:endParaRPr lang="en-US" dirty="0"/>
          </a:p>
          <a:p>
            <a:pPr lvl="1"/>
            <a:endParaRPr lang="en-US" dirty="0"/>
          </a:p>
          <a:p>
            <a:endParaRPr lang="en-US" dirty="0"/>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17</a:t>
            </a:fld>
            <a:endParaRPr lang="en-US" dirty="0"/>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FF0000"/>
              </a:solidFill>
            </a:endParaRPr>
          </a:p>
        </p:txBody>
      </p:sp>
    </p:spTree>
    <p:extLst>
      <p:ext uri="{BB962C8B-B14F-4D97-AF65-F5344CB8AC3E}">
        <p14:creationId xmlns:p14="http://schemas.microsoft.com/office/powerpoint/2010/main" val="252772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We provide mechanism for you to request regrades for all work submitted on </a:t>
            </a:r>
            <a:r>
              <a:rPr lang="en-US" dirty="0" err="1"/>
              <a:t>Autograder</a:t>
            </a:r>
            <a:r>
              <a:rPr lang="en-US" dirty="0"/>
              <a:t> (google form)</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a:t>
            </a:r>
            <a:r>
              <a:rPr lang="en-US" b="1" dirty="0"/>
              <a:t>7 days </a:t>
            </a:r>
            <a:r>
              <a:rPr lang="en-US" dirty="0"/>
              <a:t>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(individual assignments) turned in within 24 hours after the due date </a:t>
            </a:r>
          </a:p>
          <a:p>
            <a:pPr lvl="1"/>
            <a:r>
              <a:rPr lang="en-US" dirty="0"/>
              <a:t>Individual assignments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Resource Center, you must request it from the instructors separately for each assignment or exam.</a:t>
            </a:r>
          </a:p>
          <a:p>
            <a:pPr lvl="2"/>
            <a:r>
              <a:rPr lang="en-US" dirty="0"/>
              <a:t>DRC Accommodations are usually NOT available for Group Assignments (please work with instructor) </a:t>
            </a:r>
          </a:p>
        </p:txBody>
      </p:sp>
      <p:sp>
        <p:nvSpPr>
          <p:cNvPr id="259" name="Slide Number"/>
          <p:cNvSpPr txBox="1">
            <a:spLocks noGrp="1"/>
          </p:cNvSpPr>
          <p:nvPr>
            <p:ph type="sldNum" sz="quarter" idx="12"/>
          </p:nvPr>
        </p:nvSpPr>
        <p:spPr/>
        <p:txBody>
          <a:bodyPr/>
          <a:lstStyle/>
          <a:p>
            <a:fld id="{86CB4B4D-7CA3-9044-876B-883B54F8677D}"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pic>
        <p:nvPicPr>
          <p:cNvPr id="2" name="Content Placeholder 4" descr="A person smiling for the camera&#10;&#10;Description automatically generated with medium confidence">
            <a:extLst>
              <a:ext uri="{FF2B5EF4-FFF2-40B4-BE49-F238E27FC236}">
                <a16:creationId xmlns:a16="http://schemas.microsoft.com/office/drawing/2014/main" id="{54D334CB-552B-D780-375B-10E9DAE5A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308" y="1694887"/>
            <a:ext cx="2708548" cy="2708548"/>
          </a:xfrm>
        </p:spPr>
      </p:pic>
      <p:sp>
        <p:nvSpPr>
          <p:cNvPr id="4" name="TextBox 3">
            <a:extLst>
              <a:ext uri="{FF2B5EF4-FFF2-40B4-BE49-F238E27FC236}">
                <a16:creationId xmlns:a16="http://schemas.microsoft.com/office/drawing/2014/main" id="{4289BADC-021E-DFCF-23B4-1154BA33E785}"/>
              </a:ext>
            </a:extLst>
          </p:cNvPr>
          <p:cNvSpPr txBox="1"/>
          <p:nvPr/>
        </p:nvSpPr>
        <p:spPr>
          <a:xfrm>
            <a:off x="6928887" y="4874380"/>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4     </a:t>
            </a:r>
          </a:p>
        </p:txBody>
      </p:sp>
      <p:sp>
        <p:nvSpPr>
          <p:cNvPr id="5" name="TextBox 4">
            <a:extLst>
              <a:ext uri="{FF2B5EF4-FFF2-40B4-BE49-F238E27FC236}">
                <a16:creationId xmlns:a16="http://schemas.microsoft.com/office/drawing/2014/main" id="{1BE8C9F4-6D9B-F270-8634-79F9345A6847}"/>
              </a:ext>
            </a:extLst>
          </p:cNvPr>
          <p:cNvSpPr txBox="1"/>
          <p:nvPr/>
        </p:nvSpPr>
        <p:spPr>
          <a:xfrm>
            <a:off x="1146383" y="484846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1</a:t>
            </a:r>
          </a:p>
        </p:txBody>
      </p:sp>
      <p:sp>
        <p:nvSpPr>
          <p:cNvPr id="6" name="TextBox 5">
            <a:extLst>
              <a:ext uri="{FF2B5EF4-FFF2-40B4-BE49-F238E27FC236}">
                <a16:creationId xmlns:a16="http://schemas.microsoft.com/office/drawing/2014/main" id="{5E62FD13-1F96-F155-36CA-7EF6E751D118}"/>
              </a:ext>
            </a:extLst>
          </p:cNvPr>
          <p:cNvSpPr txBox="1"/>
          <p:nvPr/>
        </p:nvSpPr>
        <p:spPr>
          <a:xfrm>
            <a:off x="4059008" y="4896558"/>
            <a:ext cx="2444473"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2, 3 &amp; 5</a:t>
            </a:r>
          </a:p>
        </p:txBody>
      </p:sp>
      <p:pic>
        <p:nvPicPr>
          <p:cNvPr id="8" name="Picture 7" descr="A person wearing glasses&#10;&#10;Description automatically generated with medium confidence">
            <a:extLst>
              <a:ext uri="{FF2B5EF4-FFF2-40B4-BE49-F238E27FC236}">
                <a16:creationId xmlns:a16="http://schemas.microsoft.com/office/drawing/2014/main" id="{FD1A85C7-72B2-3E07-2489-EAFD7830A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933" y="1694887"/>
            <a:ext cx="2708548" cy="2708548"/>
          </a:xfrm>
          <a:prstGeom prst="rect">
            <a:avLst/>
          </a:prstGeom>
        </p:spPr>
      </p:pic>
      <p:pic>
        <p:nvPicPr>
          <p:cNvPr id="9" name="Picture 8" descr="A picture containing person, sky, person, outdoor&#10;&#10;Description automatically generated">
            <a:extLst>
              <a:ext uri="{FF2B5EF4-FFF2-40B4-BE49-F238E27FC236}">
                <a16:creationId xmlns:a16="http://schemas.microsoft.com/office/drawing/2014/main" id="{5AFE14DD-F274-A166-A46D-077CA06E6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769" y="1684138"/>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42231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lnSpcReduction="10000"/>
          </a:bodyPr>
          <a:lstStyle/>
          <a:p>
            <a:r>
              <a:rPr lang="en-US" dirty="0"/>
              <a:t>You are free to reuse small snippets of example code found on the Internet (e.g., via </a:t>
            </a:r>
            <a:r>
              <a:rPr lang="en-US" dirty="0" err="1"/>
              <a:t>StackOverflow</a:t>
            </a:r>
            <a:r>
              <a:rPr lang="en-US" dirty="0"/>
              <a:t>) provided that it is attributed. </a:t>
            </a:r>
          </a:p>
          <a:p>
            <a:pPr lvl="1"/>
            <a:r>
              <a:rPr lang="en-US" dirty="0"/>
              <a:t>Use of co-pilot is </a:t>
            </a:r>
            <a:r>
              <a:rPr lang="en-US" b="1" dirty="0"/>
              <a:t>permitted</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21</a:t>
            </a:fld>
            <a:endParaRPr lang="en-US"/>
          </a:p>
        </p:txBody>
      </p:sp>
    </p:spTree>
    <p:extLst>
      <p:ext uri="{BB962C8B-B14F-4D97-AF65-F5344CB8AC3E}">
        <p14:creationId xmlns:p14="http://schemas.microsoft.com/office/powerpoint/2010/main" val="1665633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200" y="1466706"/>
            <a:ext cx="10515599" cy="4351338"/>
          </a:xfrm>
        </p:spPr>
        <p:txBody>
          <a:bodyPr>
            <a:normAutofit/>
          </a:bodyPr>
          <a:lstStyle/>
          <a:p>
            <a:r>
              <a:rPr lang="en-US" dirty="0"/>
              <a:t>Canvas</a:t>
            </a:r>
          </a:p>
          <a:p>
            <a:r>
              <a:rPr lang="en-US" dirty="0"/>
              <a:t>Course web page (</a:t>
            </a:r>
            <a:r>
              <a:rPr lang="en-US" dirty="0">
                <a:hlinkClick r:id="rId2"/>
              </a:rPr>
              <a:t>https://neu-se.github.io/CS4530-Spring-2024</a:t>
            </a:r>
            <a:r>
              <a:rPr lang="en-US" dirty="0"/>
              <a:t>)</a:t>
            </a:r>
          </a:p>
          <a:p>
            <a:pPr lvl="1"/>
            <a:r>
              <a:rPr lang="en-US" dirty="0"/>
              <a:t>Canvas will mirror the course web site. </a:t>
            </a:r>
          </a:p>
          <a:p>
            <a:pPr lvl="1"/>
            <a:r>
              <a:rPr lang="en-US" dirty="0"/>
              <a:t>Assignments, important notices, etc., will appear in both places.</a:t>
            </a:r>
          </a:p>
          <a:p>
            <a:r>
              <a:rPr lang="en-US" dirty="0"/>
              <a:t>Piazza (see Canvas for link)</a:t>
            </a:r>
          </a:p>
          <a:p>
            <a:pPr lvl="1"/>
            <a:r>
              <a:rPr lang="en-US" dirty="0"/>
              <a:t>for questions about assignments, projects, etc.</a:t>
            </a:r>
          </a:p>
          <a:p>
            <a:r>
              <a:rPr lang="en-US" dirty="0"/>
              <a:t>Office Hours </a:t>
            </a:r>
          </a:p>
          <a:p>
            <a:pPr lvl="1"/>
            <a:r>
              <a:rPr lang="en-US" dirty="0"/>
              <a:t>Schedule is available at (</a:t>
            </a:r>
            <a:r>
              <a:rPr lang="en-US" dirty="0">
                <a:hlinkClick r:id="rId3"/>
              </a:rPr>
              <a:t>https://neu-se.github.io/CS4530-Spring-2024/staff/</a:t>
            </a:r>
            <a:r>
              <a:rPr lang="en-US" dirty="0"/>
              <a:t>)</a:t>
            </a:r>
          </a:p>
          <a:p>
            <a:pPr lvl="1"/>
            <a:r>
              <a:rPr lang="en-US" dirty="0"/>
              <a:t>TA Office Hours are held via </a:t>
            </a:r>
            <a:r>
              <a:rPr lang="en-US" b="1" dirty="0">
                <a:hlinkClick r:id="rId4">
                  <a:extLst>
                    <a:ext uri="{A12FA001-AC4F-418D-AE19-62706E023703}">
                      <ahyp:hlinkClr xmlns:ahyp="http://schemas.microsoft.com/office/drawing/2018/hyperlinkcolor" val="tx"/>
                    </a:ext>
                  </a:extLst>
                </a:hlinkClick>
              </a:rPr>
              <a:t>Khoury Office Hours App</a:t>
            </a:r>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285591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23</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250 students and 15 teaching assistants.</a:t>
            </a:r>
          </a:p>
          <a:p>
            <a:r>
              <a:rPr lang="en-US" dirty="0"/>
              <a:t>Their contact info and pictures are on the website</a:t>
            </a:r>
          </a:p>
          <a:p>
            <a:pPr marL="0" indent="0">
              <a:buNone/>
            </a:pPr>
            <a:r>
              <a:rPr lang="en-US" dirty="0">
                <a:hlinkClick r:id="rId2"/>
              </a:rPr>
              <a:t>https://neu-se.github.io/CS4530-Spring-2024/staff/</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282919"/>
          </a:xfrm>
        </p:spPr>
        <p:txBody>
          <a:bodyPr>
            <a:normAutofit/>
          </a:bodyPr>
          <a:lstStyle/>
          <a:p>
            <a:r>
              <a:rPr lang="en-US" sz="3600"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dirty="0"/>
              <a:t>But this raises many questions</a:t>
            </a:r>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a:t>
            </a:r>
            <a:r>
              <a:rPr lang="en-US" b="1" dirty="0"/>
              <a:t>big</a:t>
            </a:r>
            <a:r>
              <a:rPr lang="en-US" dirty="0"/>
              <a:t>} is each cycle? When do you repeat it?</a:t>
            </a:r>
          </a:p>
          <a:p>
            <a:pPr lvl="1"/>
            <a:r>
              <a:rPr lang="en-US" dirty="0"/>
              <a:t>In terms of code to be written?</a:t>
            </a:r>
          </a:p>
          <a:p>
            <a:pPr lvl="1"/>
            <a:r>
              <a:rPr lang="en-US" dirty="0"/>
              <a:t>In terms of time?</a:t>
            </a:r>
          </a:p>
          <a:p>
            <a:pPr lvl="1"/>
            <a:r>
              <a:rPr lang="en-US" dirty="0"/>
              <a:t>In terms of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 (i.e., </a:t>
            </a:r>
            <a:r>
              <a:rPr lang="en-US" b="1" dirty="0"/>
              <a:t>p</a:t>
            </a:r>
            <a:r>
              <a:rPr lang="en-US" dirty="0"/>
              <a:t>eople)</a:t>
            </a:r>
          </a:p>
          <a:p>
            <a:pPr lvl="1"/>
            <a:r>
              <a:rPr lang="en-US" dirty="0"/>
              <a:t>the size of the </a:t>
            </a:r>
            <a:r>
              <a:rPr lang="en-US" b="1" dirty="0"/>
              <a:t>p</a:t>
            </a:r>
            <a:r>
              <a:rPr lang="en-US" dirty="0"/>
              <a:t>roduct</a:t>
            </a:r>
          </a:p>
          <a:p>
            <a:pPr lvl="1"/>
            <a:r>
              <a:rPr lang="en-US" dirty="0"/>
              <a:t>The type of the project</a:t>
            </a:r>
          </a:p>
          <a:p>
            <a:pPr lvl="1"/>
            <a:r>
              <a:rPr lang="en-US" dirty="0"/>
              <a:t>the longevity of the product</a:t>
            </a:r>
          </a:p>
          <a:p>
            <a:r>
              <a:rPr lang="en-US" dirty="0"/>
              <a:t>There's no one "right" way; no universal </a:t>
            </a:r>
            <a:r>
              <a:rPr lang="en-US" b="1" dirty="0"/>
              <a:t>p</a:t>
            </a:r>
            <a:r>
              <a:rPr lang="en-US" dirty="0"/>
              <a:t>rocess or silver bullet;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normAutofit/>
          </a:bodyPr>
          <a:lstStyle/>
          <a:p>
            <a:r>
              <a:rPr sz="3600"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1913</TotalTime>
  <Words>1771</Words>
  <Application>Microsoft Office PowerPoint</Application>
  <PresentationFormat>Widescreen</PresentationFormat>
  <Paragraphs>200</Paragraphs>
  <Slides>23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Helvetica Neue Medium</vt:lpstr>
      <vt:lpstr>Lato Extended</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Course Mechanics</vt:lpstr>
      <vt:lpstr>Course Mechanics: In-Class Exercises and Tutorials</vt:lpstr>
      <vt:lpstr>Course Requirements</vt:lpstr>
      <vt:lpstr>Technology</vt:lpstr>
      <vt:lpstr>We will use Covey.Town as the running codebase for the course</vt:lpstr>
      <vt:lpstr>Covey.Town and you</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69</cp:revision>
  <dcterms:created xsi:type="dcterms:W3CDTF">2021-01-07T15:19:22Z</dcterms:created>
  <dcterms:modified xsi:type="dcterms:W3CDTF">2024-01-02T20:49:58Z</dcterms:modified>
</cp:coreProperties>
</file>