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485" r:id="rId2"/>
    <p:sldId id="396" r:id="rId3"/>
    <p:sldId id="397" r:id="rId4"/>
    <p:sldId id="351" r:id="rId5"/>
    <p:sldId id="377" r:id="rId6"/>
    <p:sldId id="378" r:id="rId7"/>
    <p:sldId id="398" r:id="rId8"/>
    <p:sldId id="494" r:id="rId9"/>
    <p:sldId id="496" r:id="rId10"/>
    <p:sldId id="489" r:id="rId11"/>
    <p:sldId id="490" r:id="rId12"/>
    <p:sldId id="495" r:id="rId13"/>
    <p:sldId id="528" r:id="rId14"/>
    <p:sldId id="527" r:id="rId15"/>
    <p:sldId id="529" r:id="rId16"/>
    <p:sldId id="405" r:id="rId17"/>
    <p:sldId id="497" r:id="rId18"/>
    <p:sldId id="498"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Calibri Light" panose="020F0302020204030204" pitchFamily="34" charset="0"/>
      <p:regular r:id="rId25"/>
      <p:italic r:id="rId26"/>
    </p:embeddedFont>
    <p:embeddedFont>
      <p:font typeface="Verdana" panose="020B0604030504040204" pitchFamily="34" charset="0"/>
      <p:regular r:id="rId27"/>
      <p:bold r:id="rId28"/>
      <p:italic r:id="rId29"/>
      <p:boldItalic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397"/>
            <p14:sldId id="351"/>
            <p14:sldId id="377"/>
            <p14:sldId id="378"/>
            <p14:sldId id="398"/>
            <p14:sldId id="494"/>
            <p14:sldId id="496"/>
            <p14:sldId id="489"/>
            <p14:sldId id="490"/>
            <p14:sldId id="495"/>
            <p14:sldId id="528"/>
            <p14:sldId id="527"/>
            <p14:sldId id="529"/>
            <p14:sldId id="405"/>
            <p14:sldId id="497"/>
            <p14:sldId id="4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76954" autoAdjust="0"/>
  </p:normalViewPr>
  <p:slideViewPr>
    <p:cSldViewPr snapToGrid="0">
      <p:cViewPr varScale="1">
        <p:scale>
          <a:sx n="52" d="100"/>
          <a:sy n="52" d="100"/>
        </p:scale>
        <p:origin x="1204" y="52"/>
      </p:cViewPr>
      <p:guideLst/>
    </p:cSldViewPr>
  </p:slideViewPr>
  <p:notesTextViewPr>
    <p:cViewPr>
      <p:scale>
        <a:sx n="75" d="100"/>
        <a:sy n="75" d="100"/>
      </p:scale>
      <p:origin x="0" y="0"/>
    </p:cViewPr>
  </p:notesTextViewPr>
  <p:sorterViewPr>
    <p:cViewPr varScale="1">
      <p:scale>
        <a:sx n="1" d="1"/>
        <a:sy n="1" d="1"/>
      </p:scale>
      <p:origin x="0" y="-23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1135E-E593-49EB-9C66-FB8F80DCC8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BB0E679-4682-422A-B4B3-34D44CC4C90C}">
      <dgm:prSet/>
      <dgm:spPr/>
      <dgm:t>
        <a:bodyPr/>
        <a:lstStyle/>
        <a:p>
          <a:pPr>
            <a:lnSpc>
              <a:spcPct val="100000"/>
            </a:lnSpc>
          </a:pPr>
          <a:r>
            <a:rPr lang="en-US" dirty="0"/>
            <a:t>Problems of understanding</a:t>
          </a:r>
        </a:p>
      </dgm:t>
    </dgm:pt>
    <dgm:pt modelId="{C9D64042-2460-46F4-8F63-C93F33A90216}" type="parTrans" cxnId="{83E0F1C1-6D64-42DC-A4C0-CB5C67C8476D}">
      <dgm:prSet/>
      <dgm:spPr/>
      <dgm:t>
        <a:bodyPr/>
        <a:lstStyle/>
        <a:p>
          <a:endParaRPr lang="en-US"/>
        </a:p>
      </dgm:t>
    </dgm:pt>
    <dgm:pt modelId="{0E101382-25A9-48EE-8392-88ABE71DA086}" type="sibTrans" cxnId="{83E0F1C1-6D64-42DC-A4C0-CB5C67C8476D}">
      <dgm:prSet/>
      <dgm:spPr/>
      <dgm:t>
        <a:bodyPr/>
        <a:lstStyle/>
        <a:p>
          <a:endParaRPr lang="en-US"/>
        </a:p>
      </dgm:t>
    </dgm:pt>
    <dgm:pt modelId="{79B77230-D940-49CC-AF47-BF1D40797D89}">
      <dgm:prSet/>
      <dgm:spPr/>
      <dgm:t>
        <a:bodyPr/>
        <a:lstStyle/>
        <a:p>
          <a:pPr>
            <a:lnSpc>
              <a:spcPct val="100000"/>
            </a:lnSpc>
          </a:pPr>
          <a:r>
            <a:rPr lang="en-US"/>
            <a:t>Do users know what they want?</a:t>
          </a:r>
        </a:p>
      </dgm:t>
    </dgm:pt>
    <dgm:pt modelId="{C50558CC-69DA-4C28-8CB9-2982E9088524}" type="parTrans" cxnId="{BBA2886E-1FC2-4FFE-BF42-BABB70DB9D54}">
      <dgm:prSet/>
      <dgm:spPr/>
      <dgm:t>
        <a:bodyPr/>
        <a:lstStyle/>
        <a:p>
          <a:endParaRPr lang="en-US"/>
        </a:p>
      </dgm:t>
    </dgm:pt>
    <dgm:pt modelId="{01A261DD-4242-4987-8459-53BA826F65E4}" type="sibTrans" cxnId="{BBA2886E-1FC2-4FFE-BF42-BABB70DB9D54}">
      <dgm:prSet/>
      <dgm:spPr/>
      <dgm:t>
        <a:bodyPr/>
        <a:lstStyle/>
        <a:p>
          <a:endParaRPr lang="en-US"/>
        </a:p>
      </dgm:t>
    </dgm:pt>
    <dgm:pt modelId="{2CC7D121-8A41-44D9-89BD-244AA28A42A0}">
      <dgm:prSet/>
      <dgm:spPr/>
      <dgm:t>
        <a:bodyPr/>
        <a:lstStyle/>
        <a:p>
          <a:pPr>
            <a:lnSpc>
              <a:spcPct val="100000"/>
            </a:lnSpc>
          </a:pPr>
          <a:r>
            <a:rPr lang="en-US"/>
            <a:t>Do users know what we don’t know?</a:t>
          </a:r>
        </a:p>
      </dgm:t>
    </dgm:pt>
    <dgm:pt modelId="{9DE9134D-6150-4859-A323-7D13FB96F531}" type="parTrans" cxnId="{98EB21E0-6CF3-4F15-AC40-72E97BB1B30C}">
      <dgm:prSet/>
      <dgm:spPr/>
      <dgm:t>
        <a:bodyPr/>
        <a:lstStyle/>
        <a:p>
          <a:endParaRPr lang="en-US"/>
        </a:p>
      </dgm:t>
    </dgm:pt>
    <dgm:pt modelId="{0E0A4C2E-CF9A-4E5B-A9DA-A4F62E584BE3}" type="sibTrans" cxnId="{98EB21E0-6CF3-4F15-AC40-72E97BB1B30C}">
      <dgm:prSet/>
      <dgm:spPr/>
      <dgm:t>
        <a:bodyPr/>
        <a:lstStyle/>
        <a:p>
          <a:endParaRPr lang="en-US"/>
        </a:p>
      </dgm:t>
    </dgm:pt>
    <dgm:pt modelId="{8859CDF6-BBF5-4A76-8A76-407071531CB6}">
      <dgm:prSet/>
      <dgm:spPr/>
      <dgm:t>
        <a:bodyPr/>
        <a:lstStyle/>
        <a:p>
          <a:pPr>
            <a:lnSpc>
              <a:spcPct val="100000"/>
            </a:lnSpc>
          </a:pPr>
          <a:r>
            <a:rPr lang="en-US"/>
            <a:t>Do we know who are users even are?</a:t>
          </a:r>
        </a:p>
      </dgm:t>
    </dgm:pt>
    <dgm:pt modelId="{4553293F-765F-468C-A52D-17712ED16F1F}" type="parTrans" cxnId="{07AC9C4A-377E-4379-B550-8DB49E3862F9}">
      <dgm:prSet/>
      <dgm:spPr/>
      <dgm:t>
        <a:bodyPr/>
        <a:lstStyle/>
        <a:p>
          <a:endParaRPr lang="en-US"/>
        </a:p>
      </dgm:t>
    </dgm:pt>
    <dgm:pt modelId="{CD3D3010-EDC9-481C-A822-9AFA251D0BAD}" type="sibTrans" cxnId="{07AC9C4A-377E-4379-B550-8DB49E3862F9}">
      <dgm:prSet/>
      <dgm:spPr/>
      <dgm:t>
        <a:bodyPr/>
        <a:lstStyle/>
        <a:p>
          <a:endParaRPr lang="en-US"/>
        </a:p>
      </dgm:t>
    </dgm:pt>
    <dgm:pt modelId="{289B9B18-ED8C-4F8C-B57D-E359AFC29DCD}">
      <dgm:prSet/>
      <dgm:spPr/>
      <dgm:t>
        <a:bodyPr/>
        <a:lstStyle/>
        <a:p>
          <a:pPr>
            <a:lnSpc>
              <a:spcPct val="100000"/>
            </a:lnSpc>
          </a:pPr>
          <a:r>
            <a:rPr lang="en-US"/>
            <a:t>Problems of scope</a:t>
          </a:r>
        </a:p>
      </dgm:t>
    </dgm:pt>
    <dgm:pt modelId="{DFB0D9D2-5A30-4081-9EC5-9B49CEBEA520}" type="parTrans" cxnId="{B135C7DE-63EC-4038-AD9B-BF4AE8EC9E48}">
      <dgm:prSet/>
      <dgm:spPr/>
      <dgm:t>
        <a:bodyPr/>
        <a:lstStyle/>
        <a:p>
          <a:endParaRPr lang="en-US"/>
        </a:p>
      </dgm:t>
    </dgm:pt>
    <dgm:pt modelId="{01035273-0EF6-4E5E-8BB1-B75422350993}" type="sibTrans" cxnId="{B135C7DE-63EC-4038-AD9B-BF4AE8EC9E48}">
      <dgm:prSet/>
      <dgm:spPr/>
      <dgm:t>
        <a:bodyPr/>
        <a:lstStyle/>
        <a:p>
          <a:endParaRPr lang="en-US"/>
        </a:p>
      </dgm:t>
    </dgm:pt>
    <dgm:pt modelId="{A898EC3E-4F02-462D-8397-BC48F29AE81B}">
      <dgm:prSet/>
      <dgm:spPr/>
      <dgm:t>
        <a:bodyPr/>
        <a:lstStyle/>
        <a:p>
          <a:pPr>
            <a:lnSpc>
              <a:spcPct val="100000"/>
            </a:lnSpc>
          </a:pPr>
          <a:r>
            <a:rPr lang="en-US"/>
            <a:t>What are we building?</a:t>
          </a:r>
        </a:p>
      </dgm:t>
    </dgm:pt>
    <dgm:pt modelId="{AD9DCD49-7708-4181-B664-3E4D3C91E37D}" type="parTrans" cxnId="{D9C411B4-474A-4FB0-9E9B-1E92A378E566}">
      <dgm:prSet/>
      <dgm:spPr/>
      <dgm:t>
        <a:bodyPr/>
        <a:lstStyle/>
        <a:p>
          <a:endParaRPr lang="en-US"/>
        </a:p>
      </dgm:t>
    </dgm:pt>
    <dgm:pt modelId="{5F251CD8-B93E-4310-9598-EB0F0D698564}" type="sibTrans" cxnId="{D9C411B4-474A-4FB0-9E9B-1E92A378E566}">
      <dgm:prSet/>
      <dgm:spPr/>
      <dgm:t>
        <a:bodyPr/>
        <a:lstStyle/>
        <a:p>
          <a:endParaRPr lang="en-US"/>
        </a:p>
      </dgm:t>
    </dgm:pt>
    <dgm:pt modelId="{2E2B9329-B007-4CD0-85A7-2630A8E162B0}">
      <dgm:prSet/>
      <dgm:spPr/>
      <dgm:t>
        <a:bodyPr/>
        <a:lstStyle/>
        <a:p>
          <a:pPr>
            <a:lnSpc>
              <a:spcPct val="100000"/>
            </a:lnSpc>
          </a:pPr>
          <a:r>
            <a:rPr lang="en-US"/>
            <a:t>What non-functional quality attributes are included?</a:t>
          </a:r>
        </a:p>
      </dgm:t>
    </dgm:pt>
    <dgm:pt modelId="{30C76577-F362-41FE-BC13-849D7770E466}" type="parTrans" cxnId="{A5A3EABD-125B-49CA-881A-D915A3146F96}">
      <dgm:prSet/>
      <dgm:spPr/>
      <dgm:t>
        <a:bodyPr/>
        <a:lstStyle/>
        <a:p>
          <a:endParaRPr lang="en-US"/>
        </a:p>
      </dgm:t>
    </dgm:pt>
    <dgm:pt modelId="{1F9E35F3-00D0-4526-8C6D-B1D5C8B52722}" type="sibTrans" cxnId="{A5A3EABD-125B-49CA-881A-D915A3146F96}">
      <dgm:prSet/>
      <dgm:spPr/>
      <dgm:t>
        <a:bodyPr/>
        <a:lstStyle/>
        <a:p>
          <a:endParaRPr lang="en-US"/>
        </a:p>
      </dgm:t>
    </dgm:pt>
    <dgm:pt modelId="{0F25331F-8FB8-4E3A-87F2-3F285D74EB32}">
      <dgm:prSet/>
      <dgm:spPr/>
      <dgm:t>
        <a:bodyPr/>
        <a:lstStyle/>
        <a:p>
          <a:pPr>
            <a:lnSpc>
              <a:spcPct val="100000"/>
            </a:lnSpc>
          </a:pPr>
          <a:r>
            <a:rPr lang="en-US" dirty="0"/>
            <a:t>Problems of volatility</a:t>
          </a:r>
        </a:p>
      </dgm:t>
    </dgm:pt>
    <dgm:pt modelId="{324E124D-8500-4C04-A0BA-6F6C2D553D81}" type="parTrans" cxnId="{16B49D51-0857-4A44-AD1A-0C1006418460}">
      <dgm:prSet/>
      <dgm:spPr/>
      <dgm:t>
        <a:bodyPr/>
        <a:lstStyle/>
        <a:p>
          <a:endParaRPr lang="en-US"/>
        </a:p>
      </dgm:t>
    </dgm:pt>
    <dgm:pt modelId="{4716CEE8-C882-4DFA-8AAE-CB3797F9F69F}" type="sibTrans" cxnId="{16B49D51-0857-4A44-AD1A-0C1006418460}">
      <dgm:prSet/>
      <dgm:spPr/>
      <dgm:t>
        <a:bodyPr/>
        <a:lstStyle/>
        <a:p>
          <a:endParaRPr lang="en-US"/>
        </a:p>
      </dgm:t>
    </dgm:pt>
    <dgm:pt modelId="{CB3B2CC4-92AF-4FC8-A179-56AA7CBFFB9A}">
      <dgm:prSet/>
      <dgm:spPr/>
      <dgm:t>
        <a:bodyPr/>
        <a:lstStyle/>
        <a:p>
          <a:pPr>
            <a:lnSpc>
              <a:spcPct val="100000"/>
            </a:lnSpc>
          </a:pPr>
          <a:r>
            <a:rPr lang="en-US"/>
            <a:t>Changing requirements over time</a:t>
          </a:r>
        </a:p>
      </dgm:t>
    </dgm:pt>
    <dgm:pt modelId="{6D8C96C8-507C-40B5-9F1C-C398FAA98553}" type="parTrans" cxnId="{B9675BFE-7824-40EC-8F31-10A7D7973451}">
      <dgm:prSet/>
      <dgm:spPr/>
      <dgm:t>
        <a:bodyPr/>
        <a:lstStyle/>
        <a:p>
          <a:endParaRPr lang="en-US"/>
        </a:p>
      </dgm:t>
    </dgm:pt>
    <dgm:pt modelId="{ABF5C046-9B4C-488C-88A7-786B810BC851}" type="sibTrans" cxnId="{B9675BFE-7824-40EC-8F31-10A7D7973451}">
      <dgm:prSet/>
      <dgm:spPr/>
      <dgm:t>
        <a:bodyPr/>
        <a:lstStyle/>
        <a:p>
          <a:endParaRPr lang="en-US"/>
        </a:p>
      </dgm:t>
    </dgm:pt>
    <dgm:pt modelId="{F91F48F0-416F-409A-A4DF-2AB884A889BA}" type="pres">
      <dgm:prSet presAssocID="{7851135E-E593-49EB-9C66-FB8F80DCC8EB}" presName="root" presStyleCnt="0">
        <dgm:presLayoutVars>
          <dgm:dir/>
          <dgm:resizeHandles val="exact"/>
        </dgm:presLayoutVars>
      </dgm:prSet>
      <dgm:spPr/>
    </dgm:pt>
    <dgm:pt modelId="{FC98E3C8-E7C4-4905-8B69-39244AD5644B}" type="pres">
      <dgm:prSet presAssocID="{ABB0E679-4682-422A-B4B3-34D44CC4C90C}" presName="compNode" presStyleCnt="0"/>
      <dgm:spPr/>
    </dgm:pt>
    <dgm:pt modelId="{744C9803-894E-44D2-889B-76A5CCA8AA03}" type="pres">
      <dgm:prSet presAssocID="{ABB0E679-4682-422A-B4B3-34D44CC4C90C}" presName="bgRect" presStyleLbl="bgShp" presStyleIdx="0" presStyleCnt="3"/>
      <dgm:spPr/>
    </dgm:pt>
    <dgm:pt modelId="{A72C947F-10ED-4AC9-86DE-CDAD3C879254}" type="pres">
      <dgm:prSet presAssocID="{ABB0E679-4682-422A-B4B3-34D44CC4C9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ustomer Review"/>
        </a:ext>
      </dgm:extLst>
    </dgm:pt>
    <dgm:pt modelId="{C109F829-E202-4C7F-A334-6F9428EDC96C}" type="pres">
      <dgm:prSet presAssocID="{ABB0E679-4682-422A-B4B3-34D44CC4C90C}" presName="spaceRect" presStyleCnt="0"/>
      <dgm:spPr/>
    </dgm:pt>
    <dgm:pt modelId="{BBEC7333-A5CB-4B43-A34A-870E516E4DD6}" type="pres">
      <dgm:prSet presAssocID="{ABB0E679-4682-422A-B4B3-34D44CC4C90C}" presName="parTx" presStyleLbl="revTx" presStyleIdx="0" presStyleCnt="6">
        <dgm:presLayoutVars>
          <dgm:chMax val="0"/>
          <dgm:chPref val="0"/>
        </dgm:presLayoutVars>
      </dgm:prSet>
      <dgm:spPr/>
    </dgm:pt>
    <dgm:pt modelId="{D527155E-0657-496B-926B-6BBC0B628D07}" type="pres">
      <dgm:prSet presAssocID="{ABB0E679-4682-422A-B4B3-34D44CC4C90C}" presName="desTx" presStyleLbl="revTx" presStyleIdx="1" presStyleCnt="6">
        <dgm:presLayoutVars/>
      </dgm:prSet>
      <dgm:spPr/>
    </dgm:pt>
    <dgm:pt modelId="{1F8516E6-8828-4592-BFF8-887E9086A7BC}" type="pres">
      <dgm:prSet presAssocID="{0E101382-25A9-48EE-8392-88ABE71DA086}" presName="sibTrans" presStyleCnt="0"/>
      <dgm:spPr/>
    </dgm:pt>
    <dgm:pt modelId="{5C7297C6-91FF-41AF-818A-17F31F68621E}" type="pres">
      <dgm:prSet presAssocID="{289B9B18-ED8C-4F8C-B57D-E359AFC29DCD}" presName="compNode" presStyleCnt="0"/>
      <dgm:spPr/>
    </dgm:pt>
    <dgm:pt modelId="{2E54C961-84EA-43A2-844C-C3CE78516CB0}" type="pres">
      <dgm:prSet presAssocID="{289B9B18-ED8C-4F8C-B57D-E359AFC29DCD}" presName="bgRect" presStyleLbl="bgShp" presStyleIdx="1" presStyleCnt="3"/>
      <dgm:spPr/>
    </dgm:pt>
    <dgm:pt modelId="{A3DBAEA5-2FDA-46C9-9482-7655B37F1E0E}" type="pres">
      <dgm:prSet presAssocID="{289B9B18-ED8C-4F8C-B57D-E359AFC29D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ilding"/>
        </a:ext>
      </dgm:extLst>
    </dgm:pt>
    <dgm:pt modelId="{56237200-6F76-4251-BCFC-EAF1C363E346}" type="pres">
      <dgm:prSet presAssocID="{289B9B18-ED8C-4F8C-B57D-E359AFC29DCD}" presName="spaceRect" presStyleCnt="0"/>
      <dgm:spPr/>
    </dgm:pt>
    <dgm:pt modelId="{28C88A3C-4FEA-440F-9B29-481800E6F0BE}" type="pres">
      <dgm:prSet presAssocID="{289B9B18-ED8C-4F8C-B57D-E359AFC29DCD}" presName="parTx" presStyleLbl="revTx" presStyleIdx="2" presStyleCnt="6">
        <dgm:presLayoutVars>
          <dgm:chMax val="0"/>
          <dgm:chPref val="0"/>
        </dgm:presLayoutVars>
      </dgm:prSet>
      <dgm:spPr/>
    </dgm:pt>
    <dgm:pt modelId="{4FB2F518-2BF4-4FD7-A56E-47F3A3918E17}" type="pres">
      <dgm:prSet presAssocID="{289B9B18-ED8C-4F8C-B57D-E359AFC29DCD}" presName="desTx" presStyleLbl="revTx" presStyleIdx="3" presStyleCnt="6">
        <dgm:presLayoutVars/>
      </dgm:prSet>
      <dgm:spPr/>
    </dgm:pt>
    <dgm:pt modelId="{89FD899A-D4F4-4C55-8909-E662326770E6}" type="pres">
      <dgm:prSet presAssocID="{01035273-0EF6-4E5E-8BB1-B75422350993}" presName="sibTrans" presStyleCnt="0"/>
      <dgm:spPr/>
    </dgm:pt>
    <dgm:pt modelId="{D72C3A6E-5881-40B9-9893-82CCB0549164}" type="pres">
      <dgm:prSet presAssocID="{0F25331F-8FB8-4E3A-87F2-3F285D74EB32}" presName="compNode" presStyleCnt="0"/>
      <dgm:spPr/>
    </dgm:pt>
    <dgm:pt modelId="{E18A13F9-D7A2-436B-8993-77DFC272C62C}" type="pres">
      <dgm:prSet presAssocID="{0F25331F-8FB8-4E3A-87F2-3F285D74EB32}" presName="bgRect" presStyleLbl="bgShp" presStyleIdx="2" presStyleCnt="3"/>
      <dgm:spPr/>
    </dgm:pt>
    <dgm:pt modelId="{933C83E9-3F13-4531-A494-B128397A40AE}" type="pres">
      <dgm:prSet presAssocID="{0F25331F-8FB8-4E3A-87F2-3F285D74EB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0B330141-BDA3-4D12-AFE4-A5C53FC9730A}" type="pres">
      <dgm:prSet presAssocID="{0F25331F-8FB8-4E3A-87F2-3F285D74EB32}" presName="spaceRect" presStyleCnt="0"/>
      <dgm:spPr/>
    </dgm:pt>
    <dgm:pt modelId="{1649E94B-5A94-485B-93A6-2EB4D5F91B9A}" type="pres">
      <dgm:prSet presAssocID="{0F25331F-8FB8-4E3A-87F2-3F285D74EB32}" presName="parTx" presStyleLbl="revTx" presStyleIdx="4" presStyleCnt="6">
        <dgm:presLayoutVars>
          <dgm:chMax val="0"/>
          <dgm:chPref val="0"/>
        </dgm:presLayoutVars>
      </dgm:prSet>
      <dgm:spPr/>
    </dgm:pt>
    <dgm:pt modelId="{EA9947D3-2998-4B00-9B2A-15D759EFA191}" type="pres">
      <dgm:prSet presAssocID="{0F25331F-8FB8-4E3A-87F2-3F285D74EB32}" presName="desTx" presStyleLbl="revTx" presStyleIdx="5" presStyleCnt="6">
        <dgm:presLayoutVars/>
      </dgm:prSet>
      <dgm:spPr/>
    </dgm:pt>
  </dgm:ptLst>
  <dgm:cxnLst>
    <dgm:cxn modelId="{AAD6A029-21A4-41FA-9349-A97938C2044E}" type="presOf" srcId="{289B9B18-ED8C-4F8C-B57D-E359AFC29DCD}" destId="{28C88A3C-4FEA-440F-9B29-481800E6F0BE}" srcOrd="0" destOrd="0" presId="urn:microsoft.com/office/officeart/2018/2/layout/IconVerticalSolidList"/>
    <dgm:cxn modelId="{D33A192E-099E-4C7E-8AC9-B6B62017C60A}" type="presOf" srcId="{2E2B9329-B007-4CD0-85A7-2630A8E162B0}" destId="{4FB2F518-2BF4-4FD7-A56E-47F3A3918E17}" srcOrd="0" destOrd="1" presId="urn:microsoft.com/office/officeart/2018/2/layout/IconVerticalSolidList"/>
    <dgm:cxn modelId="{0D619939-DF3D-4D20-BB53-412AF78EA558}" type="presOf" srcId="{ABB0E679-4682-422A-B4B3-34D44CC4C90C}" destId="{BBEC7333-A5CB-4B43-A34A-870E516E4DD6}" srcOrd="0" destOrd="0" presId="urn:microsoft.com/office/officeart/2018/2/layout/IconVerticalSolidList"/>
    <dgm:cxn modelId="{07AC9C4A-377E-4379-B550-8DB49E3862F9}" srcId="{ABB0E679-4682-422A-B4B3-34D44CC4C90C}" destId="{8859CDF6-BBF5-4A76-8A76-407071531CB6}" srcOrd="2" destOrd="0" parTransId="{4553293F-765F-468C-A52D-17712ED16F1F}" sibTransId="{CD3D3010-EDC9-481C-A822-9AFA251D0BAD}"/>
    <dgm:cxn modelId="{F7C5F74B-BB11-4F28-9F7E-23FE778011DC}" type="presOf" srcId="{79B77230-D940-49CC-AF47-BF1D40797D89}" destId="{D527155E-0657-496B-926B-6BBC0B628D07}" srcOrd="0" destOrd="0" presId="urn:microsoft.com/office/officeart/2018/2/layout/IconVerticalSolidList"/>
    <dgm:cxn modelId="{BBA2886E-1FC2-4FFE-BF42-BABB70DB9D54}" srcId="{ABB0E679-4682-422A-B4B3-34D44CC4C90C}" destId="{79B77230-D940-49CC-AF47-BF1D40797D89}" srcOrd="0" destOrd="0" parTransId="{C50558CC-69DA-4C28-8CB9-2982E9088524}" sibTransId="{01A261DD-4242-4987-8459-53BA826F65E4}"/>
    <dgm:cxn modelId="{16B49D51-0857-4A44-AD1A-0C1006418460}" srcId="{7851135E-E593-49EB-9C66-FB8F80DCC8EB}" destId="{0F25331F-8FB8-4E3A-87F2-3F285D74EB32}" srcOrd="2" destOrd="0" parTransId="{324E124D-8500-4C04-A0BA-6F6C2D553D81}" sibTransId="{4716CEE8-C882-4DFA-8AAE-CB3797F9F69F}"/>
    <dgm:cxn modelId="{6F534F79-49C3-49F2-B767-CA8451407698}" type="presOf" srcId="{2CC7D121-8A41-44D9-89BD-244AA28A42A0}" destId="{D527155E-0657-496B-926B-6BBC0B628D07}" srcOrd="0" destOrd="1" presId="urn:microsoft.com/office/officeart/2018/2/layout/IconVerticalSolidList"/>
    <dgm:cxn modelId="{83B9F09E-EAE2-4CC8-ADD5-C1D9758C0071}" type="presOf" srcId="{A898EC3E-4F02-462D-8397-BC48F29AE81B}" destId="{4FB2F518-2BF4-4FD7-A56E-47F3A3918E17}" srcOrd="0" destOrd="0" presId="urn:microsoft.com/office/officeart/2018/2/layout/IconVerticalSolidList"/>
    <dgm:cxn modelId="{D9C411B4-474A-4FB0-9E9B-1E92A378E566}" srcId="{289B9B18-ED8C-4F8C-B57D-E359AFC29DCD}" destId="{A898EC3E-4F02-462D-8397-BC48F29AE81B}" srcOrd="0" destOrd="0" parTransId="{AD9DCD49-7708-4181-B664-3E4D3C91E37D}" sibTransId="{5F251CD8-B93E-4310-9598-EB0F0D698564}"/>
    <dgm:cxn modelId="{05D2A0B4-F01C-4184-9E55-260CFB8DB7F3}" type="presOf" srcId="{7851135E-E593-49EB-9C66-FB8F80DCC8EB}" destId="{F91F48F0-416F-409A-A4DF-2AB884A889BA}" srcOrd="0" destOrd="0" presId="urn:microsoft.com/office/officeart/2018/2/layout/IconVerticalSolidList"/>
    <dgm:cxn modelId="{A5A3EABD-125B-49CA-881A-D915A3146F96}" srcId="{289B9B18-ED8C-4F8C-B57D-E359AFC29DCD}" destId="{2E2B9329-B007-4CD0-85A7-2630A8E162B0}" srcOrd="1" destOrd="0" parTransId="{30C76577-F362-41FE-BC13-849D7770E466}" sibTransId="{1F9E35F3-00D0-4526-8C6D-B1D5C8B52722}"/>
    <dgm:cxn modelId="{83E0F1C1-6D64-42DC-A4C0-CB5C67C8476D}" srcId="{7851135E-E593-49EB-9C66-FB8F80DCC8EB}" destId="{ABB0E679-4682-422A-B4B3-34D44CC4C90C}" srcOrd="0" destOrd="0" parTransId="{C9D64042-2460-46F4-8F63-C93F33A90216}" sibTransId="{0E101382-25A9-48EE-8392-88ABE71DA086}"/>
    <dgm:cxn modelId="{DDC6D8C5-BBB2-461C-83FA-36349F6F2DA4}" type="presOf" srcId="{CB3B2CC4-92AF-4FC8-A179-56AA7CBFFB9A}" destId="{EA9947D3-2998-4B00-9B2A-15D759EFA191}" srcOrd="0" destOrd="0" presId="urn:microsoft.com/office/officeart/2018/2/layout/IconVerticalSolidList"/>
    <dgm:cxn modelId="{6DA49FCE-B0B4-44FD-96DE-E91348D0DC06}" type="presOf" srcId="{0F25331F-8FB8-4E3A-87F2-3F285D74EB32}" destId="{1649E94B-5A94-485B-93A6-2EB4D5F91B9A}" srcOrd="0" destOrd="0" presId="urn:microsoft.com/office/officeart/2018/2/layout/IconVerticalSolidList"/>
    <dgm:cxn modelId="{F47C6FD6-29E6-4AA6-A457-9DD86BFC36E5}" type="presOf" srcId="{8859CDF6-BBF5-4A76-8A76-407071531CB6}" destId="{D527155E-0657-496B-926B-6BBC0B628D07}" srcOrd="0" destOrd="2" presId="urn:microsoft.com/office/officeart/2018/2/layout/IconVerticalSolidList"/>
    <dgm:cxn modelId="{B135C7DE-63EC-4038-AD9B-BF4AE8EC9E48}" srcId="{7851135E-E593-49EB-9C66-FB8F80DCC8EB}" destId="{289B9B18-ED8C-4F8C-B57D-E359AFC29DCD}" srcOrd="1" destOrd="0" parTransId="{DFB0D9D2-5A30-4081-9EC5-9B49CEBEA520}" sibTransId="{01035273-0EF6-4E5E-8BB1-B75422350993}"/>
    <dgm:cxn modelId="{98EB21E0-6CF3-4F15-AC40-72E97BB1B30C}" srcId="{ABB0E679-4682-422A-B4B3-34D44CC4C90C}" destId="{2CC7D121-8A41-44D9-89BD-244AA28A42A0}" srcOrd="1" destOrd="0" parTransId="{9DE9134D-6150-4859-A323-7D13FB96F531}" sibTransId="{0E0A4C2E-CF9A-4E5B-A9DA-A4F62E584BE3}"/>
    <dgm:cxn modelId="{B9675BFE-7824-40EC-8F31-10A7D7973451}" srcId="{0F25331F-8FB8-4E3A-87F2-3F285D74EB32}" destId="{CB3B2CC4-92AF-4FC8-A179-56AA7CBFFB9A}" srcOrd="0" destOrd="0" parTransId="{6D8C96C8-507C-40B5-9F1C-C398FAA98553}" sibTransId="{ABF5C046-9B4C-488C-88A7-786B810BC851}"/>
    <dgm:cxn modelId="{6301B435-160A-435E-972D-336C66302088}" type="presParOf" srcId="{F91F48F0-416F-409A-A4DF-2AB884A889BA}" destId="{FC98E3C8-E7C4-4905-8B69-39244AD5644B}" srcOrd="0" destOrd="0" presId="urn:microsoft.com/office/officeart/2018/2/layout/IconVerticalSolidList"/>
    <dgm:cxn modelId="{D4300C5E-D0B6-43FA-AE33-964064733925}" type="presParOf" srcId="{FC98E3C8-E7C4-4905-8B69-39244AD5644B}" destId="{744C9803-894E-44D2-889B-76A5CCA8AA03}" srcOrd="0" destOrd="0" presId="urn:microsoft.com/office/officeart/2018/2/layout/IconVerticalSolidList"/>
    <dgm:cxn modelId="{92EBE634-6053-4558-99E7-6C9318EC79C7}" type="presParOf" srcId="{FC98E3C8-E7C4-4905-8B69-39244AD5644B}" destId="{A72C947F-10ED-4AC9-86DE-CDAD3C879254}" srcOrd="1" destOrd="0" presId="urn:microsoft.com/office/officeart/2018/2/layout/IconVerticalSolidList"/>
    <dgm:cxn modelId="{A291A2F6-08F1-4DC4-9043-87D4DF29CA86}" type="presParOf" srcId="{FC98E3C8-E7C4-4905-8B69-39244AD5644B}" destId="{C109F829-E202-4C7F-A334-6F9428EDC96C}" srcOrd="2" destOrd="0" presId="urn:microsoft.com/office/officeart/2018/2/layout/IconVerticalSolidList"/>
    <dgm:cxn modelId="{999E7C01-2071-4F06-AA68-0CF124414884}" type="presParOf" srcId="{FC98E3C8-E7C4-4905-8B69-39244AD5644B}" destId="{BBEC7333-A5CB-4B43-A34A-870E516E4DD6}" srcOrd="3" destOrd="0" presId="urn:microsoft.com/office/officeart/2018/2/layout/IconVerticalSolidList"/>
    <dgm:cxn modelId="{C47CC53C-9A70-4B92-B63C-88BCFF133900}" type="presParOf" srcId="{FC98E3C8-E7C4-4905-8B69-39244AD5644B}" destId="{D527155E-0657-496B-926B-6BBC0B628D07}" srcOrd="4" destOrd="0" presId="urn:microsoft.com/office/officeart/2018/2/layout/IconVerticalSolidList"/>
    <dgm:cxn modelId="{BE259B5F-67E3-4C1F-BCE1-7F3BDD0C971B}" type="presParOf" srcId="{F91F48F0-416F-409A-A4DF-2AB884A889BA}" destId="{1F8516E6-8828-4592-BFF8-887E9086A7BC}" srcOrd="1" destOrd="0" presId="urn:microsoft.com/office/officeart/2018/2/layout/IconVerticalSolidList"/>
    <dgm:cxn modelId="{E83C380D-B12F-4B89-964E-488132B9669B}" type="presParOf" srcId="{F91F48F0-416F-409A-A4DF-2AB884A889BA}" destId="{5C7297C6-91FF-41AF-818A-17F31F68621E}" srcOrd="2" destOrd="0" presId="urn:microsoft.com/office/officeart/2018/2/layout/IconVerticalSolidList"/>
    <dgm:cxn modelId="{B28A0D11-13FA-4C31-931A-F07B14A621E1}" type="presParOf" srcId="{5C7297C6-91FF-41AF-818A-17F31F68621E}" destId="{2E54C961-84EA-43A2-844C-C3CE78516CB0}" srcOrd="0" destOrd="0" presId="urn:microsoft.com/office/officeart/2018/2/layout/IconVerticalSolidList"/>
    <dgm:cxn modelId="{C8B62CA3-713E-4E33-9937-BB3AC4CEE8E1}" type="presParOf" srcId="{5C7297C6-91FF-41AF-818A-17F31F68621E}" destId="{A3DBAEA5-2FDA-46C9-9482-7655B37F1E0E}" srcOrd="1" destOrd="0" presId="urn:microsoft.com/office/officeart/2018/2/layout/IconVerticalSolidList"/>
    <dgm:cxn modelId="{D3F949F5-58E5-4DE4-964C-B09CFDC582DB}" type="presParOf" srcId="{5C7297C6-91FF-41AF-818A-17F31F68621E}" destId="{56237200-6F76-4251-BCFC-EAF1C363E346}" srcOrd="2" destOrd="0" presId="urn:microsoft.com/office/officeart/2018/2/layout/IconVerticalSolidList"/>
    <dgm:cxn modelId="{84ADD7C0-7528-46C1-8490-4E90524033B5}" type="presParOf" srcId="{5C7297C6-91FF-41AF-818A-17F31F68621E}" destId="{28C88A3C-4FEA-440F-9B29-481800E6F0BE}" srcOrd="3" destOrd="0" presId="urn:microsoft.com/office/officeart/2018/2/layout/IconVerticalSolidList"/>
    <dgm:cxn modelId="{FABE2793-4FC5-477D-AA30-7475D163304D}" type="presParOf" srcId="{5C7297C6-91FF-41AF-818A-17F31F68621E}" destId="{4FB2F518-2BF4-4FD7-A56E-47F3A3918E17}" srcOrd="4" destOrd="0" presId="urn:microsoft.com/office/officeart/2018/2/layout/IconVerticalSolidList"/>
    <dgm:cxn modelId="{D567229F-E8CD-4A49-BB67-2CDA0C9A835B}" type="presParOf" srcId="{F91F48F0-416F-409A-A4DF-2AB884A889BA}" destId="{89FD899A-D4F4-4C55-8909-E662326770E6}" srcOrd="3" destOrd="0" presId="urn:microsoft.com/office/officeart/2018/2/layout/IconVerticalSolidList"/>
    <dgm:cxn modelId="{B9713A3B-CC3E-437E-932A-CDD67BF2A72A}" type="presParOf" srcId="{F91F48F0-416F-409A-A4DF-2AB884A889BA}" destId="{D72C3A6E-5881-40B9-9893-82CCB0549164}" srcOrd="4" destOrd="0" presId="urn:microsoft.com/office/officeart/2018/2/layout/IconVerticalSolidList"/>
    <dgm:cxn modelId="{6B837D76-6E10-4105-A653-1122AC2A2C1E}" type="presParOf" srcId="{D72C3A6E-5881-40B9-9893-82CCB0549164}" destId="{E18A13F9-D7A2-436B-8993-77DFC272C62C}" srcOrd="0" destOrd="0" presId="urn:microsoft.com/office/officeart/2018/2/layout/IconVerticalSolidList"/>
    <dgm:cxn modelId="{6EED0E54-6B9F-4CAF-BF27-C791A7A189A5}" type="presParOf" srcId="{D72C3A6E-5881-40B9-9893-82CCB0549164}" destId="{933C83E9-3F13-4531-A494-B128397A40AE}" srcOrd="1" destOrd="0" presId="urn:microsoft.com/office/officeart/2018/2/layout/IconVerticalSolidList"/>
    <dgm:cxn modelId="{5DF4BFEC-80F6-488D-B7E5-05C95FB7EA7D}" type="presParOf" srcId="{D72C3A6E-5881-40B9-9893-82CCB0549164}" destId="{0B330141-BDA3-4D12-AFE4-A5C53FC9730A}" srcOrd="2" destOrd="0" presId="urn:microsoft.com/office/officeart/2018/2/layout/IconVerticalSolidList"/>
    <dgm:cxn modelId="{AAB7E9FB-1418-4BF0-94D2-6A5346D61A47}" type="presParOf" srcId="{D72C3A6E-5881-40B9-9893-82CCB0549164}" destId="{1649E94B-5A94-485B-93A6-2EB4D5F91B9A}" srcOrd="3" destOrd="0" presId="urn:microsoft.com/office/officeart/2018/2/layout/IconVerticalSolidList"/>
    <dgm:cxn modelId="{EFB83674-A40A-4E29-B154-E710E1CED88D}" type="presParOf" srcId="{D72C3A6E-5881-40B9-9893-82CCB0549164}" destId="{EA9947D3-2998-4B00-9B2A-15D759EFA19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9803-894E-44D2-889B-76A5CCA8AA03}">
      <dsp:nvSpPr>
        <dsp:cNvPr id="0" name=""/>
        <dsp:cNvSpPr/>
      </dsp:nvSpPr>
      <dsp:spPr>
        <a:xfrm>
          <a:off x="0" y="531"/>
          <a:ext cx="7887346"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C947F-10ED-4AC9-86DE-CDAD3C87925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EC7333-A5CB-4B43-A34A-870E516E4DD6}">
      <dsp:nvSpPr>
        <dsp:cNvPr id="0" name=""/>
        <dsp:cNvSpPr/>
      </dsp:nvSpPr>
      <dsp:spPr>
        <a:xfrm>
          <a:off x="1435590" y="531"/>
          <a:ext cx="354930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understanding</a:t>
          </a:r>
        </a:p>
      </dsp:txBody>
      <dsp:txXfrm>
        <a:off x="1435590" y="531"/>
        <a:ext cx="3549305" cy="1242935"/>
      </dsp:txXfrm>
    </dsp:sp>
    <dsp:sp modelId="{D527155E-0657-496B-926B-6BBC0B628D07}">
      <dsp:nvSpPr>
        <dsp:cNvPr id="0" name=""/>
        <dsp:cNvSpPr/>
      </dsp:nvSpPr>
      <dsp:spPr>
        <a:xfrm>
          <a:off x="4984896" y="531"/>
          <a:ext cx="290244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Do users know what they want?</a:t>
          </a:r>
        </a:p>
        <a:p>
          <a:pPr marL="0" lvl="0" indent="0" algn="l" defTabSz="577850">
            <a:lnSpc>
              <a:spcPct val="100000"/>
            </a:lnSpc>
            <a:spcBef>
              <a:spcPct val="0"/>
            </a:spcBef>
            <a:spcAft>
              <a:spcPct val="35000"/>
            </a:spcAft>
            <a:buNone/>
          </a:pPr>
          <a:r>
            <a:rPr lang="en-US" sz="1300" kern="1200"/>
            <a:t>Do users know what we don’t know?</a:t>
          </a:r>
        </a:p>
        <a:p>
          <a:pPr marL="0" lvl="0" indent="0" algn="l" defTabSz="577850">
            <a:lnSpc>
              <a:spcPct val="100000"/>
            </a:lnSpc>
            <a:spcBef>
              <a:spcPct val="0"/>
            </a:spcBef>
            <a:spcAft>
              <a:spcPct val="35000"/>
            </a:spcAft>
            <a:buNone/>
          </a:pPr>
          <a:r>
            <a:rPr lang="en-US" sz="1300" kern="1200"/>
            <a:t>Do we know who are users even are?</a:t>
          </a:r>
        </a:p>
      </dsp:txBody>
      <dsp:txXfrm>
        <a:off x="4984896" y="531"/>
        <a:ext cx="2902449" cy="1242935"/>
      </dsp:txXfrm>
    </dsp:sp>
    <dsp:sp modelId="{2E54C961-84EA-43A2-844C-C3CE78516CB0}">
      <dsp:nvSpPr>
        <dsp:cNvPr id="0" name=""/>
        <dsp:cNvSpPr/>
      </dsp:nvSpPr>
      <dsp:spPr>
        <a:xfrm>
          <a:off x="0" y="1554201"/>
          <a:ext cx="7887346"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BAEA5-2FDA-46C9-9482-7655B37F1E0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88A3C-4FEA-440F-9B29-481800E6F0BE}">
      <dsp:nvSpPr>
        <dsp:cNvPr id="0" name=""/>
        <dsp:cNvSpPr/>
      </dsp:nvSpPr>
      <dsp:spPr>
        <a:xfrm>
          <a:off x="1435590" y="1554201"/>
          <a:ext cx="354930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Problems of scope</a:t>
          </a:r>
        </a:p>
      </dsp:txBody>
      <dsp:txXfrm>
        <a:off x="1435590" y="1554201"/>
        <a:ext cx="3549305" cy="1242935"/>
      </dsp:txXfrm>
    </dsp:sp>
    <dsp:sp modelId="{4FB2F518-2BF4-4FD7-A56E-47F3A3918E17}">
      <dsp:nvSpPr>
        <dsp:cNvPr id="0" name=""/>
        <dsp:cNvSpPr/>
      </dsp:nvSpPr>
      <dsp:spPr>
        <a:xfrm>
          <a:off x="4984896" y="1554201"/>
          <a:ext cx="290244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What are we building?</a:t>
          </a:r>
        </a:p>
        <a:p>
          <a:pPr marL="0" lvl="0" indent="0" algn="l" defTabSz="577850">
            <a:lnSpc>
              <a:spcPct val="100000"/>
            </a:lnSpc>
            <a:spcBef>
              <a:spcPct val="0"/>
            </a:spcBef>
            <a:spcAft>
              <a:spcPct val="35000"/>
            </a:spcAft>
            <a:buNone/>
          </a:pPr>
          <a:r>
            <a:rPr lang="en-US" sz="1300" kern="1200"/>
            <a:t>What non-functional quality attributes are included?</a:t>
          </a:r>
        </a:p>
      </dsp:txBody>
      <dsp:txXfrm>
        <a:off x="4984896" y="1554201"/>
        <a:ext cx="2902449" cy="1242935"/>
      </dsp:txXfrm>
    </dsp:sp>
    <dsp:sp modelId="{E18A13F9-D7A2-436B-8993-77DFC272C62C}">
      <dsp:nvSpPr>
        <dsp:cNvPr id="0" name=""/>
        <dsp:cNvSpPr/>
      </dsp:nvSpPr>
      <dsp:spPr>
        <a:xfrm>
          <a:off x="0" y="3107870"/>
          <a:ext cx="7887346"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C83E9-3F13-4531-A494-B128397A40AE}">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9E94B-5A94-485B-93A6-2EB4D5F91B9A}">
      <dsp:nvSpPr>
        <dsp:cNvPr id="0" name=""/>
        <dsp:cNvSpPr/>
      </dsp:nvSpPr>
      <dsp:spPr>
        <a:xfrm>
          <a:off x="1435590" y="3107870"/>
          <a:ext cx="354930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volatility</a:t>
          </a:r>
        </a:p>
      </dsp:txBody>
      <dsp:txXfrm>
        <a:off x="1435590" y="3107870"/>
        <a:ext cx="3549305" cy="1242935"/>
      </dsp:txXfrm>
    </dsp:sp>
    <dsp:sp modelId="{EA9947D3-2998-4B00-9B2A-15D759EFA191}">
      <dsp:nvSpPr>
        <dsp:cNvPr id="0" name=""/>
        <dsp:cNvSpPr/>
      </dsp:nvSpPr>
      <dsp:spPr>
        <a:xfrm>
          <a:off x="4984896" y="3107870"/>
          <a:ext cx="290244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Changing requirements over time</a:t>
          </a:r>
        </a:p>
      </dsp:txBody>
      <dsp:txXfrm>
        <a:off x="4984896" y="3107870"/>
        <a:ext cx="290244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way to specify requirements is with a formal specification. That is, you specify all possible inputs and all expected outputs and side effects.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an example of the specification for HTTP. You can tell that it is “formal” because it includes a definitions section that goes so far as to clarify the usage of the term “MUST” or “SHOULD”, plus domain-specific terms like “connection” and “message”. The specification aims to have no ambiguities, whatsoever.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Ask class: When would such a specification be desirable?</a:t>
            </a:r>
          </a:p>
          <a:p>
            <a:r>
              <a:rPr lang="en-US" dirty="0"/>
              <a:t>Examples:</a:t>
            </a:r>
          </a:p>
          <a:p>
            <a:pPr marL="171450" indent="-171450">
              <a:buFont typeface="Arial" panose="020B0604020202020204" pitchFamily="34" charset="0"/>
              <a:buChar char="•"/>
            </a:pPr>
            <a:r>
              <a:rPr lang="en-US" dirty="0"/>
              <a:t>Well, obviously for HTTP (on the slide), and similarly for other protocols that require interoperability: want to make sure that a different team can implement a browser from a server from a caching proxy or content filter</a:t>
            </a:r>
          </a:p>
          <a:p>
            <a:pPr marL="171450" indent="-171450">
              <a:buFont typeface="Arial" panose="020B0604020202020204" pitchFamily="34" charset="0"/>
              <a:buChar char="•"/>
            </a:pPr>
            <a:r>
              <a:rPr lang="en-US" dirty="0"/>
              <a:t>Safety-critical systems (someone’s life is at risk; want to have formal review of formal specs)</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101111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stories are another approach for documenting requirements, which are structured to put the user first. A user story is a short simple description of ONE feature that can fit on a 3x5” card, written in the user’s language.</a:t>
            </a:r>
          </a:p>
          <a:p>
            <a:endParaRPr lang="en-US" dirty="0"/>
          </a:p>
          <a:p>
            <a:r>
              <a:rPr lang="en-US" dirty="0"/>
              <a:t>Why do we focus on the value? Because ultimately our goal with building software is presumably to deliver value – do something that helps some user accomplish some goal. That “something of value” is really what the requirement is. The customer probably doesn’t care to define every possible output for their system for every possible input – instead they just want to tell you what they want to have happen, in language that is as close to their own as possible.</a:t>
            </a:r>
          </a:p>
          <a:p>
            <a:endParaRPr lang="en-US" dirty="0"/>
          </a:p>
          <a:p>
            <a:r>
              <a:rPr lang="en-US" dirty="0"/>
              <a:t>Not called “customer” stories, they are “user stories”. You might develop software for a self-driving car, and your customer is Tesla. But your users is Tesla’s customer. User stories force both you and your customer to focus on your user, who is presumably the one who wants to extract value from your software</a:t>
            </a:r>
          </a:p>
          <a:p>
            <a:endParaRPr lang="en-US" dirty="0"/>
          </a:p>
          <a:p>
            <a:r>
              <a:rPr lang="en-US" dirty="0"/>
              <a:t>“Role” lets us distinguish between the different ways that our software might be used: Canvas is used by both instructors and students. However, there are even more roles, which have different capabilities: TAs can also view grades, but they can’t add new Tas. “Course observers” can see course content, but not grades, and are not enrolled in the class. There are quite a few different roles in Canvas, and maybe you can see how it would help to organize features in that way.</a:t>
            </a:r>
          </a:p>
          <a:p>
            <a:endParaRPr lang="en-US" dirty="0"/>
          </a:p>
          <a:p>
            <a:r>
              <a:rPr lang="en-US" dirty="0"/>
              <a:t>User stories describe the capabilities that your software should provide. They do NOT directly describe the full behaviors of those capabilities. Under what circumstances should this capability be provided? What should happen if it can’t be provided? How do we expect users to actually interact with our system, and what results should we see?</a:t>
            </a:r>
          </a:p>
          <a:p>
            <a:endParaRPr lang="en-US" dirty="0"/>
          </a:p>
          <a:p>
            <a:r>
              <a:rPr lang="en-US" dirty="0"/>
              <a:t>Conditions of satisfaction are a vital part of user stories; they typically are longer than can fit on an index card – hence if you are not using some project management tracking software, but are writing stories on cards, you’ll typically put the conditions of satisfaction somewhere else, like in your project management tool</a:t>
            </a:r>
          </a:p>
          <a:p>
            <a:endParaRPr lang="en-US" dirty="0"/>
          </a:p>
          <a:p>
            <a:r>
              <a:rPr lang="en-US" dirty="0"/>
              <a:t>Conditions of satisfaction are, effectively, test cases – or templates for test cases. These kinds of tests are sometimes called “acceptance tests” because they constitute the end-user accepting that your software does what they want. Cool! </a:t>
            </a:r>
          </a:p>
          <a:p>
            <a:endParaRPr lang="en-US" dirty="0"/>
          </a:p>
          <a:p>
            <a:r>
              <a:rPr lang="en-US" dirty="0"/>
              <a:t>What makes a good user story?</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1855943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Popular mnemonic for describing what makes a good user story</a:t>
            </a:r>
          </a:p>
          <a:p>
            <a:endParaRPr lang="en-US" dirty="0"/>
          </a:p>
          <a:p>
            <a:r>
              <a:rPr lang="en-US" dirty="0"/>
              <a:t>Independent – Stories should not be coupled between each other, except where obviously necessary. Want to make it so that a user can examine a story on its own</a:t>
            </a:r>
          </a:p>
          <a:p>
            <a:br>
              <a:rPr lang="en-US" dirty="0"/>
            </a:br>
            <a:r>
              <a:rPr lang="en-US" dirty="0"/>
              <a:t>Negotiable – Best stories are result of a negotiation between a client and a developer – how do we come to some mutual agreement about what we are going to build, and why? Goal is to develop what the customer needs</a:t>
            </a:r>
          </a:p>
          <a:p>
            <a:endParaRPr lang="en-US" dirty="0"/>
          </a:p>
          <a:p>
            <a:r>
              <a:rPr lang="en-US" dirty="0"/>
              <a:t>Valuable – Each story should have some benefit that the client can recognize. Value might include value to your business, not just value to the user.</a:t>
            </a:r>
          </a:p>
          <a:p>
            <a:endParaRPr lang="en-US" dirty="0"/>
          </a:p>
          <a:p>
            <a:r>
              <a:rPr lang="en-US" dirty="0" err="1"/>
              <a:t>Estimatable</a:t>
            </a:r>
            <a:r>
              <a:rPr lang="en-US" dirty="0"/>
              <a:t> – As we will see in a bit, being able to estimate how long it will take to implement a user story is key to determining a reasonable scope for your project</a:t>
            </a:r>
          </a:p>
          <a:p>
            <a:endParaRPr lang="en-US" dirty="0"/>
          </a:p>
          <a:p>
            <a:r>
              <a:rPr lang="en-US" dirty="0"/>
              <a:t>Small – A rule of thumb is to average 3-4 days of work per-story. Again, we’ll see this fit in with estimation.</a:t>
            </a:r>
          </a:p>
          <a:p>
            <a:endParaRPr lang="en-US" dirty="0"/>
          </a:p>
          <a:p>
            <a:r>
              <a:rPr lang="en-US" dirty="0"/>
              <a:t>Testable – There must be some way to judge completion: for the person implementing the software, and for the end-user. </a:t>
            </a:r>
          </a:p>
          <a:p>
            <a:endParaRPr lang="en-US" dirty="0"/>
          </a:p>
          <a:p>
            <a:r>
              <a:rPr lang="en-US" dirty="0"/>
              <a:t>https://</a:t>
            </a:r>
            <a:r>
              <a:rPr lang="en-US" dirty="0" err="1"/>
              <a:t>agileforall.com</a:t>
            </a:r>
            <a:r>
              <a:rPr lang="en-US" dirty="0"/>
              <a:t>/new-to-agile-invest-in-good-user-stories/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Let’s see an example and work through some of the tricky bits</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1695675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stories may be prioritized as Essential, Desirable or may just be for Extension.</a:t>
            </a:r>
          </a:p>
          <a:p>
            <a:endParaRPr lang="en-US" dirty="0"/>
          </a:p>
          <a:p>
            <a:r>
              <a:rPr lang="en-US" dirty="0"/>
              <a:t>All essential user stories often make Minimum Viable product</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2864211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There are a number of important NF requirements to discuss. Here are some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Security — Does your product store or transmit sensitive information? Does your IT department require adherence to specific standards? What security best practices are used in your industry?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Capacity — What are your system’s storage requirements, today and in the future? How will your system scale up for increasing volume demands?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Compatibility — What are the minimum hardware requirements? What operating systems and their versions must be supported?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Reliability and Availability — What is the critical failure time under normal usage? Does a user need access to this all hours of every day?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Maintainability  + Manageability—How much time does it take to fix components, and how easily can an administrator manage the system? Under this umbrella, you could also define Recoverability and Serviceability.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Scalability – The Black Friday test. What are the highest workloads under which the system will still perform as expected?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Usability — How easy is it to use the product? What defines the experience of using the product?</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623387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346195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&lt;read slide&gt;</a:t>
            </a:r>
          </a:p>
          <a:p>
            <a:r>
              <a:rPr lang="en-US" sz="2000" b="1" dirty="0"/>
              <a:t>Lesson 1.2 Activity: User Stories</a:t>
            </a:r>
            <a:br>
              <a:rPr lang="en-US" sz="2000" dirty="0"/>
            </a:br>
            <a:r>
              <a:rPr lang="en-US" sz="2000" dirty="0"/>
              <a:t>Please review the tutorial for writing user stories and conditions of satisfaction (with priorities). </a:t>
            </a:r>
          </a:p>
          <a:p>
            <a:r>
              <a:rPr lang="en-US" sz="2000" dirty="0"/>
              <a:t>Instructions for the related activity can also be found on course website (Module01 page).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1604120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question for Requirements Gathering is making sure that we are building the right thing.</a:t>
            </a:r>
          </a:p>
          <a:p>
            <a:endParaRPr lang="en-US" dirty="0"/>
          </a:p>
          <a:p>
            <a:r>
              <a:rPr lang="en-US" dirty="0"/>
              <a:t>This meme does a great job capturing the many ways in which we can get off course, and end up building the wrong thing.</a:t>
            </a:r>
          </a:p>
          <a:p>
            <a:endParaRPr lang="en-US" dirty="0"/>
          </a:p>
          <a:p>
            <a:r>
              <a:rPr lang="en-US" dirty="0"/>
              <a:t>Ask students to raise hands if they have seen this meme before; it floats around in a variety of forms and surely someone has, this will be useful to point out on the next slide</a:t>
            </a:r>
          </a:p>
          <a:p>
            <a:endParaRPr lang="en-US" dirty="0"/>
          </a:p>
          <a:p>
            <a:r>
              <a:rPr lang="en-US" dirty="0"/>
              <a:t>Notice that we might as well call the panels:</a:t>
            </a:r>
          </a:p>
          <a:p>
            <a:br>
              <a:rPr lang="en-US" dirty="0"/>
            </a:br>
            <a:r>
              <a:rPr lang="en-US" dirty="0"/>
              <a:t>(click to show the build) ”Requirements”, “Design”, “Implementation” – This week we are going to discuss this theme of “are we building the right thing” in each of these phases. In today’s lesson, we start at square one: how the customer explained it</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4169133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right now an example developing of a virtual meeting platform. With the start of the COVID-19 pandemic, and shift to virtual meetings, there has been an enormous demand for software to help substitute for physical events. But, even today, two years into this, many platforms still don’t provide the experience that users want: how do you replace some physical interactions with a software product? These kind of challenges come up all of the time in software projects.</a:t>
            </a:r>
          </a:p>
          <a:p>
            <a:endParaRPr lang="en-US" dirty="0"/>
          </a:p>
          <a:p>
            <a:r>
              <a:rPr lang="en-US" dirty="0"/>
              <a:t>Sometimes, clients want to bring software in to solve some problem that is currently not being addressed, but don’t know exactly how to solve it. In other times, new software is brought in as a technology to improve an existing process. There is a way that things are done, and your software is going to help that get done better. In those situations, the client may simply not know what will work best for them. </a:t>
            </a:r>
          </a:p>
          <a:p>
            <a:endParaRPr lang="en-US" dirty="0"/>
          </a:p>
          <a:p>
            <a:r>
              <a:rPr lang="en-US" dirty="0"/>
              <a:t>Software engineering aims to provide answers, or at least a framework for answers to these questions</a:t>
            </a:r>
          </a:p>
          <a:p>
            <a:endParaRPr lang="en-US" dirty="0"/>
          </a:p>
          <a:p>
            <a:r>
              <a:rPr lang="en-US" dirty="0"/>
              <a:t>Examples of problems of understanding corresponding to the bullets:</a:t>
            </a:r>
          </a:p>
          <a:p>
            <a:pPr marL="171450" indent="-171450">
              <a:buFont typeface="Arial" panose="020B0604020202020204" pitchFamily="34" charset="0"/>
              <a:buChar char="•"/>
            </a:pPr>
            <a:r>
              <a:rPr lang="en-US" dirty="0"/>
              <a:t>What they want? -&gt; Simply don’t know what is possible, won’t know it until they see it, often know what the problem is that they want the software to solve, but not the solution. Coming up with the solution is a design problem. Good to have a buddy who is a user experience designer.</a:t>
            </a:r>
          </a:p>
          <a:p>
            <a:pPr marL="171450" indent="-171450">
              <a:buFont typeface="Arial" panose="020B0604020202020204" pitchFamily="34" charset="0"/>
              <a:buChar char="•"/>
            </a:pPr>
            <a:r>
              <a:rPr lang="en-US" dirty="0"/>
              <a:t>What we don’t know? -&gt; Most software is not “general purpose”, but exists within some domain.</a:t>
            </a:r>
          </a:p>
          <a:p>
            <a:pPr marL="171450" indent="-171450">
              <a:buFont typeface="Arial" panose="020B0604020202020204" pitchFamily="34" charset="0"/>
              <a:buChar char="•"/>
            </a:pPr>
            <a:r>
              <a:rPr lang="en-US" dirty="0"/>
              <a:t>Who are our users? -&gt; Maybe most common in startups, where you have a client (moneybags investors) who are guessing who your users will be and what they want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Scope - What are we building? -&gt; How to agree with client on a statement of work that is feasible given constraints, how to make sure that we stay on track?</a:t>
            </a:r>
          </a:p>
          <a:p>
            <a:pPr marL="171450" indent="-171450">
              <a:buFont typeface="Arial" panose="020B0604020202020204" pitchFamily="34" charset="0"/>
              <a:buChar char="•"/>
            </a:pPr>
            <a:r>
              <a:rPr lang="en-US" dirty="0"/>
              <a:t>Scope – quality attributes -&gt; How to specify things like performance, usability, maintainability, security, </a:t>
            </a:r>
            <a:r>
              <a:rPr lang="en-US" dirty="0" err="1"/>
              <a:t>etc</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Volatility -&gt; Long projects are subject to changes in world around them</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45792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one to getting a better understanding of our requirements is to decide how to solicit them from our customers. We have two options, this is the first.</a:t>
            </a:r>
          </a:p>
          <a:p>
            <a:endParaRPr lang="en-US" dirty="0"/>
          </a:p>
          <a:p>
            <a:r>
              <a:rPr lang="en-US" dirty="0"/>
              <a:t>What is good about asking clients what they want, what is bad?</a:t>
            </a:r>
          </a:p>
          <a:p>
            <a:endParaRPr lang="en-US" dirty="0"/>
          </a:p>
          <a:p>
            <a:r>
              <a:rPr lang="en-US" dirty="0"/>
              <a:t>Good:</a:t>
            </a:r>
          </a:p>
          <a:p>
            <a:pPr marL="171450" indent="-171450">
              <a:buFont typeface="Arial" panose="020B0604020202020204" pitchFamily="34" charset="0"/>
              <a:buChar char="•"/>
            </a:pPr>
            <a:r>
              <a:rPr lang="en-US" dirty="0"/>
              <a:t>If client is clear about what they want, you are clear in understanding it, then client can’t complain when they are unhappy with what meets their spec.</a:t>
            </a:r>
          </a:p>
          <a:p>
            <a:pPr marL="0" indent="0">
              <a:buFont typeface="Arial" panose="020B0604020202020204" pitchFamily="34" charset="0"/>
              <a:buNone/>
            </a:pPr>
            <a:r>
              <a:rPr lang="en-US" dirty="0"/>
              <a:t>Bad:</a:t>
            </a:r>
          </a:p>
          <a:p>
            <a:pPr marL="171450" indent="-171450">
              <a:buFont typeface="Arial" panose="020B0604020202020204" pitchFamily="34" charset="0"/>
              <a:buChar char="•"/>
            </a:pPr>
            <a:r>
              <a:rPr lang="en-US" dirty="0"/>
              <a:t>Client can still be unhappy with you</a:t>
            </a:r>
          </a:p>
          <a:p>
            <a:endParaRPr lang="en-US" dirty="0"/>
          </a:p>
          <a:p>
            <a:r>
              <a:rPr lang="en-US" dirty="0"/>
              <a:t>Likely to have some ambiguities in the requirements provided, consider domain-specific knowledge.</a:t>
            </a:r>
            <a:r>
              <a:rPr lang="en-US" sz="1200" b="0" kern="1200" dirty="0">
                <a:solidFill>
                  <a:schemeClr val="tx1"/>
                </a:solidFill>
                <a:effectLst/>
                <a:latin typeface="+mn-lt"/>
                <a:ea typeface="+mn-ea"/>
                <a:cs typeface="+mn-cs"/>
              </a:rPr>
              <a:t> Assumptions or domain knowledge: existing behavior that is unchanged by the proposed system. </a:t>
            </a:r>
            <a:endParaRPr lang="en-US" dirty="0">
              <a:effectLst/>
            </a:endParaRPr>
          </a:p>
          <a:p>
            <a:pPr lvl="1"/>
            <a:r>
              <a:rPr lang="en-US" sz="100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Conditions under which the system is guaranteed to operate correctly. </a:t>
            </a:r>
            <a:endParaRPr lang="en-US" dirty="0">
              <a:effectLst/>
            </a:endParaRPr>
          </a:p>
          <a:p>
            <a:pPr lvl="1"/>
            <a:r>
              <a:rPr lang="en-US" sz="100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How the environment will behave in response to the system’s outputs. </a:t>
            </a:r>
            <a:endParaRPr lang="en-US" dirty="0">
              <a:effectLst/>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1885342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Needfinding</a:t>
            </a:r>
            <a:r>
              <a:rPr lang="en-US" dirty="0"/>
              <a:t> broadly describes a form of design research where we use qualitative methods to understand what product is needed. Product design research is quite literally the topic of another class, so we won’t go too far into depth here, other than to be sure that you are aware of its existence and its benefits</a:t>
            </a:r>
          </a:p>
          <a:p>
            <a:endParaRPr lang="en-US" dirty="0"/>
          </a:p>
          <a:p>
            <a:r>
              <a:rPr lang="en-US" dirty="0"/>
              <a:t>Kinds of qualitative data that you can gather: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behaviors, attitudes, aptitudes of potential and existing users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technical, business, and environmental contexts - domain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vocabulary and social aspects of domain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how existing products are used</a:t>
            </a:r>
            <a:endParaRPr lang="en-US" dirty="0">
              <a:effectLst/>
            </a:endParaRPr>
          </a:p>
          <a:p>
            <a:endParaRPr lang="en-US" dirty="0"/>
          </a:p>
          <a:p>
            <a:r>
              <a:rPr lang="en-US" dirty="0"/>
              <a:t>In addition to helping drive requirements, this can also empower your team with more credibility + authority when working with client, helping inform decisions while making a better product</a:t>
            </a:r>
          </a:p>
          <a:p>
            <a:endParaRPr lang="en-US" dirty="0"/>
          </a:p>
          <a:p>
            <a:r>
              <a:rPr lang="en-US" dirty="0"/>
              <a:t>Note – market research (who are our users, and what factors would influence their adoption of our product?) is yet another topic for yet another course, and probably shouldn’t be mentioned at all</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1731608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Whatever combination of methods we choose to </a:t>
            </a:r>
            <a:r>
              <a:rPr lang="en-US" dirty="0" err="1"/>
              <a:t>solict</a:t>
            </a:r>
            <a:r>
              <a:rPr lang="en-US" dirty="0"/>
              <a:t> our requirements, we probably need to document them somehow. Having documented requirements can certainly help make sure that the whole team is on board with what is being made, and to try to minimize having things “lost in translation” – you have something to look back on and say “did I make the thing I said I would make”</a:t>
            </a:r>
          </a:p>
          <a:p>
            <a:endParaRPr lang="en-US" dirty="0"/>
          </a:p>
          <a:p>
            <a:r>
              <a:rPr lang="en-US" dirty="0"/>
              <a:t>It’s very important for our requirements documentation to include non-functional requirements, too, which might otherwise be implicit (unspoken)</a:t>
            </a:r>
          </a:p>
          <a:p>
            <a:endParaRPr lang="en-US" dirty="0"/>
          </a:p>
          <a:p>
            <a:r>
              <a:rPr lang="en-US" dirty="0"/>
              <a:t>This documentation can also serve as a point of reference for us to iterate with a customer, refining the requirements, and ensuring that all stakeholders agree on their completeness/correctness.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 lot of options for how to do this…</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2747267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capture the </a:t>
            </a:r>
            <a:r>
              <a:rPr lang="en-US" i="1" dirty="0"/>
              <a:t>quality goals</a:t>
            </a:r>
            <a:r>
              <a:rPr lang="en-US" i="0" dirty="0"/>
              <a:t> of a system.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Here is a partial list of some quality goals, or non-functional requirements that you might need to consider on a project. Note that this is only a partial list, but we included some examples to demonstrate how precise you can be.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For example, one high-level goal is to say “I want performance”. But what does performance mean? You probably mean to say that you expect that the system has some particular capacity (in terms of simultaneous users), who can simultaneously have their requests satisfied within some response time. That’s still not the whole picture though, because you didn’t specify the efficiency of your system: what hardware resources does it use to achieve that performance?</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539519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might also impact the static existence of the system, or its evolution.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if a customer intends for your software to be particularly long-lasting, and to be able to be extended – this needs to be said. Similarly, if there are specific testing requirements that your customer needs to comply with, there may be testability requirements, that define the effort needed to test the behaviors of that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3523526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1/2/2024</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1/2/2024</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1/2/2024</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1/2/2024</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1/2/2024</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1/2/2024</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1/2/2024</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1/2/2024</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1/2/2024</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1/2/2024</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1/2/2024</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a:sym typeface="Helvetica Neue" charset="0"/>
              </a:rPr>
            </a:br>
            <a:r>
              <a:rPr lang="en-US" altLang="en-US" sz="3200">
                <a:sym typeface="Helvetica Neue" charset="0"/>
              </a:rPr>
              <a:t>Module </a:t>
            </a:r>
            <a:r>
              <a:rPr lang="en-US" altLang="en-US" dirty="0">
                <a:sym typeface="Helvetica Neue" charset="0"/>
              </a:rPr>
              <a:t>1.2: Capturing User Requirements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 Bell, Adeel Bhutta and Mitch Wand</a:t>
            </a:r>
          </a:p>
          <a:p>
            <a:pPr>
              <a:lnSpc>
                <a:spcPct val="100000"/>
              </a:lnSpc>
            </a:pPr>
            <a:r>
              <a:rPr lang="en-US" sz="2400" dirty="0"/>
              <a:t>Khoury College of Computer Sciences</a:t>
            </a:r>
          </a:p>
          <a:p>
            <a:pPr>
              <a:lnSpc>
                <a:spcPct val="100000"/>
              </a:lnSpc>
            </a:pPr>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2024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B4A7557-5B1C-1F4D-B269-464364F62CBB}"/>
              </a:ext>
            </a:extLst>
          </p:cNvPr>
          <p:cNvSpPr>
            <a:spLocks noGrp="1"/>
          </p:cNvSpPr>
          <p:nvPr>
            <p:ph type="title"/>
          </p:nvPr>
        </p:nvSpPr>
        <p:spPr>
          <a:xfrm>
            <a:off x="868680" y="405575"/>
            <a:ext cx="5001768" cy="1371600"/>
          </a:xfrm>
        </p:spPr>
        <p:txBody>
          <a:bodyPr vert="horz" lIns="91440" tIns="45720" rIns="91440" bIns="45720" rtlCol="0" anchor="ctr">
            <a:noAutofit/>
          </a:bodyPr>
          <a:lstStyle/>
          <a:p>
            <a:r>
              <a:rPr lang="en-US" sz="3200" dirty="0"/>
              <a:t>Formal Specifications is one way to document the requirements</a:t>
            </a:r>
          </a:p>
        </p:txBody>
      </p:sp>
      <p:sp>
        <p:nvSpPr>
          <p:cNvPr id="3" name="Content Placeholder 2">
            <a:extLst>
              <a:ext uri="{FF2B5EF4-FFF2-40B4-BE49-F238E27FC236}">
                <a16:creationId xmlns:a16="http://schemas.microsoft.com/office/drawing/2014/main" id="{E89FC48A-16C8-684B-A1DE-CE9B7D5AB066}"/>
              </a:ext>
            </a:extLst>
          </p:cNvPr>
          <p:cNvSpPr>
            <a:spLocks noGrp="1"/>
          </p:cNvSpPr>
          <p:nvPr>
            <p:ph idx="1"/>
          </p:nvPr>
        </p:nvSpPr>
        <p:spPr>
          <a:xfrm>
            <a:off x="6382512" y="498698"/>
            <a:ext cx="4940808" cy="1185353"/>
          </a:xfrm>
        </p:spPr>
        <p:txBody>
          <a:bodyPr vert="horz" lIns="91440" tIns="45720" rIns="91440" bIns="45720" rtlCol="0" anchor="ctr">
            <a:normAutofit fontScale="92500" lnSpcReduction="20000"/>
          </a:bodyPr>
          <a:lstStyle/>
          <a:p>
            <a:r>
              <a:rPr lang="en-US" sz="2400" dirty="0"/>
              <a:t>Define all expected behaviors under all expected conditions</a:t>
            </a:r>
          </a:p>
          <a:p>
            <a:r>
              <a:rPr lang="en-US" sz="2400" dirty="0"/>
              <a:t>Works best when domain is well-understood</a:t>
            </a:r>
          </a:p>
        </p:txBody>
      </p:sp>
      <p:sp>
        <p:nvSpPr>
          <p:cNvPr id="33" name="Rectangle 32">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79728BFA-4CAF-1E42-BDD7-55E69FF85A88}"/>
              </a:ext>
            </a:extLst>
          </p:cNvPr>
          <p:cNvPicPr>
            <a:picLocks noChangeAspect="1"/>
          </p:cNvPicPr>
          <p:nvPr/>
        </p:nvPicPr>
        <p:blipFill>
          <a:blip r:embed="rId3"/>
          <a:stretch>
            <a:fillRect/>
          </a:stretch>
        </p:blipFill>
        <p:spPr>
          <a:xfrm>
            <a:off x="1640166" y="2091095"/>
            <a:ext cx="3249320" cy="4206240"/>
          </a:xfrm>
          <a:prstGeom prst="rect">
            <a:avLst/>
          </a:prstGeom>
        </p:spPr>
      </p:pic>
      <p:pic>
        <p:nvPicPr>
          <p:cNvPr id="8" name="Picture 7">
            <a:extLst>
              <a:ext uri="{FF2B5EF4-FFF2-40B4-BE49-F238E27FC236}">
                <a16:creationId xmlns:a16="http://schemas.microsoft.com/office/drawing/2014/main" id="{8B275341-2189-EB4C-ACE5-C3C82F9D918B}"/>
              </a:ext>
            </a:extLst>
          </p:cNvPr>
          <p:cNvPicPr>
            <a:picLocks noChangeAspect="1"/>
          </p:cNvPicPr>
          <p:nvPr/>
        </p:nvPicPr>
        <p:blipFill>
          <a:blip r:embed="rId4"/>
          <a:stretch>
            <a:fillRect/>
          </a:stretch>
        </p:blipFill>
        <p:spPr>
          <a:xfrm>
            <a:off x="6516723" y="2086081"/>
            <a:ext cx="4820906" cy="4206240"/>
          </a:xfrm>
          <a:prstGeom prst="rect">
            <a:avLst/>
          </a:prstGeom>
        </p:spPr>
      </p:pic>
      <p:sp>
        <p:nvSpPr>
          <p:cNvPr id="4" name="Slide Number Placeholder 3">
            <a:extLst>
              <a:ext uri="{FF2B5EF4-FFF2-40B4-BE49-F238E27FC236}">
                <a16:creationId xmlns:a16="http://schemas.microsoft.com/office/drawing/2014/main" id="{650B8364-D9D9-4E4B-8AFC-E583DAE2A6AD}"/>
              </a:ext>
            </a:extLst>
          </p:cNvPr>
          <p:cNvSpPr>
            <a:spLocks noGrp="1"/>
          </p:cNvSpPr>
          <p:nvPr>
            <p:ph type="sldNum" sz="quarter" idx="12"/>
          </p:nvPr>
        </p:nvSpPr>
        <p:spPr>
          <a:xfrm>
            <a:off x="8610600" y="6356350"/>
            <a:ext cx="2712720" cy="365125"/>
          </a:xfrm>
        </p:spPr>
        <p:txBody>
          <a:bodyPr vert="horz" lIns="91440" tIns="45720" rIns="91440" bIns="45720" rtlCol="0" anchor="ctr">
            <a:normAutofit/>
          </a:bodyPr>
          <a:lstStyle/>
          <a:p>
            <a:pPr>
              <a:spcAft>
                <a:spcPts val="600"/>
              </a:spcAft>
            </a:pPr>
            <a:fld id="{20F37917-FD3A-4669-9018-DA04BCDD3D75}" type="slidenum">
              <a:rPr lang="en-US">
                <a:solidFill>
                  <a:schemeClr val="tx1">
                    <a:lumMod val="50000"/>
                    <a:lumOff val="50000"/>
                  </a:schemeClr>
                </a:solidFill>
              </a:rPr>
              <a:pPr>
                <a:spcAft>
                  <a:spcPts val="600"/>
                </a:spcAft>
              </a:pPr>
              <a:t>10</a:t>
            </a:fld>
            <a:endParaRPr lang="en-US">
              <a:solidFill>
                <a:schemeClr val="tx1">
                  <a:lumMod val="50000"/>
                  <a:lumOff val="50000"/>
                </a:schemeClr>
              </a:solidFill>
            </a:endParaRPr>
          </a:p>
        </p:txBody>
      </p:sp>
      <p:sp>
        <p:nvSpPr>
          <p:cNvPr id="7" name="TextBox 6">
            <a:extLst>
              <a:ext uri="{FF2B5EF4-FFF2-40B4-BE49-F238E27FC236}">
                <a16:creationId xmlns:a16="http://schemas.microsoft.com/office/drawing/2014/main" id="{407EA542-10B3-024E-B436-4C61D2A09483}"/>
              </a:ext>
            </a:extLst>
          </p:cNvPr>
          <p:cNvSpPr txBox="1"/>
          <p:nvPr/>
        </p:nvSpPr>
        <p:spPr>
          <a:xfrm>
            <a:off x="7389845" y="989045"/>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3918717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t>User Stories document requirements from a </a:t>
            </a:r>
            <a:r>
              <a:rPr lang="en-US" sz="3600" i="1" dirty="0"/>
              <a:t>user’s</a:t>
            </a:r>
            <a:r>
              <a:rPr lang="en-US" sz="3600" dirty="0"/>
              <a:t> point of view</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6" name="TextBox 5">
            <a:extLst>
              <a:ext uri="{FF2B5EF4-FFF2-40B4-BE49-F238E27FC236}">
                <a16:creationId xmlns:a16="http://schemas.microsoft.com/office/drawing/2014/main" id="{F6747E78-6B8D-0744-800C-E0D00FD1DEEE}"/>
              </a:ext>
            </a:extLst>
          </p:cNvPr>
          <p:cNvSpPr txBox="1"/>
          <p:nvPr/>
        </p:nvSpPr>
        <p:spPr>
          <a:xfrm>
            <a:off x="838200" y="2743720"/>
            <a:ext cx="5271206" cy="10772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3200" dirty="0">
                <a:solidFill>
                  <a:schemeClr val="tx1"/>
                </a:solidFill>
              </a:rPr>
              <a:t>As a &lt;role&gt; I can &lt;capability&gt;, so that &lt;receive benefit&gt; </a:t>
            </a:r>
          </a:p>
        </p:txBody>
      </p:sp>
      <p:sp>
        <p:nvSpPr>
          <p:cNvPr id="7" name="TextBox 6">
            <a:extLst>
              <a:ext uri="{FF2B5EF4-FFF2-40B4-BE49-F238E27FC236}">
                <a16:creationId xmlns:a16="http://schemas.microsoft.com/office/drawing/2014/main" id="{C8D9F47F-9A3B-9A40-A394-806CEB943C75}"/>
              </a:ext>
            </a:extLst>
          </p:cNvPr>
          <p:cNvSpPr txBox="1"/>
          <p:nvPr/>
        </p:nvSpPr>
        <p:spPr>
          <a:xfrm>
            <a:off x="838200" y="1901986"/>
            <a:ext cx="6102220" cy="3693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dirty="0">
                <a:solidFill>
                  <a:schemeClr val="tx1"/>
                </a:solidFill>
              </a:rPr>
              <a:t>Specifying what should happen, for whom, and why</a:t>
            </a:r>
          </a:p>
        </p:txBody>
      </p:sp>
      <p:pic>
        <p:nvPicPr>
          <p:cNvPr id="6146" name="Picture 2">
            <a:extLst>
              <a:ext uri="{FF2B5EF4-FFF2-40B4-BE49-F238E27FC236}">
                <a16:creationId xmlns:a16="http://schemas.microsoft.com/office/drawing/2014/main" id="{66DAC521-22D0-8744-8B8B-0A309AD68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9359" y="1787085"/>
            <a:ext cx="5375210" cy="35834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6C9B03B-D56E-2644-A031-AC686A4878D2}"/>
              </a:ext>
            </a:extLst>
          </p:cNvPr>
          <p:cNvSpPr txBox="1"/>
          <p:nvPr/>
        </p:nvSpPr>
        <p:spPr>
          <a:xfrm>
            <a:off x="838200" y="4293340"/>
            <a:ext cx="5271206" cy="181588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800" dirty="0">
                <a:solidFill>
                  <a:schemeClr val="tx1"/>
                </a:solidFill>
              </a:rPr>
              <a:t>Conditions of Satisfaction:</a:t>
            </a:r>
          </a:p>
          <a:p>
            <a:r>
              <a:rPr lang="en-US" sz="2800" dirty="0">
                <a:solidFill>
                  <a:schemeClr val="tx1"/>
                </a:solidFill>
              </a:rPr>
              <a:t>Given &lt;interaction with software, state of environment&gt;, I expect &lt;behavior and side effects&gt;</a:t>
            </a:r>
          </a:p>
        </p:txBody>
      </p:sp>
    </p:spTree>
    <p:extLst>
      <p:ext uri="{BB962C8B-B14F-4D97-AF65-F5344CB8AC3E}">
        <p14:creationId xmlns:p14="http://schemas.microsoft.com/office/powerpoint/2010/main" val="937274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Writing User Stories: INVEST</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sz="half" idx="1"/>
          </p:nvPr>
        </p:nvSpPr>
        <p:spPr/>
        <p:txBody>
          <a:bodyPr/>
          <a:lstStyle/>
          <a:p>
            <a:r>
              <a:rPr lang="en-US" dirty="0"/>
              <a:t>Independent</a:t>
            </a:r>
          </a:p>
          <a:p>
            <a:r>
              <a:rPr lang="en-US" dirty="0"/>
              <a:t>Negotiable</a:t>
            </a:r>
          </a:p>
          <a:p>
            <a:r>
              <a:rPr lang="en-US" dirty="0"/>
              <a:t>Valuable (has value to client)</a:t>
            </a:r>
          </a:p>
          <a:p>
            <a:r>
              <a:rPr lang="en-US" dirty="0" err="1"/>
              <a:t>Estimatable</a:t>
            </a:r>
            <a:endParaRPr lang="en-US" dirty="0"/>
          </a:p>
          <a:p>
            <a:r>
              <a:rPr lang="en-US" dirty="0"/>
              <a:t>Small</a:t>
            </a:r>
          </a:p>
          <a:p>
            <a:r>
              <a:rPr lang="en-US" dirty="0"/>
              <a:t>Testable</a:t>
            </a:r>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6" name="TextBox 5">
            <a:extLst>
              <a:ext uri="{FF2B5EF4-FFF2-40B4-BE49-F238E27FC236}">
                <a16:creationId xmlns:a16="http://schemas.microsoft.com/office/drawing/2014/main" id="{61E7EF1A-2F4D-AC4C-8E5B-665911F8DE5B}"/>
              </a:ext>
            </a:extLst>
          </p:cNvPr>
          <p:cNvSpPr txBox="1"/>
          <p:nvPr/>
        </p:nvSpPr>
        <p:spPr>
          <a:xfrm>
            <a:off x="6172202" y="1825625"/>
            <a:ext cx="5271206" cy="10772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3200" dirty="0">
                <a:solidFill>
                  <a:schemeClr val="tx1"/>
                </a:solidFill>
              </a:rPr>
              <a:t>As a &lt;role&gt; I can &lt;capability&gt;, so that &lt;receive benefit&gt; </a:t>
            </a:r>
          </a:p>
        </p:txBody>
      </p:sp>
    </p:spTree>
    <p:extLst>
      <p:ext uri="{BB962C8B-B14F-4D97-AF65-F5344CB8AC3E}">
        <p14:creationId xmlns:p14="http://schemas.microsoft.com/office/powerpoint/2010/main" val="2607597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p:txBody>
          <a:bodyPr/>
          <a:lstStyle/>
          <a:p>
            <a:r>
              <a:rPr lang="en-US" dirty="0"/>
              <a:t>Example: a Transcript database</a:t>
            </a:r>
            <a:br>
              <a:rPr lang="en-US" dirty="0"/>
            </a:br>
            <a:r>
              <a:rPr lang="en-US" dirty="0"/>
              <a:t>User Story</a:t>
            </a:r>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p:txBody>
          <a:bodyPr/>
          <a:lstStyle/>
          <a:p>
            <a:r>
              <a:rPr lang="en-US" dirty="0"/>
              <a:t>User story: tells what the user wants to do, and why.</a:t>
            </a:r>
          </a:p>
          <a:p>
            <a:r>
              <a:rPr lang="en-US" dirty="0"/>
              <a:t>Example: </a:t>
            </a:r>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6" name="TextBox 5">
            <a:extLst>
              <a:ext uri="{FF2B5EF4-FFF2-40B4-BE49-F238E27FC236}">
                <a16:creationId xmlns:a16="http://schemas.microsoft.com/office/drawing/2014/main" id="{8814BD12-818F-B3A0-ACAF-1E6B505013CB}"/>
              </a:ext>
            </a:extLst>
          </p:cNvPr>
          <p:cNvSpPr txBox="1"/>
          <p:nvPr/>
        </p:nvSpPr>
        <p:spPr>
          <a:xfrm>
            <a:off x="3056965" y="2386409"/>
            <a:ext cx="5764306" cy="2578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As a College Administrator, I want a database to keep track of students, the courses they have taken, and the grades they received in those courses, so that I can advise them on their studies.</a:t>
            </a:r>
          </a:p>
        </p:txBody>
      </p:sp>
    </p:spTree>
    <p:extLst>
      <p:ext uri="{BB962C8B-B14F-4D97-AF65-F5344CB8AC3E}">
        <p14:creationId xmlns:p14="http://schemas.microsoft.com/office/powerpoint/2010/main" val="1303431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lstStyle/>
          <a:p>
            <a:r>
              <a:rPr lang="en-US" dirty="0"/>
              <a:t>Satisfaction Conditions list the capabilities the user expects, in the user’s terms.</a:t>
            </a:r>
          </a:p>
          <a:p>
            <a:r>
              <a:rPr lang="en-US" dirty="0"/>
              <a:t>Example:</a:t>
            </a:r>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6" name="TextBox 5">
            <a:extLst>
              <a:ext uri="{FF2B5EF4-FFF2-40B4-BE49-F238E27FC236}">
                <a16:creationId xmlns:a16="http://schemas.microsoft.com/office/drawing/2014/main" id="{490F40B2-4143-1881-7449-1FC1CCCAA401}"/>
              </a:ext>
            </a:extLst>
          </p:cNvPr>
          <p:cNvSpPr txBox="1"/>
          <p:nvPr/>
        </p:nvSpPr>
        <p:spPr>
          <a:xfrm>
            <a:off x="2846293" y="2477900"/>
            <a:ext cx="6109447" cy="36629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My database should allow me to do the following:</a:t>
            </a:r>
          </a:p>
          <a:p>
            <a:pPr marL="800100" lvl="1" indent="-342900">
              <a:buFont typeface="Arial" panose="020B0604020202020204" pitchFamily="34" charset="0"/>
              <a:buChar char="•"/>
            </a:pPr>
            <a:r>
              <a:rPr lang="en-US" sz="2000" b="1" dirty="0">
                <a:solidFill>
                  <a:schemeClr val="tx1"/>
                </a:solidFill>
              </a:rPr>
              <a:t>Add a new student to the database</a:t>
            </a:r>
          </a:p>
          <a:p>
            <a:pPr marL="800100" lvl="1" indent="-342900">
              <a:buFont typeface="Arial" panose="020B0604020202020204" pitchFamily="34" charset="0"/>
              <a:buChar char="•"/>
            </a:pPr>
            <a:r>
              <a:rPr lang="en-US" sz="2000" b="1" dirty="0">
                <a:solidFill>
                  <a:schemeClr val="tx1"/>
                </a:solidFill>
              </a:rPr>
              <a:t>Add a new student with the same name as an existing student.</a:t>
            </a:r>
          </a:p>
          <a:p>
            <a:pPr marL="800100" lvl="1" indent="-342900">
              <a:buFont typeface="Arial" panose="020B0604020202020204" pitchFamily="34" charset="0"/>
              <a:buChar char="•"/>
            </a:pPr>
            <a:r>
              <a:rPr lang="en-US" sz="2000" b="1" dirty="0">
                <a:solidFill>
                  <a:schemeClr val="tx1"/>
                </a:solidFill>
              </a:rPr>
              <a:t>Retrieve the transcript for a student</a:t>
            </a:r>
          </a:p>
          <a:p>
            <a:pPr marL="800100" lvl="1" indent="-342900">
              <a:buFont typeface="Arial" panose="020B0604020202020204" pitchFamily="34" charset="0"/>
              <a:buChar char="•"/>
            </a:pPr>
            <a:r>
              <a:rPr lang="en-US" sz="2000" b="1" dirty="0">
                <a:solidFill>
                  <a:schemeClr val="tx1"/>
                </a:solidFill>
              </a:rPr>
              <a:t>Delete a student from the database</a:t>
            </a:r>
          </a:p>
          <a:p>
            <a:pPr marL="800100" lvl="1" indent="-342900">
              <a:buFont typeface="Arial" panose="020B0604020202020204" pitchFamily="34" charset="0"/>
              <a:buChar char="•"/>
            </a:pPr>
            <a:r>
              <a:rPr lang="en-US" sz="2000" b="1" dirty="0">
                <a:solidFill>
                  <a:schemeClr val="tx1"/>
                </a:solidFill>
              </a:rPr>
              <a:t>Add a new grade for an existing student</a:t>
            </a:r>
          </a:p>
          <a:p>
            <a:pPr marL="800100" lvl="1" indent="-342900">
              <a:buFont typeface="Arial" panose="020B0604020202020204" pitchFamily="34" charset="0"/>
              <a:buChar char="•"/>
            </a:pPr>
            <a:r>
              <a:rPr lang="en-US" sz="2000" b="1" dirty="0">
                <a:solidFill>
                  <a:schemeClr val="tx1"/>
                </a:solidFill>
              </a:rPr>
              <a:t>Find out the grade that a student got in a course that they took</a:t>
            </a:r>
          </a:p>
          <a:p>
            <a:pPr marL="800100" lvl="1" indent="-342900">
              <a:buFont typeface="Arial" panose="020B0604020202020204" pitchFamily="34" charset="0"/>
              <a:buChar char="•"/>
            </a:pPr>
            <a:endParaRPr lang="en-US" sz="2400" b="1" dirty="0">
              <a:solidFill>
                <a:schemeClr val="tx1"/>
              </a:solidFill>
            </a:endParaRPr>
          </a:p>
        </p:txBody>
      </p:sp>
      <p:sp>
        <p:nvSpPr>
          <p:cNvPr id="10" name="Title 1">
            <a:extLst>
              <a:ext uri="{FF2B5EF4-FFF2-40B4-BE49-F238E27FC236}">
                <a16:creationId xmlns:a16="http://schemas.microsoft.com/office/drawing/2014/main" id="{40A76719-B99C-FED3-AB8B-6CD70C81E060}"/>
              </a:ext>
            </a:extLst>
          </p:cNvPr>
          <p:cNvSpPr>
            <a:spLocks noGrp="1"/>
          </p:cNvSpPr>
          <p:nvPr>
            <p:ph type="title"/>
          </p:nvPr>
        </p:nvSpPr>
        <p:spPr>
          <a:xfrm>
            <a:off x="838200" y="17463"/>
            <a:ext cx="10515600" cy="1325562"/>
          </a:xfrm>
        </p:spPr>
        <p:txBody>
          <a:bodyPr/>
          <a:lstStyle/>
          <a:p>
            <a:r>
              <a:rPr lang="en-US" dirty="0"/>
              <a:t>Satisfaction Conditions</a:t>
            </a:r>
          </a:p>
        </p:txBody>
      </p:sp>
    </p:spTree>
    <p:extLst>
      <p:ext uri="{BB962C8B-B14F-4D97-AF65-F5344CB8AC3E}">
        <p14:creationId xmlns:p14="http://schemas.microsoft.com/office/powerpoint/2010/main" val="3767598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User Stories may be Prioritized</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sz="half" idx="1"/>
          </p:nvPr>
        </p:nvSpPr>
        <p:spPr>
          <a:xfrm>
            <a:off x="838200" y="1825625"/>
            <a:ext cx="10515600" cy="4124799"/>
          </a:xfrm>
        </p:spPr>
        <p:txBody>
          <a:bodyPr/>
          <a:lstStyle/>
          <a:p>
            <a:r>
              <a:rPr lang="en-US" b="1" dirty="0"/>
              <a:t>Essential</a:t>
            </a:r>
            <a:r>
              <a:rPr lang="en-US" dirty="0"/>
              <a:t> means the project is useless without it.</a:t>
            </a:r>
          </a:p>
          <a:p>
            <a:r>
              <a:rPr lang="en-US" b="1" dirty="0"/>
              <a:t>Desirable</a:t>
            </a:r>
            <a:r>
              <a:rPr lang="en-US" dirty="0"/>
              <a:t> means the project is less usable without it, but is still usable.</a:t>
            </a:r>
          </a:p>
          <a:p>
            <a:r>
              <a:rPr lang="en-US" b="1" dirty="0"/>
              <a:t>Extension</a:t>
            </a:r>
            <a:r>
              <a:rPr lang="en-US" dirty="0"/>
              <a:t> describes a User story or COS that is desirable, but may not be achievable within the scope of the project.</a:t>
            </a:r>
          </a:p>
          <a:p>
            <a:endParaRPr lang="en-US" dirty="0"/>
          </a:p>
          <a:p>
            <a:r>
              <a:rPr lang="en-US" b="1" dirty="0"/>
              <a:t>Minimum Viable Product </a:t>
            </a:r>
            <a:r>
              <a:rPr lang="en-US" dirty="0"/>
              <a:t>(MVP) </a:t>
            </a:r>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4" name="Content Placeholder 2">
            <a:extLst>
              <a:ext uri="{FF2B5EF4-FFF2-40B4-BE49-F238E27FC236}">
                <a16:creationId xmlns:a16="http://schemas.microsoft.com/office/drawing/2014/main" id="{40D83974-BD4B-D25A-2986-487EE7B0D178}"/>
              </a:ext>
            </a:extLst>
          </p:cNvPr>
          <p:cNvSpPr txBox="1">
            <a:spLocks/>
          </p:cNvSpPr>
          <p:nvPr/>
        </p:nvSpPr>
        <p:spPr>
          <a:xfrm>
            <a:off x="3840708" y="5685988"/>
            <a:ext cx="7887346" cy="528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brief </a:t>
            </a:r>
            <a:r>
              <a:rPr lang="en-US" b="1" i="1" dirty="0">
                <a:solidFill>
                  <a:srgbClr val="FF0000"/>
                </a:solidFill>
              </a:rPr>
              <a:t>tutorial</a:t>
            </a:r>
            <a:r>
              <a:rPr lang="en-US" b="1" i="1" dirty="0"/>
              <a:t> </a:t>
            </a:r>
            <a:r>
              <a:rPr lang="en-US" dirty="0"/>
              <a:t>can be found on course website!</a:t>
            </a:r>
          </a:p>
        </p:txBody>
      </p:sp>
    </p:spTree>
    <p:extLst>
      <p:ext uri="{BB962C8B-B14F-4D97-AF65-F5344CB8AC3E}">
        <p14:creationId xmlns:p14="http://schemas.microsoft.com/office/powerpoint/2010/main" val="553335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Non-Functional Requirements:</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9" name="Content Placeholder 2">
            <a:extLst>
              <a:ext uri="{FF2B5EF4-FFF2-40B4-BE49-F238E27FC236}">
                <a16:creationId xmlns:a16="http://schemas.microsoft.com/office/drawing/2014/main" id="{154B344C-9133-E9C8-0056-74943F854D75}"/>
              </a:ext>
            </a:extLst>
          </p:cNvPr>
          <p:cNvSpPr>
            <a:spLocks noGrp="1"/>
          </p:cNvSpPr>
          <p:nvPr>
            <p:ph idx="1"/>
          </p:nvPr>
        </p:nvSpPr>
        <p:spPr>
          <a:xfrm>
            <a:off x="838200" y="1500188"/>
            <a:ext cx="9521142" cy="4351337"/>
          </a:xfrm>
        </p:spPr>
        <p:txBody>
          <a:bodyPr/>
          <a:lstStyle/>
          <a:p>
            <a:r>
              <a:rPr lang="en-US" dirty="0"/>
              <a:t>What other properties might a customer want to know about </a:t>
            </a:r>
            <a:r>
              <a:rPr lang="en-US"/>
              <a:t>the product?</a:t>
            </a:r>
            <a:endParaRPr lang="en-US" dirty="0"/>
          </a:p>
          <a:p>
            <a:pPr lvl="1"/>
            <a:r>
              <a:rPr lang="en-US" dirty="0"/>
              <a:t>How quickly can a transcript be retrieval? (Performance)</a:t>
            </a:r>
          </a:p>
          <a:p>
            <a:pPr lvl="1"/>
            <a:r>
              <a:rPr lang="en-US" dirty="0"/>
              <a:t>How many student transcripts can our system store? (Scalability)</a:t>
            </a:r>
          </a:p>
          <a:p>
            <a:pPr lvl="1"/>
            <a:r>
              <a:rPr lang="en-US" dirty="0"/>
              <a:t>How long did I spend on the phone with support to set up the software? (Usability)</a:t>
            </a:r>
          </a:p>
          <a:p>
            <a:pPr lvl="1"/>
            <a:r>
              <a:rPr lang="en-US" dirty="0"/>
              <a:t>After my system is setup, is the access controlled at all? (Security)</a:t>
            </a:r>
          </a:p>
          <a:p>
            <a:pPr lvl="1"/>
            <a:r>
              <a:rPr lang="en-US" dirty="0"/>
              <a:t>Are these any times when I can’t use this system? (Availability) </a:t>
            </a:r>
          </a:p>
        </p:txBody>
      </p:sp>
    </p:spTree>
    <p:extLst>
      <p:ext uri="{BB962C8B-B14F-4D97-AF65-F5344CB8AC3E}">
        <p14:creationId xmlns:p14="http://schemas.microsoft.com/office/powerpoint/2010/main" val="3635116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Requirements: Which to pick?</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7" name="Content Placeholder 6">
            <a:extLst>
              <a:ext uri="{FF2B5EF4-FFF2-40B4-BE49-F238E27FC236}">
                <a16:creationId xmlns:a16="http://schemas.microsoft.com/office/drawing/2014/main" id="{695B468C-8A4C-334E-9ECE-6E4EE06EEA36}"/>
              </a:ext>
            </a:extLst>
          </p:cNvPr>
          <p:cNvSpPr>
            <a:spLocks noGrp="1"/>
          </p:cNvSpPr>
          <p:nvPr>
            <p:ph idx="1"/>
          </p:nvPr>
        </p:nvSpPr>
        <p:spPr>
          <a:xfrm>
            <a:off x="838200" y="1500160"/>
            <a:ext cx="10515600" cy="4351338"/>
          </a:xfrm>
        </p:spPr>
        <p:txBody>
          <a:bodyPr/>
          <a:lstStyle/>
          <a:p>
            <a:r>
              <a:rPr lang="en-US" dirty="0"/>
              <a:t>There are four knobs you can adjust when negotiating requirements:</a:t>
            </a:r>
          </a:p>
          <a:p>
            <a:pPr lvl="1"/>
            <a:r>
              <a:rPr lang="en-US" dirty="0"/>
              <a:t>Project scope</a:t>
            </a:r>
          </a:p>
          <a:p>
            <a:pPr lvl="1"/>
            <a:r>
              <a:rPr lang="en-US" dirty="0"/>
              <a:t>Project duration</a:t>
            </a:r>
          </a:p>
          <a:p>
            <a:pPr lvl="1"/>
            <a:r>
              <a:rPr lang="en-US" dirty="0"/>
              <a:t>Project quality</a:t>
            </a:r>
          </a:p>
          <a:p>
            <a:pPr lvl="1"/>
            <a:r>
              <a:rPr lang="en-US" dirty="0"/>
              <a:t>Project cost</a:t>
            </a:r>
          </a:p>
          <a:p>
            <a:r>
              <a:rPr lang="en-US" dirty="0"/>
              <a:t>Usually cost is most constrained: you have a budget to spend, and you have a headcount of developers to pay</a:t>
            </a:r>
          </a:p>
          <a:p>
            <a:r>
              <a:rPr lang="en-US" dirty="0"/>
              <a:t>Determining feasible scope, timeline and maximizing quality is the subject of much software engineering research, see next lesson</a:t>
            </a:r>
          </a:p>
        </p:txBody>
      </p:sp>
      <p:sp>
        <p:nvSpPr>
          <p:cNvPr id="8" name="TextBox 7">
            <a:extLst>
              <a:ext uri="{FF2B5EF4-FFF2-40B4-BE49-F238E27FC236}">
                <a16:creationId xmlns:a16="http://schemas.microsoft.com/office/drawing/2014/main" id="{F62F96CF-020C-774F-947B-42E422E24849}"/>
              </a:ext>
            </a:extLst>
          </p:cNvPr>
          <p:cNvSpPr txBox="1"/>
          <p:nvPr/>
        </p:nvSpPr>
        <p:spPr>
          <a:xfrm>
            <a:off x="3683000" y="26416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537342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Explain the notion of a user story, with examples.  (including conditions of satisfaction)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673410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Explain the notion of a user story, with examples.  (including conditions of satisfaction)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Overall question:</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3</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Why is requirements analysis hard?</a:t>
            </a:r>
          </a:p>
        </p:txBody>
      </p:sp>
      <p:graphicFrame>
        <p:nvGraphicFramePr>
          <p:cNvPr id="5125" name="Rectangle 2">
            <a:extLst>
              <a:ext uri="{FF2B5EF4-FFF2-40B4-BE49-F238E27FC236}">
                <a16:creationId xmlns:a16="http://schemas.microsoft.com/office/drawing/2014/main" id="{042DA56E-1CBE-437C-8295-D010F5813C74}"/>
              </a:ext>
            </a:extLst>
          </p:cNvPr>
          <p:cNvGraphicFramePr>
            <a:graphicFrameLocks noGrp="1"/>
          </p:cNvGraphicFramePr>
          <p:nvPr>
            <p:ph idx="1"/>
            <p:extLst>
              <p:ext uri="{D42A27DB-BD31-4B8C-83A1-F6EECF244321}">
                <p14:modId xmlns:p14="http://schemas.microsoft.com/office/powerpoint/2010/main" val="138382462"/>
              </p:ext>
            </p:extLst>
          </p:nvPr>
        </p:nvGraphicFramePr>
        <p:xfrm>
          <a:off x="838200" y="1500160"/>
          <a:ext cx="7887346"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2" name="Picture 1">
            <a:extLst>
              <a:ext uri="{FF2B5EF4-FFF2-40B4-BE49-F238E27FC236}">
                <a16:creationId xmlns:a16="http://schemas.microsoft.com/office/drawing/2014/main" id="{20C0AE1E-00E3-4942-9AAD-E05E6117B462}"/>
              </a:ext>
            </a:extLst>
          </p:cNvPr>
          <p:cNvPicPr>
            <a:picLocks noChangeAspect="1"/>
          </p:cNvPicPr>
          <p:nvPr/>
        </p:nvPicPr>
        <p:blipFill rotWithShape="1">
          <a:blip r:embed="rId8"/>
          <a:srcRect r="48948"/>
          <a:stretch/>
        </p:blipFill>
        <p:spPr>
          <a:xfrm>
            <a:off x="8825548" y="1524000"/>
            <a:ext cx="1037381" cy="1905000"/>
          </a:xfrm>
          <a:prstGeom prst="rect">
            <a:avLst/>
          </a:prstGeom>
        </p:spPr>
      </p:pic>
      <p:pic>
        <p:nvPicPr>
          <p:cNvPr id="3" name="Picture 2">
            <a:extLst>
              <a:ext uri="{FF2B5EF4-FFF2-40B4-BE49-F238E27FC236}">
                <a16:creationId xmlns:a16="http://schemas.microsoft.com/office/drawing/2014/main" id="{9D0ABD5D-EBC5-AD4A-89E8-3DBE63E03806}"/>
              </a:ext>
            </a:extLst>
          </p:cNvPr>
          <p:cNvPicPr>
            <a:picLocks noChangeAspect="1"/>
          </p:cNvPicPr>
          <p:nvPr/>
        </p:nvPicPr>
        <p:blipFill>
          <a:blip r:embed="rId9"/>
          <a:stretch>
            <a:fillRect/>
          </a:stretch>
        </p:blipFill>
        <p:spPr>
          <a:xfrm>
            <a:off x="8829889" y="4010047"/>
            <a:ext cx="1028700" cy="1943100"/>
          </a:xfrm>
          <a:prstGeom prst="rect">
            <a:avLst/>
          </a:prstGeom>
        </p:spPr>
      </p:pic>
      <p:pic>
        <p:nvPicPr>
          <p:cNvPr id="8" name="Picture 7">
            <a:extLst>
              <a:ext uri="{FF2B5EF4-FFF2-40B4-BE49-F238E27FC236}">
                <a16:creationId xmlns:a16="http://schemas.microsoft.com/office/drawing/2014/main" id="{A3A69FEC-CE32-4A48-BD47-A3E23897431C}"/>
              </a:ext>
            </a:extLst>
          </p:cNvPr>
          <p:cNvPicPr>
            <a:picLocks noChangeAspect="1"/>
          </p:cNvPicPr>
          <p:nvPr/>
        </p:nvPicPr>
        <p:blipFill rotWithShape="1">
          <a:blip r:embed="rId8"/>
          <a:srcRect l="48948" b="1704"/>
          <a:stretch/>
        </p:blipFill>
        <p:spPr>
          <a:xfrm>
            <a:off x="9971456" y="2739560"/>
            <a:ext cx="1037381" cy="18725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4362B31C-546B-BA47-B1B8-6CBACAEB72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436"/>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C6A480-6DB1-4DE6-8DB4-487E55EF86FE}"/>
              </a:ext>
            </a:extLst>
          </p:cNvPr>
          <p:cNvSpPr>
            <a:spLocks noGrp="1"/>
          </p:cNvSpPr>
          <p:nvPr>
            <p:ph type="title"/>
          </p:nvPr>
        </p:nvSpPr>
        <p:spPr>
          <a:xfrm>
            <a:off x="7531610" y="365125"/>
            <a:ext cx="3822189" cy="1899912"/>
          </a:xfrm>
        </p:spPr>
        <p:txBody>
          <a:bodyPr>
            <a:normAutofit/>
          </a:bodyPr>
          <a:lstStyle/>
          <a:p>
            <a:r>
              <a:rPr lang="en-US" sz="4000" dirty="0"/>
              <a:t>Soliciting Requirements</a:t>
            </a:r>
            <a:endParaRPr lang="en-US" sz="3700" dirty="0"/>
          </a:p>
        </p:txBody>
      </p:sp>
      <p:sp>
        <p:nvSpPr>
          <p:cNvPr id="3" name="Content Placeholder 2">
            <a:extLst>
              <a:ext uri="{FF2B5EF4-FFF2-40B4-BE49-F238E27FC236}">
                <a16:creationId xmlns:a16="http://schemas.microsoft.com/office/drawing/2014/main" id="{E69BC942-6C09-4AFE-AAA0-16C77B95BD8E}"/>
              </a:ext>
            </a:extLst>
          </p:cNvPr>
          <p:cNvSpPr>
            <a:spLocks noGrp="1"/>
          </p:cNvSpPr>
          <p:nvPr>
            <p:ph idx="1"/>
          </p:nvPr>
        </p:nvSpPr>
        <p:spPr>
          <a:xfrm>
            <a:off x="7531610" y="2434201"/>
            <a:ext cx="3822189" cy="3742762"/>
          </a:xfrm>
        </p:spPr>
        <p:txBody>
          <a:bodyPr>
            <a:normAutofit fontScale="92500" lnSpcReduction="10000"/>
          </a:bodyPr>
          <a:lstStyle/>
          <a:p>
            <a:pPr marL="0" indent="0">
              <a:buNone/>
            </a:pPr>
            <a:r>
              <a:rPr lang="en-US" sz="2000" b="1" dirty="0">
                <a:solidFill>
                  <a:srgbClr val="FF0000"/>
                </a:solidFill>
              </a:rPr>
              <a:t>Option 1</a:t>
            </a:r>
            <a:r>
              <a:rPr lang="en-US" sz="2000" dirty="0"/>
              <a:t>: Users tell developers what they want</a:t>
            </a:r>
          </a:p>
          <a:p>
            <a:r>
              <a:rPr lang="en-US" sz="2400" dirty="0"/>
              <a:t>Client determines the problem and the solution</a:t>
            </a:r>
          </a:p>
          <a:p>
            <a:r>
              <a:rPr lang="en-US" sz="2400" dirty="0"/>
              <a:t>Requirements might be formally provided in the form of a contract or statement of work</a:t>
            </a:r>
          </a:p>
          <a:p>
            <a:r>
              <a:rPr lang="en-US" sz="2400" dirty="0"/>
              <a:t>Client might provide all requirements, or just some subset (e.g. “must be HIPAA compliant”)</a:t>
            </a:r>
          </a:p>
        </p:txBody>
      </p:sp>
      <p:sp>
        <p:nvSpPr>
          <p:cNvPr id="4" name="Slide Number Placeholder 3">
            <a:extLst>
              <a:ext uri="{FF2B5EF4-FFF2-40B4-BE49-F238E27FC236}">
                <a16:creationId xmlns:a16="http://schemas.microsoft.com/office/drawing/2014/main" id="{D0FE1C47-2495-4930-8DBF-E7B16C92BB91}"/>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5</a:t>
            </a:fld>
            <a:endParaRPr lang="en-US"/>
          </a:p>
        </p:txBody>
      </p:sp>
    </p:spTree>
    <p:extLst>
      <p:ext uri="{BB962C8B-B14F-4D97-AF65-F5344CB8AC3E}">
        <p14:creationId xmlns:p14="http://schemas.microsoft.com/office/powerpoint/2010/main" val="3783954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D99C9-20A3-48BC-BCE3-E5051B3BC8D1}"/>
              </a:ext>
            </a:extLst>
          </p:cNvPr>
          <p:cNvSpPr>
            <a:spLocks noGrp="1"/>
          </p:cNvSpPr>
          <p:nvPr>
            <p:ph type="title"/>
          </p:nvPr>
        </p:nvSpPr>
        <p:spPr>
          <a:xfrm>
            <a:off x="298581" y="3752849"/>
            <a:ext cx="3473320" cy="2293388"/>
          </a:xfrm>
        </p:spPr>
        <p:txBody>
          <a:bodyPr anchor="ctr">
            <a:normAutofit/>
          </a:bodyPr>
          <a:lstStyle/>
          <a:p>
            <a:r>
              <a:rPr lang="en-US" sz="3300" dirty="0"/>
              <a:t>Soliciting Requirements</a:t>
            </a:r>
          </a:p>
        </p:txBody>
      </p:sp>
      <p:pic>
        <p:nvPicPr>
          <p:cNvPr id="4098" name="Picture 2">
            <a:extLst>
              <a:ext uri="{FF2B5EF4-FFF2-40B4-BE49-F238E27FC236}">
                <a16:creationId xmlns:a16="http://schemas.microsoft.com/office/drawing/2014/main" id="{5E6A2B9F-FE9B-7644-9C83-4CE9562AF8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202" b="27203"/>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3D6177C-D9F4-4944-BC94-26B1642EE91F}"/>
              </a:ext>
            </a:extLst>
          </p:cNvPr>
          <p:cNvSpPr>
            <a:spLocks noGrp="1"/>
          </p:cNvSpPr>
          <p:nvPr>
            <p:ph idx="1"/>
          </p:nvPr>
        </p:nvSpPr>
        <p:spPr>
          <a:xfrm>
            <a:off x="4408006" y="3710613"/>
            <a:ext cx="7485413" cy="3033712"/>
          </a:xfrm>
        </p:spPr>
        <p:txBody>
          <a:bodyPr anchor="ctr">
            <a:normAutofit fontScale="92500" lnSpcReduction="10000"/>
          </a:bodyPr>
          <a:lstStyle/>
          <a:p>
            <a:pPr marL="0" indent="0">
              <a:buNone/>
            </a:pPr>
            <a:r>
              <a:rPr lang="en-US" sz="2200" b="1" dirty="0">
                <a:solidFill>
                  <a:srgbClr val="FF0000"/>
                </a:solidFill>
              </a:rPr>
              <a:t>Option 2</a:t>
            </a:r>
            <a:r>
              <a:rPr lang="en-US" sz="2200" dirty="0"/>
              <a:t>: The developers try to figure out what the user really wants or needs.</a:t>
            </a:r>
          </a:p>
          <a:p>
            <a:r>
              <a:rPr lang="en-US" sz="2200" dirty="0"/>
              <a:t>Interview users, ask questions about their problems, propose potential solutions, examine those solutions</a:t>
            </a:r>
          </a:p>
          <a:p>
            <a:r>
              <a:rPr lang="en-US" sz="2200" dirty="0"/>
              <a:t>Embed your client in your design team, or better yet, become an anthropologist in your client’s environment </a:t>
            </a:r>
          </a:p>
          <a:p>
            <a:r>
              <a:rPr lang="en-US" sz="2200" dirty="0"/>
              <a:t>Build requirements documents that demonstrate your understanding of the requirements, iterate</a:t>
            </a:r>
          </a:p>
          <a:p>
            <a:r>
              <a:rPr lang="en-US" sz="2200" dirty="0"/>
              <a:t>Empowers your team with credibility and authority </a:t>
            </a:r>
          </a:p>
        </p:txBody>
      </p:sp>
      <p:sp>
        <p:nvSpPr>
          <p:cNvPr id="4" name="Slide Number Placeholder 3">
            <a:extLst>
              <a:ext uri="{FF2B5EF4-FFF2-40B4-BE49-F238E27FC236}">
                <a16:creationId xmlns:a16="http://schemas.microsoft.com/office/drawing/2014/main" id="{66D614FE-95E5-41EB-BA7D-B041E7BE28F1}"/>
              </a:ext>
            </a:extLst>
          </p:cNvPr>
          <p:cNvSpPr>
            <a:spLocks noGrp="1"/>
          </p:cNvSpPr>
          <p:nvPr>
            <p:ph type="sldNum" sz="quarter" idx="12"/>
          </p:nvPr>
        </p:nvSpPr>
        <p:spPr>
          <a:xfrm>
            <a:off x="8864600" y="6356350"/>
            <a:ext cx="2743200" cy="365125"/>
          </a:xfrm>
        </p:spPr>
        <p:txBody>
          <a:bodyPr>
            <a:normAutofit/>
          </a:bodyPr>
          <a:lstStyle/>
          <a:p>
            <a:pPr>
              <a:spcAft>
                <a:spcPts val="600"/>
              </a:spcAft>
            </a:pPr>
            <a:fld id="{20F37917-FD3A-4669-9018-DA04BCDD3D75}" type="slidenum">
              <a:rPr lang="en-US">
                <a:solidFill>
                  <a:schemeClr val="tx1">
                    <a:lumMod val="75000"/>
                    <a:lumOff val="25000"/>
                  </a:schemeClr>
                </a:solidFill>
              </a:rPr>
              <a:pPr>
                <a:spcAft>
                  <a:spcPts val="600"/>
                </a:spcAft>
              </a:pPr>
              <a:t>6</a:t>
            </a:fld>
            <a:endParaRPr lang="en-US">
              <a:solidFill>
                <a:schemeClr val="tx1">
                  <a:lumMod val="75000"/>
                  <a:lumOff val="25000"/>
                </a:schemeClr>
              </a:solidFill>
            </a:endParaRPr>
          </a:p>
        </p:txBody>
      </p:sp>
    </p:spTree>
    <p:extLst>
      <p:ext uri="{BB962C8B-B14F-4D97-AF65-F5344CB8AC3E}">
        <p14:creationId xmlns:p14="http://schemas.microsoft.com/office/powerpoint/2010/main" val="33784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7C1F06-ED21-403A-B6A6-FEA376B409EE}"/>
              </a:ext>
            </a:extLst>
          </p:cNvPr>
          <p:cNvSpPr>
            <a:spLocks noGrp="1"/>
          </p:cNvSpPr>
          <p:nvPr>
            <p:ph type="title"/>
          </p:nvPr>
        </p:nvSpPr>
        <p:spPr>
          <a:xfrm>
            <a:off x="640080" y="325369"/>
            <a:ext cx="4368602" cy="1956841"/>
          </a:xfrm>
        </p:spPr>
        <p:txBody>
          <a:bodyPr anchor="ctr">
            <a:normAutofit/>
          </a:bodyPr>
          <a:lstStyle/>
          <a:p>
            <a:r>
              <a:rPr lang="en-US" sz="3400" dirty="0"/>
              <a:t>Always need to document the requirements</a:t>
            </a:r>
          </a:p>
        </p:txBody>
      </p:sp>
      <p:sp>
        <p:nvSpPr>
          <p:cNvPr id="7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B42B4B-1CA2-4719-81B9-B018D78713C4}"/>
              </a:ext>
            </a:extLst>
          </p:cNvPr>
          <p:cNvSpPr>
            <a:spLocks noGrp="1"/>
          </p:cNvSpPr>
          <p:nvPr>
            <p:ph idx="1"/>
          </p:nvPr>
        </p:nvSpPr>
        <p:spPr>
          <a:xfrm>
            <a:off x="640080" y="2872899"/>
            <a:ext cx="4243589" cy="3320668"/>
          </a:xfrm>
        </p:spPr>
        <p:txBody>
          <a:bodyPr>
            <a:normAutofit/>
          </a:bodyPr>
          <a:lstStyle/>
          <a:p>
            <a:r>
              <a:rPr lang="en-US" sz="2200" dirty="0"/>
              <a:t>Documentation helps our whole team make sure they are building the right thing</a:t>
            </a:r>
          </a:p>
          <a:p>
            <a:r>
              <a:rPr lang="en-US" sz="2200" dirty="0"/>
              <a:t>Documentation can help specify implicit requirements</a:t>
            </a:r>
          </a:p>
          <a:p>
            <a:r>
              <a:rPr lang="en-US" sz="2200" dirty="0"/>
              <a:t>Documentation can also serve as an artifact to iterate on with a client</a:t>
            </a:r>
          </a:p>
        </p:txBody>
      </p:sp>
      <p:pic>
        <p:nvPicPr>
          <p:cNvPr id="5122" name="Picture 2">
            <a:extLst>
              <a:ext uri="{FF2B5EF4-FFF2-40B4-BE49-F238E27FC236}">
                <a16:creationId xmlns:a16="http://schemas.microsoft.com/office/drawing/2014/main" id="{3A77A357-8C86-E643-ABFD-8DBD581209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41" r="1643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9C40FE6-1836-48FB-AC25-D22F80147B14}"/>
              </a:ext>
            </a:extLst>
          </p:cNvPr>
          <p:cNvSpPr>
            <a:spLocks noGrp="1"/>
          </p:cNvSpPr>
          <p:nvPr>
            <p:ph type="sldNum" sz="quarter" idx="12"/>
          </p:nvPr>
        </p:nvSpPr>
        <p:spPr>
          <a:xfrm>
            <a:off x="10439400" y="6356350"/>
            <a:ext cx="914400" cy="365125"/>
          </a:xfrm>
        </p:spPr>
        <p:txBody>
          <a:bodyPr>
            <a:normAutofit/>
          </a:bodyPr>
          <a:lstStyle/>
          <a:p>
            <a:pPr>
              <a:spcAft>
                <a:spcPts val="600"/>
              </a:spcAft>
            </a:pPr>
            <a:fld id="{20F37917-FD3A-4669-9018-DA04BCDD3D75}" type="slidenum">
              <a:rPr lang="en-US">
                <a:solidFill>
                  <a:srgbClr val="FFFFFF"/>
                </a:solidFill>
              </a:rPr>
              <a:pPr>
                <a:spcAft>
                  <a:spcPts val="600"/>
                </a:spcAft>
              </a:pPr>
              <a:t>7</a:t>
            </a:fld>
            <a:endParaRPr lang="en-US">
              <a:solidFill>
                <a:srgbClr val="FFFFFF"/>
              </a:solidFill>
            </a:endParaRPr>
          </a:p>
        </p:txBody>
      </p:sp>
    </p:spTree>
    <p:extLst>
      <p:ext uri="{BB962C8B-B14F-4D97-AF65-F5344CB8AC3E}">
        <p14:creationId xmlns:p14="http://schemas.microsoft.com/office/powerpoint/2010/main" val="2236293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Documentation should also capture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fontScale="92500" lnSpcReduction="20000"/>
          </a:bodyPr>
          <a:lstStyle/>
          <a:p>
            <a:r>
              <a:rPr lang="en-US" dirty="0"/>
              <a:t>Qualities that reflect the execution of the system</a:t>
            </a:r>
          </a:p>
          <a:p>
            <a:pPr lvl="1"/>
            <a:r>
              <a:rPr lang="en-US" dirty="0"/>
              <a:t>Accessibility</a:t>
            </a:r>
          </a:p>
          <a:p>
            <a:pPr lvl="1"/>
            <a:r>
              <a:rPr lang="en-US" dirty="0"/>
              <a:t>Availability</a:t>
            </a:r>
          </a:p>
          <a:p>
            <a:pPr lvl="1"/>
            <a:r>
              <a:rPr lang="en-US" dirty="0"/>
              <a:t>Capacity</a:t>
            </a:r>
          </a:p>
          <a:p>
            <a:pPr lvl="1"/>
            <a:r>
              <a:rPr lang="en-US" dirty="0"/>
              <a:t>Efficiency</a:t>
            </a:r>
          </a:p>
          <a:p>
            <a:pPr lvl="1"/>
            <a:r>
              <a:rPr lang="en-US" dirty="0"/>
              <a:t>Performance</a:t>
            </a:r>
          </a:p>
          <a:p>
            <a:pPr lvl="1"/>
            <a:r>
              <a:rPr lang="en-US" dirty="0"/>
              <a:t>Privacy</a:t>
            </a:r>
          </a:p>
          <a:p>
            <a:pPr lvl="1"/>
            <a:r>
              <a:rPr lang="en-US" dirty="0"/>
              <a:t>Response Time</a:t>
            </a:r>
          </a:p>
          <a:p>
            <a:pPr lvl="1"/>
            <a:r>
              <a:rPr lang="en-US" dirty="0"/>
              <a:t>Security</a:t>
            </a:r>
          </a:p>
          <a:p>
            <a:pPr lvl="1"/>
            <a:r>
              <a:rPr lang="en-US" dirty="0"/>
              <a:t>Supportability</a:t>
            </a:r>
          </a:p>
          <a:p>
            <a:pPr lvl="1"/>
            <a:r>
              <a:rPr lang="en-US" dirty="0"/>
              <a:t>Usability</a:t>
            </a:r>
          </a:p>
          <a:p>
            <a:r>
              <a:rPr lang="en-US" dirty="0"/>
              <a:t>Example: “A 4-core server with 16 GB RAM should be able to service at least 200 simultaneous clients with less than 300ms latency”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2709284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Documentation should also capture non-functional requirements (2)</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a:bodyPr>
          <a:lstStyle/>
          <a:p>
            <a:r>
              <a:rPr lang="en-US" dirty="0"/>
              <a:t>Qualities that reflect the evolution of the system</a:t>
            </a:r>
          </a:p>
          <a:p>
            <a:pPr lvl="1"/>
            <a:r>
              <a:rPr lang="en-US" dirty="0"/>
              <a:t>Testability</a:t>
            </a:r>
          </a:p>
          <a:p>
            <a:pPr lvl="1"/>
            <a:r>
              <a:rPr lang="en-US" dirty="0"/>
              <a:t>Maintainability</a:t>
            </a:r>
          </a:p>
          <a:p>
            <a:pPr lvl="1"/>
            <a:r>
              <a:rPr lang="en-US" dirty="0"/>
              <a:t>Extensibility</a:t>
            </a:r>
          </a:p>
          <a:p>
            <a:pPr lvl="1"/>
            <a:r>
              <a:rPr lang="en-US" dirty="0"/>
              <a:t>Scalability</a:t>
            </a:r>
          </a:p>
          <a:p>
            <a:r>
              <a:rPr lang="en-US" dirty="0"/>
              <a:t>Example: “A 3</a:t>
            </a:r>
            <a:r>
              <a:rPr lang="en-US" baseline="30000" dirty="0"/>
              <a:t>rd</a:t>
            </a:r>
            <a:r>
              <a:rPr lang="en-US" dirty="0"/>
              <a:t> party component built conforming to the API defined in the Canvas LMS specification can create, modify, and delete assignments on behalf of an authenticated user”</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667178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10799</TotalTime>
  <Words>3328</Words>
  <Application>Microsoft Office PowerPoint</Application>
  <PresentationFormat>Widescreen</PresentationFormat>
  <Paragraphs>267</Paragraphs>
  <Slides>18</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Verdana</vt:lpstr>
      <vt:lpstr>Calibri</vt:lpstr>
      <vt:lpstr>Arial</vt:lpstr>
      <vt:lpstr>Calibri Light</vt:lpstr>
      <vt:lpstr>Office Theme</vt:lpstr>
      <vt:lpstr>CS 4530: Fundamentals of Software Engineering Module 1.2: Capturing User Requirements</vt:lpstr>
      <vt:lpstr>Learning Goals for this Lesson</vt:lpstr>
      <vt:lpstr>Overall question: How to make sure we are building the right thing</vt:lpstr>
      <vt:lpstr>Why is requirements analysis hard?</vt:lpstr>
      <vt:lpstr>Soliciting Requirements</vt:lpstr>
      <vt:lpstr>Soliciting Requirements</vt:lpstr>
      <vt:lpstr>Always need to document the requirements</vt:lpstr>
      <vt:lpstr>Documentation should also capture non-functional requirements</vt:lpstr>
      <vt:lpstr>Documentation should also capture non-functional requirements (2)</vt:lpstr>
      <vt:lpstr>Formal Specifications is one way to document the requirements</vt:lpstr>
      <vt:lpstr>User Stories document requirements from a user’s point of view</vt:lpstr>
      <vt:lpstr>Writing User Stories: INVEST</vt:lpstr>
      <vt:lpstr>Example: a Transcript database User Story</vt:lpstr>
      <vt:lpstr>Satisfaction Conditions</vt:lpstr>
      <vt:lpstr>User Stories may be Prioritized</vt:lpstr>
      <vt:lpstr>Non-Functional Requirements:</vt:lpstr>
      <vt:lpstr>Requirements: Which to pick?</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1.2: Capturing User Requirements</dc:title>
  <dc:creator>Mitchell Wand</dc:creator>
  <cp:lastModifiedBy>Bhutta, Adeel</cp:lastModifiedBy>
  <cp:revision>193</cp:revision>
  <dcterms:created xsi:type="dcterms:W3CDTF">2021-01-07T15:19:22Z</dcterms:created>
  <dcterms:modified xsi:type="dcterms:W3CDTF">2024-01-02T20:53:51Z</dcterms:modified>
</cp:coreProperties>
</file>