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485" r:id="rId2"/>
    <p:sldId id="396" r:id="rId3"/>
    <p:sldId id="523" r:id="rId4"/>
    <p:sldId id="397" r:id="rId5"/>
    <p:sldId id="543" r:id="rId6"/>
    <p:sldId id="524" r:id="rId7"/>
    <p:sldId id="526" r:id="rId8"/>
    <p:sldId id="527" r:id="rId9"/>
    <p:sldId id="528" r:id="rId10"/>
    <p:sldId id="529" r:id="rId11"/>
    <p:sldId id="530" r:id="rId12"/>
    <p:sldId id="531" r:id="rId13"/>
    <p:sldId id="532" r:id="rId14"/>
    <p:sldId id="533" r:id="rId15"/>
    <p:sldId id="534" r:id="rId16"/>
    <p:sldId id="535" r:id="rId17"/>
    <p:sldId id="536" r:id="rId18"/>
    <p:sldId id="537" r:id="rId19"/>
    <p:sldId id="538" r:id="rId20"/>
    <p:sldId id="539" r:id="rId21"/>
    <p:sldId id="540" r:id="rId22"/>
    <p:sldId id="541" r:id="rId23"/>
    <p:sldId id="542" r:id="rId24"/>
    <p:sldId id="544" r:id="rId25"/>
    <p:sldId id="545" r:id="rId26"/>
    <p:sldId id="549" r:id="rId27"/>
    <p:sldId id="547" r:id="rId28"/>
    <p:sldId id="548" r:id="rId29"/>
  </p:sldIdLst>
  <p:sldSz cx="12192000" cy="6858000"/>
  <p:notesSz cx="6858000" cy="9144000"/>
  <p:embeddedFontLst>
    <p:embeddedFont>
      <p:font typeface="Consolas" panose="020B0609020204030204" pitchFamily="49"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26"/>
            <p14:sldId id="527"/>
            <p14:sldId id="528"/>
            <p14:sldId id="529"/>
            <p14:sldId id="530"/>
            <p14:sldId id="531"/>
            <p14:sldId id="532"/>
            <p14:sldId id="533"/>
            <p14:sldId id="534"/>
            <p14:sldId id="535"/>
            <p14:sldId id="536"/>
            <p14:sldId id="537"/>
            <p14:sldId id="538"/>
            <p14:sldId id="539"/>
            <p14:sldId id="540"/>
            <p14:sldId id="541"/>
            <p14:sldId id="542"/>
            <p14:sldId id="544"/>
            <p14:sldId id="545"/>
            <p14:sldId id="549"/>
            <p14:sldId id="547"/>
            <p14:sldId id="54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F4DC6-0291-4031-B743-2034250D9D86}" v="2" dt="2024-08-13T18:20: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4" autoAdjust="0"/>
    <p:restoredTop sz="83654" autoAdjust="0"/>
  </p:normalViewPr>
  <p:slideViewPr>
    <p:cSldViewPr snapToGrid="0">
      <p:cViewPr varScale="1">
        <p:scale>
          <a:sx n="62" d="100"/>
          <a:sy n="62" d="100"/>
        </p:scale>
        <p:origin x="52" y="76"/>
      </p:cViewPr>
      <p:guideLst/>
    </p:cSldViewPr>
  </p:slideViewPr>
  <p:outlineViewPr>
    <p:cViewPr>
      <p:scale>
        <a:sx n="33" d="100"/>
        <a:sy n="33" d="100"/>
      </p:scale>
      <p:origin x="0" y="-956"/>
    </p:cViewPr>
  </p:outlineViewPr>
  <p:notesTextViewPr>
    <p:cViewPr>
      <p:scale>
        <a:sx n="150" d="100"/>
        <a:sy n="150" d="100"/>
      </p:scale>
      <p:origin x="0" y="0"/>
    </p:cViewPr>
  </p:notesTextViewPr>
  <p:sorterViewPr>
    <p:cViewPr varScale="1">
      <p:scale>
        <a:sx n="1" d="1"/>
        <a:sy n="1" d="1"/>
      </p:scale>
      <p:origin x="0" y="-9356"/>
    </p:cViewPr>
  </p:sorterViewPr>
  <p:notesViewPr>
    <p:cSldViewPr snapToGrid="0">
      <p:cViewPr varScale="1">
        <p:scale>
          <a:sx n="53" d="100"/>
          <a:sy n="53" d="100"/>
        </p:scale>
        <p:origin x="2236"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2CEF4DC6-0291-4031-B743-2034250D9D86}"/>
    <pc:docChg chg="undo custSel modSld">
      <pc:chgData name="Mitchell Wand" userId="de9b44c55c049659" providerId="LiveId" clId="{2CEF4DC6-0291-4031-B743-2034250D9D86}" dt="2024-08-13T20:46:45.494" v="620" actId="20577"/>
      <pc:docMkLst>
        <pc:docMk/>
      </pc:docMkLst>
      <pc:sldChg chg="modAnim modNotesTx">
        <pc:chgData name="Mitchell Wand" userId="de9b44c55c049659" providerId="LiveId" clId="{2CEF4DC6-0291-4031-B743-2034250D9D86}" dt="2024-08-13T18:20:50.249" v="21" actId="6549"/>
        <pc:sldMkLst>
          <pc:docMk/>
          <pc:sldMk cId="3346099260" sldId="397"/>
        </pc:sldMkLst>
      </pc:sldChg>
      <pc:sldChg chg="modNotesTx">
        <pc:chgData name="Mitchell Wand" userId="de9b44c55c049659" providerId="LiveId" clId="{2CEF4DC6-0291-4031-B743-2034250D9D86}" dt="2024-08-13T20:39:44.439" v="214" actId="20577"/>
        <pc:sldMkLst>
          <pc:docMk/>
          <pc:sldMk cId="2142082936" sldId="524"/>
        </pc:sldMkLst>
      </pc:sldChg>
      <pc:sldChg chg="modNotesTx">
        <pc:chgData name="Mitchell Wand" userId="de9b44c55c049659" providerId="LiveId" clId="{2CEF4DC6-0291-4031-B743-2034250D9D86}" dt="2024-08-13T20:40:24.742" v="265" actId="20577"/>
        <pc:sldMkLst>
          <pc:docMk/>
          <pc:sldMk cId="1975669705" sldId="526"/>
        </pc:sldMkLst>
      </pc:sldChg>
      <pc:sldChg chg="modNotesTx">
        <pc:chgData name="Mitchell Wand" userId="de9b44c55c049659" providerId="LiveId" clId="{2CEF4DC6-0291-4031-B743-2034250D9D86}" dt="2024-08-13T20:41:29.301" v="342" actId="20577"/>
        <pc:sldMkLst>
          <pc:docMk/>
          <pc:sldMk cId="1528585087" sldId="529"/>
        </pc:sldMkLst>
      </pc:sldChg>
      <pc:sldChg chg="modNotesTx">
        <pc:chgData name="Mitchell Wand" userId="de9b44c55c049659" providerId="LiveId" clId="{2CEF4DC6-0291-4031-B743-2034250D9D86}" dt="2024-08-13T20:43:53.995" v="549" actId="20577"/>
        <pc:sldMkLst>
          <pc:docMk/>
          <pc:sldMk cId="2603138617" sldId="531"/>
        </pc:sldMkLst>
      </pc:sldChg>
      <pc:sldChg chg="modNotesTx">
        <pc:chgData name="Mitchell Wand" userId="de9b44c55c049659" providerId="LiveId" clId="{2CEF4DC6-0291-4031-B743-2034250D9D86}" dt="2024-08-13T18:23:38.738" v="181" actId="20577"/>
        <pc:sldMkLst>
          <pc:docMk/>
          <pc:sldMk cId="1120610488" sldId="543"/>
        </pc:sldMkLst>
      </pc:sldChg>
      <pc:sldChg chg="modNotesTx">
        <pc:chgData name="Mitchell Wand" userId="de9b44c55c049659" providerId="LiveId" clId="{2CEF4DC6-0291-4031-B743-2034250D9D86}" dt="2024-08-13T20:46:45.494" v="620" actId="20577"/>
        <pc:sldMkLst>
          <pc:docMk/>
          <pc:sldMk cId="2850543431" sldId="547"/>
        </pc:sldMkLst>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4048336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through this….</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7002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Show how VS generates the JSDOC .</a:t>
            </a:r>
          </a:p>
          <a:p>
            <a:r>
              <a:rPr lang="en-US" dirty="0"/>
              <a:t>Here we’ve decided that the class will maintain a list of transcripts, in no particular order.</a:t>
            </a:r>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3934378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filter and map.</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73956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didn't need an </a:t>
            </a:r>
            <a:r>
              <a:rPr lang="en-US" dirty="0" err="1"/>
              <a:t>afterEach</a:t>
            </a:r>
            <a:r>
              <a:rPr lang="en-US" dirty="0"/>
              <a:t>, because the </a:t>
            </a:r>
            <a:r>
              <a:rPr lang="en-US" dirty="0" err="1"/>
              <a:t>beforeEach</a:t>
            </a:r>
            <a:r>
              <a:rPr lang="en-US" dirty="0"/>
              <a:t> re-initializes the database.  If the </a:t>
            </a:r>
            <a:r>
              <a:rPr lang="en-US" dirty="0" err="1"/>
              <a:t>beforeEach</a:t>
            </a:r>
            <a:r>
              <a:rPr lang="en-US" dirty="0"/>
              <a:t> did things like connect to a database, then you'd need an </a:t>
            </a:r>
            <a:r>
              <a:rPr lang="en-US" dirty="0" err="1"/>
              <a:t>afterEach</a:t>
            </a:r>
            <a:r>
              <a:rPr lang="en-US" dirty="0"/>
              <a:t> to disconnect.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646213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there.</a:t>
            </a:r>
          </a:p>
          <a:p>
            <a:r>
              <a:rPr lang="en-US" dirty="0"/>
              <a:t>&lt;click thru to next slide, so the diagram stays on </a:t>
            </a:r>
            <a:r>
              <a:rPr lang="en-US"/>
              <a:t>the screen&gt;</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2513299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dirty="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With tests defined first, there should be no more guesswork of “whether you are done”</a:t>
            </a:r>
            <a:endParaRPr lang="en-US" sz="1600"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depiction of the TDD cycle. It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first refine those to come up with testable behaviors– concrete, testable things that our system should do.  Along the way, we may discover some design decisions that we need to make.</a:t>
            </a:r>
          </a:p>
          <a:p>
            <a:endParaRPr lang="en-US" dirty="0"/>
          </a:p>
          <a:p>
            <a:r>
              <a:rPr lang="en-US" dirty="0"/>
              <a:t>Our next step is to turn these testable behaviors into executable tests.  To do this, we will need to design some of our program– at the very least, we will have to decide on the names of the things we will test.  </a:t>
            </a:r>
          </a:p>
          <a:p>
            <a:endParaRPr lang="en-US" dirty="0"/>
          </a:p>
          <a:p>
            <a:r>
              <a:rPr lang="en-US" dirty="0"/>
              <a:t>Finally, we write some code that will pass our tests.</a:t>
            </a:r>
          </a:p>
          <a:p>
            <a:endParaRPr lang="en-US" dirty="0"/>
          </a:p>
          <a:p>
            <a:r>
              <a:rPr lang="en-US" dirty="0"/>
              <a:t>Or not so finally– we do this one test (or a few tests) at a time.  Once we get our code to pass one test, we go back and get the next test to work.  If there are no more tests, we go back to the next unsatisfied testable behavior.  And if we have no more testable behaviors, we go back and start on the next satisfaction condition.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example we used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2922796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Typescript interface is similar to a Java interface.  Here is the TS syntax.  We import some types from ./Types (which we will write pretty soon now), and export the interface.</a:t>
            </a:r>
          </a:p>
          <a:p>
            <a:endParaRPr lang="en-US" dirty="0"/>
          </a:p>
          <a:p>
            <a:r>
              <a:rPr lang="en-US" dirty="0"/>
              <a:t>&lt;Read slide, talk about design decisions discovered in the process&gt;</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2230244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Possibility (a) commits the caller to look at the return value, and</a:t>
            </a:r>
          </a:p>
          <a:p>
            <a:r>
              <a:rPr lang="en-US" dirty="0"/>
              <a:t>decide whether to proceed.  If the caller proceeds with the error</a:t>
            </a:r>
          </a:p>
          <a:p>
            <a:r>
              <a:rPr lang="en-US" dirty="0"/>
              <a:t>value, it will likely get into trouble somewhere later.   Possibility</a:t>
            </a:r>
          </a:p>
          <a:p>
            <a:r>
              <a:rPr lang="en-US" dirty="0"/>
              <a:t>(b) means that the caller will not proceed past an error, unless it</a:t>
            </a:r>
          </a:p>
          <a:p>
            <a:r>
              <a:rPr lang="en-US" dirty="0"/>
              <a:t>explicitly wraps the call in a try/catch.   We'll choose (b).  This will also give us practice writing code that deals with exceptions.</a:t>
            </a:r>
          </a:p>
          <a:p>
            <a:endParaRPr lang="en-US" dirty="0"/>
          </a:p>
          <a:p>
            <a:r>
              <a:rPr lang="en-US" dirty="0"/>
              <a:t>&lt;Possible discussion: why not have </a:t>
            </a:r>
            <a:r>
              <a:rPr lang="en-US" dirty="0" err="1"/>
              <a:t>getTranscript</a:t>
            </a:r>
            <a:r>
              <a:rPr lang="en-US" dirty="0"/>
              <a:t> return an object with an `ok` </a:t>
            </a:r>
            <a:r>
              <a:rPr lang="en-US" dirty="0" err="1"/>
              <a:t>boolean</a:t>
            </a:r>
            <a:r>
              <a:rPr lang="en-US" dirty="0"/>
              <a:t>?  Wouldn't the </a:t>
            </a:r>
            <a:r>
              <a:rPr lang="en-US" dirty="0" err="1"/>
              <a:t>typechecker</a:t>
            </a:r>
            <a:r>
              <a:rPr lang="en-US" dirty="0"/>
              <a:t> save us then?&gt;</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369080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1/1/2025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1/1/2025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1/1/2025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1/1/2025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1/1/2025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1/1/2025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1/1/2025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1/1/2025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1/1/2025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1/1/2025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1/1/2025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A09847E-8340-DEF9-AB98-A0581C9005C3}"/>
              </a:ext>
            </a:extLst>
          </p:cNvPr>
          <p:cNvSpPr>
            <a:spLocks noGrp="1"/>
          </p:cNvSpPr>
          <p:nvPr>
            <p:ph type="title"/>
          </p:nvPr>
        </p:nvSpPr>
        <p:spPr/>
        <p:txBody>
          <a:bodyPr/>
          <a:lstStyle/>
          <a:p>
            <a:r>
              <a:rPr lang="en-US" dirty="0"/>
              <a:t>We start with the interface</a:t>
            </a:r>
          </a:p>
        </p:txBody>
      </p:sp>
      <p:sp>
        <p:nvSpPr>
          <p:cNvPr id="4" name="Slide Number Placeholder 3">
            <a:extLst>
              <a:ext uri="{FF2B5EF4-FFF2-40B4-BE49-F238E27FC236}">
                <a16:creationId xmlns:a16="http://schemas.microsoft.com/office/drawing/2014/main" id="{C684D6DD-E271-4B6F-7B79-AB29DAD1F142}"/>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8" name="TextBox 7">
            <a:extLst>
              <a:ext uri="{FF2B5EF4-FFF2-40B4-BE49-F238E27FC236}">
                <a16:creationId xmlns:a16="http://schemas.microsoft.com/office/drawing/2014/main" id="{5950D317-9151-B479-C436-611829898FD4}"/>
              </a:ext>
            </a:extLst>
          </p:cNvPr>
          <p:cNvSpPr txBox="1"/>
          <p:nvPr/>
        </p:nvSpPr>
        <p:spPr>
          <a:xfrm>
            <a:off x="744069" y="1555036"/>
            <a:ext cx="1043491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interface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IDataBase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getTranscript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deleteStudent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hmm, what to do about errors??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addGrade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void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getGrade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CourseGrade</a:t>
            </a:r>
            <a:r>
              <a:rPr lang="en-US" b="0" dirty="0">
                <a:solidFill>
                  <a:srgbClr val="267F99"/>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Content Placeholder 5">
            <a:extLst>
              <a:ext uri="{FF2B5EF4-FFF2-40B4-BE49-F238E27FC236}">
                <a16:creationId xmlns:a16="http://schemas.microsoft.com/office/drawing/2014/main" id="{9D88BFC3-CF27-A7DC-98E4-5295686B18BD}"/>
              </a:ext>
            </a:extLst>
          </p:cNvPr>
          <p:cNvSpPr>
            <a:spLocks noGrp="1"/>
          </p:cNvSpPr>
          <p:nvPr>
            <p:ph idx="1"/>
          </p:nvPr>
        </p:nvSpPr>
        <p:spPr>
          <a:xfrm>
            <a:off x="838199" y="4580965"/>
            <a:ext cx="7911353" cy="4586301"/>
          </a:xfrm>
        </p:spPr>
        <p:txBody>
          <a:bodyPr>
            <a:normAutofit/>
          </a:bodyPr>
          <a:lstStyle/>
          <a:p>
            <a:r>
              <a:rPr lang="en-US" sz="2000" dirty="0"/>
              <a:t>The types are all </a:t>
            </a:r>
            <a:r>
              <a:rPr lang="en-US" sz="2000" i="1" dirty="0">
                <a:solidFill>
                  <a:srgbClr val="FF0000"/>
                </a:solidFill>
              </a:rPr>
              <a:t>abstract</a:t>
            </a:r>
          </a:p>
          <a:p>
            <a:r>
              <a:rPr lang="en-US" sz="2000" dirty="0"/>
              <a:t>In the process of writing this down, we’ve discovered  some more design decisions:</a:t>
            </a:r>
          </a:p>
          <a:p>
            <a:pPr lvl="1"/>
            <a:r>
              <a:rPr lang="en-US" sz="1600" dirty="0"/>
              <a:t>How to identify a student to the DB user</a:t>
            </a:r>
          </a:p>
          <a:p>
            <a:pPr lvl="1"/>
            <a:r>
              <a:rPr lang="en-US" sz="1600" dirty="0"/>
              <a:t>What to do about exceptional conditions in </a:t>
            </a:r>
            <a:r>
              <a:rPr lang="en-US" sz="1600" dirty="0" err="1"/>
              <a:t>deleteStudent</a:t>
            </a:r>
            <a:r>
              <a:rPr lang="en-US" sz="1600" dirty="0"/>
              <a:t> and elsewhere</a:t>
            </a:r>
          </a:p>
          <a:p>
            <a:pPr lvl="1"/>
            <a:r>
              <a:rPr lang="en-US" sz="1600" dirty="0"/>
              <a:t>We needed a new method to get from a student name to their ID.  </a:t>
            </a:r>
          </a:p>
        </p:txBody>
      </p:sp>
    </p:spTree>
    <p:extLst>
      <p:ext uri="{BB962C8B-B14F-4D97-AF65-F5344CB8AC3E}">
        <p14:creationId xmlns:p14="http://schemas.microsoft.com/office/powerpoint/2010/main" val="1528585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11</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&lt;hmmm…. What *should* it do??????&gt;</a:t>
            </a:r>
          </a:p>
        </p:txBody>
      </p:sp>
    </p:spTree>
    <p:extLst>
      <p:ext uri="{BB962C8B-B14F-4D97-AF65-F5344CB8AC3E}">
        <p14:creationId xmlns:p14="http://schemas.microsoft.com/office/powerpoint/2010/main" val="3248119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6932D-BB1D-0F7C-3B70-4724A6AE8B29}"/>
              </a:ext>
            </a:extLst>
          </p:cNvPr>
          <p:cNvSpPr>
            <a:spLocks noGrp="1"/>
          </p:cNvSpPr>
          <p:nvPr>
            <p:ph type="title"/>
          </p:nvPr>
        </p:nvSpPr>
        <p:spPr/>
        <p:txBody>
          <a:bodyPr/>
          <a:lstStyle/>
          <a:p>
            <a:r>
              <a:rPr lang="en-US" dirty="0"/>
              <a:t>Writing down the testable behaviors may uncover more design decisions to make</a:t>
            </a:r>
          </a:p>
        </p:txBody>
      </p:sp>
      <p:sp>
        <p:nvSpPr>
          <p:cNvPr id="3" name="Content Placeholder 2">
            <a:extLst>
              <a:ext uri="{FF2B5EF4-FFF2-40B4-BE49-F238E27FC236}">
                <a16:creationId xmlns:a16="http://schemas.microsoft.com/office/drawing/2014/main" id="{32287C80-5419-CC41-22F2-22BFD112C70F}"/>
              </a:ext>
            </a:extLst>
          </p:cNvPr>
          <p:cNvSpPr>
            <a:spLocks noGrp="1"/>
          </p:cNvSpPr>
          <p:nvPr>
            <p:ph idx="1"/>
          </p:nvPr>
        </p:nvSpPr>
        <p:spPr/>
        <p:txBody>
          <a:bodyPr/>
          <a:lstStyle/>
          <a:p>
            <a:r>
              <a:rPr lang="en-US" dirty="0"/>
              <a:t>Here we realized that the user’s satisfaction conditions didn’t give us any guidance on the exceptional condition “not an ID of any student”</a:t>
            </a:r>
          </a:p>
          <a:p>
            <a:r>
              <a:rPr lang="en-US" dirty="0"/>
              <a:t>What should </a:t>
            </a:r>
            <a:r>
              <a:rPr lang="en-US" b="1" dirty="0" err="1"/>
              <a:t>getTranscript</a:t>
            </a:r>
            <a:r>
              <a:rPr lang="en-US" dirty="0"/>
              <a:t> do?</a:t>
            </a:r>
          </a:p>
          <a:p>
            <a:r>
              <a:rPr lang="en-US" dirty="0"/>
              <a:t>Possibilities:</a:t>
            </a:r>
          </a:p>
          <a:p>
            <a:pPr lvl="1"/>
            <a:r>
              <a:rPr lang="en-US" dirty="0"/>
              <a:t> return an error value (undefined, -1, etc.)</a:t>
            </a:r>
          </a:p>
          <a:p>
            <a:pPr lvl="1"/>
            <a:r>
              <a:rPr lang="en-US" dirty="0"/>
              <a:t>Throw an exception</a:t>
            </a:r>
          </a:p>
        </p:txBody>
      </p:sp>
      <p:sp>
        <p:nvSpPr>
          <p:cNvPr id="4" name="Slide Number Placeholder 3">
            <a:extLst>
              <a:ext uri="{FF2B5EF4-FFF2-40B4-BE49-F238E27FC236}">
                <a16:creationId xmlns:a16="http://schemas.microsoft.com/office/drawing/2014/main" id="{BFDDF640-9233-E173-6B2B-0439119FC39D}"/>
              </a:ext>
            </a:extLst>
          </p:cNvPr>
          <p:cNvSpPr>
            <a:spLocks noGrp="1"/>
          </p:cNvSpPr>
          <p:nvPr>
            <p:ph type="sldNum" sz="quarter" idx="12"/>
          </p:nvPr>
        </p:nvSpPr>
        <p:spPr/>
        <p:txBody>
          <a:bodyPr/>
          <a:lstStyle/>
          <a:p>
            <a:fld id="{20F37917-FD3A-4669-9018-DA04BCDD3D75}" type="slidenum">
              <a:rPr lang="en-US" smtClean="0"/>
              <a:t>12</a:t>
            </a:fld>
            <a:endParaRPr lang="en-US"/>
          </a:p>
        </p:txBody>
      </p:sp>
    </p:spTree>
    <p:extLst>
      <p:ext uri="{BB962C8B-B14F-4D97-AF65-F5344CB8AC3E}">
        <p14:creationId xmlns:p14="http://schemas.microsoft.com/office/powerpoint/2010/main" val="2603138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lstStyle/>
          <a:p>
            <a:r>
              <a:rPr lang="en-US" dirty="0"/>
              <a:t>Testable Behaviors, revised</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2" name="TextBox 1">
            <a:extLst>
              <a:ext uri="{FF2B5EF4-FFF2-40B4-BE49-F238E27FC236}">
                <a16:creationId xmlns:a16="http://schemas.microsoft.com/office/drawing/2014/main" id="{B5A47189-CBE5-11ED-A73D-CE02572B56D4}"/>
              </a:ext>
            </a:extLst>
          </p:cNvPr>
          <p:cNvSpPr txBox="1"/>
          <p:nvPr/>
        </p:nvSpPr>
        <p:spPr>
          <a:xfrm>
            <a:off x="838200" y="1499290"/>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buFont typeface="Arial" panose="020B0604020202020204" pitchFamily="34" charset="0"/>
              <a:buChar char="•"/>
            </a:pPr>
            <a:r>
              <a:rPr lang="en-US" sz="2400" b="1" dirty="0">
                <a:solidFill>
                  <a:srgbClr val="FF0000"/>
                </a:solidFill>
              </a:rPr>
              <a:t>Given an ID that is not the ID of any student, </a:t>
            </a:r>
            <a:r>
              <a:rPr lang="en-US" sz="2400" b="1" dirty="0" err="1">
                <a:solidFill>
                  <a:srgbClr val="FF0000"/>
                </a:solidFill>
              </a:rPr>
              <a:t>getTranscript</a:t>
            </a:r>
            <a:r>
              <a:rPr lang="en-US" sz="2400" b="1" dirty="0">
                <a:solidFill>
                  <a:srgbClr val="FF0000"/>
                </a:solidFill>
              </a:rPr>
              <a:t> should throw an exception</a:t>
            </a:r>
          </a:p>
          <a:p>
            <a:pPr marL="285750" indent="-285750" algn="l">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18069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6D81-49DF-C05E-6DE4-198E9091672B}"/>
              </a:ext>
            </a:extLst>
          </p:cNvPr>
          <p:cNvSpPr>
            <a:spLocks noGrp="1"/>
          </p:cNvSpPr>
          <p:nvPr>
            <p:ph type="title"/>
          </p:nvPr>
        </p:nvSpPr>
        <p:spPr/>
        <p:txBody>
          <a:bodyPr/>
          <a:lstStyle/>
          <a:p>
            <a:r>
              <a:rPr lang="en-US" dirty="0"/>
              <a:t>We still need to design some more before we can write some tests</a:t>
            </a:r>
          </a:p>
        </p:txBody>
      </p:sp>
      <p:sp>
        <p:nvSpPr>
          <p:cNvPr id="3" name="Content Placeholder 2">
            <a:extLst>
              <a:ext uri="{FF2B5EF4-FFF2-40B4-BE49-F238E27FC236}">
                <a16:creationId xmlns:a16="http://schemas.microsoft.com/office/drawing/2014/main" id="{3611AA15-3F35-EE74-8281-E17F00D41834}"/>
              </a:ext>
            </a:extLst>
          </p:cNvPr>
          <p:cNvSpPr>
            <a:spLocks noGrp="1"/>
          </p:cNvSpPr>
          <p:nvPr>
            <p:ph idx="1"/>
          </p:nvPr>
        </p:nvSpPr>
        <p:spPr/>
        <p:txBody>
          <a:bodyPr/>
          <a:lstStyle/>
          <a:p>
            <a:r>
              <a:rPr lang="en-US" dirty="0"/>
              <a:t>We wrote:</a:t>
            </a:r>
          </a:p>
          <a:p>
            <a:endParaRPr lang="en-US" dirty="0"/>
          </a:p>
          <a:p>
            <a:endParaRPr lang="en-US" dirty="0"/>
          </a:p>
          <a:p>
            <a:r>
              <a:rPr lang="en-US" dirty="0"/>
              <a:t>But how can we test to see if the returned transcript is the right one?</a:t>
            </a:r>
          </a:p>
          <a:p>
            <a:r>
              <a:rPr lang="en-US" dirty="0"/>
              <a:t>It must be time to elaborate the design of the type </a:t>
            </a:r>
            <a:r>
              <a:rPr lang="en-US" b="1" dirty="0"/>
              <a:t>Transcript</a:t>
            </a:r>
            <a:r>
              <a:rPr lang="en-US" dirty="0"/>
              <a:t>.</a:t>
            </a:r>
          </a:p>
        </p:txBody>
      </p:sp>
      <p:sp>
        <p:nvSpPr>
          <p:cNvPr id="4" name="Slide Number Placeholder 3">
            <a:extLst>
              <a:ext uri="{FF2B5EF4-FFF2-40B4-BE49-F238E27FC236}">
                <a16:creationId xmlns:a16="http://schemas.microsoft.com/office/drawing/2014/main" id="{5EA1C0AC-C14A-BA0A-1A66-0087E929171E}"/>
              </a:ext>
            </a:extLst>
          </p:cNvPr>
          <p:cNvSpPr>
            <a:spLocks noGrp="1"/>
          </p:cNvSpPr>
          <p:nvPr>
            <p:ph type="sldNum" sz="quarter" idx="12"/>
          </p:nvPr>
        </p:nvSpPr>
        <p:spPr/>
        <p:txBody>
          <a:bodyPr/>
          <a:lstStyle/>
          <a:p>
            <a:fld id="{20F37917-FD3A-4669-9018-DA04BCDD3D75}" type="slidenum">
              <a:rPr lang="en-US" smtClean="0"/>
              <a:t>14</a:t>
            </a:fld>
            <a:endParaRPr lang="en-US"/>
          </a:p>
        </p:txBody>
      </p:sp>
      <p:sp>
        <p:nvSpPr>
          <p:cNvPr id="5" name="TextBox 4">
            <a:extLst>
              <a:ext uri="{FF2B5EF4-FFF2-40B4-BE49-F238E27FC236}">
                <a16:creationId xmlns:a16="http://schemas.microsoft.com/office/drawing/2014/main" id="{2C073CC3-D3DD-8165-6091-A621177BDC7D}"/>
              </a:ext>
            </a:extLst>
          </p:cNvPr>
          <p:cNvSpPr txBox="1"/>
          <p:nvPr/>
        </p:nvSpPr>
        <p:spPr>
          <a:xfrm>
            <a:off x="1545336" y="2048190"/>
            <a:ext cx="6649123" cy="9264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p:txBody>
      </p:sp>
    </p:spTree>
    <p:extLst>
      <p:ext uri="{BB962C8B-B14F-4D97-AF65-F5344CB8AC3E}">
        <p14:creationId xmlns:p14="http://schemas.microsoft.com/office/powerpoint/2010/main" val="1401743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4F9DDA9-0CAA-6FDF-4511-76CD4D00098E}"/>
              </a:ext>
            </a:extLst>
          </p:cNvPr>
          <p:cNvSpPr>
            <a:spLocks noGrp="1"/>
          </p:cNvSpPr>
          <p:nvPr>
            <p:ph type="title"/>
          </p:nvPr>
        </p:nvSpPr>
        <p:spPr/>
        <p:txBody>
          <a:bodyPr/>
          <a:lstStyle/>
          <a:p>
            <a:r>
              <a:rPr lang="en-US" dirty="0" err="1"/>
              <a:t>Types.ts</a:t>
            </a:r>
            <a:endParaRPr lang="en-US" dirty="0"/>
          </a:p>
        </p:txBody>
      </p:sp>
      <p:sp>
        <p:nvSpPr>
          <p:cNvPr id="6" name="Content Placeholder 5">
            <a:extLst>
              <a:ext uri="{FF2B5EF4-FFF2-40B4-BE49-F238E27FC236}">
                <a16:creationId xmlns:a16="http://schemas.microsoft.com/office/drawing/2014/main" id="{2E356B70-9DA2-DE99-FD96-CDDA7E794C1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415F22B-2624-016E-9028-FCA6B2F2941A}"/>
              </a:ext>
            </a:extLst>
          </p:cNvPr>
          <p:cNvSpPr>
            <a:spLocks noGrp="1"/>
          </p:cNvSpPr>
          <p:nvPr>
            <p:ph type="sldNum" sz="quarter" idx="12"/>
          </p:nvPr>
        </p:nvSpPr>
        <p:spPr/>
        <p:txBody>
          <a:bodyPr/>
          <a:lstStyle/>
          <a:p>
            <a:fld id="{20F37917-FD3A-4669-9018-DA04BCDD3D75}" type="slidenum">
              <a:rPr lang="en-US" smtClean="0"/>
              <a:t>15</a:t>
            </a:fld>
            <a:endParaRPr lang="en-US"/>
          </a:p>
        </p:txBody>
      </p:sp>
      <p:sp>
        <p:nvSpPr>
          <p:cNvPr id="8" name="TextBox 7">
            <a:extLst>
              <a:ext uri="{FF2B5EF4-FFF2-40B4-BE49-F238E27FC236}">
                <a16:creationId xmlns:a16="http://schemas.microsoft.com/office/drawing/2014/main" id="{4E6326B2-16C6-FEFD-BB10-8737491C7AEA}"/>
              </a:ext>
            </a:extLst>
          </p:cNvPr>
          <p:cNvSpPr txBox="1"/>
          <p:nvPr/>
        </p:nvSpPr>
        <p:spPr>
          <a:xfrm>
            <a:off x="726140" y="1550510"/>
            <a:ext cx="9287435" cy="258532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8000"/>
                </a:solidFill>
                <a:effectLst/>
                <a:latin typeface="Consolas" panose="020B0609020204030204" pitchFamily="49" charset="0"/>
              </a:rPr>
              <a:t>// </a:t>
            </a:r>
            <a:r>
              <a:rPr lang="en-US" b="0" dirty="0" err="1">
                <a:solidFill>
                  <a:srgbClr val="008000"/>
                </a:solidFill>
                <a:effectLst/>
                <a:latin typeface="Consolas" panose="020B0609020204030204" pitchFamily="49" charset="0"/>
              </a:rPr>
              <a:t>Types.ts</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Types for the transcript database.</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r>
              <a:rPr lang="en-US" b="0" dirty="0">
                <a:solidFill>
                  <a:srgbClr val="000000"/>
                </a:solidFill>
                <a:effectLst/>
                <a:latin typeface="Consolas" panose="020B0609020204030204" pitchFamily="49" charset="0"/>
              </a:rPr>
              <a:t>;</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 {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grades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p>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string</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2548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Types.test.ts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16</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90931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Student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"exercise </a:t>
            </a:r>
            <a:r>
              <a:rPr lang="en-US" b="0" dirty="0" err="1">
                <a:solidFill>
                  <a:srgbClr val="A31515"/>
                </a:solidFill>
                <a:effectLst/>
                <a:latin typeface="Consolas" panose="020B0609020204030204" pitchFamily="49" charset="0"/>
              </a:rPr>
              <a:t>Types.ts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Student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Course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CourseGrade</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Transcript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endParaRPr lang="en-US" b="0" dirty="0">
              <a:solidFill>
                <a:srgbClr val="000000"/>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DataBase</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dataBase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17</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712684" y="2558296"/>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05156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an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2403278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20</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21</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22</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ED85B-4259-FF56-B662-3C4045E3B965}"/>
              </a:ext>
            </a:extLst>
          </p:cNvPr>
          <p:cNvSpPr>
            <a:spLocks noGrp="1"/>
          </p:cNvSpPr>
          <p:nvPr>
            <p:ph type="title"/>
          </p:nvPr>
        </p:nvSpPr>
        <p:spPr/>
        <p:txBody>
          <a:bodyPr/>
          <a:lstStyle/>
          <a:p>
            <a:r>
              <a:rPr lang="en-US"/>
              <a:t>Now we can write some code</a:t>
            </a:r>
            <a:endParaRPr lang="en-US" dirty="0"/>
          </a:p>
        </p:txBody>
      </p:sp>
      <p:sp>
        <p:nvSpPr>
          <p:cNvPr id="4" name="Slide Number Placeholder 3">
            <a:extLst>
              <a:ext uri="{FF2B5EF4-FFF2-40B4-BE49-F238E27FC236}">
                <a16:creationId xmlns:a16="http://schemas.microsoft.com/office/drawing/2014/main" id="{7A3BF39D-7CD3-919F-FD03-DDD4251952D4}"/>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C6BA028C-ACAA-66BD-C89D-AA4DB411C710}"/>
              </a:ext>
            </a:extLst>
          </p:cNvPr>
          <p:cNvSpPr txBox="1"/>
          <p:nvPr/>
        </p:nvSpPr>
        <p:spPr>
          <a:xfrm>
            <a:off x="838200" y="1735753"/>
            <a:ext cx="10883900" cy="440120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Course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CourseGrade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'./Types'</a:t>
            </a:r>
            <a:endParaRPr lang="en-US" sz="2000" b="0" dirty="0">
              <a:solidFill>
                <a:srgbClr val="000000"/>
              </a:solidFill>
              <a:effectLst/>
              <a:latin typeface="Consolas" panose="020B0609020204030204" pitchFamily="49" charset="0"/>
            </a:endParaRPr>
          </a:p>
          <a:p>
            <a:r>
              <a:rPr lang="en-US" sz="2000" b="0" dirty="0">
                <a:solidFill>
                  <a:srgbClr val="AF00DB"/>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 </a:t>
            </a:r>
            <a:r>
              <a:rPr lang="en-US" sz="2000" b="0" dirty="0">
                <a:solidFill>
                  <a:srgbClr val="AF00DB"/>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IDataBase</a:t>
            </a:r>
            <a:r>
              <a:rPr lang="en-US" sz="2000" b="0" dirty="0">
                <a:solidFill>
                  <a:srgbClr val="A31515"/>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r>
              <a:rPr lang="en-US" sz="2000" b="0" dirty="0">
                <a:solidFill>
                  <a:srgbClr val="AF00DB"/>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class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DataBase</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implements</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IDataBase</a:t>
            </a: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list of transcripts in the database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transcripts</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Transcript</a:t>
            </a:r>
            <a:r>
              <a:rPr lang="en-US" sz="2000" b="0" dirty="0">
                <a:solidFill>
                  <a:srgbClr val="000000"/>
                </a:solidFill>
                <a:effectLst/>
                <a:latin typeface="Consolas" panose="020B0609020204030204" pitchFamily="49" charset="0"/>
              </a:rPr>
              <a:t> [] = []</a:t>
            </a:r>
          </a:p>
          <a:p>
            <a:br>
              <a:rPr lang="en-US" sz="2000" b="0" dirty="0">
                <a:solidFill>
                  <a:srgbClr val="000000"/>
                </a:solidFill>
                <a:effectLst/>
                <a:latin typeface="Consolas" panose="020B0609020204030204" pitchFamily="49" charset="0"/>
              </a:rPr>
            </a:b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the last assigned student ID; assumes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is Number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private</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 : </a:t>
            </a:r>
            <a:r>
              <a:rPr lang="en-US" sz="2000" b="0" dirty="0">
                <a:solidFill>
                  <a:srgbClr val="267F99"/>
                </a:solidFill>
                <a:effectLst/>
                <a:latin typeface="Consolas" panose="020B0609020204030204" pitchFamily="49" charset="0"/>
              </a:rPr>
              <a:t>number</a:t>
            </a:r>
            <a:r>
              <a:rPr lang="en-US" sz="2000" b="0" dirty="0">
                <a:solidFill>
                  <a:srgbClr val="000000"/>
                </a:solidFill>
                <a:effectLst/>
                <a:latin typeface="Consolas" panose="020B0609020204030204" pitchFamily="49" charset="0"/>
              </a:rPr>
              <a:t> = </a:t>
            </a:r>
            <a:r>
              <a:rPr lang="en-US" sz="2000" b="0" dirty="0">
                <a:solidFill>
                  <a:srgbClr val="098658"/>
                </a:solidFill>
                <a:effectLst/>
                <a:latin typeface="Consolas" panose="020B0609020204030204" pitchFamily="49" charset="0"/>
              </a:rPr>
              <a:t>0</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constructor</a:t>
            </a:r>
            <a:r>
              <a:rPr lang="en-US" sz="2000" b="0" dirty="0">
                <a:solidFill>
                  <a:srgbClr val="000000"/>
                </a:solidFill>
                <a:effectLst/>
                <a:latin typeface="Consolas" panose="020B0609020204030204" pitchFamily="49" charset="0"/>
              </a:rPr>
              <a:t> () {}</a:t>
            </a:r>
          </a:p>
          <a:p>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775861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31700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8000"/>
                </a:solidFill>
                <a:effectLst/>
                <a:latin typeface="Consolas" panose="020B0609020204030204" pitchFamily="49" charset="0"/>
              </a:rPr>
              <a:t>    /** Adds a new student to the database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the newly-assigned ID for the new student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lastID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err="1">
                <a:solidFill>
                  <a:srgbClr val="000000"/>
                </a:solidFill>
                <a:effectLst/>
                <a:latin typeface="Consolas" panose="020B0609020204030204" pitchFamily="49" charset="0"/>
              </a:rPr>
              <a:t>:</a:t>
            </a:r>
            <a:r>
              <a:rPr lang="en-US" sz="2000" b="0" dirty="0" err="1">
                <a:solidFill>
                  <a:srgbClr val="267F99"/>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studentID</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1080"/>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r>
              <a:rPr lang="en-US" sz="2000" b="0" dirty="0" err="1">
                <a:solidFill>
                  <a:srgbClr val="000000"/>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push</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student:</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newStudent</a:t>
            </a:r>
            <a:r>
              <a:rPr lang="en-US" sz="2000" b="0" dirty="0">
                <a:solidFill>
                  <a:srgbClr val="000000"/>
                </a:solidFill>
                <a:effectLst/>
                <a:latin typeface="Consolas" panose="020B0609020204030204" pitchFamily="49" charset="0"/>
              </a:rPr>
              <a:t>, </a:t>
            </a:r>
            <a:r>
              <a:rPr lang="en-US" sz="2000" b="0" dirty="0">
                <a:solidFill>
                  <a:srgbClr val="001080"/>
                </a:solidFill>
                <a:effectLst/>
                <a:latin typeface="Consolas" panose="020B0609020204030204" pitchFamily="49" charset="0"/>
              </a:rPr>
              <a:t>grades:</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70C1"/>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00294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4B1CC-7F35-8D56-B6E1-5B2596F672AB}"/>
              </a:ext>
            </a:extLst>
          </p:cNvPr>
          <p:cNvSpPr>
            <a:spLocks noGrp="1"/>
          </p:cNvSpPr>
          <p:nvPr>
            <p:ph type="title"/>
          </p:nvPr>
        </p:nvSpPr>
        <p:spPr/>
        <p:txBody>
          <a:bodyPr/>
          <a:lstStyle/>
          <a:p>
            <a:r>
              <a:rPr lang="en-US" dirty="0"/>
              <a:t>Code (3)</a:t>
            </a:r>
          </a:p>
        </p:txBody>
      </p:sp>
      <p:sp>
        <p:nvSpPr>
          <p:cNvPr id="4" name="Slide Number Placeholder 3">
            <a:extLst>
              <a:ext uri="{FF2B5EF4-FFF2-40B4-BE49-F238E27FC236}">
                <a16:creationId xmlns:a16="http://schemas.microsoft.com/office/drawing/2014/main" id="{7849477C-738A-BAFB-E1BA-0C3BF8385A2A}"/>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8" name="TextBox 7">
            <a:extLst>
              <a:ext uri="{FF2B5EF4-FFF2-40B4-BE49-F238E27FC236}">
                <a16:creationId xmlns:a16="http://schemas.microsoft.com/office/drawing/2014/main" id="{E2C29B39-9408-CDC1-2CF2-1F368FF5CC54}"/>
              </a:ext>
            </a:extLst>
          </p:cNvPr>
          <p:cNvSpPr txBox="1"/>
          <p:nvPr/>
        </p:nvSpPr>
        <p:spPr>
          <a:xfrm>
            <a:off x="1016000" y="1822440"/>
            <a:ext cx="9499600"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list of </a:t>
            </a:r>
            <a:r>
              <a:rPr lang="en-US" sz="2000" b="0" dirty="0" err="1">
                <a:solidFill>
                  <a:srgbClr val="008000"/>
                </a:solidFill>
                <a:effectLst/>
                <a:latin typeface="Consolas" panose="020B0609020204030204" pitchFamily="49" charset="0"/>
              </a:rPr>
              <a:t>studentIDs</a:t>
            </a:r>
            <a:r>
              <a:rPr lang="en-US" sz="2000" b="0" dirty="0">
                <a:solidFill>
                  <a:srgbClr val="008000"/>
                </a:solidFill>
                <a:effectLst/>
                <a:latin typeface="Consolas" panose="020B0609020204030204" pitchFamily="49" charset="0"/>
              </a:rPr>
              <a:t> associated with that name</a:t>
            </a:r>
            <a:endParaRPr lang="en-US" sz="2000" b="0" dirty="0">
              <a:solidFill>
                <a:srgbClr val="000000"/>
              </a:solidFill>
              <a:effectLst/>
              <a:latin typeface="Consolas" panose="020B0609020204030204" pitchFamily="49" charset="0"/>
            </a:endParaRPr>
          </a:p>
          <a:p>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nameToIDs</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a:solidFill>
                  <a:srgbClr val="267F99"/>
                </a:solidFill>
                <a:effectLst/>
                <a:latin typeface="Consolas" panose="020B0609020204030204" pitchFamily="49" charset="0"/>
              </a:rPr>
              <a:t>string</a:t>
            </a:r>
            <a:r>
              <a:rPr lang="en-US" sz="2000" b="0" dirty="0">
                <a:solidFill>
                  <a:srgbClr val="000000"/>
                </a:solidFill>
                <a:effectLst/>
                <a:latin typeface="Consolas" panose="020B0609020204030204" pitchFamily="49" charset="0"/>
              </a:rPr>
              <a:t>) : </a:t>
            </a:r>
            <a:r>
              <a:rPr lang="en-US" sz="2000" b="0" dirty="0" err="1">
                <a:solidFill>
                  <a:srgbClr val="267F99"/>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        </a:t>
            </a:r>
            <a:r>
              <a:rPr lang="en-US" sz="2000" b="0" dirty="0">
                <a:solidFill>
                  <a:srgbClr val="AF00DB"/>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transcripts</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filter</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 </a:t>
            </a:r>
            <a:r>
              <a:rPr lang="en-US" sz="2000" b="0" dirty="0" err="1">
                <a:solidFill>
                  <a:srgbClr val="00108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795E26"/>
                </a:solidFill>
                <a:effectLst/>
                <a:latin typeface="Consolas" panose="020B0609020204030204" pitchFamily="49" charset="0"/>
              </a:rPr>
              <a:t>map</a:t>
            </a:r>
            <a:r>
              <a:rPr lang="en-US" sz="2000" b="0" dirty="0">
                <a:solidFill>
                  <a:srgbClr val="000000"/>
                </a:solidFill>
                <a:effectLst/>
                <a:latin typeface="Consolas" panose="020B0609020204030204" pitchFamily="49" charset="0"/>
              </a:rPr>
              <a:t>(</a:t>
            </a:r>
            <a:r>
              <a:rPr lang="en-US" sz="2000" b="0" dirty="0">
                <a:solidFill>
                  <a:srgbClr val="001080"/>
                </a:solidFill>
                <a:effectLst/>
                <a:latin typeface="Consolas" panose="020B0609020204030204" pitchFamily="49" charset="0"/>
              </a:rPr>
              <a:t>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r>
              <a:rPr lang="en-US" sz="2000" b="0" dirty="0" err="1">
                <a:solidFill>
                  <a:srgbClr val="001080"/>
                </a:solidFill>
                <a:effectLst/>
                <a:latin typeface="Consolas" panose="020B0609020204030204" pitchFamily="49" charset="0"/>
              </a:rPr>
              <a:t>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a:t>
            </a:r>
            <a:r>
              <a:rPr lang="en-US" sz="2000" b="0" dirty="0" err="1">
                <a:solidFill>
                  <a:srgbClr val="000000"/>
                </a:solidFill>
                <a:effectLst/>
                <a:latin typeface="Consolas" panose="020B0609020204030204" pitchFamily="49" charset="0"/>
              </a:rPr>
              <a:t>.</a:t>
            </a:r>
            <a:r>
              <a:rPr lang="en-US" sz="2000" b="0" dirty="0" err="1">
                <a:solidFill>
                  <a:srgbClr val="00108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601463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39703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DataBase</a:t>
            </a:r>
            <a:r>
              <a:rPr lang="en-US" b="0" dirty="0">
                <a:solidFill>
                  <a:srgbClr val="267F99"/>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this may look undefined in TSC until you do an </a:t>
            </a:r>
            <a:r>
              <a:rPr lang="en-US" b="0" dirty="0" err="1">
                <a:solidFill>
                  <a:srgbClr val="008000"/>
                </a:solidFill>
                <a:effectLst/>
                <a:latin typeface="Consolas" panose="020B0609020204030204" pitchFamily="49" charset="0"/>
              </a:rPr>
              <a:t>npm</a:t>
            </a:r>
            <a:r>
              <a:rPr lang="en-US" b="0" dirty="0">
                <a:solidFill>
                  <a:srgbClr val="008000"/>
                </a:solidFill>
                <a:effectLst/>
                <a:latin typeface="Consolas" panose="020B0609020204030204" pitchFamily="49" charset="0"/>
              </a:rPr>
              <a:t> install</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and possibly restart VSC.</a:t>
            </a:r>
            <a:endParaRPr lang="en-US" b="0" dirty="0">
              <a:solidFill>
                <a:srgbClr val="000000"/>
              </a:solidFill>
              <a:effectLst/>
              <a:latin typeface="Consolas" panose="020B0609020204030204" pitchFamily="49" charset="0"/>
            </a:endParaRPr>
          </a:p>
          <a:p>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A quick word about Clean-up</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26</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3863154" y="1302524"/>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88C922C3-603E-D6F0-750E-B27F16097F24}"/>
              </a:ext>
            </a:extLst>
          </p:cNvPr>
          <p:cNvSpPr>
            <a:spLocks noGrp="1"/>
          </p:cNvSpPr>
          <p:nvPr>
            <p:ph idx="1"/>
          </p:nvPr>
        </p:nvSpPr>
        <p:spPr>
          <a:xfrm>
            <a:off x="838199" y="5430917"/>
            <a:ext cx="9648463" cy="1290558"/>
          </a:xfrm>
        </p:spPr>
        <p:txBody>
          <a:bodyPr>
            <a:normAutofit/>
          </a:bodyPr>
          <a:lstStyle/>
          <a:p>
            <a:r>
              <a:rPr lang="en-US" dirty="0"/>
              <a:t>Our test left a student in our database at the end of the test.</a:t>
            </a:r>
          </a:p>
          <a:p>
            <a:r>
              <a:rPr lang="en-US" dirty="0"/>
              <a:t>Use </a:t>
            </a:r>
            <a:r>
              <a:rPr lang="en-US" b="0" dirty="0" err="1">
                <a:solidFill>
                  <a:srgbClr val="795E26"/>
                </a:solidFill>
                <a:effectLst/>
                <a:latin typeface="Consolas" panose="020B0609020204030204" pitchFamily="49" charset="0"/>
              </a:rPr>
              <a:t>afterEach</a:t>
            </a:r>
            <a:r>
              <a:rPr lang="en-US" dirty="0"/>
              <a:t>() if needed. </a:t>
            </a:r>
          </a:p>
        </p:txBody>
      </p:sp>
    </p:spTree>
    <p:extLst>
      <p:ext uri="{BB962C8B-B14F-4D97-AF65-F5344CB8AC3E}">
        <p14:creationId xmlns:p14="http://schemas.microsoft.com/office/powerpoint/2010/main" val="9395548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2850543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lstStyle/>
          <a:p>
            <a:r>
              <a:rPr lang="en-US"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4225176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33350" y="1786330"/>
            <a:ext cx="11321493" cy="4110824"/>
            <a:chOff x="133350" y="1786330"/>
            <a:chExt cx="11321493" cy="4110824"/>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4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7213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00232" y="1821455"/>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4927"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sp>
          <p:nvSpPr>
            <p:cNvPr id="20" name="Arrow: Curved Left 19">
              <a:extLst>
                <a:ext uri="{FF2B5EF4-FFF2-40B4-BE49-F238E27FC236}">
                  <a16:creationId xmlns:a16="http://schemas.microsoft.com/office/drawing/2014/main" id="{D32B26A9-C6E4-11A1-6B73-F0E7FA408D77}"/>
                </a:ext>
              </a:extLst>
            </p:cNvPr>
            <p:cNvSpPr/>
            <p:nvPr/>
          </p:nvSpPr>
          <p:spPr>
            <a:xfrm rot="5400000">
              <a:off x="8696614" y="2651423"/>
              <a:ext cx="576654" cy="2815637"/>
            </a:xfrm>
            <a:prstGeom prst="curvedLeftArrow">
              <a:avLst>
                <a:gd name="adj1" fmla="val 25001"/>
                <a:gd name="adj2" fmla="val 50000"/>
                <a:gd name="adj3" fmla="val 38214"/>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1" name="Arrow: Curved Left 20">
              <a:extLst>
                <a:ext uri="{FF2B5EF4-FFF2-40B4-BE49-F238E27FC236}">
                  <a16:creationId xmlns:a16="http://schemas.microsoft.com/office/drawing/2014/main" id="{6CF70320-05F8-5D16-EE20-37B44B179088}"/>
                </a:ext>
              </a:extLst>
            </p:cNvPr>
            <p:cNvSpPr/>
            <p:nvPr/>
          </p:nvSpPr>
          <p:spPr>
            <a:xfrm rot="5400000">
              <a:off x="6769522" y="1163813"/>
              <a:ext cx="1367579" cy="6581775"/>
            </a:xfrm>
            <a:prstGeom prst="curvedLeftArrow">
              <a:avLst>
                <a:gd name="adj1" fmla="val 25000"/>
                <a:gd name="adj2" fmla="val 50000"/>
                <a:gd name="adj3" fmla="val 25000"/>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22" name="Arrow: Curved Left 21">
              <a:extLst>
                <a:ext uri="{FF2B5EF4-FFF2-40B4-BE49-F238E27FC236}">
                  <a16:creationId xmlns:a16="http://schemas.microsoft.com/office/drawing/2014/main" id="{65700E32-BDD7-C9F3-AFEB-53F64DED82D0}"/>
                </a:ext>
              </a:extLst>
            </p:cNvPr>
            <p:cNvSpPr/>
            <p:nvPr/>
          </p:nvSpPr>
          <p:spPr>
            <a:xfrm rot="5400000">
              <a:off x="5032879" y="-135194"/>
              <a:ext cx="2126243" cy="9938454"/>
            </a:xfrm>
            <a:prstGeom prst="curvedLeftArrow">
              <a:avLst>
                <a:gd name="adj1" fmla="val 14986"/>
                <a:gd name="adj2" fmla="val 50000"/>
                <a:gd name="adj3" fmla="val 13801"/>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7</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IDataBase.ts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38091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21108</TotalTime>
  <Words>3226</Words>
  <Application>Microsoft Office PowerPoint</Application>
  <PresentationFormat>Widescreen</PresentationFormat>
  <Paragraphs>356</Paragraphs>
  <Slides>28</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Verdana</vt:lpstr>
      <vt:lpstr>Helvetica Neue</vt:lpstr>
      <vt:lpstr>Consolas</vt:lpstr>
      <vt:lpstr>Arial</vt:lpstr>
      <vt:lpstr>Calibri</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Example: a Transcript database User Story</vt:lpstr>
      <vt:lpstr>Conditions of Satisfaction </vt:lpstr>
      <vt:lpstr>Our next step is to turn these satisfaction conditions into testable behaviors </vt:lpstr>
      <vt:lpstr>We start with the interface</vt:lpstr>
      <vt:lpstr>Now we can write down some testable behaviors.</vt:lpstr>
      <vt:lpstr>Writing down the testable behaviors may uncover more design decisions to make</vt:lpstr>
      <vt:lpstr>Testable Behaviors, revised</vt:lpstr>
      <vt:lpstr>We still need to design some more before we can write some tests</vt:lpstr>
      <vt:lpstr>Types.ts</vt:lpstr>
      <vt:lpstr>A tiny example of Jest: Types.test.ts </vt:lpstr>
      <vt:lpstr>Now we can start writing tests</vt:lpstr>
      <vt:lpstr>Most tests are in AAA form: Assemble/Act/Assess</vt:lpstr>
      <vt:lpstr>Tests (2)</vt:lpstr>
      <vt:lpstr>Tests (3)</vt:lpstr>
      <vt:lpstr>Tests (4)</vt:lpstr>
      <vt:lpstr>Tests (5)</vt:lpstr>
      <vt:lpstr>Now we can write some code</vt:lpstr>
      <vt:lpstr>Code (2)</vt:lpstr>
      <vt:lpstr>Code (3)</vt:lpstr>
      <vt:lpstr>A quick word about Clean-up</vt:lpstr>
      <vt:lpstr>Learning Goals for this Lesson</vt:lpstr>
      <vt:lpstr>The TDD Cycle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Mitchell Wand</cp:lastModifiedBy>
  <cp:revision>214</cp:revision>
  <dcterms:created xsi:type="dcterms:W3CDTF">2021-01-07T15:19:22Z</dcterms:created>
  <dcterms:modified xsi:type="dcterms:W3CDTF">2025-01-01T17:10:40Z</dcterms:modified>
</cp:coreProperties>
</file>