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5" r:id="rId1"/>
    <p:sldMasterId id="2147483653" r:id="rId2"/>
    <p:sldMasterId id="2147483648" r:id="rId3"/>
  </p:sldMasterIdLst>
  <p:notesMasterIdLst>
    <p:notesMasterId r:id="rId33"/>
  </p:notesMasterIdLst>
  <p:sldIdLst>
    <p:sldId id="256" r:id="rId4"/>
    <p:sldId id="257" r:id="rId5"/>
    <p:sldId id="287" r:id="rId6"/>
    <p:sldId id="328" r:id="rId7"/>
    <p:sldId id="329" r:id="rId8"/>
    <p:sldId id="330" r:id="rId9"/>
    <p:sldId id="331" r:id="rId10"/>
    <p:sldId id="332" r:id="rId11"/>
    <p:sldId id="338" r:id="rId12"/>
    <p:sldId id="333" r:id="rId13"/>
    <p:sldId id="334" r:id="rId14"/>
    <p:sldId id="336" r:id="rId15"/>
    <p:sldId id="335" r:id="rId16"/>
    <p:sldId id="337" r:id="rId17"/>
    <p:sldId id="342" r:id="rId18"/>
    <p:sldId id="344" r:id="rId19"/>
    <p:sldId id="352" r:id="rId20"/>
    <p:sldId id="341" r:id="rId21"/>
    <p:sldId id="347" r:id="rId22"/>
    <p:sldId id="348" r:id="rId23"/>
    <p:sldId id="349" r:id="rId24"/>
    <p:sldId id="339" r:id="rId25"/>
    <p:sldId id="345" r:id="rId26"/>
    <p:sldId id="346" r:id="rId27"/>
    <p:sldId id="276" r:id="rId28"/>
    <p:sldId id="353" r:id="rId29"/>
    <p:sldId id="302" r:id="rId30"/>
    <p:sldId id="350" r:id="rId31"/>
    <p:sldId id="324" r:id="rId3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5E5E5E"/>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5E5E5E"/>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5E5E5E"/>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5E5E5E"/>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5E5E5E"/>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5E5E5E"/>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5E5E5E"/>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5E5E5E"/>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5E5E5E"/>
        </a:solidFill>
        <a:effectLst/>
        <a:uFillTx/>
        <a:latin typeface="+mn-lt"/>
        <a:ea typeface="+mn-ea"/>
        <a:cs typeface="+mn-cs"/>
        <a:sym typeface="Arial"/>
      </a:defRPr>
    </a:lvl9pPr>
  </p:defaultTextStyle>
  <p:extLst>
    <p:ext uri="{521415D9-36F7-43E2-AB2F-B90AF26B5E84}">
      <p14:sectionLst xmlns:p14="http://schemas.microsoft.com/office/powerpoint/2010/main">
        <p14:section name="Default Section" id="{1C0B036F-44EA-464A-B73B-9E5385163791}">
          <p14:sldIdLst>
            <p14:sldId id="256"/>
            <p14:sldId id="257"/>
            <p14:sldId id="287"/>
            <p14:sldId id="328"/>
            <p14:sldId id="329"/>
            <p14:sldId id="330"/>
            <p14:sldId id="331"/>
            <p14:sldId id="332"/>
            <p14:sldId id="338"/>
            <p14:sldId id="333"/>
            <p14:sldId id="334"/>
            <p14:sldId id="336"/>
            <p14:sldId id="335"/>
            <p14:sldId id="337"/>
            <p14:sldId id="342"/>
            <p14:sldId id="344"/>
            <p14:sldId id="352"/>
            <p14:sldId id="341"/>
            <p14:sldId id="347"/>
            <p14:sldId id="348"/>
            <p14:sldId id="349"/>
            <p14:sldId id="339"/>
            <p14:sldId id="345"/>
            <p14:sldId id="346"/>
            <p14:sldId id="276"/>
            <p14:sldId id="353"/>
            <p14:sldId id="302"/>
            <p14:sldId id="350"/>
            <p14:sldId id="324"/>
          </p14:sldIdLst>
        </p14:section>
      </p14:sectionLst>
    </p:ext>
    <p:ext uri="{EFAFB233-063F-42B5-8137-9DF3F51BA10A}">
      <p15:sldGuideLst xmlns:p15="http://schemas.microsoft.com/office/powerpoint/2012/main">
        <p15:guide id="1" orient="horz" pos="1800"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2C70EA-A92C-4A83-9F86-164E56FFA01E}" v="7" dt="2024-03-25T21:41:44.38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FFFFFF">
              <a:alpha val="0"/>
            </a:srgbClr>
          </a:solid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round/>
            </a:ln>
          </a:left>
          <a:right>
            <a:ln w="381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FFFFFF">
              <a:alpha val="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FFFFFF">
              <a:alpha val="0"/>
            </a:srgbClr>
          </a:solid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FFFFFF">
              <a:alpha val="0"/>
            </a:srgbClr>
          </a:solidFill>
        </a:fill>
      </a:tcStyle>
    </a:firstRow>
  </a:tblStyle>
  <a:tblStyle styleId="{C7B018BB-80A7-4F77-B60F-C8B233D01FF8}"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DDF"/>
          </a:solidFill>
        </a:fill>
      </a:tcStyle>
    </a:wholeTbl>
    <a:band2H>
      <a:tcTxStyle/>
      <a:tcStyle>
        <a:tcBdr/>
        <a:fill>
          <a:solidFill>
            <a:srgbClr val="FFE8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5E5E5E"/>
        </a:fontRef>
        <a:srgbClr val="5E5E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5E5E5E"/>
        </a:fontRef>
        <a:srgbClr val="5E5E5E"/>
      </a:tcTxStyle>
      <a:tcStyle>
        <a:tcBdr>
          <a:left>
            <a:ln w="12700" cap="flat">
              <a:noFill/>
              <a:miter lim="400000"/>
            </a:ln>
          </a:left>
          <a:right>
            <a:ln w="12700" cap="flat">
              <a:noFill/>
              <a:miter lim="400000"/>
            </a:ln>
          </a:right>
          <a:top>
            <a:ln w="508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a:tcStyle>
        <a:tcBdr/>
        <a:fill>
          <a:solidFill>
            <a:srgbClr val="E9E9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970" autoAdjust="0"/>
    <p:restoredTop sz="86203" autoAdjust="0"/>
  </p:normalViewPr>
  <p:slideViewPr>
    <p:cSldViewPr snapToGrid="0">
      <p:cViewPr varScale="1">
        <p:scale>
          <a:sx n="30" d="100"/>
          <a:sy n="30" d="100"/>
        </p:scale>
        <p:origin x="172" y="36"/>
      </p:cViewPr>
      <p:guideLst>
        <p:guide orient="horz" pos="1800"/>
        <p:guide pos="7680"/>
      </p:guideLst>
    </p:cSldViewPr>
  </p:slideViewPr>
  <p:notesTextViewPr>
    <p:cViewPr>
      <p:scale>
        <a:sx n="1" d="1"/>
        <a:sy n="1" d="1"/>
      </p:scale>
      <p:origin x="0" y="0"/>
    </p:cViewPr>
  </p:notesTextViewPr>
  <p:sorterViewPr>
    <p:cViewPr>
      <p:scale>
        <a:sx n="60" d="100"/>
        <a:sy n="60" d="100"/>
      </p:scale>
      <p:origin x="0" y="-48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microsoft.com/office/2015/10/relationships/revisionInfo" Target="revisionInfo.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572C70EA-A92C-4A83-9F86-164E56FFA01E}"/>
    <pc:docChg chg="custSel addSld modSld sldOrd modSection">
      <pc:chgData name="Mitchell Wand" userId="de9b44c55c049659" providerId="LiveId" clId="{572C70EA-A92C-4A83-9F86-164E56FFA01E}" dt="2024-03-25T21:44:07.224" v="753" actId="729"/>
      <pc:docMkLst>
        <pc:docMk/>
      </pc:docMkLst>
      <pc:sldChg chg="mod modShow">
        <pc:chgData name="Mitchell Wand" userId="de9b44c55c049659" providerId="LiveId" clId="{572C70EA-A92C-4A83-9F86-164E56FFA01E}" dt="2024-03-25T21:43:28.966" v="751" actId="729"/>
        <pc:sldMkLst>
          <pc:docMk/>
          <pc:sldMk cId="1755511495" sldId="258"/>
        </pc:sldMkLst>
      </pc:sldChg>
      <pc:sldChg chg="mod modShow">
        <pc:chgData name="Mitchell Wand" userId="de9b44c55c049659" providerId="LiveId" clId="{572C70EA-A92C-4A83-9F86-164E56FFA01E}" dt="2024-03-25T21:43:33.905" v="752" actId="729"/>
        <pc:sldMkLst>
          <pc:docMk/>
          <pc:sldMk cId="117486256" sldId="259"/>
        </pc:sldMkLst>
      </pc:sldChg>
      <pc:sldChg chg="modNotesTx">
        <pc:chgData name="Mitchell Wand" userId="de9b44c55c049659" providerId="LiveId" clId="{572C70EA-A92C-4A83-9F86-164E56FFA01E}" dt="2024-03-25T21:30:21.724" v="298" actId="20577"/>
        <pc:sldMkLst>
          <pc:docMk/>
          <pc:sldMk cId="1885366314" sldId="265"/>
        </pc:sldMkLst>
      </pc:sldChg>
      <pc:sldChg chg="modSp mod">
        <pc:chgData name="Mitchell Wand" userId="de9b44c55c049659" providerId="LiveId" clId="{572C70EA-A92C-4A83-9F86-164E56FFA01E}" dt="2024-03-25T21:08:53.351" v="49" actId="14100"/>
        <pc:sldMkLst>
          <pc:docMk/>
          <pc:sldMk cId="1187252585" sldId="267"/>
        </pc:sldMkLst>
        <pc:spChg chg="mod">
          <ac:chgData name="Mitchell Wand" userId="de9b44c55c049659" providerId="LiveId" clId="{572C70EA-A92C-4A83-9F86-164E56FFA01E}" dt="2024-03-25T21:08:53.351" v="49" actId="14100"/>
          <ac:spMkLst>
            <pc:docMk/>
            <pc:sldMk cId="1187252585" sldId="267"/>
            <ac:spMk id="125" creationId="{00000000-0000-0000-0000-000000000000}"/>
          </ac:spMkLst>
        </pc:spChg>
      </pc:sldChg>
      <pc:sldChg chg="mod modShow">
        <pc:chgData name="Mitchell Wand" userId="de9b44c55c049659" providerId="LiveId" clId="{572C70EA-A92C-4A83-9F86-164E56FFA01E}" dt="2024-03-25T21:44:07.224" v="753" actId="729"/>
        <pc:sldMkLst>
          <pc:docMk/>
          <pc:sldMk cId="1978552066" sldId="305"/>
        </pc:sldMkLst>
      </pc:sldChg>
      <pc:sldChg chg="ord">
        <pc:chgData name="Mitchell Wand" userId="de9b44c55c049659" providerId="LiveId" clId="{572C70EA-A92C-4A83-9F86-164E56FFA01E}" dt="2024-03-25T21:10:34.051" v="67"/>
        <pc:sldMkLst>
          <pc:docMk/>
          <pc:sldMk cId="3936727118" sldId="306"/>
        </pc:sldMkLst>
      </pc:sldChg>
      <pc:sldChg chg="modSp mod">
        <pc:chgData name="Mitchell Wand" userId="de9b44c55c049659" providerId="LiveId" clId="{572C70EA-A92C-4A83-9F86-164E56FFA01E}" dt="2024-03-25T21:13:12.596" v="69" actId="20577"/>
        <pc:sldMkLst>
          <pc:docMk/>
          <pc:sldMk cId="2740641302" sldId="316"/>
        </pc:sldMkLst>
        <pc:spChg chg="mod">
          <ac:chgData name="Mitchell Wand" userId="de9b44c55c049659" providerId="LiveId" clId="{572C70EA-A92C-4A83-9F86-164E56FFA01E}" dt="2024-03-25T21:13:12.596" v="69" actId="20577"/>
          <ac:spMkLst>
            <pc:docMk/>
            <pc:sldMk cId="2740641302" sldId="316"/>
            <ac:spMk id="2" creationId="{58D699B4-45C3-F592-B67F-FA9AA047B91E}"/>
          </ac:spMkLst>
        </pc:spChg>
      </pc:sldChg>
      <pc:sldChg chg="modSp mod">
        <pc:chgData name="Mitchell Wand" userId="de9b44c55c049659" providerId="LiveId" clId="{572C70EA-A92C-4A83-9F86-164E56FFA01E}" dt="2024-03-25T21:09:34.229" v="65" actId="1076"/>
        <pc:sldMkLst>
          <pc:docMk/>
          <pc:sldMk cId="2884487307" sldId="320"/>
        </pc:sldMkLst>
        <pc:spChg chg="mod">
          <ac:chgData name="Mitchell Wand" userId="de9b44c55c049659" providerId="LiveId" clId="{572C70EA-A92C-4A83-9F86-164E56FFA01E}" dt="2024-03-25T21:09:26.657" v="63" actId="14100"/>
          <ac:spMkLst>
            <pc:docMk/>
            <pc:sldMk cId="2884487307" sldId="320"/>
            <ac:spMk id="2" creationId="{7FD27EAA-18BD-169B-01C7-0416C09E1EC9}"/>
          </ac:spMkLst>
        </pc:spChg>
        <pc:picChg chg="mod">
          <ac:chgData name="Mitchell Wand" userId="de9b44c55c049659" providerId="LiveId" clId="{572C70EA-A92C-4A83-9F86-164E56FFA01E}" dt="2024-03-25T21:09:34.229" v="65" actId="1076"/>
          <ac:picMkLst>
            <pc:docMk/>
            <pc:sldMk cId="2884487307" sldId="320"/>
            <ac:picMk id="6" creationId="{BEC66BAD-D234-3516-13D0-6B5DE2225CF4}"/>
          </ac:picMkLst>
        </pc:picChg>
        <pc:picChg chg="mod">
          <ac:chgData name="Mitchell Wand" userId="de9b44c55c049659" providerId="LiveId" clId="{572C70EA-A92C-4A83-9F86-164E56FFA01E}" dt="2024-03-25T21:09:29.229" v="64" actId="1076"/>
          <ac:picMkLst>
            <pc:docMk/>
            <pc:sldMk cId="2884487307" sldId="320"/>
            <ac:picMk id="16" creationId="{894E2DA9-1534-E503-5600-010E527BA7EB}"/>
          </ac:picMkLst>
        </pc:picChg>
      </pc:sldChg>
      <pc:sldChg chg="modSp mod modNotesTx">
        <pc:chgData name="Mitchell Wand" userId="de9b44c55c049659" providerId="LiveId" clId="{572C70EA-A92C-4A83-9F86-164E56FFA01E}" dt="2024-03-25T21:32:21.305" v="448" actId="20577"/>
        <pc:sldMkLst>
          <pc:docMk/>
          <pc:sldMk cId="1183826339" sldId="322"/>
        </pc:sldMkLst>
        <pc:spChg chg="mod">
          <ac:chgData name="Mitchell Wand" userId="de9b44c55c049659" providerId="LiveId" clId="{572C70EA-A92C-4A83-9F86-164E56FFA01E}" dt="2024-03-25T21:09:07.311" v="57" actId="20577"/>
          <ac:spMkLst>
            <pc:docMk/>
            <pc:sldMk cId="1183826339" sldId="322"/>
            <ac:spMk id="96" creationId="{00000000-0000-0000-0000-000000000000}"/>
          </ac:spMkLst>
        </pc:spChg>
      </pc:sldChg>
      <pc:sldChg chg="modSp mod">
        <pc:chgData name="Mitchell Wand" userId="de9b44c55c049659" providerId="LiveId" clId="{572C70EA-A92C-4A83-9F86-164E56FFA01E}" dt="2024-03-25T21:08:21.812" v="4" actId="20577"/>
        <pc:sldMkLst>
          <pc:docMk/>
          <pc:sldMk cId="4000945318" sldId="323"/>
        </pc:sldMkLst>
        <pc:spChg chg="mod">
          <ac:chgData name="Mitchell Wand" userId="de9b44c55c049659" providerId="LiveId" clId="{572C70EA-A92C-4A83-9F86-164E56FFA01E}" dt="2024-03-25T21:08:21.812" v="4" actId="20577"/>
          <ac:spMkLst>
            <pc:docMk/>
            <pc:sldMk cId="4000945318" sldId="323"/>
            <ac:spMk id="87" creationId="{00000000-0000-0000-0000-000000000000}"/>
          </ac:spMkLst>
        </pc:spChg>
      </pc:sldChg>
      <pc:sldChg chg="addSp delSp modSp new mod modAnim">
        <pc:chgData name="Mitchell Wand" userId="de9b44c55c049659" providerId="LiveId" clId="{572C70EA-A92C-4A83-9F86-164E56FFA01E}" dt="2024-03-25T21:22:55.321" v="127"/>
        <pc:sldMkLst>
          <pc:docMk/>
          <pc:sldMk cId="2982755629" sldId="325"/>
        </pc:sldMkLst>
        <pc:spChg chg="mod">
          <ac:chgData name="Mitchell Wand" userId="de9b44c55c049659" providerId="LiveId" clId="{572C70EA-A92C-4A83-9F86-164E56FFA01E}" dt="2024-03-25T21:14:19.348" v="97" actId="20577"/>
          <ac:spMkLst>
            <pc:docMk/>
            <pc:sldMk cId="2982755629" sldId="325"/>
            <ac:spMk id="2" creationId="{E14A394D-0617-C4AA-3F15-12EDD0675DBC}"/>
          </ac:spMkLst>
        </pc:spChg>
        <pc:spChg chg="del">
          <ac:chgData name="Mitchell Wand" userId="de9b44c55c049659" providerId="LiveId" clId="{572C70EA-A92C-4A83-9F86-164E56FFA01E}" dt="2024-03-25T21:20:10.050" v="106" actId="478"/>
          <ac:spMkLst>
            <pc:docMk/>
            <pc:sldMk cId="2982755629" sldId="325"/>
            <ac:spMk id="3" creationId="{1D49FB31-3473-05A9-6C0A-56C50AB7D483}"/>
          </ac:spMkLst>
        </pc:spChg>
        <pc:spChg chg="add del mod">
          <ac:chgData name="Mitchell Wand" userId="de9b44c55c049659" providerId="LiveId" clId="{572C70EA-A92C-4A83-9F86-164E56FFA01E}" dt="2024-03-25T21:14:57.524" v="101" actId="478"/>
          <ac:spMkLst>
            <pc:docMk/>
            <pc:sldMk cId="2982755629" sldId="325"/>
            <ac:spMk id="6" creationId="{07DADE22-3919-DD14-C6E5-57E05E5071BE}"/>
          </ac:spMkLst>
        </pc:spChg>
        <pc:spChg chg="add mod">
          <ac:chgData name="Mitchell Wand" userId="de9b44c55c049659" providerId="LiveId" clId="{572C70EA-A92C-4A83-9F86-164E56FFA01E}" dt="2024-03-25T21:22:34.895" v="125" actId="1076"/>
          <ac:spMkLst>
            <pc:docMk/>
            <pc:sldMk cId="2982755629" sldId="325"/>
            <ac:spMk id="8" creationId="{0996F57C-A2E5-5534-305E-0BDB9B167C73}"/>
          </ac:spMkLst>
        </pc:spChg>
        <pc:spChg chg="add mod">
          <ac:chgData name="Mitchell Wand" userId="de9b44c55c049659" providerId="LiveId" clId="{572C70EA-A92C-4A83-9F86-164E56FFA01E}" dt="2024-03-25T21:22:08.038" v="121" actId="6549"/>
          <ac:spMkLst>
            <pc:docMk/>
            <pc:sldMk cId="2982755629" sldId="325"/>
            <ac:spMk id="10" creationId="{C01C60EE-3D4B-B38A-058E-28D3967BBD64}"/>
          </ac:spMkLst>
        </pc:spChg>
        <pc:spChg chg="add mod">
          <ac:chgData name="Mitchell Wand" userId="de9b44c55c049659" providerId="LiveId" clId="{572C70EA-A92C-4A83-9F86-164E56FFA01E}" dt="2024-03-25T21:22:18.341" v="122" actId="1076"/>
          <ac:spMkLst>
            <pc:docMk/>
            <pc:sldMk cId="2982755629" sldId="325"/>
            <ac:spMk id="12" creationId="{9069DEDA-47AD-2AF7-18AB-70DC83F90EDF}"/>
          </ac:spMkLst>
        </pc:spChg>
        <pc:spChg chg="add mod">
          <ac:chgData name="Mitchell Wand" userId="de9b44c55c049659" providerId="LiveId" clId="{572C70EA-A92C-4A83-9F86-164E56FFA01E}" dt="2024-03-25T21:21:59.453" v="120" actId="14100"/>
          <ac:spMkLst>
            <pc:docMk/>
            <pc:sldMk cId="2982755629" sldId="325"/>
            <ac:spMk id="13" creationId="{371DBDDD-1F7B-FFEB-7CA2-496C6CFC8D64}"/>
          </ac:spMkLst>
        </pc:spChg>
      </pc:sldChg>
      <pc:sldChg chg="addSp delSp modSp add mod modAnim chgLayout modNotesTx">
        <pc:chgData name="Mitchell Wand" userId="de9b44c55c049659" providerId="LiveId" clId="{572C70EA-A92C-4A83-9F86-164E56FFA01E}" dt="2024-03-25T21:42:09.821" v="750" actId="20577"/>
        <pc:sldMkLst>
          <pc:docMk/>
          <pc:sldMk cId="55023244" sldId="326"/>
        </pc:sldMkLst>
        <pc:spChg chg="del">
          <ac:chgData name="Mitchell Wand" userId="de9b44c55c049659" providerId="LiveId" clId="{572C70EA-A92C-4A83-9F86-164E56FFA01E}" dt="2024-03-25T21:25:14.498" v="199" actId="478"/>
          <ac:spMkLst>
            <pc:docMk/>
            <pc:sldMk cId="55023244" sldId="326"/>
            <ac:spMk id="2" creationId="{B6305D74-86E8-17B5-E139-792BA44DB959}"/>
          </ac:spMkLst>
        </pc:spChg>
        <pc:spChg chg="add mod ord">
          <ac:chgData name="Mitchell Wand" userId="de9b44c55c049659" providerId="LiveId" clId="{572C70EA-A92C-4A83-9F86-164E56FFA01E}" dt="2024-03-25T21:27:01.518" v="296" actId="255"/>
          <ac:spMkLst>
            <pc:docMk/>
            <pc:sldMk cId="55023244" sldId="326"/>
            <ac:spMk id="4" creationId="{ECF6010D-74A3-6680-F8E5-DD32BEC84F69}"/>
          </ac:spMkLst>
        </pc:spChg>
        <pc:spChg chg="del mod">
          <ac:chgData name="Mitchell Wand" userId="de9b44c55c049659" providerId="LiveId" clId="{572C70EA-A92C-4A83-9F86-164E56FFA01E}" dt="2024-03-25T21:25:22.261" v="201" actId="478"/>
          <ac:spMkLst>
            <pc:docMk/>
            <pc:sldMk cId="55023244" sldId="326"/>
            <ac:spMk id="6" creationId="{BB8C8FD3-0CF6-9D0F-EEB5-11AD269D3E96}"/>
          </ac:spMkLst>
        </pc:spChg>
        <pc:spChg chg="del">
          <ac:chgData name="Mitchell Wand" userId="de9b44c55c049659" providerId="LiveId" clId="{572C70EA-A92C-4A83-9F86-164E56FFA01E}" dt="2024-03-25T21:25:37.763" v="203" actId="478"/>
          <ac:spMkLst>
            <pc:docMk/>
            <pc:sldMk cId="55023244" sldId="326"/>
            <ac:spMk id="9" creationId="{7D3AF001-1FFF-8236-C10D-3F00E457359E}"/>
          </ac:spMkLst>
        </pc:spChg>
        <pc:spChg chg="mod ord">
          <ac:chgData name="Mitchell Wand" userId="de9b44c55c049659" providerId="LiveId" clId="{572C70EA-A92C-4A83-9F86-164E56FFA01E}" dt="2024-03-25T21:25:50.810" v="205" actId="700"/>
          <ac:spMkLst>
            <pc:docMk/>
            <pc:sldMk cId="55023244" sldId="326"/>
            <ac:spMk id="151" creationId="{00000000-0000-0000-0000-000000000000}"/>
          </ac:spMkLst>
        </pc:spChg>
        <pc:spChg chg="mod ord">
          <ac:chgData name="Mitchell Wand" userId="de9b44c55c049659" providerId="LiveId" clId="{572C70EA-A92C-4A83-9F86-164E56FFA01E}" dt="2024-03-25T21:25:50.810" v="205" actId="700"/>
          <ac:spMkLst>
            <pc:docMk/>
            <pc:sldMk cId="55023244" sldId="326"/>
            <ac:spMk id="153" creationId="{00000000-0000-0000-0000-000000000000}"/>
          </ac:spMkLst>
        </pc:spChg>
        <pc:picChg chg="del">
          <ac:chgData name="Mitchell Wand" userId="de9b44c55c049659" providerId="LiveId" clId="{572C70EA-A92C-4A83-9F86-164E56FFA01E}" dt="2024-03-25T21:24:50.120" v="196" actId="478"/>
          <ac:picMkLst>
            <pc:docMk/>
            <pc:sldMk cId="55023244" sldId="326"/>
            <ac:picMk id="5" creationId="{59A4163D-17D8-0713-96E6-2E199C790AA0}"/>
          </ac:picMkLst>
        </pc:picChg>
        <pc:picChg chg="del">
          <ac:chgData name="Mitchell Wand" userId="de9b44c55c049659" providerId="LiveId" clId="{572C70EA-A92C-4A83-9F86-164E56FFA01E}" dt="2024-03-25T21:25:10.810" v="198" actId="478"/>
          <ac:picMkLst>
            <pc:docMk/>
            <pc:sldMk cId="55023244" sldId="326"/>
            <ac:picMk id="8" creationId="{E7DCD076-8257-73FF-A7E9-304D7816EE20}"/>
          </ac:picMkLst>
        </pc:picChg>
        <pc:picChg chg="add mod">
          <ac:chgData name="Mitchell Wand" userId="de9b44c55c049659" providerId="LiveId" clId="{572C70EA-A92C-4A83-9F86-164E56FFA01E}" dt="2024-03-25T21:41:21.283" v="738" actId="688"/>
          <ac:picMkLst>
            <pc:docMk/>
            <pc:sldMk cId="55023244" sldId="326"/>
            <ac:picMk id="10" creationId="{7B15D2EE-EF48-BB32-7451-374B2343CD46}"/>
          </ac:picMkLst>
        </pc:picChg>
        <pc:picChg chg="add mod">
          <ac:chgData name="Mitchell Wand" userId="de9b44c55c049659" providerId="LiveId" clId="{572C70EA-A92C-4A83-9F86-164E56FFA01E}" dt="2024-03-25T21:41:34.968" v="741" actId="1076"/>
          <ac:picMkLst>
            <pc:docMk/>
            <pc:sldMk cId="55023244" sldId="326"/>
            <ac:picMk id="12" creationId="{4D7BC443-E952-D28C-B14F-09E7EF899F7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Shape 38"/>
          <p:cNvSpPr>
            <a:spLocks noGrp="1" noRot="1" noChangeAspect="1"/>
          </p:cNvSpPr>
          <p:nvPr>
            <p:ph type="sldImg"/>
          </p:nvPr>
        </p:nvSpPr>
        <p:spPr>
          <a:xfrm>
            <a:off x="1143000" y="685800"/>
            <a:ext cx="4572000" cy="3429000"/>
          </a:xfrm>
          <a:prstGeom prst="rect">
            <a:avLst/>
          </a:prstGeom>
        </p:spPr>
        <p:txBody>
          <a:bodyPr/>
          <a:lstStyle/>
          <a:p>
            <a:endParaRPr/>
          </a:p>
        </p:txBody>
      </p:sp>
      <p:sp>
        <p:nvSpPr>
          <p:cNvPr id="39" name="Shape 3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 with ad lib details as you wish&gt;</a:t>
            </a:r>
          </a:p>
        </p:txBody>
      </p:sp>
    </p:spTree>
    <p:extLst>
      <p:ext uri="{BB962C8B-B14F-4D97-AF65-F5344CB8AC3E}">
        <p14:creationId xmlns:p14="http://schemas.microsoft.com/office/powerpoint/2010/main" val="4103854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There’s no silver bullet for ethical software development. However, hopefully now you understand better the different ways that our software can have impacts on others, and how we can reason about those implications. </a:t>
            </a:r>
            <a:r>
              <a:rPr lang="en-US"/>
              <a:t>We have talked about understanding users’ needs better which can be helpful in making better decisions</a:t>
            </a:r>
            <a:endParaRPr lang="en-US" dirty="0"/>
          </a:p>
        </p:txBody>
      </p:sp>
    </p:spTree>
    <p:extLst>
      <p:ext uri="{BB962C8B-B14F-4D97-AF65-F5344CB8AC3E}">
        <p14:creationId xmlns:p14="http://schemas.microsoft.com/office/powerpoint/2010/main" val="3453494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more we understand the different ways in which our software affects individuals and society at large, the better we can become at avoiding or mitigating such negative effects.</a:t>
            </a:r>
          </a:p>
          <a:p>
            <a:endParaRPr lang="en-US" dirty="0"/>
          </a:p>
          <a:p>
            <a:r>
              <a:rPr lang="en-US" dirty="0"/>
              <a:t>Why, you could teach a whole course about it!</a:t>
            </a:r>
          </a:p>
          <a:p>
            <a:r>
              <a:rPr lang="en-US" dirty="0"/>
              <a:t>&lt;click&gt;</a:t>
            </a:r>
          </a:p>
          <a:p>
            <a:r>
              <a:rPr lang="en-US" dirty="0"/>
              <a:t>Or even a whole program</a:t>
            </a:r>
          </a:p>
          <a:p>
            <a:r>
              <a:rPr lang="en-US" dirty="0"/>
              <a:t>&lt;click&gt;</a:t>
            </a:r>
          </a:p>
        </p:txBody>
      </p:sp>
    </p:spTree>
    <p:extLst>
      <p:ext uri="{BB962C8B-B14F-4D97-AF65-F5344CB8AC3E}">
        <p14:creationId xmlns:p14="http://schemas.microsoft.com/office/powerpoint/2010/main" val="4106482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noRot="1" noChangeAspect="1"/>
          </p:cNvSpPr>
          <p:nvPr>
            <p:ph type="sldImg"/>
          </p:nvPr>
        </p:nvSpPr>
        <p:spPr>
          <a:xfrm>
            <a:off x="381000" y="685800"/>
            <a:ext cx="6096000" cy="3429000"/>
          </a:xfrm>
          <a:prstGeom prst="rect">
            <a:avLst/>
          </a:prstGeom>
        </p:spPr>
        <p:txBody>
          <a:bodyPr/>
          <a:lstStyle/>
          <a:p>
            <a:endParaRPr/>
          </a:p>
        </p:txBody>
      </p:sp>
      <p:sp>
        <p:nvSpPr>
          <p:cNvPr id="55" name="Shape 55"/>
          <p:cNvSpPr>
            <a:spLocks noGrp="1"/>
          </p:cNvSpPr>
          <p:nvPr>
            <p:ph type="body" sz="quarter" idx="1"/>
          </p:nvPr>
        </p:nvSpPr>
        <p:spPr>
          <a:prstGeom prst="rect">
            <a:avLst/>
          </a:prstGeom>
        </p:spPr>
        <p:txBody>
          <a:bodyPr/>
          <a:lstStyle>
            <a:lvl1pPr>
              <a:lnSpc>
                <a:spcPct val="117999"/>
              </a:lnSpc>
              <a:defRPr sz="2200">
                <a:latin typeface="Helvetica Neue"/>
                <a:ea typeface="Helvetica Neue"/>
                <a:cs typeface="Helvetica Neue"/>
                <a:sym typeface="Helvetica Neue"/>
              </a:defRPr>
            </a:lvl1pPr>
          </a:lstStyle>
          <a:p>
            <a:r>
              <a:rPr lang="en-US" dirty="0"/>
              <a:t>T</a:t>
            </a:r>
            <a:r>
              <a:rPr dirty="0"/>
              <a:t>here is an enormous imbalance of power between those of us who make software development decisions, building software that’s used broadly, and the rest of the world that simply must accept and live with those decisions. As software engineers, you will likely wield more power than you realize.</a:t>
            </a:r>
          </a:p>
        </p:txBody>
      </p:sp>
    </p:spTree>
    <p:extLst>
      <p:ext uri="{BB962C8B-B14F-4D97-AF65-F5344CB8AC3E}">
        <p14:creationId xmlns:p14="http://schemas.microsoft.com/office/powerpoint/2010/main" val="2933727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a:spLocks noGrp="1" noRot="1" noChangeAspect="1"/>
          </p:cNvSpPr>
          <p:nvPr>
            <p:ph type="sldImg"/>
          </p:nvPr>
        </p:nvSpPr>
        <p:spPr>
          <a:xfrm>
            <a:off x="381000" y="685800"/>
            <a:ext cx="6096000" cy="3429000"/>
          </a:xfrm>
          <a:prstGeom prst="rect">
            <a:avLst/>
          </a:prstGeom>
        </p:spPr>
        <p:txBody>
          <a:bodyPr/>
          <a:lstStyle/>
          <a:p>
            <a:endParaRPr/>
          </a:p>
        </p:txBody>
      </p:sp>
      <p:sp>
        <p:nvSpPr>
          <p:cNvPr id="63" name="Shape 63"/>
          <p:cNvSpPr>
            <a:spLocks noGrp="1"/>
          </p:cNvSpPr>
          <p:nvPr>
            <p:ph type="body" sz="quarter" idx="1"/>
          </p:nvPr>
        </p:nvSpPr>
        <p:spPr>
          <a:prstGeom prst="rect">
            <a:avLst/>
          </a:prstGeom>
        </p:spPr>
        <p:txBody>
          <a:bodyPr/>
          <a:lstStyle>
            <a:lvl1pPr>
              <a:lnSpc>
                <a:spcPct val="117999"/>
              </a:lnSpc>
              <a:defRPr sz="2200">
                <a:latin typeface="Helvetica Neue"/>
                <a:ea typeface="Helvetica Neue"/>
                <a:cs typeface="Helvetica Neue"/>
                <a:sym typeface="Helvetica Neue"/>
              </a:defRPr>
            </a:lvl1pPr>
          </a:lstStyle>
          <a:p>
            <a:r>
              <a:rPr dirty="0"/>
              <a:t>Being an exceptional engineer means not only </a:t>
            </a:r>
            <a:r>
              <a:rPr lang="en-US" dirty="0"/>
              <a:t>that you </a:t>
            </a:r>
            <a:r>
              <a:rPr dirty="0"/>
              <a:t>know HOW to build some </a:t>
            </a:r>
            <a:r>
              <a:rPr lang="en-US" dirty="0"/>
              <a:t>great</a:t>
            </a:r>
            <a:r>
              <a:rPr dirty="0"/>
              <a:t> features, but that you have the judgement to be able to identify and reject features or products that drive adverse outcomes. </a:t>
            </a:r>
          </a:p>
        </p:txBody>
      </p:sp>
    </p:spTree>
    <p:extLst>
      <p:ext uri="{BB962C8B-B14F-4D97-AF65-F5344CB8AC3E}">
        <p14:creationId xmlns:p14="http://schemas.microsoft.com/office/powerpoint/2010/main" val="1474927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Hard to not do evil when you’re building powerful tools.  &lt;read slide&gt;</a:t>
            </a:r>
          </a:p>
        </p:txBody>
      </p:sp>
      <p:sp>
        <p:nvSpPr>
          <p:cNvPr id="4" name="Slide Number Placeholder 3"/>
          <p:cNvSpPr>
            <a:spLocks noGrp="1"/>
          </p:cNvSpPr>
          <p:nvPr>
            <p:ph type="sldNum" sz="quarter" idx="5"/>
          </p:nvPr>
        </p:nvSpPr>
        <p:spPr/>
        <p:txBody>
          <a:bodyPr/>
          <a:lstStyle/>
          <a:p>
            <a:fld id="{FF9CD07A-6A54-4943-B1CB-CFA48A2953C3}" type="slidenum">
              <a:rPr lang="en-US" smtClean="0"/>
              <a:t>19</a:t>
            </a:fld>
            <a:endParaRPr lang="en-US"/>
          </a:p>
        </p:txBody>
      </p:sp>
    </p:spTree>
    <p:extLst>
      <p:ext uri="{BB962C8B-B14F-4D97-AF65-F5344CB8AC3E}">
        <p14:creationId xmlns:p14="http://schemas.microsoft.com/office/powerpoint/2010/main" val="1784578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a:p>
            <a:r>
              <a:rPr lang="en-US" dirty="0"/>
              <a:t>Note that this is not only about the design of the software.  It's about how it is deployed and administered.</a:t>
            </a:r>
          </a:p>
        </p:txBody>
      </p:sp>
    </p:spTree>
    <p:extLst>
      <p:ext uri="{BB962C8B-B14F-4D97-AF65-F5344CB8AC3E}">
        <p14:creationId xmlns:p14="http://schemas.microsoft.com/office/powerpoint/2010/main" val="2946395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4859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a:spLocks noGrp="1" noRot="1" noChangeAspect="1"/>
          </p:cNvSpPr>
          <p:nvPr>
            <p:ph type="sldImg"/>
          </p:nvPr>
        </p:nvSpPr>
        <p:spPr>
          <a:xfrm>
            <a:off x="381000" y="685800"/>
            <a:ext cx="6096000" cy="3429000"/>
          </a:xfrm>
          <a:prstGeom prst="rect">
            <a:avLst/>
          </a:prstGeom>
        </p:spPr>
        <p:txBody>
          <a:bodyPr/>
          <a:lstStyle/>
          <a:p>
            <a:endParaRPr/>
          </a:p>
        </p:txBody>
      </p:sp>
      <p:sp>
        <p:nvSpPr>
          <p:cNvPr id="203" name="Shape 203"/>
          <p:cNvSpPr>
            <a:spLocks noGrp="1"/>
          </p:cNvSpPr>
          <p:nvPr>
            <p:ph type="body" sz="quarter" idx="1"/>
          </p:nvPr>
        </p:nvSpPr>
        <p:spPr>
          <a:prstGeom prst="rect">
            <a:avLst/>
          </a:prstGeom>
        </p:spPr>
        <p:txBody>
          <a:bodyPr/>
          <a:lstStyle/>
          <a:p>
            <a:r>
              <a:rPr lang="en-US" dirty="0"/>
              <a:t>Areas where there are well-defined standards give the engineer more concrete guidance.  For example</a:t>
            </a:r>
            <a:r>
              <a:rPr dirty="0"/>
              <a:t>, companies constructing medical device software must now comply with well-defined standard processes for developing that software in a way that will assure safety. Simply following the standard doesn’t guarantee safety, but doing so can help to ensure that it does, while also reducing our legal and moral liabilities.</a:t>
            </a:r>
            <a:r>
              <a:rPr lang="en-US" dirty="0"/>
              <a:t>  </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noRot="1" noChangeAspect="1"/>
          </p:cNvSpPr>
          <p:nvPr>
            <p:ph type="sldImg"/>
          </p:nvPr>
        </p:nvSpPr>
        <p:spPr>
          <a:xfrm>
            <a:off x="381000" y="685800"/>
            <a:ext cx="6096000" cy="3429000"/>
          </a:xfrm>
          <a:prstGeom prst="rect">
            <a:avLst/>
          </a:prstGeom>
        </p:spPr>
        <p:txBody>
          <a:bodyPr/>
          <a:lstStyle/>
          <a:p>
            <a:endParaRPr/>
          </a:p>
        </p:txBody>
      </p:sp>
      <p:sp>
        <p:nvSpPr>
          <p:cNvPr id="175" name="Shape 175"/>
          <p:cNvSpPr>
            <a:spLocks noGrp="1"/>
          </p:cNvSpPr>
          <p:nvPr>
            <p:ph type="body" sz="quarter" idx="1"/>
          </p:nvPr>
        </p:nvSpPr>
        <p:spPr>
          <a:prstGeom prst="rect">
            <a:avLst/>
          </a:prstGeom>
        </p:spPr>
        <p:txBody>
          <a:bodyPr/>
          <a:lstStyle/>
          <a:p>
            <a:r>
              <a:rPr lang="en-US" dirty="0"/>
              <a:t>S</a:t>
            </a:r>
            <a:r>
              <a:rPr dirty="0"/>
              <a:t>tudies have investigated whether simply exposing engineers to this code of ethics improves ethical decision making in software development </a:t>
            </a:r>
            <a:endParaRPr lang="en-US" dirty="0"/>
          </a:p>
          <a:p>
            <a:r>
              <a:rPr lang="en-US" dirty="0"/>
              <a:t>(Click) </a:t>
            </a:r>
          </a:p>
          <a:p>
            <a:r>
              <a:rPr dirty="0"/>
              <a:t>(click), </a:t>
            </a:r>
            <a:endParaRPr lang="en-US" dirty="0"/>
          </a:p>
          <a:p>
            <a:r>
              <a:rPr dirty="0"/>
              <a:t>concluding that this code alone does not improve ethical decision making. </a:t>
            </a:r>
            <a:endParaRPr lang="en-US" dirty="0"/>
          </a:p>
          <a:p>
            <a:endParaRPr lang="en-US" dirty="0"/>
          </a:p>
          <a:p>
            <a:r>
              <a:rPr lang="en-US" dirty="0"/>
              <a:t>E</a:t>
            </a:r>
            <a:r>
              <a:rPr dirty="0"/>
              <a:t>thical decisions often involve weighing multiple trade-offs: in the case of the Citigroup tower, the engineering firm (and their client, and their insurer) had to make a difficult ethical choice: should they immediately publicly disclose the fact that a strong wind could topple the tower - clearly a concern in the public interest, or should they instead prepare with officials to perform an emergency evacuation and monitor the weather closely without informing the public about the potential hazard (which could provoke unnecessary panic)?</a:t>
            </a:r>
            <a:r>
              <a:rPr lang="en-US" dirty="0"/>
              <a:t>  A code of ethics alone does not give sufficient guidance.</a:t>
            </a:r>
            <a:endParaRPr dirty="0"/>
          </a:p>
        </p:txBody>
      </p:sp>
    </p:spTree>
    <p:extLst>
      <p:ext uri="{BB962C8B-B14F-4D97-AF65-F5344CB8AC3E}">
        <p14:creationId xmlns:p14="http://schemas.microsoft.com/office/powerpoint/2010/main" val="314437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1078521" y="1330326"/>
            <a:ext cx="21629078" cy="4775200"/>
          </a:xfrm>
        </p:spPr>
        <p:txBody>
          <a:bodyPr anchor="b">
            <a:normAutofit/>
          </a:bodyPr>
          <a:lstStyle>
            <a:lvl1pPr algn="l">
              <a:defRPr sz="64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1078520" y="6475656"/>
            <a:ext cx="20257480" cy="3311524"/>
          </a:xfrm>
        </p:spPr>
        <p:txBody>
          <a:bodyPr>
            <a:normAutofit/>
          </a:bodyPr>
          <a:lstStyle>
            <a:lvl1pPr marL="0" indent="0" algn="l">
              <a:buNone/>
              <a:defRPr sz="5600">
                <a:latin typeface="Verdana" panose="020B0604030504040204" pitchFamily="34" charset="0"/>
                <a:ea typeface="Verdana" panose="020B0604030504040204" pitchFamily="34" charset="0"/>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3/31/2025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1078521" y="6111554"/>
            <a:ext cx="2162907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9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1679577" y="914400"/>
            <a:ext cx="7864474" cy="3200400"/>
          </a:xfrm>
        </p:spPr>
        <p:txBody>
          <a:bodyPr anchor="b"/>
          <a:lstStyle>
            <a:lvl1pPr>
              <a:defRPr sz="64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10366376" y="1974851"/>
            <a:ext cx="12344400" cy="9747250"/>
          </a:xfrm>
        </p:spPr>
        <p:txBody>
          <a:bodyPr/>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3/31/2025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35932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normAutofit/>
          </a:bodyPr>
          <a:lstStyle>
            <a:lvl1pPr>
              <a:defRPr sz="7200"/>
            </a:lvl1pPr>
          </a:lstStyle>
          <a:p>
            <a:r>
              <a:rPr lang="en-US" dirty="0"/>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3/31/2025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8035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17449800" y="730250"/>
            <a:ext cx="5257800" cy="11623676"/>
          </a:xfrm>
        </p:spPr>
        <p:txBody>
          <a:bodyPr vert="eaVert">
            <a:normAutofit/>
          </a:bodyPr>
          <a:lstStyle>
            <a:lvl1pPr>
              <a:defRPr sz="7200"/>
            </a:lvl1pPr>
          </a:lstStyle>
          <a:p>
            <a:r>
              <a:rPr lang="en-US" dirty="0"/>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1676400" y="730250"/>
            <a:ext cx="15468600" cy="11623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3/31/2025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16061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30894720" y="12810497"/>
            <a:ext cx="556776" cy="548318"/>
          </a:xfrm>
          <a:prstGeom prst="rect">
            <a:avLst/>
          </a:prstGeom>
        </p:spPr>
        <p:txBody>
          <a:bodyPr/>
          <a:lstStyle/>
          <a:p>
            <a:pPr defTabSz="1095390">
              <a:defRPr/>
            </a:pPr>
            <a:fld id="{86CB4B4D-7CA3-9044-876B-883B54F8677D}" type="slidenum">
              <a:rPr lang="en-US" smtClean="0"/>
              <a:pPr defTabSz="1095390">
                <a:defRPr/>
              </a:pPr>
              <a:t>‹#›</a:t>
            </a:fld>
            <a:endParaRPr lang="en-US"/>
          </a:p>
        </p:txBody>
      </p:sp>
    </p:spTree>
    <p:extLst>
      <p:ext uri="{BB962C8B-B14F-4D97-AF65-F5344CB8AC3E}">
        <p14:creationId xmlns:p14="http://schemas.microsoft.com/office/powerpoint/2010/main" val="308479353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1" name="Slide Title"/>
          <p:cNvSpPr txBox="1">
            <a:spLocks noGrp="1"/>
          </p:cNvSpPr>
          <p:nvPr>
            <p:ph type="title" hasCustomPrompt="1"/>
          </p:nvPr>
        </p:nvSpPr>
        <p:spPr>
          <a:prstGeom prst="rect">
            <a:avLst/>
          </a:prstGeom>
        </p:spPr>
        <p:txBody>
          <a:bodyPr/>
          <a:lstStyle/>
          <a:p>
            <a:r>
              <a:t>Slide Title</a:t>
            </a:r>
          </a:p>
        </p:txBody>
      </p:sp>
      <p:sp>
        <p:nvSpPr>
          <p:cNvPr id="22"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23"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7570566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3686" y="4118024"/>
            <a:ext cx="24391336" cy="365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731519" y="4332729"/>
            <a:ext cx="22943130" cy="3478694"/>
          </a:xfrm>
        </p:spPr>
        <p:txBody>
          <a:bodyPr tIns="45720" bIns="45720" anchor="ctr">
            <a:normAutofit/>
          </a:bodyPr>
          <a:lstStyle>
            <a:lvl1pPr algn="ctr">
              <a:lnSpc>
                <a:spcPct val="80000"/>
              </a:lnSpc>
              <a:defRPr sz="12000" spc="300" baseline="0"/>
            </a:lvl1pPr>
          </a:lstStyle>
          <a:p>
            <a:r>
              <a:rPr lang="en-US"/>
              <a:t>Click to edit Master title style</a:t>
            </a:r>
            <a:endParaRPr lang="en-US" dirty="0"/>
          </a:p>
        </p:txBody>
      </p:sp>
      <p:sp>
        <p:nvSpPr>
          <p:cNvPr id="3" name="Subtitle 2"/>
          <p:cNvSpPr>
            <a:spLocks noGrp="1"/>
          </p:cNvSpPr>
          <p:nvPr>
            <p:ph type="subTitle" idx="1"/>
          </p:nvPr>
        </p:nvSpPr>
        <p:spPr>
          <a:xfrm>
            <a:off x="3048000" y="7992501"/>
            <a:ext cx="18288000" cy="2618510"/>
          </a:xfrm>
        </p:spPr>
        <p:txBody>
          <a:bodyPr>
            <a:normAutofit/>
          </a:bodyPr>
          <a:lstStyle>
            <a:lvl1pPr marL="0" indent="0" algn="ctr">
              <a:buNone/>
              <a:defRPr sz="4000"/>
            </a:lvl1pPr>
            <a:lvl2pPr marL="914400" indent="0" algn="ctr">
              <a:buNone/>
              <a:defRPr sz="4000"/>
            </a:lvl2pPr>
            <a:lvl3pPr marL="1828800" indent="0" algn="ctr">
              <a:buNone/>
              <a:defRPr sz="4000"/>
            </a:lvl3pPr>
            <a:lvl4pPr marL="2743200" indent="0" algn="ctr">
              <a:buNone/>
              <a:defRPr sz="4000"/>
            </a:lvl4pPr>
            <a:lvl5pPr marL="3657600" indent="0" algn="ctr">
              <a:buNone/>
              <a:defRPr sz="4000"/>
            </a:lvl5pPr>
            <a:lvl6pPr marL="4572000" indent="0" algn="ctr">
              <a:buNone/>
              <a:defRPr sz="4000"/>
            </a:lvl6pPr>
            <a:lvl7pPr marL="5486400" indent="0" algn="ctr">
              <a:buNone/>
              <a:defRPr sz="4000"/>
            </a:lvl7pPr>
            <a:lvl8pPr marL="6400800" indent="0" algn="ctr">
              <a:buNone/>
              <a:defRPr sz="4000"/>
            </a:lvl8pPr>
            <a:lvl9pPr marL="7315200" indent="0" algn="ctr">
              <a:buNone/>
              <a:defRPr sz="4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26CB13-A6B4-4D2F-AB18-DECFD755AA2B}"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BF289E-CD1A-4036-8041-8C8E564DF66B}" type="slidenum">
              <a:rPr lang="en-US" smtClean="0"/>
              <a:t>‹#›</a:t>
            </a:fld>
            <a:endParaRPr lang="en-US"/>
          </a:p>
        </p:txBody>
      </p:sp>
    </p:spTree>
    <p:extLst>
      <p:ext uri="{BB962C8B-B14F-4D97-AF65-F5344CB8AC3E}">
        <p14:creationId xmlns:p14="http://schemas.microsoft.com/office/powerpoint/2010/main" val="3748294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6CB13-A6B4-4D2F-AB18-DECFD755AA2B}"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BF289E-CD1A-4036-8041-8C8E564DF66B}" type="slidenum">
              <a:rPr lang="en-US" smtClean="0"/>
              <a:t>‹#›</a:t>
            </a:fld>
            <a:endParaRPr lang="en-US"/>
          </a:p>
        </p:txBody>
      </p:sp>
    </p:spTree>
    <p:extLst>
      <p:ext uri="{BB962C8B-B14F-4D97-AF65-F5344CB8AC3E}">
        <p14:creationId xmlns:p14="http://schemas.microsoft.com/office/powerpoint/2010/main" val="26320677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13686" y="4118024"/>
            <a:ext cx="24391336" cy="3657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66382" y="4417758"/>
            <a:ext cx="21031200" cy="3352800"/>
          </a:xfrm>
        </p:spPr>
        <p:txBody>
          <a:bodyPr anchor="ctr">
            <a:noAutofit/>
          </a:bodyPr>
          <a:lstStyle>
            <a:lvl1pPr algn="ctr">
              <a:lnSpc>
                <a:spcPct val="80000"/>
              </a:lnSpc>
              <a:defRPr sz="12000" b="0" spc="30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66382" y="8020669"/>
            <a:ext cx="21031200" cy="2349278"/>
          </a:xfrm>
        </p:spPr>
        <p:txBody>
          <a:bodyPr anchor="t">
            <a:normAutofit/>
          </a:bodyPr>
          <a:lstStyle>
            <a:lvl1pPr marL="0" indent="0" algn="ctr">
              <a:buNone/>
              <a:defRPr sz="4000">
                <a:solidFill>
                  <a:schemeClr val="tx2"/>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0526CB13-A6B4-4D2F-AB18-DECFD755AA2B}" type="datetimeFigureOut">
              <a:rPr lang="en-US" smtClean="0"/>
              <a:t>3/31/2025</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0BF289E-CD1A-4036-8041-8C8E564DF66B}" type="slidenum">
              <a:rPr lang="en-US" smtClean="0"/>
              <a:t>‹#›</a:t>
            </a:fld>
            <a:endParaRPr lang="en-US"/>
          </a:p>
        </p:txBody>
      </p:sp>
    </p:spTree>
    <p:extLst>
      <p:ext uri="{BB962C8B-B14F-4D97-AF65-F5344CB8AC3E}">
        <p14:creationId xmlns:p14="http://schemas.microsoft.com/office/powerpoint/2010/main" val="2558628230"/>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10688" y="4023360"/>
            <a:ext cx="9509760" cy="8412480"/>
          </a:xfrm>
        </p:spPr>
        <p:txBody>
          <a:bodyPr/>
          <a:lstStyle>
            <a:lvl1pPr>
              <a:defRPr sz="44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460782" y="4023360"/>
            <a:ext cx="9509760" cy="8412480"/>
          </a:xfrm>
        </p:spPr>
        <p:txBody>
          <a:bodyPr/>
          <a:lstStyle>
            <a:lvl1pPr>
              <a:defRPr sz="44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26CB13-A6B4-4D2F-AB18-DECFD755AA2B}" type="datetimeFigureOut">
              <a:rPr lang="en-US" smtClean="0"/>
              <a:t>3/31/2025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BF289E-CD1A-4036-8041-8C8E564DF66B}" type="slidenum">
              <a:rPr lang="en-US" smtClean="0"/>
              <a:t>‹#›</a:t>
            </a:fld>
            <a:endParaRPr lang="en-US"/>
          </a:p>
        </p:txBody>
      </p:sp>
    </p:spTree>
    <p:extLst>
      <p:ext uri="{BB962C8B-B14F-4D97-AF65-F5344CB8AC3E}">
        <p14:creationId xmlns:p14="http://schemas.microsoft.com/office/powerpoint/2010/main" val="29660481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414016" y="3826940"/>
            <a:ext cx="9509760" cy="1486188"/>
          </a:xfrm>
        </p:spPr>
        <p:txBody>
          <a:bodyPr anchor="ctr">
            <a:normAutofit/>
          </a:bodyPr>
          <a:lstStyle>
            <a:lvl1pPr marL="0" indent="0">
              <a:buNone/>
              <a:defRPr sz="42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2414016" y="5313132"/>
            <a:ext cx="9509760" cy="7132320"/>
          </a:xfrm>
        </p:spPr>
        <p:txBody>
          <a:bodyPr/>
          <a:lstStyle>
            <a:lvl1pPr>
              <a:defRPr sz="44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462460" y="3826940"/>
            <a:ext cx="9509760" cy="1486188"/>
          </a:xfrm>
        </p:spPr>
        <p:txBody>
          <a:bodyPr anchor="ctr">
            <a:normAutofit/>
          </a:bodyPr>
          <a:lstStyle>
            <a:lvl1pPr marL="0" indent="0">
              <a:buNone/>
              <a:defRPr sz="42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462460" y="5313128"/>
            <a:ext cx="9509760" cy="7132320"/>
          </a:xfrm>
        </p:spPr>
        <p:txBody>
          <a:bodyPr/>
          <a:lstStyle>
            <a:lvl1pPr>
              <a:defRPr sz="4400"/>
            </a:lvl1pPr>
            <a:lvl2pPr>
              <a:defRPr sz="40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26CB13-A6B4-4D2F-AB18-DECFD755AA2B}" type="datetimeFigureOut">
              <a:rPr lang="en-US" smtClean="0"/>
              <a:t>3/31/2025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BF289E-CD1A-4036-8041-8C8E564DF66B}" type="slidenum">
              <a:rPr lang="en-US" smtClean="0"/>
              <a:t>‹#›</a:t>
            </a:fld>
            <a:endParaRPr lang="en-US"/>
          </a:p>
        </p:txBody>
      </p:sp>
    </p:spTree>
    <p:extLst>
      <p:ext uri="{BB962C8B-B14F-4D97-AF65-F5344CB8AC3E}">
        <p14:creationId xmlns:p14="http://schemas.microsoft.com/office/powerpoint/2010/main" val="3754036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1676400" y="36511"/>
            <a:ext cx="21031200" cy="2651126"/>
          </a:xfrm>
        </p:spPr>
        <p:txBody>
          <a:bodyPr anchor="b">
            <a:normAutofit/>
          </a:bodyPr>
          <a:lstStyle>
            <a:lvl1pPr>
              <a:defRPr sz="72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1676400" y="3000320"/>
            <a:ext cx="15774692" cy="87026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3/31/2025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1676400" y="2858116"/>
            <a:ext cx="21031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357068"/>
      </p:ext>
    </p:extLst>
  </p:cSld>
  <p:clrMapOvr>
    <a:masterClrMapping/>
  </p:clrMapOvr>
  <p:extLst>
    <p:ext uri="{DCECCB84-F9BA-43D5-87BE-67443E8EF086}">
      <p15:sldGuideLst xmlns:p15="http://schemas.microsoft.com/office/powerpoint/2012/main">
        <p15:guide id="1" orient="horz" pos="4320" userDrawn="1">
          <p15:clr>
            <a:srgbClr val="FBAE40"/>
          </p15:clr>
        </p15:guide>
        <p15:guide id="2" pos="768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26CB13-A6B4-4D2F-AB18-DECFD755AA2B}" type="datetimeFigureOut">
              <a:rPr lang="en-US" smtClean="0"/>
              <a:t>3/31/2025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BF289E-CD1A-4036-8041-8C8E564DF66B}" type="slidenum">
              <a:rPr lang="en-US" smtClean="0"/>
              <a:t>‹#›</a:t>
            </a:fld>
            <a:endParaRPr lang="en-US"/>
          </a:p>
        </p:txBody>
      </p:sp>
    </p:spTree>
    <p:extLst>
      <p:ext uri="{BB962C8B-B14F-4D97-AF65-F5344CB8AC3E}">
        <p14:creationId xmlns:p14="http://schemas.microsoft.com/office/powerpoint/2010/main" val="37320981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26CB13-A6B4-4D2F-AB18-DECFD755AA2B}" type="datetimeFigureOut">
              <a:rPr lang="en-US" smtClean="0"/>
              <a:t>3/31/2025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BF289E-CD1A-4036-8041-8C8E564DF66B}" type="slidenum">
              <a:rPr lang="en-US" smtClean="0"/>
              <a:t>‹#›</a:t>
            </a:fld>
            <a:endParaRPr lang="en-US"/>
          </a:p>
        </p:txBody>
      </p:sp>
    </p:spTree>
    <p:extLst>
      <p:ext uri="{BB962C8B-B14F-4D97-AF65-F5344CB8AC3E}">
        <p14:creationId xmlns:p14="http://schemas.microsoft.com/office/powerpoint/2010/main" val="41048733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414016" y="4240108"/>
            <a:ext cx="12252960" cy="822960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578046" y="4294973"/>
            <a:ext cx="6400800" cy="6864638"/>
          </a:xfrm>
        </p:spPr>
        <p:txBody>
          <a:bodyPr>
            <a:normAutofit/>
          </a:bodyPr>
          <a:lstStyle>
            <a:lvl1pPr marL="0" indent="0">
              <a:lnSpc>
                <a:spcPct val="95000"/>
              </a:lnSpc>
              <a:buNone/>
              <a:defRPr sz="36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0526CB13-A6B4-4D2F-AB18-DECFD755AA2B}" type="datetimeFigureOut">
              <a:rPr lang="en-US" smtClean="0"/>
              <a:t>3/31/2025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BF289E-CD1A-4036-8041-8C8E564DF66B}" type="slidenum">
              <a:rPr lang="en-US" smtClean="0"/>
              <a:t>‹#›</a:t>
            </a:fld>
            <a:endParaRPr lang="en-US"/>
          </a:p>
        </p:txBody>
      </p:sp>
    </p:spTree>
    <p:extLst>
      <p:ext uri="{BB962C8B-B14F-4D97-AF65-F5344CB8AC3E}">
        <p14:creationId xmlns:p14="http://schemas.microsoft.com/office/powerpoint/2010/main" val="38427865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2560320" y="4422988"/>
            <a:ext cx="12252960" cy="7863840"/>
          </a:xfrm>
          <a:solidFill>
            <a:schemeClr val="tx2">
              <a:lumMod val="60000"/>
              <a:lumOff val="40000"/>
            </a:schemeClr>
          </a:solidFill>
        </p:spPr>
        <p:txBody>
          <a:bodyPr tIns="365760" anchor="t"/>
          <a:lstStyle>
            <a:lvl1pPr marL="0" indent="0" algn="ctr">
              <a:buNone/>
              <a:defRPr sz="6400">
                <a:solidFill>
                  <a:schemeClr val="tx1">
                    <a:lumMod val="50000"/>
                  </a:schemeClr>
                </a:solidFill>
              </a:defRPr>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5581376" y="4301242"/>
            <a:ext cx="6400800" cy="6858000"/>
          </a:xfrm>
        </p:spPr>
        <p:txBody>
          <a:bodyPr>
            <a:normAutofit/>
          </a:bodyPr>
          <a:lstStyle>
            <a:lvl1pPr marL="0" indent="0">
              <a:lnSpc>
                <a:spcPct val="95000"/>
              </a:lnSpc>
              <a:buNone/>
              <a:defRPr sz="36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0526CB13-A6B4-4D2F-AB18-DECFD755AA2B}" type="datetimeFigureOut">
              <a:rPr lang="en-US" smtClean="0"/>
              <a:t>3/31/2025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BF289E-CD1A-4036-8041-8C8E564DF66B}" type="slidenum">
              <a:rPr lang="en-US" smtClean="0"/>
              <a:t>‹#›</a:t>
            </a:fld>
            <a:endParaRPr lang="en-US"/>
          </a:p>
        </p:txBody>
      </p:sp>
    </p:spTree>
    <p:extLst>
      <p:ext uri="{BB962C8B-B14F-4D97-AF65-F5344CB8AC3E}">
        <p14:creationId xmlns:p14="http://schemas.microsoft.com/office/powerpoint/2010/main" val="5018495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26CB13-A6B4-4D2F-AB18-DECFD755AA2B}"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BF289E-CD1A-4036-8041-8C8E564DF66B}" type="slidenum">
              <a:rPr lang="en-US" smtClean="0"/>
              <a:t>‹#›</a:t>
            </a:fld>
            <a:endParaRPr lang="en-US"/>
          </a:p>
        </p:txBody>
      </p:sp>
    </p:spTree>
    <p:extLst>
      <p:ext uri="{BB962C8B-B14F-4D97-AF65-F5344CB8AC3E}">
        <p14:creationId xmlns:p14="http://schemas.microsoft.com/office/powerpoint/2010/main" val="4281455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8038624" y="0"/>
            <a:ext cx="5486400" cy="1371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8321248" y="549276"/>
            <a:ext cx="4804760" cy="1179512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399" y="549276"/>
            <a:ext cx="15946582" cy="117951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76400" y="12845709"/>
            <a:ext cx="5486392" cy="730250"/>
          </a:xfrm>
        </p:spPr>
        <p:txBody>
          <a:bodyPr/>
          <a:lstStyle/>
          <a:p>
            <a:fld id="{0526CB13-A6B4-4D2F-AB18-DECFD755AA2B}" type="datetimeFigureOut">
              <a:rPr lang="en-US" smtClean="0"/>
              <a:t>3/31/2025</a:t>
            </a:fld>
            <a:endParaRPr lang="en-US"/>
          </a:p>
        </p:txBody>
      </p:sp>
      <p:sp>
        <p:nvSpPr>
          <p:cNvPr id="5" name="Footer Placeholder 4"/>
          <p:cNvSpPr>
            <a:spLocks noGrp="1"/>
          </p:cNvSpPr>
          <p:nvPr>
            <p:ph type="ftr" sz="quarter" idx="11"/>
          </p:nvPr>
        </p:nvSpPr>
        <p:spPr>
          <a:xfrm>
            <a:off x="7552271" y="12845709"/>
            <a:ext cx="8559338" cy="730250"/>
          </a:xfrm>
        </p:spPr>
        <p:txBody>
          <a:bodyPr/>
          <a:lstStyle/>
          <a:p>
            <a:endParaRPr lang="en-US"/>
          </a:p>
        </p:txBody>
      </p:sp>
      <p:sp>
        <p:nvSpPr>
          <p:cNvPr id="6" name="Slide Number Placeholder 5"/>
          <p:cNvSpPr>
            <a:spLocks noGrp="1"/>
          </p:cNvSpPr>
          <p:nvPr>
            <p:ph type="sldNum" sz="quarter" idx="12"/>
          </p:nvPr>
        </p:nvSpPr>
        <p:spPr>
          <a:xfrm>
            <a:off x="16146097" y="12845709"/>
            <a:ext cx="1759518" cy="730250"/>
          </a:xfrm>
        </p:spPr>
        <p:txBody>
          <a:bodyPr/>
          <a:lstStyle/>
          <a:p>
            <a:fld id="{F0BF289E-CD1A-4036-8041-8C8E564DF66B}" type="slidenum">
              <a:rPr lang="en-US" smtClean="0"/>
              <a:t>‹#›</a:t>
            </a:fld>
            <a:endParaRPr lang="en-US"/>
          </a:p>
        </p:txBody>
      </p:sp>
    </p:spTree>
    <p:extLst>
      <p:ext uri="{BB962C8B-B14F-4D97-AF65-F5344CB8AC3E}">
        <p14:creationId xmlns:p14="http://schemas.microsoft.com/office/powerpoint/2010/main" val="24189951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29" name="Title Text"/>
          <p:cNvSpPr txBox="1">
            <a:spLocks noGrp="1"/>
          </p:cNvSpPr>
          <p:nvPr>
            <p:ph type="title"/>
          </p:nvPr>
        </p:nvSpPr>
        <p:spPr>
          <a:xfrm>
            <a:off x="1078520" y="1330325"/>
            <a:ext cx="21629079" cy="4775201"/>
          </a:xfrm>
          <a:prstGeom prst="rect">
            <a:avLst/>
          </a:prstGeom>
        </p:spPr>
        <p:txBody>
          <a:bodyPr lIns="91439" tIns="91439" rIns="91439" bIns="91439" anchor="b"/>
          <a:lstStyle>
            <a:lvl1pPr defTabSz="1828800">
              <a:lnSpc>
                <a:spcPct val="90000"/>
              </a:lnSpc>
              <a:defRPr sz="6400">
                <a:solidFill>
                  <a:srgbClr val="0070C0"/>
                </a:solidFill>
                <a:latin typeface="Verdana"/>
                <a:ea typeface="Verdana"/>
                <a:cs typeface="Verdana"/>
                <a:sym typeface="Verdana"/>
              </a:defRPr>
            </a:lvl1pPr>
          </a:lstStyle>
          <a:p>
            <a:r>
              <a:t>Title Text</a:t>
            </a:r>
          </a:p>
        </p:txBody>
      </p:sp>
      <p:sp>
        <p:nvSpPr>
          <p:cNvPr id="30" name="Body Level One…"/>
          <p:cNvSpPr txBox="1">
            <a:spLocks noGrp="1"/>
          </p:cNvSpPr>
          <p:nvPr>
            <p:ph type="body" sz="half" idx="1"/>
          </p:nvPr>
        </p:nvSpPr>
        <p:spPr>
          <a:xfrm>
            <a:off x="1078520" y="6475655"/>
            <a:ext cx="20257480" cy="3311525"/>
          </a:xfrm>
          <a:prstGeom prst="rect">
            <a:avLst/>
          </a:prstGeom>
        </p:spPr>
        <p:txBody>
          <a:bodyPr lIns="91439" tIns="91439" rIns="91439" bIns="91439"/>
          <a:lstStyle>
            <a:lvl1pPr marL="0" indent="0" defTabSz="1828800">
              <a:spcBef>
                <a:spcPts val="2000"/>
              </a:spcBef>
              <a:buClrTx/>
              <a:buSzTx/>
              <a:buFontTx/>
              <a:buNone/>
              <a:defRPr sz="5000">
                <a:latin typeface="Verdana"/>
                <a:ea typeface="Verdana"/>
                <a:cs typeface="Verdana"/>
                <a:sym typeface="Verdana"/>
              </a:defRPr>
            </a:lvl1pPr>
            <a:lvl2pPr marL="0" indent="457200" defTabSz="1828800">
              <a:spcBef>
                <a:spcPts val="2000"/>
              </a:spcBef>
              <a:buClrTx/>
              <a:buSzTx/>
              <a:buFontTx/>
              <a:buNone/>
              <a:defRPr sz="5000">
                <a:latin typeface="Verdana"/>
                <a:ea typeface="Verdana"/>
                <a:cs typeface="Verdana"/>
                <a:sym typeface="Verdana"/>
              </a:defRPr>
            </a:lvl2pPr>
            <a:lvl3pPr marL="0" indent="914400" defTabSz="1828800">
              <a:spcBef>
                <a:spcPts val="2000"/>
              </a:spcBef>
              <a:buClrTx/>
              <a:buSzTx/>
              <a:buFontTx/>
              <a:buNone/>
              <a:defRPr sz="5000">
                <a:latin typeface="Verdana"/>
                <a:ea typeface="Verdana"/>
                <a:cs typeface="Verdana"/>
                <a:sym typeface="Verdana"/>
              </a:defRPr>
            </a:lvl3pPr>
            <a:lvl4pPr marL="0" indent="1371600" defTabSz="1828800">
              <a:spcBef>
                <a:spcPts val="2000"/>
              </a:spcBef>
              <a:buClrTx/>
              <a:buSzTx/>
              <a:buFontTx/>
              <a:buNone/>
              <a:defRPr sz="5000">
                <a:latin typeface="Verdana"/>
                <a:ea typeface="Verdana"/>
                <a:cs typeface="Verdana"/>
                <a:sym typeface="Verdana"/>
              </a:defRPr>
            </a:lvl4pPr>
            <a:lvl5pPr marL="0" indent="1828800" defTabSz="1828800">
              <a:spcBef>
                <a:spcPts val="2000"/>
              </a:spcBef>
              <a:buClrTx/>
              <a:buSzTx/>
              <a:buFontTx/>
              <a:buNone/>
              <a:defRPr sz="5000">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xfrm>
            <a:off x="22203052" y="12835870"/>
            <a:ext cx="504548" cy="483910"/>
          </a:xfrm>
          <a:prstGeom prst="rect">
            <a:avLst/>
          </a:prstGeom>
        </p:spPr>
        <p:txBody>
          <a:bodyPr lIns="91439" tIns="91439" rIns="91439" bIns="91439" anchor="ctr"/>
          <a:lstStyle>
            <a:lvl1pPr algn="r" defTabSz="1828800">
              <a:defRPr sz="2400">
                <a:solidFill>
                  <a:srgbClr val="888888"/>
                </a:solidFill>
                <a:latin typeface="Calibri"/>
                <a:ea typeface="Calibri"/>
                <a:cs typeface="Calibri"/>
                <a:sym typeface="Calibri"/>
              </a:defRPr>
            </a:lvl1pPr>
          </a:lstStyle>
          <a:p>
            <a:fld id="{86CB4B4D-7CA3-9044-876B-883B54F8677D}" type="slidenum">
              <a:t>‹#›</a:t>
            </a:fld>
            <a:endParaRPr/>
          </a:p>
        </p:txBody>
      </p:sp>
      <p:sp>
        <p:nvSpPr>
          <p:cNvPr id="32" name="Straight Connector 7"/>
          <p:cNvSpPr/>
          <p:nvPr/>
        </p:nvSpPr>
        <p:spPr>
          <a:xfrm>
            <a:off x="1078519" y="6111554"/>
            <a:ext cx="21629080" cy="1"/>
          </a:xfrm>
          <a:prstGeom prst="line">
            <a:avLst/>
          </a:prstGeom>
          <a:ln w="12700">
            <a:solidFill>
              <a:srgbClr val="4472C4"/>
            </a:solidFill>
            <a:miter/>
          </a:ln>
        </p:spPr>
        <p:txBody>
          <a:bodyPr tIns="91439" bIns="91439"/>
          <a:lstStyle/>
          <a:p>
            <a:pPr algn="ctr" defTabSz="2438337">
              <a:defRPr sz="2400">
                <a:solidFill>
                  <a:srgbClr val="000000"/>
                </a:solidFill>
                <a:latin typeface="Calibri"/>
                <a:ea typeface="Calibri"/>
                <a:cs typeface="Calibri"/>
                <a:sym typeface="Calibri"/>
              </a:defRPr>
            </a:pPr>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1676400" y="36511"/>
            <a:ext cx="21031200" cy="2651126"/>
          </a:xfrm>
        </p:spPr>
        <p:txBody>
          <a:bodyPr anchor="b">
            <a:normAutofit/>
          </a:bodyPr>
          <a:lstStyle>
            <a:lvl1pPr>
              <a:defRPr sz="72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16492544" y="3263588"/>
            <a:ext cx="6215056" cy="87026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3/31/2025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1676400" y="2858116"/>
            <a:ext cx="21031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047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1676400" y="1"/>
            <a:ext cx="21031200" cy="2651126"/>
          </a:xfrm>
        </p:spPr>
        <p:txBody>
          <a:bodyPr anchor="b">
            <a:normAutofit/>
          </a:bodyPr>
          <a:lstStyle>
            <a:lvl1pPr>
              <a:defRPr sz="72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3/31/2025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1676400" y="2651126"/>
            <a:ext cx="21031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450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1663700" y="3419477"/>
            <a:ext cx="21031200" cy="5705474"/>
          </a:xfrm>
        </p:spPr>
        <p:txBody>
          <a:bodyPr anchor="b">
            <a:normAutofit/>
          </a:bodyPr>
          <a:lstStyle>
            <a:lvl1pPr>
              <a:defRPr sz="88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1663700" y="9178927"/>
            <a:ext cx="21031200"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3/31/2025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1663700" y="9124950"/>
            <a:ext cx="210439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4528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normAutofit/>
          </a:bodyPr>
          <a:lstStyle>
            <a:lvl1pPr>
              <a:defRPr sz="7200"/>
            </a:lvl1pPr>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1676400" y="3651250"/>
            <a:ext cx="10363200" cy="87026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12344400" y="3651250"/>
            <a:ext cx="10363200"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3/31/2025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1676400" y="3381376"/>
            <a:ext cx="21031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13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1679576" y="730251"/>
            <a:ext cx="21031200" cy="2651126"/>
          </a:xfrm>
        </p:spPr>
        <p:txBody>
          <a:bodyPr anchor="b">
            <a:normAutofit/>
          </a:bodyPr>
          <a:lstStyle>
            <a:lvl1pPr>
              <a:defRPr sz="7200"/>
            </a:lvl1pPr>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1679577" y="3362326"/>
            <a:ext cx="10315574"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1679577" y="5010150"/>
            <a:ext cx="10315574"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12344400" y="3362326"/>
            <a:ext cx="1036637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12344400" y="5010150"/>
            <a:ext cx="1036637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3/31/2025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3569977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3/31/2025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3369404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1679577" y="914400"/>
            <a:ext cx="7864474" cy="3200400"/>
          </a:xfrm>
        </p:spPr>
        <p:txBody>
          <a:bodyPr anchor="b"/>
          <a:lstStyle>
            <a:lvl1pPr>
              <a:defRPr sz="64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10366376" y="1974851"/>
            <a:ext cx="12344400"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1679577" y="4114800"/>
            <a:ext cx="7864474"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3/31/2025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620775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1676400" y="730251"/>
            <a:ext cx="21031200" cy="265112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1676400" y="3651250"/>
            <a:ext cx="21031200"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1676400" y="12712701"/>
            <a:ext cx="5486400"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54D997E8-DDEE-43F1-8D9B-F8A1E11DE488}" type="datetime1">
              <a:rPr lang="en-US" smtClean="0"/>
              <a:t>3/31/2025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8077200" y="12712701"/>
            <a:ext cx="8229600"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17221200" y="12712701"/>
            <a:ext cx="5486400"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53684355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Lst>
  <p:hf hdr="0" ftr="0" dt="0"/>
  <p:txStyles>
    <p:titleStyle>
      <a:lvl1pPr algn="l" defTabSz="1828800" rtl="0" eaLnBrk="1" latinLnBrk="0" hangingPunct="1">
        <a:lnSpc>
          <a:spcPct val="90000"/>
        </a:lnSpc>
        <a:spcBef>
          <a:spcPct val="0"/>
        </a:spcBef>
        <a:buNone/>
        <a:defRPr sz="8800" kern="1200">
          <a:solidFill>
            <a:srgbClr val="0070C0"/>
          </a:solidFill>
          <a:latin typeface="Verdana" panose="020B0604030504040204" pitchFamily="34" charset="0"/>
          <a:ea typeface="Verdana" panose="020B0604030504040204" pitchFamily="34" charset="0"/>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966" y="352219"/>
            <a:ext cx="24377904" cy="32918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405838" y="568352"/>
            <a:ext cx="19568160" cy="301752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05838" y="4023360"/>
            <a:ext cx="19568160" cy="84124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04532" y="12845709"/>
            <a:ext cx="6001788" cy="730250"/>
          </a:xfrm>
          <a:prstGeom prst="rect">
            <a:avLst/>
          </a:prstGeom>
        </p:spPr>
        <p:txBody>
          <a:bodyPr vert="horz" lIns="91440" tIns="45720" rIns="45720" bIns="45720" rtlCol="0" anchor="ctr"/>
          <a:lstStyle>
            <a:lvl1pPr algn="l">
              <a:defRPr sz="2100">
                <a:solidFill>
                  <a:schemeClr val="tx1"/>
                </a:solidFill>
              </a:defRPr>
            </a:lvl1pPr>
          </a:lstStyle>
          <a:p>
            <a:fld id="{0526CB13-A6B4-4D2F-AB18-DECFD755AA2B}" type="datetimeFigureOut">
              <a:rPr lang="en-US" smtClean="0"/>
              <a:t>3/31/2025</a:t>
            </a:fld>
            <a:endParaRPr lang="en-US"/>
          </a:p>
        </p:txBody>
      </p:sp>
      <p:sp>
        <p:nvSpPr>
          <p:cNvPr id="5" name="Footer Placeholder 4"/>
          <p:cNvSpPr>
            <a:spLocks noGrp="1"/>
          </p:cNvSpPr>
          <p:nvPr>
            <p:ph type="ftr" sz="quarter" idx="3"/>
          </p:nvPr>
        </p:nvSpPr>
        <p:spPr>
          <a:xfrm>
            <a:off x="11192942" y="12845709"/>
            <a:ext cx="10088880" cy="730250"/>
          </a:xfrm>
          <a:prstGeom prst="rect">
            <a:avLst/>
          </a:prstGeom>
        </p:spPr>
        <p:txBody>
          <a:bodyPr vert="horz" lIns="91440" tIns="45720" rIns="91440" bIns="45720" rtlCol="0" anchor="ctr"/>
          <a:lstStyle>
            <a:lvl1pPr algn="r">
              <a:defRPr sz="2100">
                <a:solidFill>
                  <a:schemeClr val="tx1"/>
                </a:solidFill>
              </a:defRPr>
            </a:lvl1pPr>
          </a:lstStyle>
          <a:p>
            <a:endParaRPr lang="en-US"/>
          </a:p>
        </p:txBody>
      </p:sp>
      <p:sp>
        <p:nvSpPr>
          <p:cNvPr id="6" name="Slide Number Placeholder 5"/>
          <p:cNvSpPr>
            <a:spLocks noGrp="1"/>
          </p:cNvSpPr>
          <p:nvPr>
            <p:ph type="sldNum" sz="quarter" idx="4"/>
          </p:nvPr>
        </p:nvSpPr>
        <p:spPr>
          <a:xfrm>
            <a:off x="21317854" y="12845709"/>
            <a:ext cx="1892528" cy="730250"/>
          </a:xfrm>
          <a:prstGeom prst="rect">
            <a:avLst/>
          </a:prstGeom>
        </p:spPr>
        <p:txBody>
          <a:bodyPr vert="horz" lIns="45720" tIns="45720" rIns="91440" bIns="45720" rtlCol="0" anchor="ctr"/>
          <a:lstStyle>
            <a:lvl1pPr algn="l">
              <a:defRPr sz="2400" b="0">
                <a:solidFill>
                  <a:schemeClr val="tx1"/>
                </a:solidFill>
              </a:defRPr>
            </a:lvl1pPr>
          </a:lstStyle>
          <a:p>
            <a:fld id="{F0BF289E-CD1A-4036-8041-8C8E564DF66B}" type="slidenum">
              <a:rPr lang="en-US" smtClean="0"/>
              <a:t>‹#›</a:t>
            </a:fld>
            <a:endParaRPr lang="en-US"/>
          </a:p>
        </p:txBody>
      </p:sp>
    </p:spTree>
    <p:extLst>
      <p:ext uri="{BB962C8B-B14F-4D97-AF65-F5344CB8AC3E}">
        <p14:creationId xmlns:p14="http://schemas.microsoft.com/office/powerpoint/2010/main" val="1120818179"/>
      </p:ext>
    </p:extLst>
  </p:cSld>
  <p:clrMap bg1="dk1" tx1="lt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defTabSz="1828800" rtl="0" eaLnBrk="1" latinLnBrk="0" hangingPunct="1">
        <a:lnSpc>
          <a:spcPct val="85000"/>
        </a:lnSpc>
        <a:spcBef>
          <a:spcPct val="0"/>
        </a:spcBef>
        <a:buNone/>
        <a:defRPr sz="8000" kern="1200" cap="all" baseline="0">
          <a:solidFill>
            <a:schemeClr val="bg2"/>
          </a:solidFill>
          <a:latin typeface="+mj-lt"/>
          <a:ea typeface="+mj-ea"/>
          <a:cs typeface="+mj-cs"/>
        </a:defRPr>
      </a:lvl1pPr>
    </p:titleStyle>
    <p:bodyStyle>
      <a:lvl1pPr marL="365760" indent="-365760" algn="l" defTabSz="1828800" rtl="0" eaLnBrk="1" latinLnBrk="0" hangingPunct="1">
        <a:lnSpc>
          <a:spcPct val="90000"/>
        </a:lnSpc>
        <a:spcBef>
          <a:spcPts val="2400"/>
        </a:spcBef>
        <a:spcAft>
          <a:spcPts val="400"/>
        </a:spcAft>
        <a:buClr>
          <a:schemeClr val="tx1"/>
        </a:buClr>
        <a:buFont typeface="Wingdings" pitchFamily="2" charset="2"/>
        <a:buChar char=""/>
        <a:defRPr sz="4400" kern="1200">
          <a:solidFill>
            <a:schemeClr val="tx1"/>
          </a:solidFill>
          <a:latin typeface="+mn-lt"/>
          <a:ea typeface="+mn-ea"/>
          <a:cs typeface="+mn-cs"/>
        </a:defRPr>
      </a:lvl1pPr>
      <a:lvl2pPr marL="822960" indent="-365760" algn="l" defTabSz="1828800" rtl="0" eaLnBrk="1" latinLnBrk="0" hangingPunct="1">
        <a:lnSpc>
          <a:spcPct val="90000"/>
        </a:lnSpc>
        <a:spcBef>
          <a:spcPts val="400"/>
        </a:spcBef>
        <a:spcAft>
          <a:spcPts val="800"/>
        </a:spcAft>
        <a:buClr>
          <a:schemeClr val="tx1"/>
        </a:buClr>
        <a:buFont typeface="Wingdings" pitchFamily="2" charset="2"/>
        <a:buChar char=""/>
        <a:defRPr sz="4000" kern="1200">
          <a:solidFill>
            <a:schemeClr val="tx1"/>
          </a:solidFill>
          <a:latin typeface="+mn-lt"/>
          <a:ea typeface="+mn-ea"/>
          <a:cs typeface="+mn-cs"/>
        </a:defRPr>
      </a:lvl2pPr>
      <a:lvl3pPr marL="1280160" indent="-365760" algn="l" defTabSz="1828800" rtl="0" eaLnBrk="1" latinLnBrk="0" hangingPunct="1">
        <a:lnSpc>
          <a:spcPct val="90000"/>
        </a:lnSpc>
        <a:spcBef>
          <a:spcPts val="400"/>
        </a:spcBef>
        <a:spcAft>
          <a:spcPts val="800"/>
        </a:spcAft>
        <a:buClr>
          <a:schemeClr val="tx1"/>
        </a:buClr>
        <a:buFont typeface="Wingdings" pitchFamily="2" charset="2"/>
        <a:buChar char=""/>
        <a:defRPr sz="3600" kern="1200">
          <a:solidFill>
            <a:schemeClr val="tx1"/>
          </a:solidFill>
          <a:latin typeface="+mn-lt"/>
          <a:ea typeface="+mn-ea"/>
          <a:cs typeface="+mn-cs"/>
        </a:defRPr>
      </a:lvl3pPr>
      <a:lvl4pPr marL="1737360" indent="-365760" algn="l" defTabSz="1828800" rtl="0" eaLnBrk="1" latinLnBrk="0" hangingPunct="1">
        <a:lnSpc>
          <a:spcPct val="90000"/>
        </a:lnSpc>
        <a:spcBef>
          <a:spcPts val="400"/>
        </a:spcBef>
        <a:spcAft>
          <a:spcPts val="800"/>
        </a:spcAft>
        <a:buClr>
          <a:schemeClr val="tx1"/>
        </a:buClr>
        <a:buFont typeface="Wingdings" pitchFamily="2" charset="2"/>
        <a:buChar char=""/>
        <a:defRPr sz="3200" kern="1200">
          <a:solidFill>
            <a:schemeClr val="tx1"/>
          </a:solidFill>
          <a:latin typeface="+mn-lt"/>
          <a:ea typeface="+mn-ea"/>
          <a:cs typeface="+mn-cs"/>
        </a:defRPr>
      </a:lvl4pPr>
      <a:lvl5pPr marL="2194560" indent="-365760" algn="l" defTabSz="1828800" rtl="0" eaLnBrk="1" latinLnBrk="0" hangingPunct="1">
        <a:lnSpc>
          <a:spcPct val="90000"/>
        </a:lnSpc>
        <a:spcBef>
          <a:spcPts val="400"/>
        </a:spcBef>
        <a:spcAft>
          <a:spcPts val="800"/>
        </a:spcAft>
        <a:buClr>
          <a:schemeClr val="tx1"/>
        </a:buClr>
        <a:buFont typeface="Wingdings" pitchFamily="2" charset="2"/>
        <a:buChar char=""/>
        <a:defRPr sz="3200" kern="1200">
          <a:solidFill>
            <a:schemeClr val="tx1"/>
          </a:solidFill>
          <a:latin typeface="+mn-lt"/>
          <a:ea typeface="+mn-ea"/>
          <a:cs typeface="+mn-cs"/>
        </a:defRPr>
      </a:lvl5pPr>
      <a:lvl6pPr marL="2569200" indent="-457200" algn="l" defTabSz="1828800" rtl="0" eaLnBrk="1" latinLnBrk="0" hangingPunct="1">
        <a:lnSpc>
          <a:spcPct val="90000"/>
        </a:lnSpc>
        <a:spcBef>
          <a:spcPts val="400"/>
        </a:spcBef>
        <a:spcAft>
          <a:spcPts val="800"/>
        </a:spcAft>
        <a:buClr>
          <a:schemeClr val="tx1"/>
        </a:buClr>
        <a:buFont typeface="Wingdings" pitchFamily="2" charset="2"/>
        <a:buChar char=""/>
        <a:defRPr sz="3200" kern="1200">
          <a:solidFill>
            <a:schemeClr val="tx1"/>
          </a:solidFill>
          <a:latin typeface="+mn-lt"/>
          <a:ea typeface="+mn-ea"/>
          <a:cs typeface="+mn-cs"/>
        </a:defRPr>
      </a:lvl6pPr>
      <a:lvl7pPr marL="2943600" indent="-457200" algn="l" defTabSz="1828800" rtl="0" eaLnBrk="1" latinLnBrk="0" hangingPunct="1">
        <a:lnSpc>
          <a:spcPct val="90000"/>
        </a:lnSpc>
        <a:spcBef>
          <a:spcPts val="400"/>
        </a:spcBef>
        <a:spcAft>
          <a:spcPts val="800"/>
        </a:spcAft>
        <a:buClr>
          <a:schemeClr val="tx1"/>
        </a:buClr>
        <a:buFont typeface="Wingdings" pitchFamily="2" charset="2"/>
        <a:buChar char=""/>
        <a:defRPr sz="3200" kern="1200">
          <a:solidFill>
            <a:schemeClr val="tx1"/>
          </a:solidFill>
          <a:latin typeface="+mn-lt"/>
          <a:ea typeface="+mn-ea"/>
          <a:cs typeface="+mn-cs"/>
        </a:defRPr>
      </a:lvl7pPr>
      <a:lvl8pPr marL="3258000" indent="-457200" algn="l" defTabSz="1828800" rtl="0" eaLnBrk="1" latinLnBrk="0" hangingPunct="1">
        <a:lnSpc>
          <a:spcPct val="90000"/>
        </a:lnSpc>
        <a:spcBef>
          <a:spcPts val="400"/>
        </a:spcBef>
        <a:spcAft>
          <a:spcPts val="800"/>
        </a:spcAft>
        <a:buClr>
          <a:schemeClr val="tx1"/>
        </a:buClr>
        <a:buFont typeface="Wingdings" pitchFamily="2" charset="2"/>
        <a:buChar char=""/>
        <a:defRPr sz="3200" kern="1200">
          <a:solidFill>
            <a:schemeClr val="tx1"/>
          </a:solidFill>
          <a:latin typeface="+mn-lt"/>
          <a:ea typeface="+mn-ea"/>
          <a:cs typeface="+mn-cs"/>
        </a:defRPr>
      </a:lvl8pPr>
      <a:lvl9pPr marL="3612400" indent="-457200" algn="l" defTabSz="1828800" rtl="0" eaLnBrk="1" latinLnBrk="0" hangingPunct="1">
        <a:lnSpc>
          <a:spcPct val="90000"/>
        </a:lnSpc>
        <a:spcBef>
          <a:spcPts val="400"/>
        </a:spcBef>
        <a:spcAft>
          <a:spcPts val="800"/>
        </a:spcAft>
        <a:buClr>
          <a:schemeClr val="tx1"/>
        </a:buClr>
        <a:buFont typeface="Wingdings" pitchFamily="2" charset="2"/>
        <a:buChar char=""/>
        <a:defRPr sz="32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206496" y="4533900"/>
            <a:ext cx="21971005" cy="464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219200" y="3200400"/>
            <a:ext cx="21945600" cy="90519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2001499" y="13085233"/>
            <a:ext cx="368505" cy="374600"/>
          </a:xfrm>
          <a:prstGeom prst="rect">
            <a:avLst/>
          </a:prstGeom>
          <a:ln w="12700">
            <a:miter lim="400000"/>
          </a:ln>
        </p:spPr>
        <p:txBody>
          <a:bodyPr wrap="none" lIns="50800" tIns="50800" rIns="50800" bIns="50800" anchor="b">
            <a:spAutoFit/>
          </a:bodyPr>
          <a:lstStyle>
            <a:lvl1pPr algn="ctr">
              <a:defRPr sz="1800">
                <a:solidFill>
                  <a:srgbClr val="000000"/>
                </a:solidFill>
                <a:latin typeface="Helvetica Neue"/>
                <a:ea typeface="Helvetica Neue"/>
                <a:cs typeface="Helvetica Neue"/>
                <a:sym typeface="Helvetica Neue"/>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1" r:id="rId1"/>
  </p:sldLayoutIdLst>
  <p:transition spd="med"/>
  <p:txStyles>
    <p:titleStyle>
      <a:lvl1pPr marL="0" marR="0" indent="0" algn="l" defTabSz="914400" rtl="0" latinLnBrk="0">
        <a:lnSpc>
          <a:spcPct val="80000"/>
        </a:lnSpc>
        <a:spcBef>
          <a:spcPts val="0"/>
        </a:spcBef>
        <a:spcAft>
          <a:spcPts val="0"/>
        </a:spcAft>
        <a:buClrTx/>
        <a:buSzTx/>
        <a:buFontTx/>
        <a:buNone/>
        <a:tabLst/>
        <a:defRPr sz="11600" b="0" i="0" u="none" strike="noStrike" cap="none" spc="0" baseline="0">
          <a:solidFill>
            <a:srgbClr val="000000"/>
          </a:solidFill>
          <a:uFillTx/>
          <a:latin typeface="Helvetica Neue"/>
          <a:ea typeface="Helvetica Neue"/>
          <a:cs typeface="Helvetica Neue"/>
          <a:sym typeface="Helvetica Neue"/>
        </a:defRPr>
      </a:lvl1pPr>
      <a:lvl2pPr marL="0" marR="0" indent="0" algn="l" defTabSz="914400" rtl="0" latinLnBrk="0">
        <a:lnSpc>
          <a:spcPct val="80000"/>
        </a:lnSpc>
        <a:spcBef>
          <a:spcPts val="0"/>
        </a:spcBef>
        <a:spcAft>
          <a:spcPts val="0"/>
        </a:spcAft>
        <a:buClrTx/>
        <a:buSzTx/>
        <a:buFontTx/>
        <a:buNone/>
        <a:tabLst/>
        <a:defRPr sz="11600" b="0" i="0" u="none" strike="noStrike" cap="none" spc="0" baseline="0">
          <a:solidFill>
            <a:srgbClr val="000000"/>
          </a:solidFill>
          <a:uFillTx/>
          <a:latin typeface="Helvetica Neue"/>
          <a:ea typeface="Helvetica Neue"/>
          <a:cs typeface="Helvetica Neue"/>
          <a:sym typeface="Helvetica Neue"/>
        </a:defRPr>
      </a:lvl2pPr>
      <a:lvl3pPr marL="0" marR="0" indent="0" algn="l" defTabSz="914400" rtl="0" latinLnBrk="0">
        <a:lnSpc>
          <a:spcPct val="80000"/>
        </a:lnSpc>
        <a:spcBef>
          <a:spcPts val="0"/>
        </a:spcBef>
        <a:spcAft>
          <a:spcPts val="0"/>
        </a:spcAft>
        <a:buClrTx/>
        <a:buSzTx/>
        <a:buFontTx/>
        <a:buNone/>
        <a:tabLst/>
        <a:defRPr sz="11600" b="0" i="0" u="none" strike="noStrike" cap="none" spc="0" baseline="0">
          <a:solidFill>
            <a:srgbClr val="000000"/>
          </a:solidFill>
          <a:uFillTx/>
          <a:latin typeface="Helvetica Neue"/>
          <a:ea typeface="Helvetica Neue"/>
          <a:cs typeface="Helvetica Neue"/>
          <a:sym typeface="Helvetica Neue"/>
        </a:defRPr>
      </a:lvl3pPr>
      <a:lvl4pPr marL="0" marR="0" indent="0" algn="l" defTabSz="914400" rtl="0" latinLnBrk="0">
        <a:lnSpc>
          <a:spcPct val="80000"/>
        </a:lnSpc>
        <a:spcBef>
          <a:spcPts val="0"/>
        </a:spcBef>
        <a:spcAft>
          <a:spcPts val="0"/>
        </a:spcAft>
        <a:buClrTx/>
        <a:buSzTx/>
        <a:buFontTx/>
        <a:buNone/>
        <a:tabLst/>
        <a:defRPr sz="11600" b="0" i="0" u="none" strike="noStrike" cap="none" spc="0" baseline="0">
          <a:solidFill>
            <a:srgbClr val="000000"/>
          </a:solidFill>
          <a:uFillTx/>
          <a:latin typeface="Helvetica Neue"/>
          <a:ea typeface="Helvetica Neue"/>
          <a:cs typeface="Helvetica Neue"/>
          <a:sym typeface="Helvetica Neue"/>
        </a:defRPr>
      </a:lvl4pPr>
      <a:lvl5pPr marL="0" marR="0" indent="0" algn="l" defTabSz="914400" rtl="0" latinLnBrk="0">
        <a:lnSpc>
          <a:spcPct val="80000"/>
        </a:lnSpc>
        <a:spcBef>
          <a:spcPts val="0"/>
        </a:spcBef>
        <a:spcAft>
          <a:spcPts val="0"/>
        </a:spcAft>
        <a:buClrTx/>
        <a:buSzTx/>
        <a:buFontTx/>
        <a:buNone/>
        <a:tabLst/>
        <a:defRPr sz="11600" b="0" i="0" u="none" strike="noStrike" cap="none" spc="0" baseline="0">
          <a:solidFill>
            <a:srgbClr val="000000"/>
          </a:solidFill>
          <a:uFillTx/>
          <a:latin typeface="Helvetica Neue"/>
          <a:ea typeface="Helvetica Neue"/>
          <a:cs typeface="Helvetica Neue"/>
          <a:sym typeface="Helvetica Neue"/>
        </a:defRPr>
      </a:lvl5pPr>
      <a:lvl6pPr marL="0" marR="0" indent="0" algn="l" defTabSz="914400" rtl="0" latinLnBrk="0">
        <a:lnSpc>
          <a:spcPct val="80000"/>
        </a:lnSpc>
        <a:spcBef>
          <a:spcPts val="0"/>
        </a:spcBef>
        <a:spcAft>
          <a:spcPts val="0"/>
        </a:spcAft>
        <a:buClrTx/>
        <a:buSzTx/>
        <a:buFontTx/>
        <a:buNone/>
        <a:tabLst/>
        <a:defRPr sz="11600" b="0" i="0" u="none" strike="noStrike" cap="none" spc="0" baseline="0">
          <a:solidFill>
            <a:srgbClr val="000000"/>
          </a:solidFill>
          <a:uFillTx/>
          <a:latin typeface="Helvetica Neue"/>
          <a:ea typeface="Helvetica Neue"/>
          <a:cs typeface="Helvetica Neue"/>
          <a:sym typeface="Helvetica Neue"/>
        </a:defRPr>
      </a:lvl6pPr>
      <a:lvl7pPr marL="0" marR="0" indent="0" algn="l" defTabSz="914400" rtl="0" latinLnBrk="0">
        <a:lnSpc>
          <a:spcPct val="80000"/>
        </a:lnSpc>
        <a:spcBef>
          <a:spcPts val="0"/>
        </a:spcBef>
        <a:spcAft>
          <a:spcPts val="0"/>
        </a:spcAft>
        <a:buClrTx/>
        <a:buSzTx/>
        <a:buFontTx/>
        <a:buNone/>
        <a:tabLst/>
        <a:defRPr sz="11600" b="0" i="0" u="none" strike="noStrike" cap="none" spc="0" baseline="0">
          <a:solidFill>
            <a:srgbClr val="000000"/>
          </a:solidFill>
          <a:uFillTx/>
          <a:latin typeface="Helvetica Neue"/>
          <a:ea typeface="Helvetica Neue"/>
          <a:cs typeface="Helvetica Neue"/>
          <a:sym typeface="Helvetica Neue"/>
        </a:defRPr>
      </a:lvl7pPr>
      <a:lvl8pPr marL="0" marR="0" indent="0" algn="l" defTabSz="914400" rtl="0" latinLnBrk="0">
        <a:lnSpc>
          <a:spcPct val="80000"/>
        </a:lnSpc>
        <a:spcBef>
          <a:spcPts val="0"/>
        </a:spcBef>
        <a:spcAft>
          <a:spcPts val="0"/>
        </a:spcAft>
        <a:buClrTx/>
        <a:buSzTx/>
        <a:buFontTx/>
        <a:buNone/>
        <a:tabLst/>
        <a:defRPr sz="11600" b="0" i="0" u="none" strike="noStrike" cap="none" spc="0" baseline="0">
          <a:solidFill>
            <a:srgbClr val="000000"/>
          </a:solidFill>
          <a:uFillTx/>
          <a:latin typeface="Helvetica Neue"/>
          <a:ea typeface="Helvetica Neue"/>
          <a:cs typeface="Helvetica Neue"/>
          <a:sym typeface="Helvetica Neue"/>
        </a:defRPr>
      </a:lvl8pPr>
      <a:lvl9pPr marL="0" marR="0" indent="0" algn="l" defTabSz="914400" rtl="0" latinLnBrk="0">
        <a:lnSpc>
          <a:spcPct val="80000"/>
        </a:lnSpc>
        <a:spcBef>
          <a:spcPts val="0"/>
        </a:spcBef>
        <a:spcAft>
          <a:spcPts val="0"/>
        </a:spcAft>
        <a:buClrTx/>
        <a:buSzTx/>
        <a:buFontTx/>
        <a:buNone/>
        <a:tabLst/>
        <a:defRPr sz="11600" b="0" i="0" u="none" strike="noStrike" cap="none" spc="0" baseline="0">
          <a:solidFill>
            <a:srgbClr val="000000"/>
          </a:solidFill>
          <a:uFillTx/>
          <a:latin typeface="Helvetica Neue"/>
          <a:ea typeface="Helvetica Neue"/>
          <a:cs typeface="Helvetica Neue"/>
          <a:sym typeface="Helvetica Neue"/>
        </a:defRPr>
      </a:lvl9pPr>
    </p:titleStyle>
    <p:bodyStyle>
      <a:lvl1pPr marL="457200" marR="0" indent="-603504" algn="l" defTabSz="914400" rtl="0" latinLnBrk="0">
        <a:lnSpc>
          <a:spcPct val="90000"/>
        </a:lnSpc>
        <a:spcBef>
          <a:spcPts val="4500"/>
        </a:spcBef>
        <a:spcAft>
          <a:spcPts val="0"/>
        </a:spcAft>
        <a:buClr>
          <a:srgbClr val="000000"/>
        </a:buClr>
        <a:buSzPts val="4800"/>
        <a:buFont typeface="Helvetica Neue"/>
        <a:buChar char="•"/>
        <a:tabLst/>
        <a:defRPr sz="4800" b="0" i="0" u="none" strike="noStrike" cap="none" spc="0" baseline="0">
          <a:solidFill>
            <a:srgbClr val="000000"/>
          </a:solidFill>
          <a:uFillTx/>
          <a:latin typeface="Helvetica Neue"/>
          <a:ea typeface="Helvetica Neue"/>
          <a:cs typeface="Helvetica Neue"/>
          <a:sym typeface="Helvetica Neue"/>
        </a:defRPr>
      </a:lvl1pPr>
      <a:lvl2pPr marL="914400" marR="0" indent="-603504" algn="l" defTabSz="914400" rtl="0" latinLnBrk="0">
        <a:lnSpc>
          <a:spcPct val="90000"/>
        </a:lnSpc>
        <a:spcBef>
          <a:spcPts val="4500"/>
        </a:spcBef>
        <a:spcAft>
          <a:spcPts val="0"/>
        </a:spcAft>
        <a:buClr>
          <a:srgbClr val="000000"/>
        </a:buClr>
        <a:buSzPts val="4800"/>
        <a:buFont typeface="Helvetica Neue"/>
        <a:buChar char="•"/>
        <a:tabLst/>
        <a:defRPr sz="4800" b="0" i="0" u="none" strike="noStrike" cap="none" spc="0" baseline="0">
          <a:solidFill>
            <a:srgbClr val="000000"/>
          </a:solidFill>
          <a:uFillTx/>
          <a:latin typeface="Helvetica Neue"/>
          <a:ea typeface="Helvetica Neue"/>
          <a:cs typeface="Helvetica Neue"/>
          <a:sym typeface="Helvetica Neue"/>
        </a:defRPr>
      </a:lvl2pPr>
      <a:lvl3pPr marL="1371600" marR="0" indent="-603504" algn="l" defTabSz="914400" rtl="0" latinLnBrk="0">
        <a:lnSpc>
          <a:spcPct val="90000"/>
        </a:lnSpc>
        <a:spcBef>
          <a:spcPts val="4500"/>
        </a:spcBef>
        <a:spcAft>
          <a:spcPts val="0"/>
        </a:spcAft>
        <a:buClr>
          <a:srgbClr val="000000"/>
        </a:buClr>
        <a:buSzPts val="4800"/>
        <a:buFont typeface="Helvetica Neue"/>
        <a:buChar char="•"/>
        <a:tabLst/>
        <a:defRPr sz="4800" b="0" i="0" u="none" strike="noStrike" cap="none" spc="0" baseline="0">
          <a:solidFill>
            <a:srgbClr val="000000"/>
          </a:solidFill>
          <a:uFillTx/>
          <a:latin typeface="Helvetica Neue"/>
          <a:ea typeface="Helvetica Neue"/>
          <a:cs typeface="Helvetica Neue"/>
          <a:sym typeface="Helvetica Neue"/>
        </a:defRPr>
      </a:lvl3pPr>
      <a:lvl4pPr marL="1828800" marR="0" indent="-603504" algn="l" defTabSz="914400" rtl="0" latinLnBrk="0">
        <a:lnSpc>
          <a:spcPct val="90000"/>
        </a:lnSpc>
        <a:spcBef>
          <a:spcPts val="4500"/>
        </a:spcBef>
        <a:spcAft>
          <a:spcPts val="0"/>
        </a:spcAft>
        <a:buClr>
          <a:srgbClr val="000000"/>
        </a:buClr>
        <a:buSzPts val="4800"/>
        <a:buFont typeface="Helvetica Neue"/>
        <a:buChar char="•"/>
        <a:tabLst/>
        <a:defRPr sz="4800" b="0" i="0" u="none" strike="noStrike" cap="none" spc="0" baseline="0">
          <a:solidFill>
            <a:srgbClr val="000000"/>
          </a:solidFill>
          <a:uFillTx/>
          <a:latin typeface="Helvetica Neue"/>
          <a:ea typeface="Helvetica Neue"/>
          <a:cs typeface="Helvetica Neue"/>
          <a:sym typeface="Helvetica Neue"/>
        </a:defRPr>
      </a:lvl4pPr>
      <a:lvl5pPr marL="2286000" marR="0" indent="-603504" algn="l" defTabSz="914400" rtl="0" latinLnBrk="0">
        <a:lnSpc>
          <a:spcPct val="90000"/>
        </a:lnSpc>
        <a:spcBef>
          <a:spcPts val="4500"/>
        </a:spcBef>
        <a:spcAft>
          <a:spcPts val="0"/>
        </a:spcAft>
        <a:buClr>
          <a:srgbClr val="000000"/>
        </a:buClr>
        <a:buSzPts val="4800"/>
        <a:buFont typeface="Helvetica Neue"/>
        <a:buChar char="•"/>
        <a:tabLst/>
        <a:defRPr sz="4800" b="0" i="0" u="none" strike="noStrike" cap="none" spc="0" baseline="0">
          <a:solidFill>
            <a:srgbClr val="000000"/>
          </a:solidFill>
          <a:uFillTx/>
          <a:latin typeface="Helvetica Neue"/>
          <a:ea typeface="Helvetica Neue"/>
          <a:cs typeface="Helvetica Neue"/>
          <a:sym typeface="Helvetica Neue"/>
        </a:defRPr>
      </a:lvl5pPr>
      <a:lvl6pPr marL="2743200" marR="0" indent="-603504" algn="l" defTabSz="914400" rtl="0" latinLnBrk="0">
        <a:lnSpc>
          <a:spcPct val="90000"/>
        </a:lnSpc>
        <a:spcBef>
          <a:spcPts val="4500"/>
        </a:spcBef>
        <a:spcAft>
          <a:spcPts val="0"/>
        </a:spcAft>
        <a:buClr>
          <a:srgbClr val="000000"/>
        </a:buClr>
        <a:buSzPts val="4800"/>
        <a:buFont typeface="Helvetica Neue"/>
        <a:buChar char="•"/>
        <a:tabLst/>
        <a:defRPr sz="4800" b="0" i="0" u="none" strike="noStrike" cap="none" spc="0" baseline="0">
          <a:solidFill>
            <a:srgbClr val="000000"/>
          </a:solidFill>
          <a:uFillTx/>
          <a:latin typeface="Helvetica Neue"/>
          <a:ea typeface="Helvetica Neue"/>
          <a:cs typeface="Helvetica Neue"/>
          <a:sym typeface="Helvetica Neue"/>
        </a:defRPr>
      </a:lvl6pPr>
      <a:lvl7pPr marL="3200400" marR="0" indent="-603504" algn="l" defTabSz="914400" rtl="0" latinLnBrk="0">
        <a:lnSpc>
          <a:spcPct val="90000"/>
        </a:lnSpc>
        <a:spcBef>
          <a:spcPts val="4500"/>
        </a:spcBef>
        <a:spcAft>
          <a:spcPts val="0"/>
        </a:spcAft>
        <a:buClr>
          <a:srgbClr val="000000"/>
        </a:buClr>
        <a:buSzPts val="4800"/>
        <a:buFont typeface="Helvetica Neue"/>
        <a:buChar char="•"/>
        <a:tabLst/>
        <a:defRPr sz="4800" b="0" i="0" u="none" strike="noStrike" cap="none" spc="0" baseline="0">
          <a:solidFill>
            <a:srgbClr val="000000"/>
          </a:solidFill>
          <a:uFillTx/>
          <a:latin typeface="Helvetica Neue"/>
          <a:ea typeface="Helvetica Neue"/>
          <a:cs typeface="Helvetica Neue"/>
          <a:sym typeface="Helvetica Neue"/>
        </a:defRPr>
      </a:lvl7pPr>
      <a:lvl8pPr marL="3657600" marR="0" indent="-603504" algn="l" defTabSz="914400" rtl="0" latinLnBrk="0">
        <a:lnSpc>
          <a:spcPct val="90000"/>
        </a:lnSpc>
        <a:spcBef>
          <a:spcPts val="4500"/>
        </a:spcBef>
        <a:spcAft>
          <a:spcPts val="0"/>
        </a:spcAft>
        <a:buClr>
          <a:srgbClr val="000000"/>
        </a:buClr>
        <a:buSzPts val="4800"/>
        <a:buFont typeface="Helvetica Neue"/>
        <a:buChar char="•"/>
        <a:tabLst/>
        <a:defRPr sz="4800" b="0" i="0" u="none" strike="noStrike" cap="none" spc="0" baseline="0">
          <a:solidFill>
            <a:srgbClr val="000000"/>
          </a:solidFill>
          <a:uFillTx/>
          <a:latin typeface="Helvetica Neue"/>
          <a:ea typeface="Helvetica Neue"/>
          <a:cs typeface="Helvetica Neue"/>
          <a:sym typeface="Helvetica Neue"/>
        </a:defRPr>
      </a:lvl8pPr>
      <a:lvl9pPr marL="4114800" marR="0" indent="-603503" algn="l" defTabSz="914400" rtl="0" latinLnBrk="0">
        <a:lnSpc>
          <a:spcPct val="90000"/>
        </a:lnSpc>
        <a:spcBef>
          <a:spcPts val="4500"/>
        </a:spcBef>
        <a:spcAft>
          <a:spcPts val="0"/>
        </a:spcAft>
        <a:buClr>
          <a:srgbClr val="000000"/>
        </a:buClr>
        <a:buSzPts val="4800"/>
        <a:buFont typeface="Helvetica Neue"/>
        <a:buChar char="•"/>
        <a:tabLst/>
        <a:defRPr sz="48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0" algn="ct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0" algn="ct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0" algn="ct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0" algn="ct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0" algn="ct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0" algn="ct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0" algn="ct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0" algn="ct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aisafety.dance"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ncase.me"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pewresearch.org/social-trends/fact-sheet/facts-about-the-us-black-population/" TargetMode="External"/><Relationship Id="rId2" Type="http://schemas.openxmlformats.org/officeDocument/2006/relationships/hyperlink" Target="https://www.marketplace.org/2023/10/10/solutions-to-ai-image-bias-raise-their-own-ethical-questions/" TargetMode="External"/><Relationship Id="rId1" Type="http://schemas.openxmlformats.org/officeDocument/2006/relationships/slideLayout" Target="../slideLayouts/slideLayout2.xml"/><Relationship Id="rId5" Type="http://schemas.openxmlformats.org/officeDocument/2006/relationships/hyperlink" Target="https://www.bloomberg.com/graphics/2023-generative-ai-bias/" TargetMode="External"/><Relationship Id="rId4" Type="http://schemas.openxmlformats.org/officeDocument/2006/relationships/hyperlink" Target="https://www.nmanet.org/news/632592/Only-5.7-of-US-doctors-are-Black-and-experts-warn-the-shortage-harms-public-health.htm"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ethics.acm.org/code-of-ethics/software-engineering-cod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ethics.acm.org/code-of-ethics/software-engineering-code/"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levelup.gitconnected.com/software-engineering-needs-a-hippocratic-oath-d2bc4a0ac3d7"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vsd.ccs.neu.edu/introduction/challenges/"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CS 4530/5500…"/>
          <p:cNvSpPr txBox="1">
            <a:spLocks noGrp="1"/>
          </p:cNvSpPr>
          <p:nvPr>
            <p:ph type="title"/>
          </p:nvPr>
        </p:nvSpPr>
        <p:spPr>
          <a:prstGeom prst="rect">
            <a:avLst/>
          </a:prstGeom>
        </p:spPr>
        <p:txBody>
          <a:bodyPr/>
          <a:lstStyle/>
          <a:p>
            <a:r>
              <a:rPr dirty="0"/>
              <a:t>CS 4530</a:t>
            </a:r>
          </a:p>
          <a:p>
            <a:r>
              <a:rPr dirty="0"/>
              <a:t>Fundamentals of Software Engineering</a:t>
            </a:r>
          </a:p>
          <a:p>
            <a:endParaRPr dirty="0"/>
          </a:p>
          <a:p>
            <a:r>
              <a:rPr dirty="0"/>
              <a:t>Module </a:t>
            </a:r>
            <a:r>
              <a:t>1</a:t>
            </a:r>
            <a:r>
              <a:rPr lang="en-US"/>
              <a:t>7A</a:t>
            </a:r>
            <a:r>
              <a:t>: </a:t>
            </a:r>
            <a:r>
              <a:rPr dirty="0"/>
              <a:t>Engineering </a:t>
            </a:r>
            <a:r>
              <a:rPr lang="en-US"/>
              <a:t>Ethical Software</a:t>
            </a:r>
            <a:endParaRPr dirty="0"/>
          </a:p>
        </p:txBody>
      </p:sp>
      <p:sp>
        <p:nvSpPr>
          <p:cNvPr id="42" name="Jonathan Bell, Frank Tip, Mitch Wand…"/>
          <p:cNvSpPr txBox="1">
            <a:spLocks noGrp="1"/>
          </p:cNvSpPr>
          <p:nvPr>
            <p:ph type="body" sz="half" idx="1"/>
          </p:nvPr>
        </p:nvSpPr>
        <p:spPr>
          <a:xfrm>
            <a:off x="1078520" y="8304455"/>
            <a:ext cx="20257480" cy="3311525"/>
          </a:xfrm>
          <a:prstGeom prst="rect">
            <a:avLst/>
          </a:prstGeom>
        </p:spPr>
        <p:txBody>
          <a:bodyPr/>
          <a:lstStyle/>
          <a:p>
            <a:r>
              <a:rPr dirty="0"/>
              <a:t>Adeel Bhutta, Mitch</a:t>
            </a:r>
            <a:r>
              <a:rPr lang="en-US" dirty="0"/>
              <a:t> Wand</a:t>
            </a:r>
            <a:endParaRPr dirty="0"/>
          </a:p>
          <a:p>
            <a:r>
              <a:rPr dirty="0"/>
              <a:t>Khoury College of Computer Sciences</a:t>
            </a:r>
          </a:p>
        </p:txBody>
      </p:sp>
      <p:sp>
        <p:nvSpPr>
          <p:cNvPr id="43" name="Slide Number"/>
          <p:cNvSpPr txBox="1">
            <a:spLocks noGrp="1"/>
          </p:cNvSpPr>
          <p:nvPr>
            <p:ph type="sldNum" sz="quarter" idx="2"/>
          </p:nvPr>
        </p:nvSpPr>
        <p:spPr>
          <a:xfrm>
            <a:off x="22357536" y="12835870"/>
            <a:ext cx="350065" cy="48391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
        <p:nvSpPr>
          <p:cNvPr id="44" name="Rectangle 5"/>
          <p:cNvSpPr txBox="1"/>
          <p:nvPr/>
        </p:nvSpPr>
        <p:spPr>
          <a:xfrm>
            <a:off x="105566" y="12770050"/>
            <a:ext cx="8443913" cy="615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chor="ctr">
            <a:spAutoFit/>
          </a:bodyPr>
          <a:lstStyle/>
          <a:p>
            <a:pPr algn="ctr" defTabSz="2438337">
              <a:defRPr sz="2400">
                <a:solidFill>
                  <a:srgbClr val="000000"/>
                </a:solidFill>
                <a:latin typeface="Calibri"/>
                <a:ea typeface="Calibri"/>
                <a:cs typeface="Calibri"/>
                <a:sym typeface="Calibri"/>
              </a:defRPr>
            </a:pPr>
            <a:r>
              <a:rPr sz="2800" dirty="0"/>
              <a:t>© 202</a:t>
            </a:r>
            <a:r>
              <a:rPr lang="en-US" sz="2800" dirty="0"/>
              <a:t>5</a:t>
            </a:r>
            <a:r>
              <a:rPr sz="2800" dirty="0"/>
              <a:t> Released under the </a:t>
            </a:r>
            <a:r>
              <a:rPr sz="2800" dirty="0">
                <a:hlinkClick r:id="rId2"/>
              </a:rPr>
              <a:t>CC BY-SA</a:t>
            </a:r>
            <a:r>
              <a:rPr sz="2800" dirty="0"/>
              <a:t> license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0EDE9-4333-53C7-7442-9CA8492F2354}"/>
              </a:ext>
            </a:extLst>
          </p:cNvPr>
          <p:cNvSpPr>
            <a:spLocks noGrp="1"/>
          </p:cNvSpPr>
          <p:nvPr>
            <p:ph type="title"/>
          </p:nvPr>
        </p:nvSpPr>
        <p:spPr/>
        <p:txBody>
          <a:bodyPr/>
          <a:lstStyle/>
          <a:p>
            <a:r>
              <a:rPr lang="en-US" dirty="0"/>
              <a:t>What is the social context?</a:t>
            </a:r>
          </a:p>
        </p:txBody>
      </p:sp>
      <p:sp>
        <p:nvSpPr>
          <p:cNvPr id="3" name="Content Placeholder 2">
            <a:extLst>
              <a:ext uri="{FF2B5EF4-FFF2-40B4-BE49-F238E27FC236}">
                <a16:creationId xmlns:a16="http://schemas.microsoft.com/office/drawing/2014/main" id="{639E3C11-18AE-493D-AED8-B00E85E4BD2C}"/>
              </a:ext>
            </a:extLst>
          </p:cNvPr>
          <p:cNvSpPr>
            <a:spLocks noGrp="1"/>
          </p:cNvSpPr>
          <p:nvPr>
            <p:ph idx="1"/>
          </p:nvPr>
        </p:nvSpPr>
        <p:spPr/>
        <p:txBody>
          <a:bodyPr/>
          <a:lstStyle/>
          <a:p>
            <a:r>
              <a:rPr lang="en-US" dirty="0"/>
              <a:t>what categories of people will benefit from our software?</a:t>
            </a:r>
          </a:p>
          <a:p>
            <a:r>
              <a:rPr lang="en-US" dirty="0"/>
              <a:t>what categories of people will be harmed by the use of our software?</a:t>
            </a:r>
          </a:p>
        </p:txBody>
      </p:sp>
      <p:sp>
        <p:nvSpPr>
          <p:cNvPr id="4" name="Slide Number Placeholder 3">
            <a:extLst>
              <a:ext uri="{FF2B5EF4-FFF2-40B4-BE49-F238E27FC236}">
                <a16:creationId xmlns:a16="http://schemas.microsoft.com/office/drawing/2014/main" id="{E76493D4-EFFE-A3DB-B398-23E313E68DC4}"/>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3445517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806DD-3A9A-DFCD-76D5-783F3105C204}"/>
              </a:ext>
            </a:extLst>
          </p:cNvPr>
          <p:cNvSpPr>
            <a:spLocks noGrp="1"/>
          </p:cNvSpPr>
          <p:nvPr>
            <p:ph type="title"/>
          </p:nvPr>
        </p:nvSpPr>
        <p:spPr/>
        <p:txBody>
          <a:bodyPr/>
          <a:lstStyle/>
          <a:p>
            <a:r>
              <a:rPr lang="en-US" dirty="0"/>
              <a:t>What is the business context?</a:t>
            </a:r>
          </a:p>
        </p:txBody>
      </p:sp>
      <p:sp>
        <p:nvSpPr>
          <p:cNvPr id="3" name="Content Placeholder 2">
            <a:extLst>
              <a:ext uri="{FF2B5EF4-FFF2-40B4-BE49-F238E27FC236}">
                <a16:creationId xmlns:a16="http://schemas.microsoft.com/office/drawing/2014/main" id="{4BCB8A46-9035-9C21-7F0A-2BD8FBC4FF9C}"/>
              </a:ext>
            </a:extLst>
          </p:cNvPr>
          <p:cNvSpPr>
            <a:spLocks noGrp="1"/>
          </p:cNvSpPr>
          <p:nvPr>
            <p:ph idx="1"/>
          </p:nvPr>
        </p:nvSpPr>
        <p:spPr/>
        <p:txBody>
          <a:bodyPr/>
          <a:lstStyle/>
          <a:p>
            <a:r>
              <a:rPr lang="en-US" dirty="0"/>
              <a:t>Who is going to pay for this software?</a:t>
            </a:r>
          </a:p>
          <a:p>
            <a:pPr lvl="1"/>
            <a:r>
              <a:rPr lang="en-US" dirty="0"/>
              <a:t>users?</a:t>
            </a:r>
          </a:p>
          <a:p>
            <a:pPr lvl="1"/>
            <a:r>
              <a:rPr lang="en-US" dirty="0"/>
              <a:t>advertisers?</a:t>
            </a:r>
          </a:p>
          <a:p>
            <a:pPr lvl="1"/>
            <a:r>
              <a:rPr lang="en-US" dirty="0"/>
              <a:t>sponsors or sponsoring agencies?</a:t>
            </a:r>
          </a:p>
          <a:p>
            <a:r>
              <a:rPr lang="en-US" dirty="0"/>
              <a:t>What are their incentives?</a:t>
            </a:r>
          </a:p>
          <a:p>
            <a:pPr lvl="1"/>
            <a:r>
              <a:rPr lang="en-US" dirty="0"/>
              <a:t>how do their incentives affect (or distort) our priorities in designing or developing this software?</a:t>
            </a:r>
          </a:p>
          <a:p>
            <a:pPr lvl="2"/>
            <a:r>
              <a:rPr lang="en-US" dirty="0"/>
              <a:t>if our sponsors are selling advertising, then we may be pressed to prioritize "engagement" </a:t>
            </a:r>
          </a:p>
          <a:p>
            <a:pPr lvl="2"/>
            <a:r>
              <a:rPr lang="en-US" dirty="0"/>
              <a:t>if our sponsors want to help disadvantaged people to connect with services, we may be pressed to prioritize accessibility.</a:t>
            </a:r>
          </a:p>
        </p:txBody>
      </p:sp>
      <p:sp>
        <p:nvSpPr>
          <p:cNvPr id="4" name="Slide Number Placeholder 3">
            <a:extLst>
              <a:ext uri="{FF2B5EF4-FFF2-40B4-BE49-F238E27FC236}">
                <a16:creationId xmlns:a16="http://schemas.microsoft.com/office/drawing/2014/main" id="{E7C743BD-04F9-9E4A-9EA3-75FE8D702EE3}"/>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695969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C879D-C1FA-4844-1BAE-D85D8DC16720}"/>
              </a:ext>
            </a:extLst>
          </p:cNvPr>
          <p:cNvSpPr>
            <a:spLocks noGrp="1"/>
          </p:cNvSpPr>
          <p:nvPr>
            <p:ph type="title"/>
          </p:nvPr>
        </p:nvSpPr>
        <p:spPr/>
        <p:txBody>
          <a:bodyPr/>
          <a:lstStyle/>
          <a:p>
            <a:r>
              <a:rPr lang="en-US" dirty="0"/>
              <a:t>Who is selling what to who?</a:t>
            </a:r>
          </a:p>
        </p:txBody>
      </p:sp>
      <p:sp>
        <p:nvSpPr>
          <p:cNvPr id="3" name="Content Placeholder 2">
            <a:extLst>
              <a:ext uri="{FF2B5EF4-FFF2-40B4-BE49-F238E27FC236}">
                <a16:creationId xmlns:a16="http://schemas.microsoft.com/office/drawing/2014/main" id="{0BEFF3EA-5561-6BBF-EB23-076705949F2C}"/>
              </a:ext>
            </a:extLst>
          </p:cNvPr>
          <p:cNvSpPr>
            <a:spLocks noGrp="1"/>
          </p:cNvSpPr>
          <p:nvPr>
            <p:ph idx="1"/>
          </p:nvPr>
        </p:nvSpPr>
        <p:spPr/>
        <p:txBody>
          <a:bodyPr>
            <a:normAutofit/>
          </a:bodyPr>
          <a:lstStyle/>
          <a:p>
            <a:r>
              <a:rPr lang="en-US" dirty="0"/>
              <a:t>"If you're not paying for the product, then you are the product"</a:t>
            </a:r>
          </a:p>
          <a:p>
            <a:endParaRPr lang="en-US" dirty="0"/>
          </a:p>
          <a:p>
            <a:endParaRPr lang="en-US" dirty="0"/>
          </a:p>
          <a:p>
            <a:endParaRPr lang="en-US" dirty="0"/>
          </a:p>
          <a:p>
            <a:endParaRPr lang="en-US" dirty="0"/>
          </a:p>
          <a:p>
            <a:endParaRPr lang="en-US" dirty="0"/>
          </a:p>
          <a:p>
            <a:endParaRPr lang="en-US" dirty="0"/>
          </a:p>
          <a:p>
            <a:pPr marL="914400" lvl="1" indent="0">
              <a:buNone/>
            </a:pPr>
            <a:r>
              <a:rPr lang="en-US" dirty="0"/>
              <a:t>	--</a:t>
            </a:r>
          </a:p>
        </p:txBody>
      </p:sp>
      <p:sp>
        <p:nvSpPr>
          <p:cNvPr id="4" name="Slide Number Placeholder 3">
            <a:extLst>
              <a:ext uri="{FF2B5EF4-FFF2-40B4-BE49-F238E27FC236}">
                <a16:creationId xmlns:a16="http://schemas.microsoft.com/office/drawing/2014/main" id="{6F9BD85C-0F18-89BB-01D8-CCE157F44F3C}"/>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5" name="TextBox 4">
            <a:extLst>
              <a:ext uri="{FF2B5EF4-FFF2-40B4-BE49-F238E27FC236}">
                <a16:creationId xmlns:a16="http://schemas.microsoft.com/office/drawing/2014/main" id="{B33A4080-535E-4168-A451-57BC0CB4AA3A}"/>
              </a:ext>
            </a:extLst>
          </p:cNvPr>
          <p:cNvSpPr txBox="1"/>
          <p:nvPr/>
        </p:nvSpPr>
        <p:spPr>
          <a:xfrm>
            <a:off x="19721384" y="8748584"/>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6" name="TextBox 5">
            <a:extLst>
              <a:ext uri="{FF2B5EF4-FFF2-40B4-BE49-F238E27FC236}">
                <a16:creationId xmlns:a16="http://schemas.microsoft.com/office/drawing/2014/main" id="{EFDA1F27-2AD3-E81C-48A0-A4DE746D1955}"/>
              </a:ext>
            </a:extLst>
          </p:cNvPr>
          <p:cNvSpPr txBox="1"/>
          <p:nvPr/>
        </p:nvSpPr>
        <p:spPr>
          <a:xfrm>
            <a:off x="13345297" y="6598508"/>
            <a:ext cx="5090984" cy="2150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7" name="TextBox 6">
            <a:extLst>
              <a:ext uri="{FF2B5EF4-FFF2-40B4-BE49-F238E27FC236}">
                <a16:creationId xmlns:a16="http://schemas.microsoft.com/office/drawing/2014/main" id="{1402A949-95D9-CA17-113E-4D6A57B72ECE}"/>
              </a:ext>
            </a:extLst>
          </p:cNvPr>
          <p:cNvSpPr txBox="1"/>
          <p:nvPr/>
        </p:nvSpPr>
        <p:spPr>
          <a:xfrm>
            <a:off x="9144001" y="10007814"/>
            <a:ext cx="12529752" cy="146669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4400" dirty="0">
                <a:solidFill>
                  <a:schemeClr val="accent1"/>
                </a:solidFill>
              </a:rPr>
              <a:t>generally credited to Richard Serra and Carlota Fay Schoolman (1974, about TV advertising)</a:t>
            </a:r>
          </a:p>
        </p:txBody>
      </p:sp>
    </p:spTree>
    <p:extLst>
      <p:ext uri="{BB962C8B-B14F-4D97-AF65-F5344CB8AC3E}">
        <p14:creationId xmlns:p14="http://schemas.microsoft.com/office/powerpoint/2010/main" val="1182710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DA99E-B363-F97B-690B-DA1BDAA6C4A9}"/>
              </a:ext>
            </a:extLst>
          </p:cNvPr>
          <p:cNvSpPr>
            <a:spLocks noGrp="1"/>
          </p:cNvSpPr>
          <p:nvPr>
            <p:ph type="title"/>
          </p:nvPr>
        </p:nvSpPr>
        <p:spPr/>
        <p:txBody>
          <a:bodyPr/>
          <a:lstStyle/>
          <a:p>
            <a:r>
              <a:rPr lang="en-US" dirty="0"/>
              <a:t>What is the legal and regulatory context?</a:t>
            </a:r>
          </a:p>
        </p:txBody>
      </p:sp>
      <p:sp>
        <p:nvSpPr>
          <p:cNvPr id="3" name="Content Placeholder 2">
            <a:extLst>
              <a:ext uri="{FF2B5EF4-FFF2-40B4-BE49-F238E27FC236}">
                <a16:creationId xmlns:a16="http://schemas.microsoft.com/office/drawing/2014/main" id="{7819CCA5-F21B-426D-7B8E-23991C85E142}"/>
              </a:ext>
            </a:extLst>
          </p:cNvPr>
          <p:cNvSpPr>
            <a:spLocks noGrp="1"/>
          </p:cNvSpPr>
          <p:nvPr>
            <p:ph idx="1"/>
          </p:nvPr>
        </p:nvSpPr>
        <p:spPr/>
        <p:txBody>
          <a:bodyPr/>
          <a:lstStyle/>
          <a:p>
            <a:r>
              <a:rPr lang="en-US" dirty="0"/>
              <a:t>Americans with Disabilities Act (ADA)</a:t>
            </a:r>
          </a:p>
          <a:p>
            <a:r>
              <a:rPr lang="en-US" dirty="0"/>
              <a:t>Litigation-averse sponsors may insist on elaborate Terms &amp; Conditions</a:t>
            </a:r>
          </a:p>
          <a:p>
            <a:r>
              <a:rPr lang="en-US" dirty="0"/>
              <a:t>Software for use in the EU may need to comply with the GPDR.</a:t>
            </a:r>
          </a:p>
          <a:p>
            <a:r>
              <a:rPr lang="en-US" dirty="0"/>
              <a:t>What about financial software?</a:t>
            </a:r>
          </a:p>
          <a:p>
            <a:r>
              <a:rPr lang="en-US" dirty="0"/>
              <a:t>What about personal data?</a:t>
            </a:r>
          </a:p>
          <a:p>
            <a:r>
              <a:rPr lang="en-US" dirty="0"/>
              <a:t>What about leaving cookies, etc., on our machines?</a:t>
            </a:r>
          </a:p>
          <a:p>
            <a:endParaRPr lang="en-US" dirty="0"/>
          </a:p>
        </p:txBody>
      </p:sp>
      <p:sp>
        <p:nvSpPr>
          <p:cNvPr id="4" name="Slide Number Placeholder 3">
            <a:extLst>
              <a:ext uri="{FF2B5EF4-FFF2-40B4-BE49-F238E27FC236}">
                <a16:creationId xmlns:a16="http://schemas.microsoft.com/office/drawing/2014/main" id="{D6EE66A2-6E4A-73AD-87DB-D42C68FC8C09}"/>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1478525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ECDB-0256-66E4-F9F3-E960E7E585F7}"/>
              </a:ext>
            </a:extLst>
          </p:cNvPr>
          <p:cNvSpPr>
            <a:spLocks noGrp="1"/>
          </p:cNvSpPr>
          <p:nvPr>
            <p:ph type="title"/>
          </p:nvPr>
        </p:nvSpPr>
        <p:spPr/>
        <p:txBody>
          <a:bodyPr/>
          <a:lstStyle/>
          <a:p>
            <a:r>
              <a:rPr lang="en-US" dirty="0"/>
              <a:t>Is the activity of the software transparent?</a:t>
            </a:r>
          </a:p>
        </p:txBody>
      </p:sp>
      <p:sp>
        <p:nvSpPr>
          <p:cNvPr id="3" name="Content Placeholder 2">
            <a:extLst>
              <a:ext uri="{FF2B5EF4-FFF2-40B4-BE49-F238E27FC236}">
                <a16:creationId xmlns:a16="http://schemas.microsoft.com/office/drawing/2014/main" id="{799F64F3-FE5F-7E92-464A-44280E54339B}"/>
              </a:ext>
            </a:extLst>
          </p:cNvPr>
          <p:cNvSpPr>
            <a:spLocks noGrp="1"/>
          </p:cNvSpPr>
          <p:nvPr>
            <p:ph idx="1"/>
          </p:nvPr>
        </p:nvSpPr>
        <p:spPr/>
        <p:txBody>
          <a:bodyPr/>
          <a:lstStyle/>
          <a:p>
            <a:r>
              <a:rPr lang="en-US" dirty="0"/>
              <a:t>What data does it collect about the individual user?</a:t>
            </a:r>
          </a:p>
          <a:p>
            <a:r>
              <a:rPr lang="en-US" dirty="0"/>
              <a:t>Does it store things on our computers?</a:t>
            </a:r>
          </a:p>
          <a:p>
            <a:r>
              <a:rPr lang="en-US" dirty="0"/>
              <a:t>Does it touch our files? </a:t>
            </a:r>
          </a:p>
          <a:p>
            <a:pPr lvl="1"/>
            <a:r>
              <a:rPr lang="en-US" dirty="0"/>
              <a:t>Does it violate the "CIA" of computer security?</a:t>
            </a:r>
          </a:p>
        </p:txBody>
      </p:sp>
      <p:sp>
        <p:nvSpPr>
          <p:cNvPr id="4" name="Slide Number Placeholder 3">
            <a:extLst>
              <a:ext uri="{FF2B5EF4-FFF2-40B4-BE49-F238E27FC236}">
                <a16:creationId xmlns:a16="http://schemas.microsoft.com/office/drawing/2014/main" id="{EFEAE455-0CF4-C94F-6EB7-1A5F8AF42BE1}"/>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2924751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8192-E177-2AFF-77EB-DDF056588DCF}"/>
              </a:ext>
            </a:extLst>
          </p:cNvPr>
          <p:cNvSpPr>
            <a:spLocks noGrp="1"/>
          </p:cNvSpPr>
          <p:nvPr>
            <p:ph type="title"/>
          </p:nvPr>
        </p:nvSpPr>
        <p:spPr/>
        <p:txBody>
          <a:bodyPr/>
          <a:lstStyle/>
          <a:p>
            <a:r>
              <a:rPr lang="en-US" dirty="0"/>
              <a:t>Special considerations for AI</a:t>
            </a:r>
          </a:p>
        </p:txBody>
      </p:sp>
      <p:sp>
        <p:nvSpPr>
          <p:cNvPr id="3" name="Content Placeholder 2">
            <a:extLst>
              <a:ext uri="{FF2B5EF4-FFF2-40B4-BE49-F238E27FC236}">
                <a16:creationId xmlns:a16="http://schemas.microsoft.com/office/drawing/2014/main" id="{B76EC69F-E609-22B7-CFA2-D3BD7B8C210C}"/>
              </a:ext>
            </a:extLst>
          </p:cNvPr>
          <p:cNvSpPr>
            <a:spLocks noGrp="1"/>
          </p:cNvSpPr>
          <p:nvPr>
            <p:ph idx="1"/>
          </p:nvPr>
        </p:nvSpPr>
        <p:spPr/>
        <p:txBody>
          <a:bodyPr/>
          <a:lstStyle/>
          <a:p>
            <a:r>
              <a:rPr lang="en-US" dirty="0"/>
              <a:t>Incentives for AI system may be particularly mysterious</a:t>
            </a:r>
          </a:p>
          <a:p>
            <a:r>
              <a:rPr lang="en-US" dirty="0"/>
              <a:t>What objective function is your LLM optimizing?</a:t>
            </a:r>
          </a:p>
          <a:p>
            <a:r>
              <a:rPr lang="en-US" dirty="0"/>
              <a:t>AI "agents" that operate in the real world present particularly complicated risks</a:t>
            </a:r>
          </a:p>
        </p:txBody>
      </p:sp>
      <p:sp>
        <p:nvSpPr>
          <p:cNvPr id="4" name="Slide Number Placeholder 3">
            <a:extLst>
              <a:ext uri="{FF2B5EF4-FFF2-40B4-BE49-F238E27FC236}">
                <a16:creationId xmlns:a16="http://schemas.microsoft.com/office/drawing/2014/main" id="{68CA160C-9825-055C-31F2-11E6F878396C}"/>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92971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CFFD-3838-BFFF-B366-7ED303ECDE62}"/>
              </a:ext>
            </a:extLst>
          </p:cNvPr>
          <p:cNvSpPr>
            <a:spLocks noGrp="1"/>
          </p:cNvSpPr>
          <p:nvPr>
            <p:ph type="title"/>
          </p:nvPr>
        </p:nvSpPr>
        <p:spPr/>
        <p:txBody>
          <a:bodyPr/>
          <a:lstStyle/>
          <a:p>
            <a:r>
              <a:rPr lang="en-US" dirty="0"/>
              <a:t>A short course in AI safety</a:t>
            </a:r>
          </a:p>
        </p:txBody>
      </p:sp>
      <p:sp>
        <p:nvSpPr>
          <p:cNvPr id="4" name="Slide Number Placeholder 3">
            <a:extLst>
              <a:ext uri="{FF2B5EF4-FFF2-40B4-BE49-F238E27FC236}">
                <a16:creationId xmlns:a16="http://schemas.microsoft.com/office/drawing/2014/main" id="{FCB0972F-E5C5-43FF-947A-09A36D4BA001}"/>
              </a:ext>
            </a:extLst>
          </p:cNvPr>
          <p:cNvSpPr>
            <a:spLocks noGrp="1"/>
          </p:cNvSpPr>
          <p:nvPr>
            <p:ph type="sldNum" sz="quarter" idx="12"/>
          </p:nvPr>
        </p:nvSpPr>
        <p:spPr/>
        <p:txBody>
          <a:bodyPr/>
          <a:lstStyle/>
          <a:p>
            <a:fld id="{20F37917-FD3A-4669-9018-DA04BCDD3D75}" type="slidenum">
              <a:rPr lang="en-US" smtClean="0"/>
              <a:t>16</a:t>
            </a:fld>
            <a:endParaRPr lang="en-US"/>
          </a:p>
        </p:txBody>
      </p:sp>
      <p:pic>
        <p:nvPicPr>
          <p:cNvPr id="6" name="Picture 5">
            <a:extLst>
              <a:ext uri="{FF2B5EF4-FFF2-40B4-BE49-F238E27FC236}">
                <a16:creationId xmlns:a16="http://schemas.microsoft.com/office/drawing/2014/main" id="{53BE5201-6B61-C43F-81BC-F9E6D3E968A8}"/>
              </a:ext>
            </a:extLst>
          </p:cNvPr>
          <p:cNvPicPr>
            <a:picLocks noChangeAspect="1"/>
          </p:cNvPicPr>
          <p:nvPr/>
        </p:nvPicPr>
        <p:blipFill>
          <a:blip r:embed="rId2"/>
          <a:stretch>
            <a:fillRect/>
          </a:stretch>
        </p:blipFill>
        <p:spPr>
          <a:xfrm>
            <a:off x="4755418" y="3000320"/>
            <a:ext cx="12137170" cy="6296080"/>
          </a:xfrm>
          <a:prstGeom prst="rect">
            <a:avLst/>
          </a:prstGeom>
        </p:spPr>
      </p:pic>
      <p:sp>
        <p:nvSpPr>
          <p:cNvPr id="9" name="TextBox 8">
            <a:extLst>
              <a:ext uri="{FF2B5EF4-FFF2-40B4-BE49-F238E27FC236}">
                <a16:creationId xmlns:a16="http://schemas.microsoft.com/office/drawing/2014/main" id="{E7BFFA70-BE81-8EA9-7A83-47FD63765476}"/>
              </a:ext>
            </a:extLst>
          </p:cNvPr>
          <p:cNvSpPr txBox="1"/>
          <p:nvPr/>
        </p:nvSpPr>
        <p:spPr>
          <a:xfrm>
            <a:off x="15900400" y="10690415"/>
            <a:ext cx="4827587" cy="146669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err="1">
                <a:solidFill>
                  <a:schemeClr val="accent1"/>
                </a:solidFill>
                <a:hlinkClick r:id="rId3" action="ppaction://hlinkfile"/>
              </a:rPr>
              <a:t>aisafety.dance</a:t>
            </a:r>
            <a:endParaRPr lang="en-US" sz="4400" dirty="0">
              <a:solidFill>
                <a:schemeClr val="accent1"/>
              </a:solidFill>
            </a:endParaRPr>
          </a:p>
        </p:txBody>
      </p:sp>
    </p:spTree>
    <p:extLst>
      <p:ext uri="{BB962C8B-B14F-4D97-AF65-F5344CB8AC3E}">
        <p14:creationId xmlns:p14="http://schemas.microsoft.com/office/powerpoint/2010/main" val="1644370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76E98-76B1-4037-0EA8-330E15C22ED7}"/>
              </a:ext>
            </a:extLst>
          </p:cNvPr>
          <p:cNvSpPr>
            <a:spLocks noGrp="1"/>
          </p:cNvSpPr>
          <p:nvPr>
            <p:ph type="title"/>
          </p:nvPr>
        </p:nvSpPr>
        <p:spPr/>
        <p:txBody>
          <a:bodyPr/>
          <a:lstStyle/>
          <a:p>
            <a:r>
              <a:rPr lang="en-US" dirty="0"/>
              <a:t>A short plug for Nicky Case</a:t>
            </a:r>
          </a:p>
        </p:txBody>
      </p:sp>
      <p:sp>
        <p:nvSpPr>
          <p:cNvPr id="4" name="Slide Number Placeholder 3">
            <a:extLst>
              <a:ext uri="{FF2B5EF4-FFF2-40B4-BE49-F238E27FC236}">
                <a16:creationId xmlns:a16="http://schemas.microsoft.com/office/drawing/2014/main" id="{32CB3287-DD97-36F7-936B-6700C1C2C0C8}"/>
              </a:ext>
            </a:extLst>
          </p:cNvPr>
          <p:cNvSpPr>
            <a:spLocks noGrp="1"/>
          </p:cNvSpPr>
          <p:nvPr>
            <p:ph type="sldNum" sz="quarter" idx="12"/>
          </p:nvPr>
        </p:nvSpPr>
        <p:spPr/>
        <p:txBody>
          <a:bodyPr/>
          <a:lstStyle/>
          <a:p>
            <a:fld id="{20F37917-FD3A-4669-9018-DA04BCDD3D75}" type="slidenum">
              <a:rPr lang="en-US" smtClean="0"/>
              <a:t>17</a:t>
            </a:fld>
            <a:endParaRPr lang="en-US"/>
          </a:p>
        </p:txBody>
      </p:sp>
      <p:pic>
        <p:nvPicPr>
          <p:cNvPr id="6" name="Picture 5">
            <a:extLst>
              <a:ext uri="{FF2B5EF4-FFF2-40B4-BE49-F238E27FC236}">
                <a16:creationId xmlns:a16="http://schemas.microsoft.com/office/drawing/2014/main" id="{E051F654-C5F9-261B-C05D-DD26B1CBFF13}"/>
              </a:ext>
            </a:extLst>
          </p:cNvPr>
          <p:cNvPicPr>
            <a:picLocks noChangeAspect="1"/>
          </p:cNvPicPr>
          <p:nvPr/>
        </p:nvPicPr>
        <p:blipFill>
          <a:blip r:embed="rId2"/>
          <a:stretch>
            <a:fillRect/>
          </a:stretch>
        </p:blipFill>
        <p:spPr>
          <a:xfrm>
            <a:off x="1676400" y="3070226"/>
            <a:ext cx="8612531" cy="10007600"/>
          </a:xfrm>
          <a:prstGeom prst="rect">
            <a:avLst/>
          </a:prstGeom>
        </p:spPr>
      </p:pic>
      <p:sp>
        <p:nvSpPr>
          <p:cNvPr id="7" name="TextBox 6">
            <a:extLst>
              <a:ext uri="{FF2B5EF4-FFF2-40B4-BE49-F238E27FC236}">
                <a16:creationId xmlns:a16="http://schemas.microsoft.com/office/drawing/2014/main" id="{817D1133-3C8F-1535-0152-E4BCD0EEB5E3}"/>
              </a:ext>
            </a:extLst>
          </p:cNvPr>
          <p:cNvSpPr txBox="1"/>
          <p:nvPr/>
        </p:nvSpPr>
        <p:spPr>
          <a:xfrm>
            <a:off x="11341272" y="11235475"/>
            <a:ext cx="4827587" cy="146669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a:solidFill>
                  <a:schemeClr val="accent1"/>
                </a:solidFill>
                <a:hlinkClick r:id="rId3" action="ppaction://hlinkfile"/>
              </a:rPr>
              <a:t>ncase.me</a:t>
            </a:r>
            <a:endParaRPr lang="en-US" sz="4400" dirty="0">
              <a:solidFill>
                <a:schemeClr val="accent1"/>
              </a:solidFill>
            </a:endParaRPr>
          </a:p>
        </p:txBody>
      </p:sp>
    </p:spTree>
    <p:extLst>
      <p:ext uri="{BB962C8B-B14F-4D97-AF65-F5344CB8AC3E}">
        <p14:creationId xmlns:p14="http://schemas.microsoft.com/office/powerpoint/2010/main" val="2397657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95814-9DCE-9E34-AAE8-167244DC9255}"/>
              </a:ext>
            </a:extLst>
          </p:cNvPr>
          <p:cNvSpPr>
            <a:spLocks noGrp="1"/>
          </p:cNvSpPr>
          <p:nvPr>
            <p:ph type="title"/>
          </p:nvPr>
        </p:nvSpPr>
        <p:spPr/>
        <p:txBody>
          <a:bodyPr/>
          <a:lstStyle/>
          <a:p>
            <a:r>
              <a:rPr lang="en-US" dirty="0"/>
              <a:t>Consider human values throughout the project</a:t>
            </a:r>
          </a:p>
        </p:txBody>
      </p:sp>
      <p:sp>
        <p:nvSpPr>
          <p:cNvPr id="3" name="Content Placeholder 2">
            <a:extLst>
              <a:ext uri="{FF2B5EF4-FFF2-40B4-BE49-F238E27FC236}">
                <a16:creationId xmlns:a16="http://schemas.microsoft.com/office/drawing/2014/main" id="{CCEE7D4F-EF21-EC0A-A90A-F07801C3F163}"/>
              </a:ext>
            </a:extLst>
          </p:cNvPr>
          <p:cNvSpPr>
            <a:spLocks noGrp="1"/>
          </p:cNvSpPr>
          <p:nvPr>
            <p:ph idx="1"/>
          </p:nvPr>
        </p:nvSpPr>
        <p:spPr/>
        <p:txBody>
          <a:bodyPr/>
          <a:lstStyle/>
          <a:p>
            <a:r>
              <a:rPr lang="en-US" dirty="0"/>
              <a:t>Projects evolve, often in unpredictable ways</a:t>
            </a:r>
          </a:p>
          <a:p>
            <a:r>
              <a:rPr lang="en-US" dirty="0"/>
              <a:t>New issues may arise as the project is elaborated</a:t>
            </a:r>
          </a:p>
          <a:p>
            <a:r>
              <a:rPr lang="en-US" dirty="0"/>
              <a:t>Users will ALWAYS use the software in unexpected ways</a:t>
            </a:r>
          </a:p>
          <a:p>
            <a:r>
              <a:rPr lang="en-US" dirty="0"/>
              <a:t>Users will ALWAYS find ways to misuse the software</a:t>
            </a:r>
          </a:p>
          <a:p>
            <a:endParaRPr lang="en-US" dirty="0"/>
          </a:p>
        </p:txBody>
      </p:sp>
      <p:sp>
        <p:nvSpPr>
          <p:cNvPr id="4" name="Slide Number Placeholder 3">
            <a:extLst>
              <a:ext uri="{FF2B5EF4-FFF2-40B4-BE49-F238E27FC236}">
                <a16:creationId xmlns:a16="http://schemas.microsoft.com/office/drawing/2014/main" id="{00EC8F6F-57D0-13D2-BE8A-A570843B8750}"/>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793716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CFC19-C6DD-4EEE-9F34-AEDA5452B62A}"/>
              </a:ext>
            </a:extLst>
          </p:cNvPr>
          <p:cNvSpPr>
            <a:spLocks noGrp="1"/>
          </p:cNvSpPr>
          <p:nvPr>
            <p:ph type="title"/>
          </p:nvPr>
        </p:nvSpPr>
        <p:spPr/>
        <p:txBody>
          <a:bodyPr/>
          <a:lstStyle/>
          <a:p>
            <a:r>
              <a:rPr lang="en-US" dirty="0"/>
              <a:t>Identifying Unintended Consequences</a:t>
            </a:r>
          </a:p>
        </p:txBody>
      </p:sp>
      <p:sp>
        <p:nvSpPr>
          <p:cNvPr id="3" name="Content Placeholder 2">
            <a:extLst>
              <a:ext uri="{FF2B5EF4-FFF2-40B4-BE49-F238E27FC236}">
                <a16:creationId xmlns:a16="http://schemas.microsoft.com/office/drawing/2014/main" id="{68C52F8B-7039-4363-A146-8B9F2982FA96}"/>
              </a:ext>
            </a:extLst>
          </p:cNvPr>
          <p:cNvSpPr>
            <a:spLocks noGrp="1"/>
          </p:cNvSpPr>
          <p:nvPr>
            <p:ph idx="1"/>
          </p:nvPr>
        </p:nvSpPr>
        <p:spPr/>
        <p:txBody>
          <a:bodyPr>
            <a:normAutofit/>
          </a:bodyPr>
          <a:lstStyle/>
          <a:p>
            <a:r>
              <a:rPr lang="en-US" dirty="0"/>
              <a:t>Technology </a:t>
            </a:r>
            <a:r>
              <a:rPr lang="en-US" i="1" dirty="0">
                <a:solidFill>
                  <a:schemeClr val="accent2">
                    <a:lumMod val="75000"/>
                  </a:schemeClr>
                </a:solidFill>
              </a:rPr>
              <a:t>will</a:t>
            </a:r>
            <a:r>
              <a:rPr lang="en-US" dirty="0"/>
              <a:t> be adopted in unanticipated ways. Being intellectually rigorous means considering and mitigating risks in designs ahead of time.</a:t>
            </a:r>
            <a:endParaRPr lang="en-US" sz="4800" dirty="0"/>
          </a:p>
          <a:p>
            <a:r>
              <a:rPr lang="en-US" dirty="0"/>
              <a:t>What if:</a:t>
            </a:r>
          </a:p>
          <a:p>
            <a:pPr lvl="1"/>
            <a:r>
              <a:rPr lang="en-US" dirty="0"/>
              <a:t>Our recommendation system promotes misinformation or hate speech?</a:t>
            </a:r>
          </a:p>
          <a:p>
            <a:pPr lvl="1"/>
            <a:r>
              <a:rPr lang="en-US" dirty="0"/>
              <a:t>Our database is breached and publicly released?</a:t>
            </a:r>
          </a:p>
          <a:p>
            <a:pPr lvl="1"/>
            <a:r>
              <a:rPr lang="en-US" dirty="0"/>
              <a:t>Our facial recognition AI is used to identify and harass peaceful protestors?</a:t>
            </a:r>
          </a:p>
          <a:p>
            <a:pPr lvl="1"/>
            <a:r>
              <a:rPr lang="en-US" dirty="0"/>
              <a:t>Our child safety app is used to stalk women?</a:t>
            </a:r>
          </a:p>
          <a:p>
            <a:pPr lvl="1"/>
            <a:r>
              <a:rPr lang="en-US" dirty="0"/>
              <a:t>Our chatbot is sexist or racist?</a:t>
            </a:r>
          </a:p>
        </p:txBody>
      </p:sp>
    </p:spTree>
    <p:extLst>
      <p:ext uri="{BB962C8B-B14F-4D97-AF65-F5344CB8AC3E}">
        <p14:creationId xmlns:p14="http://schemas.microsoft.com/office/powerpoint/2010/main" val="345362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Learning Goals"/>
          <p:cNvSpPr txBox="1">
            <a:spLocks noGrp="1"/>
          </p:cNvSpPr>
          <p:nvPr>
            <p:ph type="title"/>
          </p:nvPr>
        </p:nvSpPr>
        <p:spPr>
          <a:prstGeom prst="rect">
            <a:avLst/>
          </a:prstGeom>
        </p:spPr>
        <p:txBody>
          <a:bodyPr/>
          <a:lstStyle/>
          <a:p>
            <a:r>
              <a:rPr dirty="0"/>
              <a:t>Learning Goals</a:t>
            </a:r>
          </a:p>
        </p:txBody>
      </p:sp>
      <p:sp>
        <p:nvSpPr>
          <p:cNvPr id="47" name="By the end of this lesson, you should be able to…"/>
          <p:cNvSpPr txBox="1">
            <a:spLocks noGrp="1"/>
          </p:cNvSpPr>
          <p:nvPr>
            <p:ph idx="1"/>
          </p:nvPr>
        </p:nvSpPr>
        <p:spPr>
          <a:prstGeom prst="rect">
            <a:avLst/>
          </a:prstGeom>
        </p:spPr>
        <p:txBody>
          <a:bodyPr/>
          <a:lstStyle/>
          <a:p>
            <a:r>
              <a:rPr dirty="0"/>
              <a:t>By the end of this lesson, you should be able to…</a:t>
            </a:r>
          </a:p>
          <a:p>
            <a:pPr lvl="1">
              <a:lnSpc>
                <a:spcPct val="90000"/>
              </a:lnSpc>
            </a:pPr>
            <a:r>
              <a:rPr dirty="0"/>
              <a:t>Illustrate how software can cause inadvertent harm or amplify inequities</a:t>
            </a:r>
            <a:endParaRPr lang="en-US" dirty="0"/>
          </a:p>
          <a:p>
            <a:pPr lvl="1">
              <a:lnSpc>
                <a:spcPct val="90000"/>
              </a:lnSpc>
            </a:pPr>
            <a:r>
              <a:rPr lang="en-US" dirty="0"/>
              <a:t>Explain the role of human values in designing software systems</a:t>
            </a:r>
            <a:endParaRPr dirty="0"/>
          </a:p>
          <a:p>
            <a:pPr lvl="1">
              <a:lnSpc>
                <a:spcPct val="90000"/>
              </a:lnSpc>
            </a:pPr>
            <a:r>
              <a:rPr dirty="0"/>
              <a:t>Explain </a:t>
            </a:r>
            <a:r>
              <a:rPr lang="en-US" dirty="0"/>
              <a:t>some techniques that software engineers can use in producing software systems that are more congruent with human values.</a:t>
            </a:r>
            <a:endParaRPr dirty="0"/>
          </a:p>
        </p:txBody>
      </p:sp>
      <p:sp>
        <p:nvSpPr>
          <p:cNvPr id="48"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99B4-45C3-F592-B67F-FA9AA047B91E}"/>
              </a:ext>
            </a:extLst>
          </p:cNvPr>
          <p:cNvSpPr>
            <a:spLocks noGrp="1"/>
          </p:cNvSpPr>
          <p:nvPr>
            <p:ph type="title"/>
          </p:nvPr>
        </p:nvSpPr>
        <p:spPr/>
        <p:txBody>
          <a:bodyPr/>
          <a:lstStyle/>
          <a:p>
            <a:r>
              <a:rPr lang="en-US" dirty="0"/>
              <a:t>Example 1: Content Moderation</a:t>
            </a:r>
          </a:p>
        </p:txBody>
      </p:sp>
      <p:sp>
        <p:nvSpPr>
          <p:cNvPr id="3" name="Content Placeholder 2">
            <a:extLst>
              <a:ext uri="{FF2B5EF4-FFF2-40B4-BE49-F238E27FC236}">
                <a16:creationId xmlns:a16="http://schemas.microsoft.com/office/drawing/2014/main" id="{A4B4BCA0-384C-FE62-6678-A299B5EBFD06}"/>
              </a:ext>
            </a:extLst>
          </p:cNvPr>
          <p:cNvSpPr>
            <a:spLocks noGrp="1"/>
          </p:cNvSpPr>
          <p:nvPr>
            <p:ph idx="1"/>
          </p:nvPr>
        </p:nvSpPr>
        <p:spPr/>
        <p:txBody>
          <a:bodyPr>
            <a:normAutofit fontScale="92500"/>
          </a:bodyPr>
          <a:lstStyle/>
          <a:p>
            <a:pPr marL="0" indent="0">
              <a:buNone/>
            </a:pPr>
            <a:r>
              <a:rPr lang="en-US" sz="3800" dirty="0"/>
              <a:t>The issue:</a:t>
            </a:r>
            <a:r>
              <a:rPr lang="en-US" sz="3800" i="1" dirty="0"/>
              <a:t> free expression</a:t>
            </a:r>
            <a:r>
              <a:rPr lang="en-US" sz="3800" dirty="0"/>
              <a:t> in tension with </a:t>
            </a:r>
            <a:r>
              <a:rPr lang="en-US" sz="3800" i="1" dirty="0"/>
              <a:t>welfare</a:t>
            </a:r>
            <a:r>
              <a:rPr lang="en-US" sz="3800" dirty="0"/>
              <a:t> and </a:t>
            </a:r>
            <a:r>
              <a:rPr lang="en-US" sz="3800" i="1" dirty="0"/>
              <a:t>respect</a:t>
            </a:r>
            <a:r>
              <a:rPr lang="en-US" sz="3800" dirty="0"/>
              <a:t> </a:t>
            </a:r>
          </a:p>
          <a:p>
            <a:pPr lvl="1"/>
            <a:r>
              <a:rPr lang="en-US" sz="3800" dirty="0"/>
              <a:t>Some speech may be hurtful and/or violent</a:t>
            </a:r>
          </a:p>
          <a:p>
            <a:pPr lvl="1"/>
            <a:r>
              <a:rPr lang="en-US" sz="3800" dirty="0"/>
              <a:t>Removing this speech may be characterized as censorship</a:t>
            </a:r>
          </a:p>
          <a:p>
            <a:pPr marL="0" indent="0">
              <a:buNone/>
            </a:pPr>
            <a:r>
              <a:rPr lang="en-US" sz="3800" dirty="0"/>
              <a:t>Bad take: unyielding commitment to free speech, no moderation</a:t>
            </a:r>
          </a:p>
          <a:p>
            <a:pPr lvl="1"/>
            <a:r>
              <a:rPr lang="en-US" sz="3800" dirty="0"/>
              <a:t>Trolls and extremists overrun the service, it becomes toxic, all other users leave</a:t>
            </a:r>
          </a:p>
          <a:p>
            <a:pPr lvl="1"/>
            <a:r>
              <a:rPr lang="en-US" sz="3800" dirty="0"/>
              <a:t>Violent speech actually impedes free speech in general</a:t>
            </a:r>
          </a:p>
          <a:p>
            <a:pPr marL="0" indent="0">
              <a:buNone/>
            </a:pPr>
            <a:r>
              <a:rPr lang="en-US" sz="3800" dirty="0"/>
              <a:t>Bad take: strict whitelists of acceptable speech</a:t>
            </a:r>
          </a:p>
          <a:p>
            <a:pPr lvl="1"/>
            <a:r>
              <a:rPr lang="en-US" sz="3800" dirty="0"/>
              <a:t>Precludes heated debate, discussion of “sensitive topics”</a:t>
            </a:r>
          </a:p>
          <a:p>
            <a:pPr lvl="1"/>
            <a:r>
              <a:rPr lang="en-US" sz="3800" dirty="0"/>
              <a:t>Disproportionately impacts already marginalized groups</a:t>
            </a:r>
          </a:p>
          <a:p>
            <a:pPr marL="0" indent="0">
              <a:buNone/>
            </a:pPr>
            <a:r>
              <a:rPr lang="en-US" sz="3800" dirty="0"/>
              <a:t>Good take: recognizing that moderation will never be perfect, there will be mistakes and grey areas</a:t>
            </a:r>
          </a:p>
          <a:p>
            <a:pPr lvl="1"/>
            <a:r>
              <a:rPr lang="en-US" sz="3800" dirty="0"/>
              <a:t>Doing nothing is not a viable option</a:t>
            </a:r>
          </a:p>
          <a:p>
            <a:pPr lvl="1"/>
            <a:r>
              <a:rPr lang="en-US" sz="3800" dirty="0"/>
              <a:t>Clear guidelines that are earnestly enforced create a culture of accountability</a:t>
            </a:r>
          </a:p>
          <a:p>
            <a:endParaRPr lang="en-US" dirty="0"/>
          </a:p>
        </p:txBody>
      </p:sp>
      <p:sp>
        <p:nvSpPr>
          <p:cNvPr id="4" name="Slide Number Placeholder 3">
            <a:extLst>
              <a:ext uri="{FF2B5EF4-FFF2-40B4-BE49-F238E27FC236}">
                <a16:creationId xmlns:a16="http://schemas.microsoft.com/office/drawing/2014/main" id="{9E4405AC-627C-713C-C404-6AFFD0F5E234}"/>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5" name="TextBox 4">
            <a:extLst>
              <a:ext uri="{FF2B5EF4-FFF2-40B4-BE49-F238E27FC236}">
                <a16:creationId xmlns:a16="http://schemas.microsoft.com/office/drawing/2014/main" id="{44A1E7D9-3A83-6284-40F4-A1161632C5D0}"/>
              </a:ext>
            </a:extLst>
          </p:cNvPr>
          <p:cNvSpPr txBox="1"/>
          <p:nvPr/>
        </p:nvSpPr>
        <p:spPr>
          <a:xfrm>
            <a:off x="17451092" y="8294914"/>
            <a:ext cx="2992279" cy="24207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6" name="Rectangle 5">
            <a:extLst>
              <a:ext uri="{FF2B5EF4-FFF2-40B4-BE49-F238E27FC236}">
                <a16:creationId xmlns:a16="http://schemas.microsoft.com/office/drawing/2014/main" id="{7E9BEA27-A685-87EF-F2C3-1714BD60C2A4}"/>
              </a:ext>
            </a:extLst>
          </p:cNvPr>
          <p:cNvSpPr/>
          <p:nvPr/>
        </p:nvSpPr>
        <p:spPr>
          <a:xfrm>
            <a:off x="17842978" y="5878286"/>
            <a:ext cx="5866108" cy="7199540"/>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5400" dirty="0">
                <a:solidFill>
                  <a:schemeClr val="tx1"/>
                </a:solidFill>
              </a:rPr>
              <a:t>Update (January 2025): Or maybe the owner's politics will dictate your site's moderation policies (or lack thereof)</a:t>
            </a:r>
          </a:p>
        </p:txBody>
      </p:sp>
    </p:spTree>
    <p:extLst>
      <p:ext uri="{BB962C8B-B14F-4D97-AF65-F5344CB8AC3E}">
        <p14:creationId xmlns:p14="http://schemas.microsoft.com/office/powerpoint/2010/main" val="117126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74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A394D-0617-C4AA-3F15-12EDD0675DBC}"/>
              </a:ext>
            </a:extLst>
          </p:cNvPr>
          <p:cNvSpPr>
            <a:spLocks noGrp="1"/>
          </p:cNvSpPr>
          <p:nvPr>
            <p:ph type="title"/>
          </p:nvPr>
        </p:nvSpPr>
        <p:spPr/>
        <p:txBody>
          <a:bodyPr/>
          <a:lstStyle/>
          <a:p>
            <a:r>
              <a:rPr lang="en-US" dirty="0"/>
              <a:t>Example 2: Image Generation</a:t>
            </a:r>
          </a:p>
        </p:txBody>
      </p:sp>
      <p:sp>
        <p:nvSpPr>
          <p:cNvPr id="4" name="Slide Number Placeholder 3">
            <a:extLst>
              <a:ext uri="{FF2B5EF4-FFF2-40B4-BE49-F238E27FC236}">
                <a16:creationId xmlns:a16="http://schemas.microsoft.com/office/drawing/2014/main" id="{C743483C-C70C-121F-272B-17F252982295}"/>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8" name="TextBox 7">
            <a:extLst>
              <a:ext uri="{FF2B5EF4-FFF2-40B4-BE49-F238E27FC236}">
                <a16:creationId xmlns:a16="http://schemas.microsoft.com/office/drawing/2014/main" id="{0996F57C-A2E5-5534-305E-0BDB9B167C73}"/>
              </a:ext>
            </a:extLst>
          </p:cNvPr>
          <p:cNvSpPr txBox="1"/>
          <p:nvPr/>
        </p:nvSpPr>
        <p:spPr>
          <a:xfrm>
            <a:off x="16139905" y="11043780"/>
            <a:ext cx="7648989" cy="13849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800" dirty="0">
                <a:solidFill>
                  <a:schemeClr val="tx1"/>
                </a:solidFill>
                <a:hlinkClick r:id="rId2"/>
              </a:rPr>
              <a:t>https://www.marketplace.org/2023/10/10/solutions-to-ai-image-bias-raise-their-own-ethical-questions/</a:t>
            </a:r>
            <a:endParaRPr lang="en-US" sz="2800" dirty="0">
              <a:solidFill>
                <a:schemeClr val="tx1"/>
              </a:solidFill>
            </a:endParaRPr>
          </a:p>
        </p:txBody>
      </p:sp>
      <p:sp>
        <p:nvSpPr>
          <p:cNvPr id="10" name="TextBox 9">
            <a:extLst>
              <a:ext uri="{FF2B5EF4-FFF2-40B4-BE49-F238E27FC236}">
                <a16:creationId xmlns:a16="http://schemas.microsoft.com/office/drawing/2014/main" id="{C01C60EE-3D4B-B38A-058E-28D3967BBD64}"/>
              </a:ext>
            </a:extLst>
          </p:cNvPr>
          <p:cNvSpPr txBox="1"/>
          <p:nvPr/>
        </p:nvSpPr>
        <p:spPr>
          <a:xfrm>
            <a:off x="11963400" y="3531682"/>
            <a:ext cx="12192000"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3600" b="0" i="0" dirty="0">
                <a:solidFill>
                  <a:srgbClr val="4E5D79"/>
                </a:solidFill>
                <a:effectLst/>
                <a:latin typeface="cabin"/>
              </a:rPr>
              <a:t>Adobe’s solution to the bias issue was to use data that estimates the skin tone distribution of a Firefly user’s country, and apply it randomly to any human Firefly creates. In other words, if someone in the U.S. used Firefly to make an image of a doctor or a gardener,  the chances that person would be a woman or have non-white skin would be roughly proportional to the percentage of women and people of color in the U.S.</a:t>
            </a:r>
          </a:p>
        </p:txBody>
      </p:sp>
      <p:sp>
        <p:nvSpPr>
          <p:cNvPr id="12" name="TextBox 11">
            <a:extLst>
              <a:ext uri="{FF2B5EF4-FFF2-40B4-BE49-F238E27FC236}">
                <a16:creationId xmlns:a16="http://schemas.microsoft.com/office/drawing/2014/main" id="{9069DEDA-47AD-2AF7-18AB-70DC83F90EDF}"/>
              </a:ext>
            </a:extLst>
          </p:cNvPr>
          <p:cNvSpPr txBox="1"/>
          <p:nvPr/>
        </p:nvSpPr>
        <p:spPr>
          <a:xfrm>
            <a:off x="4171950" y="8265329"/>
            <a:ext cx="12192000"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3600" b="0" i="0" dirty="0">
                <a:solidFill>
                  <a:srgbClr val="4E5D79"/>
                </a:solidFill>
                <a:effectLst/>
                <a:latin typeface="cabin"/>
              </a:rPr>
              <a:t>In Firefly world, about </a:t>
            </a:r>
            <a:r>
              <a:rPr lang="en-US" sz="3600" b="0" i="0" u="sng" dirty="0">
                <a:solidFill>
                  <a:srgbClr val="2E4ABC"/>
                </a:solidFill>
                <a:effectLst/>
                <a:latin typeface="cabin"/>
                <a:hlinkClick r:id="rId3"/>
              </a:rPr>
              <a:t>14% of doctors should be Black</a:t>
            </a:r>
            <a:r>
              <a:rPr lang="en-US" sz="3600" b="0" i="0" dirty="0">
                <a:solidFill>
                  <a:srgbClr val="4E5D79"/>
                </a:solidFill>
                <a:effectLst/>
                <a:latin typeface="cabin"/>
              </a:rPr>
              <a:t> — the same percentage as the Black population in the U.S. But in the messy, unequal real world, </a:t>
            </a:r>
            <a:r>
              <a:rPr lang="en-US" sz="3600" b="0" i="0" u="sng" dirty="0">
                <a:solidFill>
                  <a:srgbClr val="2E4ABC"/>
                </a:solidFill>
                <a:effectLst/>
                <a:latin typeface="cabin"/>
                <a:hlinkClick r:id="rId4"/>
              </a:rPr>
              <a:t>only 6% of doctors are Black</a:t>
            </a:r>
            <a:r>
              <a:rPr lang="en-US" sz="3600" b="0" i="0" dirty="0">
                <a:solidFill>
                  <a:srgbClr val="4E5D79"/>
                </a:solidFill>
                <a:effectLst/>
                <a:latin typeface="cabin"/>
              </a:rPr>
              <a:t>.</a:t>
            </a:r>
          </a:p>
          <a:p>
            <a:pPr algn="l"/>
            <a:r>
              <a:rPr lang="en-US" sz="3600" b="0" i="0" dirty="0">
                <a:solidFill>
                  <a:srgbClr val="4E5D79"/>
                </a:solidFill>
                <a:effectLst/>
                <a:latin typeface="cabin"/>
              </a:rPr>
              <a:t>So, should AI images depict the world as it is? Or as it should be?</a:t>
            </a:r>
          </a:p>
          <a:p>
            <a:pPr algn="l"/>
            <a:r>
              <a:rPr lang="en-US" sz="3600" b="0" i="0" dirty="0">
                <a:solidFill>
                  <a:srgbClr val="4E5D79"/>
                </a:solidFill>
                <a:effectLst/>
                <a:latin typeface="cabin"/>
              </a:rPr>
              <a:t>“That becomes almost like a philosophical question,” said Rumman Chowdhury, a Responsible AI Fellow at Harvard’s Berkman Klein Center for Internet and Society.</a:t>
            </a:r>
          </a:p>
        </p:txBody>
      </p:sp>
      <p:sp>
        <p:nvSpPr>
          <p:cNvPr id="13" name="TextBox 12">
            <a:extLst>
              <a:ext uri="{FF2B5EF4-FFF2-40B4-BE49-F238E27FC236}">
                <a16:creationId xmlns:a16="http://schemas.microsoft.com/office/drawing/2014/main" id="{371DBDDD-1F7B-FFEB-7CA2-496C6CFC8D64}"/>
              </a:ext>
            </a:extLst>
          </p:cNvPr>
          <p:cNvSpPr txBox="1"/>
          <p:nvPr/>
        </p:nvSpPr>
        <p:spPr>
          <a:xfrm>
            <a:off x="1676400" y="3537491"/>
            <a:ext cx="9582150"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3600" b="0" i="0" dirty="0">
                <a:solidFill>
                  <a:srgbClr val="4E5D79"/>
                </a:solidFill>
                <a:effectLst/>
                <a:latin typeface="cabin"/>
              </a:rPr>
              <a:t>AI text-to-image generators have a well-documented bias problem. AI models are trained on images from the internet, so bias in, bias out. </a:t>
            </a:r>
            <a:r>
              <a:rPr lang="en-US" sz="3600" b="0" i="0" u="sng" dirty="0">
                <a:solidFill>
                  <a:srgbClr val="2E4ABC"/>
                </a:solidFill>
                <a:effectLst/>
                <a:latin typeface="cabin"/>
                <a:hlinkClick r:id="rId5"/>
              </a:rPr>
              <a:t>A recent experiment</a:t>
            </a:r>
            <a:r>
              <a:rPr lang="en-US" sz="3600" b="0" i="0" dirty="0">
                <a:solidFill>
                  <a:srgbClr val="4E5D79"/>
                </a:solidFill>
                <a:effectLst/>
                <a:latin typeface="cabin"/>
              </a:rPr>
              <a:t> from Bloomberg on the image generator Stable Diffusion found that AI portraits of architects, doctors and CEOs skewed white and male, while images of cashiers and housekeepers skewed towards women of color. </a:t>
            </a:r>
          </a:p>
          <a:p>
            <a:pPr algn="l"/>
            <a:endParaRPr lang="en-US" sz="3600" b="0" i="0" dirty="0">
              <a:solidFill>
                <a:srgbClr val="4E5D79"/>
              </a:solidFill>
              <a:effectLst/>
              <a:latin typeface="cabin"/>
            </a:endParaRPr>
          </a:p>
        </p:txBody>
      </p:sp>
    </p:spTree>
    <p:extLst>
      <p:ext uri="{BB962C8B-B14F-4D97-AF65-F5344CB8AC3E}">
        <p14:creationId xmlns:p14="http://schemas.microsoft.com/office/powerpoint/2010/main" val="224195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F273C-7EF1-4FB8-9A4F-2BD4E88D9193}"/>
              </a:ext>
            </a:extLst>
          </p:cNvPr>
          <p:cNvSpPr>
            <a:spLocks noGrp="1"/>
          </p:cNvSpPr>
          <p:nvPr>
            <p:ph type="title"/>
          </p:nvPr>
        </p:nvSpPr>
        <p:spPr/>
        <p:txBody>
          <a:bodyPr/>
          <a:lstStyle/>
          <a:p>
            <a:r>
              <a:rPr lang="en-US" dirty="0"/>
              <a:t>There are SE-level mitigations for some of these risks</a:t>
            </a:r>
          </a:p>
        </p:txBody>
      </p:sp>
      <p:sp>
        <p:nvSpPr>
          <p:cNvPr id="3" name="Content Placeholder 2">
            <a:extLst>
              <a:ext uri="{FF2B5EF4-FFF2-40B4-BE49-F238E27FC236}">
                <a16:creationId xmlns:a16="http://schemas.microsoft.com/office/drawing/2014/main" id="{0F598777-9202-D588-6877-E8C0A1DA814E}"/>
              </a:ext>
            </a:extLst>
          </p:cNvPr>
          <p:cNvSpPr>
            <a:spLocks noGrp="1"/>
          </p:cNvSpPr>
          <p:nvPr>
            <p:ph idx="1"/>
          </p:nvPr>
        </p:nvSpPr>
        <p:spPr/>
        <p:txBody>
          <a:bodyPr/>
          <a:lstStyle/>
          <a:p>
            <a:r>
              <a:rPr lang="en-US" dirty="0"/>
              <a:t>Form a diverse team</a:t>
            </a:r>
          </a:p>
          <a:p>
            <a:pPr lvl="1"/>
            <a:r>
              <a:rPr lang="en-US" dirty="0"/>
              <a:t>People from diverse backgrounds bring different experiences and different perspectives</a:t>
            </a:r>
          </a:p>
          <a:p>
            <a:r>
              <a:rPr lang="en-US" dirty="0"/>
              <a:t>Consider human values throughout the project</a:t>
            </a:r>
          </a:p>
          <a:p>
            <a:r>
              <a:rPr lang="en-US" dirty="0"/>
              <a:t>Rely on standards when possible</a:t>
            </a:r>
          </a:p>
          <a:p>
            <a:pPr lvl="1"/>
            <a:r>
              <a:rPr lang="en-US" dirty="0"/>
              <a:t>ADA</a:t>
            </a:r>
          </a:p>
          <a:p>
            <a:pPr lvl="1"/>
            <a:r>
              <a:rPr lang="en-US" dirty="0"/>
              <a:t>ARIA</a:t>
            </a:r>
          </a:p>
          <a:p>
            <a:pPr lvl="1"/>
            <a:r>
              <a:rPr lang="en-US" dirty="0"/>
              <a:t>etc.</a:t>
            </a:r>
          </a:p>
          <a:p>
            <a:r>
              <a:rPr lang="en-US" dirty="0"/>
              <a:t>Monitor actual usage &amp; misusage, user feedback</a:t>
            </a:r>
          </a:p>
          <a:p>
            <a:pPr lvl="1"/>
            <a:r>
              <a:rPr lang="en-US" dirty="0"/>
              <a:t>who? what? when? how?</a:t>
            </a:r>
          </a:p>
        </p:txBody>
      </p:sp>
      <p:sp>
        <p:nvSpPr>
          <p:cNvPr id="4" name="Slide Number Placeholder 3">
            <a:extLst>
              <a:ext uri="{FF2B5EF4-FFF2-40B4-BE49-F238E27FC236}">
                <a16:creationId xmlns:a16="http://schemas.microsoft.com/office/drawing/2014/main" id="{458B2ABF-8E65-E66C-A645-FC789E537300}"/>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1642188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DE37-3457-8FBE-90A4-CF8698EA137C}"/>
              </a:ext>
            </a:extLst>
          </p:cNvPr>
          <p:cNvSpPr>
            <a:spLocks noGrp="1"/>
          </p:cNvSpPr>
          <p:nvPr>
            <p:ph type="title"/>
          </p:nvPr>
        </p:nvSpPr>
        <p:spPr/>
        <p:txBody>
          <a:bodyPr/>
          <a:lstStyle/>
          <a:p>
            <a:r>
              <a:rPr lang="en-US" dirty="0"/>
              <a:t>Systemic mitigations</a:t>
            </a:r>
          </a:p>
        </p:txBody>
      </p:sp>
      <p:sp>
        <p:nvSpPr>
          <p:cNvPr id="3" name="Content Placeholder 2">
            <a:extLst>
              <a:ext uri="{FF2B5EF4-FFF2-40B4-BE49-F238E27FC236}">
                <a16:creationId xmlns:a16="http://schemas.microsoft.com/office/drawing/2014/main" id="{15686675-80AA-8933-A697-989F45571435}"/>
              </a:ext>
            </a:extLst>
          </p:cNvPr>
          <p:cNvSpPr>
            <a:spLocks noGrp="1"/>
          </p:cNvSpPr>
          <p:nvPr>
            <p:ph idx="1"/>
          </p:nvPr>
        </p:nvSpPr>
        <p:spPr/>
        <p:txBody>
          <a:bodyPr/>
          <a:lstStyle/>
          <a:p>
            <a:r>
              <a:rPr lang="en-US" dirty="0"/>
              <a:t>Work for systemic change?</a:t>
            </a:r>
          </a:p>
          <a:p>
            <a:pPr lvl="1"/>
            <a:r>
              <a:rPr lang="en-US" dirty="0"/>
              <a:t>political, social, etc. </a:t>
            </a:r>
          </a:p>
          <a:p>
            <a:r>
              <a:rPr lang="en-US" dirty="0"/>
              <a:t>Work to convince developers to consider human values?</a:t>
            </a:r>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23A3F7F3-1F8F-667A-1379-33F1F7F54371}"/>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3505967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33505-2ADA-39B6-8DEF-2D1CCF234AA0}"/>
              </a:ext>
            </a:extLst>
          </p:cNvPr>
          <p:cNvSpPr>
            <a:spLocks noGrp="1"/>
          </p:cNvSpPr>
          <p:nvPr>
            <p:ph type="title"/>
          </p:nvPr>
        </p:nvSpPr>
        <p:spPr/>
        <p:txBody>
          <a:bodyPr/>
          <a:lstStyle/>
          <a:p>
            <a:r>
              <a:rPr lang="en-US" dirty="0"/>
              <a:t>What affects developer behavior?</a:t>
            </a:r>
          </a:p>
        </p:txBody>
      </p:sp>
      <p:sp>
        <p:nvSpPr>
          <p:cNvPr id="3" name="Content Placeholder 2">
            <a:extLst>
              <a:ext uri="{FF2B5EF4-FFF2-40B4-BE49-F238E27FC236}">
                <a16:creationId xmlns:a16="http://schemas.microsoft.com/office/drawing/2014/main" id="{49660443-1DE8-7437-1425-E52A57948803}"/>
              </a:ext>
            </a:extLst>
          </p:cNvPr>
          <p:cNvSpPr>
            <a:spLocks noGrp="1"/>
          </p:cNvSpPr>
          <p:nvPr>
            <p:ph idx="1"/>
          </p:nvPr>
        </p:nvSpPr>
        <p:spPr/>
        <p:txBody>
          <a:bodyPr/>
          <a:lstStyle/>
          <a:p>
            <a:r>
              <a:rPr lang="en-US" dirty="0"/>
              <a:t>Standards?</a:t>
            </a:r>
          </a:p>
          <a:p>
            <a:r>
              <a:rPr lang="en-US" dirty="0"/>
              <a:t>Codes of ethics?</a:t>
            </a:r>
          </a:p>
          <a:p>
            <a:r>
              <a:rPr lang="en-US" dirty="0"/>
              <a:t>Hippocratic oath?</a:t>
            </a:r>
          </a:p>
        </p:txBody>
      </p:sp>
      <p:sp>
        <p:nvSpPr>
          <p:cNvPr id="4" name="Slide Number Placeholder 3">
            <a:extLst>
              <a:ext uri="{FF2B5EF4-FFF2-40B4-BE49-F238E27FC236}">
                <a16:creationId xmlns:a16="http://schemas.microsoft.com/office/drawing/2014/main" id="{AC1439B4-2CC0-326C-EDBB-87DC3DF1AB8B}"/>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2554375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afety-Critical Software Regulations"/>
          <p:cNvSpPr txBox="1">
            <a:spLocks noGrp="1"/>
          </p:cNvSpPr>
          <p:nvPr>
            <p:ph type="title"/>
          </p:nvPr>
        </p:nvSpPr>
        <p:spPr>
          <a:prstGeom prst="rect">
            <a:avLst/>
          </a:prstGeom>
        </p:spPr>
        <p:txBody>
          <a:bodyPr>
            <a:normAutofit/>
          </a:bodyPr>
          <a:lstStyle/>
          <a:p>
            <a:r>
              <a:rPr dirty="0"/>
              <a:t>S</a:t>
            </a:r>
            <a:r>
              <a:rPr lang="en-US" dirty="0"/>
              <a:t>tandards can give guidance.</a:t>
            </a:r>
            <a:endParaRPr dirty="0"/>
          </a:p>
        </p:txBody>
      </p:sp>
      <p:sp>
        <p:nvSpPr>
          <p:cNvPr id="200" name="International bodies define standard processes that are designed to protect the public…"/>
          <p:cNvSpPr txBox="1">
            <a:spLocks noGrp="1"/>
          </p:cNvSpPr>
          <p:nvPr>
            <p:ph idx="1"/>
          </p:nvPr>
        </p:nvSpPr>
        <p:spPr>
          <a:prstGeom prst="rect">
            <a:avLst/>
          </a:prstGeom>
        </p:spPr>
        <p:txBody>
          <a:bodyPr/>
          <a:lstStyle/>
          <a:p>
            <a:r>
              <a:rPr dirty="0"/>
              <a:t>International bodies define standard processes that are designed to protect the public</a:t>
            </a:r>
          </a:p>
          <a:p>
            <a:r>
              <a:rPr dirty="0"/>
              <a:t>By (correctly) following such a standard, you can reduce the chance of harm to users, as well as your ethical (and legal) liability</a:t>
            </a:r>
            <a:endParaRPr lang="en-US" dirty="0"/>
          </a:p>
          <a:p>
            <a:r>
              <a:rPr lang="en-US" dirty="0"/>
              <a:t>You can work to update/expand existing and new standards</a:t>
            </a:r>
            <a:endParaRPr dirty="0"/>
          </a:p>
        </p:txBody>
      </p:sp>
      <p:pic>
        <p:nvPicPr>
          <p:cNvPr id="201" name="Image" descr="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30310" y="2714904"/>
            <a:ext cx="6266528" cy="10706981"/>
          </a:xfrm>
          <a:prstGeom prst="rect">
            <a:avLst/>
          </a:prstGeom>
          <a:ln w="25400">
            <a:miter lim="400000"/>
          </a:ln>
          <a:effectLst>
            <a:outerShdw blurRad="254000" dist="127000" dir="5400000" rotWithShape="0">
              <a:srgbClr val="000000">
                <a:alpha val="70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54057-B2C8-AB90-4AF6-93A9D8880425}"/>
              </a:ext>
            </a:extLst>
          </p:cNvPr>
          <p:cNvSpPr>
            <a:spLocks noGrp="1"/>
          </p:cNvSpPr>
          <p:nvPr>
            <p:ph type="title"/>
          </p:nvPr>
        </p:nvSpPr>
        <p:spPr/>
        <p:txBody>
          <a:bodyPr/>
          <a:lstStyle/>
          <a:p>
            <a:r>
              <a:rPr lang="en-US" dirty="0"/>
              <a:t>ACM Software Engineering Code of Ethics </a:t>
            </a:r>
          </a:p>
        </p:txBody>
      </p:sp>
      <p:sp>
        <p:nvSpPr>
          <p:cNvPr id="3" name="Content Placeholder 2">
            <a:extLst>
              <a:ext uri="{FF2B5EF4-FFF2-40B4-BE49-F238E27FC236}">
                <a16:creationId xmlns:a16="http://schemas.microsoft.com/office/drawing/2014/main" id="{972053F0-B949-F835-F5F5-4043B53AC55B}"/>
              </a:ext>
            </a:extLst>
          </p:cNvPr>
          <p:cNvSpPr>
            <a:spLocks noGrp="1"/>
          </p:cNvSpPr>
          <p:nvPr>
            <p:ph idx="1"/>
          </p:nvPr>
        </p:nvSpPr>
        <p:spPr>
          <a:xfrm>
            <a:off x="1676400" y="3000319"/>
            <a:ext cx="19750216" cy="10442631"/>
          </a:xfrm>
        </p:spPr>
        <p:txBody>
          <a:bodyPr>
            <a:normAutofit fontScale="70000" lnSpcReduction="20000"/>
          </a:bodyPr>
          <a:lstStyle/>
          <a:p>
            <a:pPr algn="l" fontAlgn="base">
              <a:spcAft>
                <a:spcPts val="1800"/>
              </a:spcAft>
              <a:buNone/>
            </a:pPr>
            <a:r>
              <a:rPr lang="en-US" b="0" i="0" dirty="0">
                <a:solidFill>
                  <a:srgbClr val="333333"/>
                </a:solidFill>
                <a:effectLst/>
                <a:latin typeface="Georgia" panose="02040502050405020303" pitchFamily="18" charset="0"/>
              </a:rPr>
              <a:t>. PUBLIC – Software engineers shall act consistently with the public interest.</a:t>
            </a:r>
          </a:p>
          <a:p>
            <a:pPr algn="l" fontAlgn="base">
              <a:spcAft>
                <a:spcPts val="1800"/>
              </a:spcAft>
              <a:buNone/>
            </a:pPr>
            <a:r>
              <a:rPr lang="en-US" b="0" i="0" dirty="0">
                <a:solidFill>
                  <a:srgbClr val="333333"/>
                </a:solidFill>
                <a:effectLst/>
                <a:latin typeface="Georgia" panose="02040502050405020303" pitchFamily="18" charset="0"/>
              </a:rPr>
              <a:t>2. CLIENT AND EMPLOYER – Software engineers shall act in a manner that is in the best interests of their client and employer consistent with the public interest.</a:t>
            </a:r>
          </a:p>
          <a:p>
            <a:pPr algn="l" fontAlgn="base">
              <a:spcAft>
                <a:spcPts val="1800"/>
              </a:spcAft>
              <a:buNone/>
            </a:pPr>
            <a:r>
              <a:rPr lang="en-US" b="0" i="0" dirty="0">
                <a:solidFill>
                  <a:srgbClr val="333333"/>
                </a:solidFill>
                <a:effectLst/>
                <a:latin typeface="Georgia" panose="02040502050405020303" pitchFamily="18" charset="0"/>
              </a:rPr>
              <a:t>3. PRODUCT – Software engineers shall ensure that their products and related modifications meet the highest professional standards possible.</a:t>
            </a:r>
          </a:p>
          <a:p>
            <a:pPr algn="l" fontAlgn="base">
              <a:spcAft>
                <a:spcPts val="1800"/>
              </a:spcAft>
              <a:buNone/>
            </a:pPr>
            <a:r>
              <a:rPr lang="en-US" b="0" i="0" dirty="0">
                <a:solidFill>
                  <a:srgbClr val="333333"/>
                </a:solidFill>
                <a:effectLst/>
                <a:latin typeface="Georgia" panose="02040502050405020303" pitchFamily="18" charset="0"/>
              </a:rPr>
              <a:t>4. JUDGMENT – Software engineers shall maintain integrity and independence in their professional judgment.</a:t>
            </a:r>
          </a:p>
          <a:p>
            <a:pPr algn="l" fontAlgn="base">
              <a:spcAft>
                <a:spcPts val="1800"/>
              </a:spcAft>
              <a:buNone/>
            </a:pPr>
            <a:r>
              <a:rPr lang="en-US" b="0" i="0" dirty="0">
                <a:solidFill>
                  <a:srgbClr val="333333"/>
                </a:solidFill>
                <a:effectLst/>
                <a:latin typeface="Georgia" panose="02040502050405020303" pitchFamily="18" charset="0"/>
              </a:rPr>
              <a:t>5. MANAGEMENT – Software engineering managers and leaders shall subscribe to and promote an ethical approach to the management of software development and maintenance.</a:t>
            </a:r>
          </a:p>
          <a:p>
            <a:pPr algn="l" fontAlgn="base">
              <a:spcAft>
                <a:spcPts val="1800"/>
              </a:spcAft>
              <a:buNone/>
            </a:pPr>
            <a:r>
              <a:rPr lang="en-US" b="0" i="0" dirty="0">
                <a:solidFill>
                  <a:srgbClr val="333333"/>
                </a:solidFill>
                <a:effectLst/>
                <a:latin typeface="Georgia" panose="02040502050405020303" pitchFamily="18" charset="0"/>
              </a:rPr>
              <a:t>6. PROFESSION – Software engineers shall advance the integrity and reputation of the profession consistent with the public interest.</a:t>
            </a:r>
          </a:p>
          <a:p>
            <a:pPr algn="l" fontAlgn="base">
              <a:spcAft>
                <a:spcPts val="1800"/>
              </a:spcAft>
              <a:buNone/>
            </a:pPr>
            <a:r>
              <a:rPr lang="en-US" b="0" i="0" dirty="0">
                <a:solidFill>
                  <a:srgbClr val="333333"/>
                </a:solidFill>
                <a:effectLst/>
                <a:latin typeface="Georgia" panose="02040502050405020303" pitchFamily="18" charset="0"/>
              </a:rPr>
              <a:t>7. COLLEAGUES – Software engineers shall be fair to and supportive of their colleagues.</a:t>
            </a:r>
          </a:p>
          <a:p>
            <a:pPr marL="0" indent="0" algn="l" fontAlgn="base">
              <a:spcAft>
                <a:spcPts val="1800"/>
              </a:spcAft>
              <a:buNone/>
            </a:pPr>
            <a:r>
              <a:rPr lang="en-US" b="0" i="0" dirty="0">
                <a:solidFill>
                  <a:srgbClr val="333333"/>
                </a:solidFill>
                <a:effectLst/>
                <a:latin typeface="Georgia" panose="02040502050405020303" pitchFamily="18" charset="0"/>
              </a:rPr>
              <a:t>8. SELF – Software engineers shall participate in lifelong learning regarding the practice of their profession and shall promote an ethical approach to the practice of the profession.</a:t>
            </a:r>
          </a:p>
          <a:p>
            <a:endParaRPr lang="en-US" dirty="0"/>
          </a:p>
        </p:txBody>
      </p:sp>
      <p:sp>
        <p:nvSpPr>
          <p:cNvPr id="4" name="Slide Number Placeholder 3">
            <a:extLst>
              <a:ext uri="{FF2B5EF4-FFF2-40B4-BE49-F238E27FC236}">
                <a16:creationId xmlns:a16="http://schemas.microsoft.com/office/drawing/2014/main" id="{3EB9C7AB-D567-3747-E5B2-1619D211C9CB}"/>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168" name="https://ethics.acm.org/code-of-ethics/software-engineering-code/"/>
          <p:cNvSpPr txBox="1"/>
          <p:nvPr/>
        </p:nvSpPr>
        <p:spPr>
          <a:xfrm>
            <a:off x="9637623" y="412750"/>
            <a:ext cx="13995819"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u="sng">
                <a:hlinkClick r:id="rId2"/>
              </a:defRPr>
            </a:lvl1pPr>
          </a:lstStyle>
          <a:p>
            <a:pPr>
              <a:defRPr u="none"/>
            </a:pPr>
            <a:r>
              <a:rPr sz="4000" u="sng" dirty="0">
                <a:hlinkClick r:id="rId2"/>
              </a:rPr>
              <a:t>https://ethics.acm.org/code-of-ethics/software-engineering-code/</a:t>
            </a:r>
          </a:p>
        </p:txBody>
      </p:sp>
    </p:spTree>
    <p:extLst>
      <p:ext uri="{BB962C8B-B14F-4D97-AF65-F5344CB8AC3E}">
        <p14:creationId xmlns:p14="http://schemas.microsoft.com/office/powerpoint/2010/main" val="2637732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 name="Image" descr="Imag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3198016"/>
            <a:ext cx="20594329" cy="8256012"/>
          </a:xfrm>
          <a:prstGeom prst="rect">
            <a:avLst/>
          </a:prstGeom>
          <a:ln w="25400">
            <a:miter lim="400000"/>
          </a:ln>
          <a:effectLst>
            <a:outerShdw blurRad="254000" dist="127000" dir="5400000" rotWithShape="0">
              <a:srgbClr val="000000">
                <a:alpha val="70000"/>
              </a:srgbClr>
            </a:outerShdw>
          </a:effectLst>
        </p:spPr>
      </p:pic>
      <p:sp>
        <p:nvSpPr>
          <p:cNvPr id="2" name="TextBox 1">
            <a:extLst>
              <a:ext uri="{FF2B5EF4-FFF2-40B4-BE49-F238E27FC236}">
                <a16:creationId xmlns:a16="http://schemas.microsoft.com/office/drawing/2014/main" id="{41FF7A01-F024-4855-96BA-5D43716E8A5B}"/>
              </a:ext>
            </a:extLst>
          </p:cNvPr>
          <p:cNvSpPr txBox="1"/>
          <p:nvPr/>
        </p:nvSpPr>
        <p:spPr>
          <a:xfrm>
            <a:off x="15616293" y="11702909"/>
            <a:ext cx="7445828" cy="1579920"/>
          </a:xfrm>
          <a:prstGeom prst="rect">
            <a:avLst/>
          </a:prstGeom>
          <a:solidFill>
            <a:schemeClr val="bg1"/>
          </a:solidFill>
          <a:ln w="28575"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9600" b="0" i="0" u="none" strike="noStrike" cap="none" spc="0" normalizeH="0" baseline="0" dirty="0">
                <a:ln>
                  <a:noFill/>
                </a:ln>
                <a:solidFill>
                  <a:srgbClr val="FF0000"/>
                </a:solidFill>
                <a:effectLst/>
                <a:uFillTx/>
                <a:latin typeface="+mn-lt"/>
                <a:ea typeface="+mn-ea"/>
                <a:cs typeface="+mn-cs"/>
                <a:sym typeface="Helvetica Neue"/>
              </a:rPr>
              <a:t>TLDR: No</a:t>
            </a:r>
          </a:p>
        </p:txBody>
      </p:sp>
      <p:sp>
        <p:nvSpPr>
          <p:cNvPr id="9" name="Title 8">
            <a:extLst>
              <a:ext uri="{FF2B5EF4-FFF2-40B4-BE49-F238E27FC236}">
                <a16:creationId xmlns:a16="http://schemas.microsoft.com/office/drawing/2014/main" id="{0574E41B-C184-03AE-9F11-14240020B629}"/>
              </a:ext>
            </a:extLst>
          </p:cNvPr>
          <p:cNvSpPr>
            <a:spLocks noGrp="1"/>
          </p:cNvSpPr>
          <p:nvPr>
            <p:ph type="title"/>
          </p:nvPr>
        </p:nvSpPr>
        <p:spPr/>
        <p:txBody>
          <a:bodyPr/>
          <a:lstStyle/>
          <a:p>
            <a:r>
              <a:rPr lang="en-US" dirty="0"/>
              <a:t>Does this code change developer behavior?</a:t>
            </a:r>
          </a:p>
        </p:txBody>
      </p:sp>
    </p:spTree>
    <p:extLst>
      <p:ext uri="{BB962C8B-B14F-4D97-AF65-F5344CB8AC3E}">
        <p14:creationId xmlns:p14="http://schemas.microsoft.com/office/powerpoint/2010/main" val="1377771649"/>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0F76D96-F254-844D-2841-065BE3740642}"/>
              </a:ext>
            </a:extLst>
          </p:cNvPr>
          <p:cNvSpPr>
            <a:spLocks noGrp="1"/>
          </p:cNvSpPr>
          <p:nvPr>
            <p:ph type="title"/>
          </p:nvPr>
        </p:nvSpPr>
        <p:spPr/>
        <p:txBody>
          <a:bodyPr/>
          <a:lstStyle/>
          <a:p>
            <a:r>
              <a:rPr lang="en-US" dirty="0"/>
              <a:t>What about a Hippocratic Oath for Software Developers?</a:t>
            </a:r>
          </a:p>
        </p:txBody>
      </p:sp>
      <p:sp>
        <p:nvSpPr>
          <p:cNvPr id="7" name="Content Placeholder 6">
            <a:extLst>
              <a:ext uri="{FF2B5EF4-FFF2-40B4-BE49-F238E27FC236}">
                <a16:creationId xmlns:a16="http://schemas.microsoft.com/office/drawing/2014/main" id="{C0B1453A-E28D-1EEF-F509-0695F77926CD}"/>
              </a:ext>
            </a:extLst>
          </p:cNvPr>
          <p:cNvSpPr>
            <a:spLocks noGrp="1"/>
          </p:cNvSpPr>
          <p:nvPr>
            <p:ph idx="1"/>
          </p:nvPr>
        </p:nvSpPr>
        <p:spPr>
          <a:xfrm>
            <a:off x="1446508" y="9300477"/>
            <a:ext cx="15774692" cy="8702676"/>
          </a:xfrm>
        </p:spPr>
        <p:txBody>
          <a:bodyPr/>
          <a:lstStyle/>
          <a:p>
            <a:r>
              <a:rPr lang="en-US" dirty="0"/>
              <a:t>Would be formulated collectively by practitioners, not by a professional body</a:t>
            </a:r>
          </a:p>
          <a:p>
            <a:r>
              <a:rPr lang="en-US" dirty="0"/>
              <a:t>Reinforced by social incentives</a:t>
            </a:r>
          </a:p>
          <a:p>
            <a:r>
              <a:rPr lang="en-US" dirty="0"/>
              <a:t>Might this work?  Who knows?</a:t>
            </a:r>
          </a:p>
        </p:txBody>
      </p:sp>
      <p:sp>
        <p:nvSpPr>
          <p:cNvPr id="5" name="Slide Number Placeholder 4">
            <a:extLst>
              <a:ext uri="{FF2B5EF4-FFF2-40B4-BE49-F238E27FC236}">
                <a16:creationId xmlns:a16="http://schemas.microsoft.com/office/drawing/2014/main" id="{E475C199-31D9-0714-8A16-1FEE5C31332F}"/>
              </a:ext>
            </a:extLst>
          </p:cNvPr>
          <p:cNvSpPr>
            <a:spLocks noGrp="1"/>
          </p:cNvSpPr>
          <p:nvPr>
            <p:ph type="sldNum" sz="quarter" idx="12"/>
          </p:nvPr>
        </p:nvSpPr>
        <p:spPr/>
        <p:txBody>
          <a:bodyPr/>
          <a:lstStyle/>
          <a:p>
            <a:fld id="{86CB4B4D-7CA3-9044-876B-883B54F8677D}" type="slidenum">
              <a:rPr lang="en-US" smtClean="0"/>
              <a:t>28</a:t>
            </a:fld>
            <a:endParaRPr lang="en-US"/>
          </a:p>
        </p:txBody>
      </p:sp>
      <p:pic>
        <p:nvPicPr>
          <p:cNvPr id="1026" name="Picture 2">
            <a:extLst>
              <a:ext uri="{FF2B5EF4-FFF2-40B4-BE49-F238E27FC236}">
                <a16:creationId xmlns:a16="http://schemas.microsoft.com/office/drawing/2014/main" id="{85250935-CEA7-00AE-542E-F758D03FBF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1591" y="3428335"/>
            <a:ext cx="9671754" cy="5443816"/>
          </a:xfrm>
          <a:prstGeom prst="rect">
            <a:avLst/>
          </a:prstGeom>
          <a:noFill/>
          <a:extLst>
            <a:ext uri="{909E8E84-426E-40DD-AFC4-6F175D3DCCD1}">
              <a14:hiddenFill xmlns:a14="http://schemas.microsoft.com/office/drawing/2010/main">
                <a:solidFill>
                  <a:srgbClr val="FFFFFF"/>
                </a:solidFill>
              </a14:hiddenFill>
            </a:ext>
          </a:extLst>
        </p:spPr>
      </p:pic>
      <p:sp>
        <p:nvSpPr>
          <p:cNvPr id="2" name="https://ethics.acm.org/code-of-ethics/software-engineering-code/">
            <a:extLst>
              <a:ext uri="{FF2B5EF4-FFF2-40B4-BE49-F238E27FC236}">
                <a16:creationId xmlns:a16="http://schemas.microsoft.com/office/drawing/2014/main" id="{659F0F05-1111-F9E8-99D1-0A7A01A783F3}"/>
              </a:ext>
            </a:extLst>
          </p:cNvPr>
          <p:cNvSpPr txBox="1"/>
          <p:nvPr/>
        </p:nvSpPr>
        <p:spPr>
          <a:xfrm>
            <a:off x="10826343" y="12239461"/>
            <a:ext cx="10052432" cy="7181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u="sng">
                <a:hlinkClick r:id="rId3"/>
              </a:defRPr>
            </a:lvl1pPr>
          </a:lstStyle>
          <a:p>
            <a:pPr>
              <a:defRPr u="none"/>
            </a:pPr>
            <a:r>
              <a:rPr lang="en-US" sz="4000" u="sng" dirty="0">
                <a:hlinkClick r:id="rId4"/>
              </a:rPr>
              <a:t>Software Engineering Needs A Hippocratic Oath</a:t>
            </a:r>
            <a:endParaRPr sz="4000" u="sng" dirty="0">
              <a:hlinkClick r:id="rId3"/>
            </a:endParaRPr>
          </a:p>
        </p:txBody>
      </p:sp>
    </p:spTree>
    <p:extLst>
      <p:ext uri="{BB962C8B-B14F-4D97-AF65-F5344CB8AC3E}">
        <p14:creationId xmlns:p14="http://schemas.microsoft.com/office/powerpoint/2010/main" val="2563547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Google Shape;184;g15e7e72aa08_0_47"/>
          <p:cNvSpPr txBox="1">
            <a:spLocks noGrp="1"/>
          </p:cNvSpPr>
          <p:nvPr>
            <p:ph type="title"/>
          </p:nvPr>
        </p:nvSpPr>
        <p:spPr>
          <a:prstGeom prst="rect">
            <a:avLst/>
          </a:prstGeom>
        </p:spPr>
        <p:txBody>
          <a:bodyPr/>
          <a:lstStyle/>
          <a:p>
            <a:r>
              <a:rPr lang="en-US" dirty="0"/>
              <a:t>Where does this leave us?</a:t>
            </a:r>
            <a:endParaRPr dirty="0"/>
          </a:p>
        </p:txBody>
      </p:sp>
      <p:sp>
        <p:nvSpPr>
          <p:cNvPr id="152" name="Google Shape;185;g15e7e72aa08_0_47"/>
          <p:cNvSpPr txBox="1">
            <a:spLocks noGrp="1"/>
          </p:cNvSpPr>
          <p:nvPr>
            <p:ph idx="1"/>
          </p:nvPr>
        </p:nvSpPr>
        <p:spPr>
          <a:prstGeom prst="rect">
            <a:avLst/>
          </a:prstGeom>
        </p:spPr>
        <p:txBody>
          <a:bodyPr/>
          <a:lstStyle/>
          <a:p>
            <a:pPr>
              <a:lnSpc>
                <a:spcPct val="100000"/>
              </a:lnSpc>
            </a:pPr>
            <a:r>
              <a:rPr lang="en-US" b="1" dirty="0"/>
              <a:t>So that we can sleep at night</a:t>
            </a:r>
          </a:p>
          <a:p>
            <a:pPr lvl="1"/>
            <a:r>
              <a:rPr lang="en-US" dirty="0"/>
              <a:t>Consider the different ways that our software may </a:t>
            </a:r>
            <a:r>
              <a:rPr lang="en-US" dirty="0">
                <a:solidFill>
                  <a:srgbClr val="FF0000"/>
                </a:solidFill>
              </a:rPr>
              <a:t>impact</a:t>
            </a:r>
            <a:r>
              <a:rPr lang="en-US" dirty="0"/>
              <a:t> others</a:t>
            </a:r>
          </a:p>
          <a:p>
            <a:pPr lvl="1"/>
            <a:r>
              <a:rPr lang="en-US" dirty="0"/>
              <a:t>Consider the ways in which our software </a:t>
            </a:r>
            <a:r>
              <a:rPr lang="en-US" dirty="0">
                <a:solidFill>
                  <a:srgbClr val="FF0000"/>
                </a:solidFill>
              </a:rPr>
              <a:t>interacts</a:t>
            </a:r>
            <a:r>
              <a:rPr lang="en-US" dirty="0"/>
              <a:t> with the political, social, and economic systems in which we and our users live</a:t>
            </a:r>
          </a:p>
          <a:p>
            <a:pPr lvl="1"/>
            <a:r>
              <a:rPr lang="en-US" dirty="0"/>
              <a:t>Follow </a:t>
            </a:r>
            <a:r>
              <a:rPr lang="en-US" dirty="0">
                <a:solidFill>
                  <a:srgbClr val="FF0000"/>
                </a:solidFill>
              </a:rPr>
              <a:t>best practices</a:t>
            </a:r>
            <a:r>
              <a:rPr lang="en-US" dirty="0"/>
              <a:t>, and actively push to improve them</a:t>
            </a:r>
          </a:p>
          <a:p>
            <a:pPr lvl="1"/>
            <a:r>
              <a:rPr lang="en-US" dirty="0"/>
              <a:t>Encourage </a:t>
            </a:r>
            <a:r>
              <a:rPr lang="en-US" dirty="0">
                <a:solidFill>
                  <a:srgbClr val="FF0000"/>
                </a:solidFill>
              </a:rPr>
              <a:t>diversity</a:t>
            </a:r>
            <a:r>
              <a:rPr lang="en-US" dirty="0"/>
              <a:t> in our development teams</a:t>
            </a:r>
          </a:p>
          <a:p>
            <a:pPr lvl="1"/>
            <a:r>
              <a:rPr lang="en-US" dirty="0"/>
              <a:t>Engage in </a:t>
            </a:r>
            <a:r>
              <a:rPr lang="en-US" dirty="0">
                <a:solidFill>
                  <a:srgbClr val="FF0000"/>
                </a:solidFill>
              </a:rPr>
              <a:t>honest conversations </a:t>
            </a:r>
            <a:r>
              <a:rPr lang="en-US" dirty="0"/>
              <a:t>with our co-workers and supervisors to explore possible ethical issues and their implications.</a:t>
            </a:r>
          </a:p>
        </p:txBody>
      </p:sp>
      <p:sp>
        <p:nvSpPr>
          <p:cNvPr id="153"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29</a:t>
            </a:fld>
            <a:endParaRPr/>
          </a:p>
        </p:txBody>
      </p:sp>
      <p:sp>
        <p:nvSpPr>
          <p:cNvPr id="156" name="Google Shape;189;g15e7e72aa08_0_47"/>
          <p:cNvSpPr txBox="1"/>
          <p:nvPr/>
        </p:nvSpPr>
        <p:spPr>
          <a:xfrm>
            <a:off x="304800" y="1804799"/>
            <a:ext cx="3000001" cy="2888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 </a:t>
            </a:r>
          </a:p>
        </p:txBody>
      </p:sp>
    </p:spTree>
    <p:extLst>
      <p:ext uri="{BB962C8B-B14F-4D97-AF65-F5344CB8AC3E}">
        <p14:creationId xmlns:p14="http://schemas.microsoft.com/office/powerpoint/2010/main" val="3193873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CBD6-EE30-4DEC-9D68-368298685019}"/>
              </a:ext>
            </a:extLst>
          </p:cNvPr>
          <p:cNvSpPr>
            <a:spLocks noGrp="1"/>
          </p:cNvSpPr>
          <p:nvPr>
            <p:ph type="title"/>
          </p:nvPr>
        </p:nvSpPr>
        <p:spPr/>
        <p:txBody>
          <a:bodyPr>
            <a:normAutofit/>
          </a:bodyPr>
          <a:lstStyle/>
          <a:p>
            <a:r>
              <a:rPr lang="en-US" sz="7200" dirty="0"/>
              <a:t>Ethically and morally implicated technology is </a:t>
            </a:r>
            <a:r>
              <a:rPr lang="en-US" sz="7200" b="1" dirty="0"/>
              <a:t>everywhere</a:t>
            </a:r>
            <a:r>
              <a:rPr lang="en-US" sz="7200" dirty="0"/>
              <a:t>!</a:t>
            </a:r>
            <a:endParaRPr lang="en-US" dirty="0"/>
          </a:p>
        </p:txBody>
      </p:sp>
      <p:sp>
        <p:nvSpPr>
          <p:cNvPr id="3" name="Content Placeholder 2">
            <a:extLst>
              <a:ext uri="{FF2B5EF4-FFF2-40B4-BE49-F238E27FC236}">
                <a16:creationId xmlns:a16="http://schemas.microsoft.com/office/drawing/2014/main" id="{EB773624-D7D7-4A7B-9759-6AEAFEE8081A}"/>
              </a:ext>
            </a:extLst>
          </p:cNvPr>
          <p:cNvSpPr>
            <a:spLocks noGrp="1"/>
          </p:cNvSpPr>
          <p:nvPr>
            <p:ph idx="1"/>
          </p:nvPr>
        </p:nvSpPr>
        <p:spPr>
          <a:xfrm>
            <a:off x="1676400" y="3270484"/>
            <a:ext cx="15774692" cy="8702676"/>
          </a:xfrm>
        </p:spPr>
        <p:txBody>
          <a:bodyPr>
            <a:normAutofit fontScale="92500" lnSpcReduction="10000"/>
          </a:bodyPr>
          <a:lstStyle/>
          <a:p>
            <a:r>
              <a:rPr lang="en-US" dirty="0"/>
              <a:t>Algorithms that gate access to loans, insurance, employment, government services…</a:t>
            </a:r>
          </a:p>
          <a:p>
            <a:r>
              <a:rPr lang="en-US" dirty="0"/>
              <a:t>Algorithms that perpetuate or exacerbate existing discrimination</a:t>
            </a:r>
          </a:p>
          <a:p>
            <a:r>
              <a:rPr lang="en-US" dirty="0"/>
              <a:t>Bad medical software can kill people (Therac-25)</a:t>
            </a:r>
          </a:p>
          <a:p>
            <a:r>
              <a:rPr lang="en-US" dirty="0"/>
              <a:t>UIs that discriminate against differently-abled people</a:t>
            </a:r>
          </a:p>
          <a:p>
            <a:r>
              <a:rPr lang="en-US" dirty="0"/>
              <a:t>Third-party data collection for hyper-targeted advertising</a:t>
            </a:r>
          </a:p>
          <a:p>
            <a:r>
              <a:rPr lang="en-US" dirty="0"/>
              <a:t>LLM's that harvest copyright or personal data</a:t>
            </a:r>
          </a:p>
          <a:p>
            <a:r>
              <a:rPr lang="en-US" dirty="0"/>
              <a:t>And on… and on… and on…</a:t>
            </a:r>
          </a:p>
          <a:p>
            <a:endParaRPr lang="en-US" dirty="0"/>
          </a:p>
        </p:txBody>
      </p:sp>
    </p:spTree>
    <p:extLst>
      <p:ext uri="{BB962C8B-B14F-4D97-AF65-F5344CB8AC3E}">
        <p14:creationId xmlns:p14="http://schemas.microsoft.com/office/powerpoint/2010/main" val="2086617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Google Shape;184;g15e7e72aa08_0_47"/>
          <p:cNvSpPr txBox="1">
            <a:spLocks noGrp="1"/>
          </p:cNvSpPr>
          <p:nvPr>
            <p:ph type="title"/>
          </p:nvPr>
        </p:nvSpPr>
        <p:spPr>
          <a:prstGeom prst="rect">
            <a:avLst/>
          </a:prstGeom>
        </p:spPr>
        <p:txBody>
          <a:bodyPr/>
          <a:lstStyle/>
          <a:p>
            <a:r>
              <a:rPr lang="en-US" dirty="0"/>
              <a:t>And this is only the tip of the iceberg</a:t>
            </a:r>
            <a:endParaRPr dirty="0"/>
          </a:p>
        </p:txBody>
      </p:sp>
      <p:sp>
        <p:nvSpPr>
          <p:cNvPr id="4" name="Content Placeholder 3">
            <a:extLst>
              <a:ext uri="{FF2B5EF4-FFF2-40B4-BE49-F238E27FC236}">
                <a16:creationId xmlns:a16="http://schemas.microsoft.com/office/drawing/2014/main" id="{ECF6010D-74A3-6680-F8E5-DD32BEC84F69}"/>
              </a:ext>
            </a:extLst>
          </p:cNvPr>
          <p:cNvSpPr>
            <a:spLocks noGrp="1"/>
          </p:cNvSpPr>
          <p:nvPr>
            <p:ph idx="1"/>
          </p:nvPr>
        </p:nvSpPr>
        <p:spPr/>
        <p:txBody>
          <a:bodyPr>
            <a:normAutofit/>
          </a:bodyPr>
          <a:lstStyle/>
          <a:p>
            <a:pPr>
              <a:lnSpc>
                <a:spcPct val="100000"/>
              </a:lnSpc>
            </a:pPr>
            <a:r>
              <a:rPr lang="en-US" sz="4800" dirty="0"/>
              <a:t>Other Challenges:</a:t>
            </a:r>
          </a:p>
          <a:p>
            <a:pPr lvl="1"/>
            <a:r>
              <a:rPr lang="en-US" dirty="0"/>
              <a:t>interfaces and systems designed to be addictive;</a:t>
            </a:r>
          </a:p>
          <a:p>
            <a:pPr lvl="1"/>
            <a:r>
              <a:rPr lang="en-US" dirty="0"/>
              <a:t>corporate ownership of personal data;</a:t>
            </a:r>
          </a:p>
          <a:p>
            <a:pPr lvl="1"/>
            <a:r>
              <a:rPr lang="en-US" dirty="0"/>
              <a:t>weak cyber security and personally identifiable information (PII) protection;</a:t>
            </a:r>
          </a:p>
          <a:p>
            <a:pPr lvl="1"/>
            <a:r>
              <a:rPr lang="en-US" dirty="0"/>
              <a:t>and many more …</a:t>
            </a:r>
          </a:p>
        </p:txBody>
      </p:sp>
      <p:sp>
        <p:nvSpPr>
          <p:cNvPr id="153"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a:t>
            </a:fld>
            <a:endParaRPr/>
          </a:p>
        </p:txBody>
      </p:sp>
      <p:sp>
        <p:nvSpPr>
          <p:cNvPr id="156" name="Google Shape;189;g15e7e72aa08_0_47"/>
          <p:cNvSpPr txBox="1"/>
          <p:nvPr/>
        </p:nvSpPr>
        <p:spPr>
          <a:xfrm>
            <a:off x="304800" y="1804799"/>
            <a:ext cx="3000001" cy="2888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 </a:t>
            </a:r>
          </a:p>
        </p:txBody>
      </p:sp>
      <p:pic>
        <p:nvPicPr>
          <p:cNvPr id="10" name="Picture 9">
            <a:extLst>
              <a:ext uri="{FF2B5EF4-FFF2-40B4-BE49-F238E27FC236}">
                <a16:creationId xmlns:a16="http://schemas.microsoft.com/office/drawing/2014/main" id="{7B15D2EE-EF48-BB32-7451-374B2343CD46}"/>
              </a:ext>
            </a:extLst>
          </p:cNvPr>
          <p:cNvPicPr>
            <a:picLocks noChangeAspect="1"/>
          </p:cNvPicPr>
          <p:nvPr/>
        </p:nvPicPr>
        <p:blipFill>
          <a:blip r:embed="rId3"/>
          <a:stretch>
            <a:fillRect/>
          </a:stretch>
        </p:blipFill>
        <p:spPr>
          <a:xfrm rot="21230581">
            <a:off x="2395746" y="7562351"/>
            <a:ext cx="11178195" cy="5976926"/>
          </a:xfrm>
          <a:prstGeom prst="rect">
            <a:avLst/>
          </a:prstGeom>
        </p:spPr>
      </p:pic>
      <p:pic>
        <p:nvPicPr>
          <p:cNvPr id="12" name="Picture 11">
            <a:extLst>
              <a:ext uri="{FF2B5EF4-FFF2-40B4-BE49-F238E27FC236}">
                <a16:creationId xmlns:a16="http://schemas.microsoft.com/office/drawing/2014/main" id="{4D7BC443-E952-D28C-B14F-09E7EF899F7A}"/>
              </a:ext>
            </a:extLst>
          </p:cNvPr>
          <p:cNvPicPr>
            <a:picLocks noChangeAspect="1"/>
          </p:cNvPicPr>
          <p:nvPr/>
        </p:nvPicPr>
        <p:blipFill>
          <a:blip r:embed="rId4"/>
          <a:stretch>
            <a:fillRect/>
          </a:stretch>
        </p:blipFill>
        <p:spPr>
          <a:xfrm rot="569123">
            <a:off x="14109031" y="7403676"/>
            <a:ext cx="9934575" cy="3819525"/>
          </a:xfrm>
          <a:prstGeom prst="rect">
            <a:avLst/>
          </a:prstGeom>
        </p:spPr>
      </p:pic>
    </p:spTree>
    <p:extLst>
      <p:ext uri="{BB962C8B-B14F-4D97-AF65-F5344CB8AC3E}">
        <p14:creationId xmlns:p14="http://schemas.microsoft.com/office/powerpoint/2010/main" val="225647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Google Shape;78;p3"/>
          <p:cNvSpPr txBox="1">
            <a:spLocks noGrp="1"/>
          </p:cNvSpPr>
          <p:nvPr>
            <p:ph type="title"/>
          </p:nvPr>
        </p:nvSpPr>
        <p:spPr>
          <a:prstGeom prst="rect">
            <a:avLst/>
          </a:prstGeom>
        </p:spPr>
        <p:txBody>
          <a:bodyPr/>
          <a:lstStyle/>
          <a:p>
            <a:r>
              <a:t>Equity and Software</a:t>
            </a:r>
          </a:p>
        </p:txBody>
      </p:sp>
      <p:sp>
        <p:nvSpPr>
          <p:cNvPr id="51" name="Google Shape;79;p3"/>
          <p:cNvSpPr txBox="1">
            <a:spLocks noGrp="1"/>
          </p:cNvSpPr>
          <p:nvPr>
            <p:ph type="body" idx="1"/>
          </p:nvPr>
        </p:nvSpPr>
        <p:spPr>
          <a:prstGeom prst="rect">
            <a:avLst/>
          </a:prstGeom>
        </p:spPr>
        <p:txBody>
          <a:bodyPr>
            <a:normAutofit/>
          </a:bodyPr>
          <a:lstStyle/>
          <a:p>
            <a:pPr marL="0" indent="0">
              <a:lnSpc>
                <a:spcPct val="100000"/>
              </a:lnSpc>
              <a:buNone/>
              <a:defRPr sz="5900" i="1"/>
            </a:pPr>
            <a:r>
              <a:rPr dirty="0"/>
              <a:t>As new as software engineering is,</a:t>
            </a:r>
            <a:r>
              <a:rPr lang="en-US" dirty="0"/>
              <a:t> </a:t>
            </a:r>
            <a:r>
              <a:rPr dirty="0"/>
              <a:t>we’re newer still at understanding its impact on underrepresented people and diverse societies</a:t>
            </a:r>
            <a:r>
              <a:rPr lang="en-US" dirty="0"/>
              <a:t>.</a:t>
            </a:r>
            <a:r>
              <a:rPr dirty="0"/>
              <a:t> </a:t>
            </a:r>
          </a:p>
          <a:p>
            <a:pPr marL="0" indent="0">
              <a:lnSpc>
                <a:spcPct val="100000"/>
              </a:lnSpc>
              <a:buNone/>
              <a:defRPr sz="5900" i="1"/>
            </a:pPr>
            <a:r>
              <a:rPr dirty="0"/>
              <a:t>We must recognize imbalance of power between those who make development decisions that impact the world</a:t>
            </a:r>
            <a:r>
              <a:rPr lang="en-US" dirty="0"/>
              <a:t>.</a:t>
            </a:r>
            <a:r>
              <a:rPr dirty="0"/>
              <a:t> </a:t>
            </a:r>
          </a:p>
          <a:p>
            <a:pPr marL="0" indent="0">
              <a:lnSpc>
                <a:spcPct val="100000"/>
              </a:lnSpc>
              <a:buNone/>
              <a:defRPr sz="5900" i="1"/>
            </a:pPr>
            <a:r>
              <a:rPr dirty="0"/>
              <a:t>and those who simply must accept and live with those decisions that sometimes disadvantage already marginalized communities globally</a:t>
            </a:r>
            <a:r>
              <a:rPr lang="en-US" dirty="0"/>
              <a:t>.</a:t>
            </a:r>
            <a:endParaRPr dirty="0"/>
          </a:p>
        </p:txBody>
      </p:sp>
      <p:sp>
        <p:nvSpPr>
          <p:cNvPr id="52" name="Slide Number"/>
          <p:cNvSpPr txBox="1">
            <a:spLocks noGrp="1"/>
          </p:cNvSpPr>
          <p:nvPr>
            <p:ph type="sldNum" sz="quarter" idx="2"/>
          </p:nvPr>
        </p:nvSpPr>
        <p:spPr>
          <a:xfrm>
            <a:off x="22203052" y="12835870"/>
            <a:ext cx="504548" cy="4839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9" tIns="91439" rIns="91439" bIns="9143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8288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888888"/>
                </a:solidFill>
                <a:effectLst/>
                <a:uFillTx/>
                <a:latin typeface="Calibri"/>
                <a:ea typeface="Calibri"/>
                <a:cs typeface="Calibri"/>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5E5E5E"/>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5E5E5E"/>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5E5E5E"/>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5E5E5E"/>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5E5E5E"/>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5E5E5E"/>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5E5E5E"/>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5E5E5E"/>
                </a:solidFill>
                <a:effectLst/>
                <a:uFillTx/>
                <a:latin typeface="+mn-lt"/>
                <a:ea typeface="+mn-ea"/>
                <a:cs typeface="+mn-cs"/>
                <a:sym typeface="Arial"/>
              </a:defRPr>
            </a:lvl9pPr>
          </a:lstStyle>
          <a:p>
            <a:fld id="{86CB4B4D-7CA3-9044-876B-883B54F8677D}" type="slidenum">
              <a:rPr lang="en-US" smtClean="0"/>
              <a:pPr/>
              <a:t>5</a:t>
            </a:fld>
            <a:endParaRPr/>
          </a:p>
        </p:txBody>
      </p:sp>
      <p:sp>
        <p:nvSpPr>
          <p:cNvPr id="53" name="Google Shape;89;p4"/>
          <p:cNvSpPr txBox="1"/>
          <p:nvPr/>
        </p:nvSpPr>
        <p:spPr>
          <a:xfrm>
            <a:off x="487088" y="13052275"/>
            <a:ext cx="22808955" cy="485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algn="ctr">
              <a:defRPr sz="2700">
                <a:latin typeface="Helvetica Neue"/>
                <a:ea typeface="Helvetica Neue"/>
                <a:cs typeface="Helvetica Neue"/>
                <a:sym typeface="Helvetica Neue"/>
              </a:defRPr>
            </a:lvl1pPr>
          </a:lstStyle>
          <a:p>
            <a:r>
              <a:t>Quote: “Software Engineering at Google: Lessons Learned from Programming Over Time,” Wright et al, 2020 (O’Reilly)</a:t>
            </a:r>
          </a:p>
        </p:txBody>
      </p:sp>
    </p:spTree>
    <p:extLst>
      <p:ext uri="{BB962C8B-B14F-4D97-AF65-F5344CB8AC3E}">
        <p14:creationId xmlns:p14="http://schemas.microsoft.com/office/powerpoint/2010/main" val="3849056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Google Shape;85;p4"/>
          <p:cNvSpPr txBox="1">
            <a:spLocks noGrp="1"/>
          </p:cNvSpPr>
          <p:nvPr>
            <p:ph type="title"/>
          </p:nvPr>
        </p:nvSpPr>
        <p:spPr>
          <a:prstGeom prst="rect">
            <a:avLst/>
          </a:prstGeom>
        </p:spPr>
        <p:txBody>
          <a:bodyPr/>
          <a:lstStyle/>
          <a:p>
            <a:r>
              <a:rPr dirty="0"/>
              <a:t>Recognize inequities in your software</a:t>
            </a:r>
          </a:p>
        </p:txBody>
      </p:sp>
      <p:sp>
        <p:nvSpPr>
          <p:cNvPr id="58" name="One mark of an exceptional engineer is the ability to understand how products can advantage and disadvantage different groups of human beings…"/>
          <p:cNvSpPr txBox="1">
            <a:spLocks noGrp="1"/>
          </p:cNvSpPr>
          <p:nvPr>
            <p:ph idx="1"/>
          </p:nvPr>
        </p:nvSpPr>
        <p:spPr>
          <a:xfrm>
            <a:off x="1676400" y="3000320"/>
            <a:ext cx="12122727" cy="8702676"/>
          </a:xfrm>
          <a:prstGeom prst="rect">
            <a:avLst/>
          </a:prstGeom>
        </p:spPr>
        <p:txBody>
          <a:bodyPr>
            <a:normAutofit lnSpcReduction="10000"/>
          </a:bodyPr>
          <a:lstStyle/>
          <a:p>
            <a:pPr marL="169024" indent="0" defTabSz="914400">
              <a:lnSpc>
                <a:spcPct val="100000"/>
              </a:lnSpc>
              <a:spcBef>
                <a:spcPts val="0"/>
              </a:spcBef>
              <a:buNone/>
              <a:defRPr sz="4800"/>
            </a:pPr>
            <a:r>
              <a:rPr i="1" dirty="0"/>
              <a:t>One mark of an exceptional engineer is the ability to understand how products can advantage and disadvantage different groups of human beings</a:t>
            </a:r>
          </a:p>
          <a:p>
            <a:pPr marL="169024" indent="0" defTabSz="914400">
              <a:lnSpc>
                <a:spcPct val="100000"/>
              </a:lnSpc>
              <a:spcBef>
                <a:spcPts val="0"/>
              </a:spcBef>
              <a:buNone/>
              <a:defRPr sz="4800" i="1"/>
            </a:pPr>
            <a:endParaRPr i="1" dirty="0"/>
          </a:p>
          <a:p>
            <a:pPr marL="169024" indent="0" defTabSz="914400">
              <a:lnSpc>
                <a:spcPct val="100000"/>
              </a:lnSpc>
              <a:spcBef>
                <a:spcPts val="0"/>
              </a:spcBef>
              <a:buNone/>
              <a:defRPr sz="4800" i="1"/>
            </a:pPr>
            <a:r>
              <a:rPr dirty="0"/>
              <a:t>Engineers are expected to have technical aptitude, but they should also have the discernment to know when to build something and when not to</a:t>
            </a:r>
          </a:p>
          <a:p>
            <a:pPr marL="169024" indent="0" defTabSz="914400">
              <a:lnSpc>
                <a:spcPct val="100000"/>
              </a:lnSpc>
              <a:spcBef>
                <a:spcPts val="0"/>
              </a:spcBef>
              <a:buNone/>
              <a:defRPr sz="4800"/>
            </a:pPr>
            <a:endParaRPr dirty="0"/>
          </a:p>
          <a:p>
            <a:pPr marL="0" indent="0" defTabSz="914400">
              <a:lnSpc>
                <a:spcPct val="100000"/>
              </a:lnSpc>
              <a:spcBef>
                <a:spcPts val="0"/>
              </a:spcBef>
              <a:buNone/>
              <a:defRPr sz="3300" b="1"/>
            </a:pPr>
            <a:r>
              <a:rPr dirty="0"/>
              <a:t>Demma Rodriguez</a:t>
            </a:r>
            <a:br>
              <a:rPr dirty="0"/>
            </a:br>
            <a:r>
              <a:rPr dirty="0"/>
              <a:t>Head of Equity Engineering</a:t>
            </a:r>
            <a:r>
              <a:rPr lang="en-US" dirty="0"/>
              <a:t>, </a:t>
            </a:r>
            <a:r>
              <a:rPr dirty="0"/>
              <a:t>Google</a:t>
            </a:r>
            <a:r>
              <a:rPr lang="en-US" dirty="0"/>
              <a:t> 2018-2020</a:t>
            </a:r>
          </a:p>
          <a:p>
            <a:pPr marL="0" indent="0" defTabSz="914400">
              <a:lnSpc>
                <a:spcPct val="100000"/>
              </a:lnSpc>
              <a:spcBef>
                <a:spcPts val="0"/>
              </a:spcBef>
              <a:buNone/>
              <a:defRPr sz="3300" b="1"/>
            </a:pPr>
            <a:r>
              <a:rPr lang="en-US" dirty="0"/>
              <a:t>Meta 2020-2022</a:t>
            </a:r>
          </a:p>
          <a:p>
            <a:pPr marL="0" indent="0" defTabSz="914400">
              <a:lnSpc>
                <a:spcPct val="100000"/>
              </a:lnSpc>
              <a:spcBef>
                <a:spcPts val="0"/>
              </a:spcBef>
              <a:buNone/>
              <a:defRPr sz="3300" b="1"/>
            </a:pPr>
            <a:r>
              <a:rPr lang="en-US" dirty="0" err="1"/>
              <a:t>AirBnB</a:t>
            </a:r>
            <a:r>
              <a:rPr lang="en-US" dirty="0"/>
              <a:t> 2022-present</a:t>
            </a:r>
            <a:endParaRPr dirty="0"/>
          </a:p>
        </p:txBody>
      </p:sp>
      <p:sp>
        <p:nvSpPr>
          <p:cNvPr id="59" name="Slide Number"/>
          <p:cNvSpPr txBox="1">
            <a:spLocks noGrp="1"/>
          </p:cNvSpPr>
          <p:nvPr>
            <p:ph type="sldNum" sz="quarter" idx="4294967295"/>
          </p:nvPr>
        </p:nvSpPr>
        <p:spPr>
          <a:xfrm>
            <a:off x="23879175" y="12836525"/>
            <a:ext cx="504825" cy="482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39" tIns="91439" rIns="91439" bIns="9143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8288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888888"/>
                </a:solidFill>
                <a:effectLst/>
                <a:uFillTx/>
                <a:latin typeface="Calibri"/>
                <a:ea typeface="Calibri"/>
                <a:cs typeface="Calibri"/>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5E5E5E"/>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5E5E5E"/>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5E5E5E"/>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5E5E5E"/>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5E5E5E"/>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5E5E5E"/>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5E5E5E"/>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5E5E5E"/>
                </a:solidFill>
                <a:effectLst/>
                <a:uFillTx/>
                <a:latin typeface="+mn-lt"/>
                <a:ea typeface="+mn-ea"/>
                <a:cs typeface="+mn-cs"/>
                <a:sym typeface="Arial"/>
              </a:defRPr>
            </a:lvl9pPr>
          </a:lstStyle>
          <a:p>
            <a:fld id="{86CB4B4D-7CA3-9044-876B-883B54F8677D}" type="slidenum">
              <a:rPr lang="en-US" smtClean="0"/>
              <a:pPr/>
              <a:t>6</a:t>
            </a:fld>
            <a:endParaRPr/>
          </a:p>
        </p:txBody>
      </p:sp>
      <p:pic>
        <p:nvPicPr>
          <p:cNvPr id="60" name="Google Shape;86;p4" descr="Google Shape;86;p4"/>
          <p:cNvPicPr>
            <a:picLocks noChangeAspect="1"/>
          </p:cNvPicPr>
          <p:nvPr/>
        </p:nvPicPr>
        <p:blipFill>
          <a:blip r:embed="rId3"/>
          <a:stretch>
            <a:fillRect/>
          </a:stretch>
        </p:blipFill>
        <p:spPr>
          <a:xfrm>
            <a:off x="15758361" y="3653545"/>
            <a:ext cx="6949239" cy="6949238"/>
          </a:xfrm>
          <a:prstGeom prst="rect">
            <a:avLst/>
          </a:prstGeom>
          <a:ln w="12700">
            <a:miter lim="400000"/>
          </a:ln>
        </p:spPr>
      </p:pic>
      <p:sp>
        <p:nvSpPr>
          <p:cNvPr id="61" name="Google Shape;89;p4"/>
          <p:cNvSpPr txBox="1"/>
          <p:nvPr/>
        </p:nvSpPr>
        <p:spPr>
          <a:xfrm>
            <a:off x="487088" y="13052275"/>
            <a:ext cx="22808955" cy="485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8100" tIns="38100" rIns="38100" bIns="38100" anchor="ctr">
            <a:spAutoFit/>
          </a:bodyPr>
          <a:lstStyle>
            <a:lvl1pPr algn="ctr">
              <a:defRPr sz="2700">
                <a:latin typeface="Helvetica Neue"/>
                <a:ea typeface="Helvetica Neue"/>
                <a:cs typeface="Helvetica Neue"/>
                <a:sym typeface="Helvetica Neue"/>
              </a:defRPr>
            </a:lvl1pPr>
          </a:lstStyle>
          <a:p>
            <a:r>
              <a:t>Quote: “Software Engineering at Google: Lessons Learned from Programming Over Time,” Wright et al, 2020 (O’Reilly)</a:t>
            </a:r>
          </a:p>
        </p:txBody>
      </p:sp>
    </p:spTree>
    <p:extLst>
      <p:ext uri="{BB962C8B-B14F-4D97-AF65-F5344CB8AC3E}">
        <p14:creationId xmlns:p14="http://schemas.microsoft.com/office/powerpoint/2010/main" val="1435233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E0939D-BE21-3D10-1C8A-CD21DC57CDED}"/>
              </a:ext>
            </a:extLst>
          </p:cNvPr>
          <p:cNvSpPr>
            <a:spLocks noGrp="1"/>
          </p:cNvSpPr>
          <p:nvPr>
            <p:ph type="title"/>
          </p:nvPr>
        </p:nvSpPr>
        <p:spPr/>
        <p:txBody>
          <a:bodyPr/>
          <a:lstStyle/>
          <a:p>
            <a:r>
              <a:rPr lang="en-US" dirty="0"/>
              <a:t>What values might our software promote or diminish?</a:t>
            </a:r>
          </a:p>
        </p:txBody>
      </p:sp>
      <p:sp>
        <p:nvSpPr>
          <p:cNvPr id="6" name="Content Placeholder 5">
            <a:extLst>
              <a:ext uri="{FF2B5EF4-FFF2-40B4-BE49-F238E27FC236}">
                <a16:creationId xmlns:a16="http://schemas.microsoft.com/office/drawing/2014/main" id="{587AA8AD-C4A4-E230-CACC-DF453BD44346}"/>
              </a:ext>
            </a:extLst>
          </p:cNvPr>
          <p:cNvSpPr>
            <a:spLocks noGrp="1"/>
          </p:cNvSpPr>
          <p:nvPr>
            <p:ph idx="1"/>
          </p:nvPr>
        </p:nvSpPr>
        <p:spPr/>
        <p:txBody>
          <a:bodyPr>
            <a:normAutofit lnSpcReduction="10000"/>
          </a:bodyPr>
          <a:lstStyle/>
          <a:p>
            <a:pPr marL="603504" indent="-603504" defTabSz="2413955">
              <a:spcBef>
                <a:spcPts val="4400"/>
              </a:spcBef>
              <a:defRPr sz="4752"/>
            </a:pPr>
            <a:r>
              <a:rPr lang="en-US" dirty="0"/>
              <a:t>Human rights - Inalienable, fundamental rights to which all people are entitled </a:t>
            </a:r>
          </a:p>
          <a:p>
            <a:pPr marL="603504" indent="-603504" defTabSz="2413955">
              <a:spcBef>
                <a:spcPts val="4400"/>
              </a:spcBef>
              <a:defRPr sz="4752"/>
            </a:pPr>
            <a:r>
              <a:rPr lang="en-US" dirty="0"/>
              <a:t>Accessibility - Making all people successful users of the technology</a:t>
            </a:r>
          </a:p>
          <a:p>
            <a:pPr marL="603504" indent="-603504" defTabSz="2413955">
              <a:spcBef>
                <a:spcPts val="4400"/>
              </a:spcBef>
              <a:defRPr sz="4752"/>
            </a:pPr>
            <a:r>
              <a:rPr lang="en-US" dirty="0"/>
              <a:t>Justice - Procedural justice (process is fair) + distributive justice (outcomes are fair)</a:t>
            </a:r>
          </a:p>
          <a:p>
            <a:pPr marL="603504" indent="-603504" defTabSz="2413955">
              <a:spcBef>
                <a:spcPts val="4400"/>
              </a:spcBef>
              <a:defRPr sz="4752"/>
            </a:pPr>
            <a:r>
              <a:rPr lang="en-US" dirty="0"/>
              <a:t>Privacy - An individual’s agency in determining what information about them is shared</a:t>
            </a:r>
          </a:p>
          <a:p>
            <a:pPr marL="603504" indent="-603504" defTabSz="2413955">
              <a:spcBef>
                <a:spcPts val="4400"/>
              </a:spcBef>
              <a:defRPr sz="4752"/>
            </a:pPr>
            <a:r>
              <a:rPr lang="en-US" dirty="0"/>
              <a:t>Human welfare - Physical, material and psychological well-being</a:t>
            </a:r>
          </a:p>
          <a:p>
            <a:endParaRPr lang="en-US" dirty="0"/>
          </a:p>
        </p:txBody>
      </p:sp>
      <p:sp>
        <p:nvSpPr>
          <p:cNvPr id="4" name="Slide Number Placeholder 3">
            <a:extLst>
              <a:ext uri="{FF2B5EF4-FFF2-40B4-BE49-F238E27FC236}">
                <a16:creationId xmlns:a16="http://schemas.microsoft.com/office/drawing/2014/main" id="{CDA36108-1AAA-9632-4600-D37FF864DD35}"/>
              </a:ext>
            </a:extLst>
          </p:cNvPr>
          <p:cNvSpPr>
            <a:spLocks noGrp="1"/>
          </p:cNvSpPr>
          <p:nvPr>
            <p:ph type="sldNum" sz="quarter" idx="12"/>
          </p:nvPr>
        </p:nvSpPr>
        <p:spPr/>
        <p:txBody>
          <a:bodyPr/>
          <a:lstStyle/>
          <a:p>
            <a:fld id="{20F37917-FD3A-4669-9018-DA04BCDD3D75}" type="slidenum">
              <a:rPr lang="en-US" smtClean="0"/>
              <a:t>7</a:t>
            </a:fld>
            <a:endParaRPr lang="en-US"/>
          </a:p>
        </p:txBody>
      </p:sp>
      <p:pic>
        <p:nvPicPr>
          <p:cNvPr id="7" name="Image" descr="Image">
            <a:extLst>
              <a:ext uri="{FF2B5EF4-FFF2-40B4-BE49-F238E27FC236}">
                <a16:creationId xmlns:a16="http://schemas.microsoft.com/office/drawing/2014/main" id="{64303511-083C-24E8-C3FF-6409F0B2A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8246" y="4041471"/>
            <a:ext cx="4521231" cy="6620373"/>
          </a:xfrm>
          <a:prstGeom prst="rect">
            <a:avLst/>
          </a:prstGeom>
          <a:ln w="12700">
            <a:miter lim="400000"/>
          </a:ln>
        </p:spPr>
      </p:pic>
      <p:sp>
        <p:nvSpPr>
          <p:cNvPr id="10" name="Value Sensitive Design @ Khoury">
            <a:extLst>
              <a:ext uri="{FF2B5EF4-FFF2-40B4-BE49-F238E27FC236}">
                <a16:creationId xmlns:a16="http://schemas.microsoft.com/office/drawing/2014/main" id="{677DA760-B0CA-C8AE-5100-C55CD876CF14}"/>
              </a:ext>
            </a:extLst>
          </p:cNvPr>
          <p:cNvSpPr txBox="1"/>
          <p:nvPr/>
        </p:nvSpPr>
        <p:spPr>
          <a:xfrm>
            <a:off x="4599956" y="12158074"/>
            <a:ext cx="4890762"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u="sng">
                <a:hlinkClick r:id="rId3"/>
              </a:defRPr>
            </a:lvl1pPr>
          </a:lstStyle>
          <a:p>
            <a:pPr>
              <a:defRPr u="none"/>
            </a:pPr>
            <a:r>
              <a:rPr sz="2800" u="sng" dirty="0">
                <a:hlinkClick r:id="rId3"/>
              </a:rPr>
              <a:t>Value Sensitive Design @ Khoury</a:t>
            </a:r>
          </a:p>
        </p:txBody>
      </p:sp>
    </p:spTree>
    <p:extLst>
      <p:ext uri="{BB962C8B-B14F-4D97-AF65-F5344CB8AC3E}">
        <p14:creationId xmlns:p14="http://schemas.microsoft.com/office/powerpoint/2010/main" val="2257879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1504E8F-5A70-4CF0-E30F-4A4935B7609A}"/>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2" name="Title 1">
            <a:extLst>
              <a:ext uri="{FF2B5EF4-FFF2-40B4-BE49-F238E27FC236}">
                <a16:creationId xmlns:a16="http://schemas.microsoft.com/office/drawing/2014/main" id="{6EED7955-60FC-1B8A-568D-FAF76D19DC47}"/>
              </a:ext>
            </a:extLst>
          </p:cNvPr>
          <p:cNvSpPr>
            <a:spLocks noGrp="1"/>
          </p:cNvSpPr>
          <p:nvPr>
            <p:ph type="title" idx="4294967295"/>
          </p:nvPr>
        </p:nvSpPr>
        <p:spPr>
          <a:xfrm>
            <a:off x="1851660" y="3863341"/>
            <a:ext cx="21031200" cy="3406139"/>
          </a:xfrm>
        </p:spPr>
        <p:txBody>
          <a:bodyPr>
            <a:normAutofit fontScale="90000"/>
          </a:bodyPr>
          <a:lstStyle/>
          <a:p>
            <a:r>
              <a:rPr lang="en-US" dirty="0"/>
              <a:t>To analyze this question, we have to understand the human and social contexts in which our software will run</a:t>
            </a:r>
          </a:p>
        </p:txBody>
      </p:sp>
    </p:spTree>
    <p:extLst>
      <p:ext uri="{BB962C8B-B14F-4D97-AF65-F5344CB8AC3E}">
        <p14:creationId xmlns:p14="http://schemas.microsoft.com/office/powerpoint/2010/main" val="1883725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58DC3-E1BC-2E50-0B07-15D5384D9C51}"/>
              </a:ext>
            </a:extLst>
          </p:cNvPr>
          <p:cNvSpPr>
            <a:spLocks noGrp="1"/>
          </p:cNvSpPr>
          <p:nvPr>
            <p:ph type="title"/>
          </p:nvPr>
        </p:nvSpPr>
        <p:spPr/>
        <p:txBody>
          <a:bodyPr/>
          <a:lstStyle/>
          <a:p>
            <a:r>
              <a:rPr lang="en-US" dirty="0"/>
              <a:t>Some categories of contexts:</a:t>
            </a:r>
          </a:p>
        </p:txBody>
      </p:sp>
      <p:sp>
        <p:nvSpPr>
          <p:cNvPr id="3" name="Content Placeholder 2">
            <a:extLst>
              <a:ext uri="{FF2B5EF4-FFF2-40B4-BE49-F238E27FC236}">
                <a16:creationId xmlns:a16="http://schemas.microsoft.com/office/drawing/2014/main" id="{D7EEFF92-0BEE-9091-C0FD-47688522B6CE}"/>
              </a:ext>
            </a:extLst>
          </p:cNvPr>
          <p:cNvSpPr>
            <a:spLocks noGrp="1"/>
          </p:cNvSpPr>
          <p:nvPr>
            <p:ph idx="1"/>
          </p:nvPr>
        </p:nvSpPr>
        <p:spPr/>
        <p:txBody>
          <a:bodyPr/>
          <a:lstStyle/>
          <a:p>
            <a:r>
              <a:rPr lang="en-US" dirty="0"/>
              <a:t>Social Context</a:t>
            </a:r>
          </a:p>
          <a:p>
            <a:r>
              <a:rPr lang="en-US" dirty="0"/>
              <a:t>Business Context</a:t>
            </a:r>
          </a:p>
          <a:p>
            <a:r>
              <a:rPr lang="en-US" dirty="0"/>
              <a:t>Legal and Regulatory Context</a:t>
            </a:r>
          </a:p>
          <a:p>
            <a:endParaRPr lang="en-US" dirty="0"/>
          </a:p>
        </p:txBody>
      </p:sp>
      <p:sp>
        <p:nvSpPr>
          <p:cNvPr id="4" name="Slide Number Placeholder 3">
            <a:extLst>
              <a:ext uri="{FF2B5EF4-FFF2-40B4-BE49-F238E27FC236}">
                <a16:creationId xmlns:a16="http://schemas.microsoft.com/office/drawing/2014/main" id="{65F1DADB-8444-FA67-6A84-0E7DBDB417D5}"/>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3556912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nded">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3.xml><?xml version="1.0" encoding="utf-8"?>
<a:theme xmlns:a="http://schemas.openxmlformats.org/drawingml/2006/main" name="21_BasicWhite">
  <a:themeElements>
    <a:clrScheme name="21_BasicWhite">
      <a:dk1>
        <a:srgbClr val="5E5E5E"/>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Arial"/>
        <a:ea typeface="Arial"/>
        <a:cs typeface="Arial"/>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5E5E5E"/>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5E5E5E"/>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Arial"/>
        <a:ea typeface="Arial"/>
        <a:cs typeface="Arial"/>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5E5E5E"/>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5E5E5E"/>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5488</TotalTime>
  <Words>2262</Words>
  <Application>Microsoft Office PowerPoint</Application>
  <PresentationFormat>Custom</PresentationFormat>
  <Paragraphs>223</Paragraphs>
  <Slides>29</Slides>
  <Notes>10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29</vt:i4>
      </vt:variant>
    </vt:vector>
  </HeadingPairs>
  <TitlesOfParts>
    <vt:vector size="40" baseType="lpstr">
      <vt:lpstr>Arial</vt:lpstr>
      <vt:lpstr>cabin</vt:lpstr>
      <vt:lpstr>Calibri</vt:lpstr>
      <vt:lpstr>Calibri Light</vt:lpstr>
      <vt:lpstr>Georgia</vt:lpstr>
      <vt:lpstr>Helvetica Neue</vt:lpstr>
      <vt:lpstr>Verdana</vt:lpstr>
      <vt:lpstr>Wingdings</vt:lpstr>
      <vt:lpstr>Office Theme</vt:lpstr>
      <vt:lpstr>Banded</vt:lpstr>
      <vt:lpstr>21_BasicWhite</vt:lpstr>
      <vt:lpstr>CS 4530 Fundamentals of Software Engineering  Module 17A: Engineering Ethical Software</vt:lpstr>
      <vt:lpstr>Learning Goals</vt:lpstr>
      <vt:lpstr>Ethically and morally implicated technology is everywhere!</vt:lpstr>
      <vt:lpstr>And this is only the tip of the iceberg</vt:lpstr>
      <vt:lpstr>Equity and Software</vt:lpstr>
      <vt:lpstr>Recognize inequities in your software</vt:lpstr>
      <vt:lpstr>What values might our software promote or diminish?</vt:lpstr>
      <vt:lpstr>To analyze this question, we have to understand the human and social contexts in which our software will run</vt:lpstr>
      <vt:lpstr>Some categories of contexts:</vt:lpstr>
      <vt:lpstr>What is the social context?</vt:lpstr>
      <vt:lpstr>What is the business context?</vt:lpstr>
      <vt:lpstr>Who is selling what to who?</vt:lpstr>
      <vt:lpstr>What is the legal and regulatory context?</vt:lpstr>
      <vt:lpstr>Is the activity of the software transparent?</vt:lpstr>
      <vt:lpstr>Special considerations for AI</vt:lpstr>
      <vt:lpstr>A short course in AI safety</vt:lpstr>
      <vt:lpstr>A short plug for Nicky Case</vt:lpstr>
      <vt:lpstr>Consider human values throughout the project</vt:lpstr>
      <vt:lpstr>Identifying Unintended Consequences</vt:lpstr>
      <vt:lpstr>Example 1: Content Moderation</vt:lpstr>
      <vt:lpstr>Example 2: Image Generation</vt:lpstr>
      <vt:lpstr>There are SE-level mitigations for some of these risks</vt:lpstr>
      <vt:lpstr>Systemic mitigations</vt:lpstr>
      <vt:lpstr>What affects developer behavior?</vt:lpstr>
      <vt:lpstr>Standards can give guidance.</vt:lpstr>
      <vt:lpstr>ACM Software Engineering Code of Ethics </vt:lpstr>
      <vt:lpstr>Does this code change developer behavior?</vt:lpstr>
      <vt:lpstr>What about a Hippocratic Oath for Software Developers?</vt:lpstr>
      <vt:lpstr>Where does this leave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18: Engineering Software for Equity</dc:title>
  <cp:lastModifiedBy>Mitchell Wand</cp:lastModifiedBy>
  <cp:revision>25</cp:revision>
  <dcterms:modified xsi:type="dcterms:W3CDTF">2025-04-01T02:23:05Z</dcterms:modified>
</cp:coreProperties>
</file>