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485" r:id="rId2"/>
    <p:sldId id="553" r:id="rId3"/>
    <p:sldId id="554" r:id="rId4"/>
    <p:sldId id="495" r:id="rId5"/>
    <p:sldId id="552" r:id="rId6"/>
    <p:sldId id="556" r:id="rId7"/>
    <p:sldId id="555" r:id="rId8"/>
    <p:sldId id="559" r:id="rId9"/>
    <p:sldId id="560" r:id="rId10"/>
    <p:sldId id="531" r:id="rId11"/>
    <p:sldId id="532" r:id="rId12"/>
    <p:sldId id="539" r:id="rId13"/>
    <p:sldId id="561" r:id="rId14"/>
    <p:sldId id="550" r:id="rId15"/>
    <p:sldId id="494" r:id="rId16"/>
    <p:sldId id="496" r:id="rId17"/>
    <p:sldId id="4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53"/>
            <p14:sldId id="554"/>
            <p14:sldId id="495"/>
            <p14:sldId id="552"/>
            <p14:sldId id="556"/>
            <p14:sldId id="555"/>
            <p14:sldId id="559"/>
            <p14:sldId id="560"/>
            <p14:sldId id="531"/>
            <p14:sldId id="532"/>
            <p14:sldId id="539"/>
            <p14:sldId id="561"/>
            <p14:sldId id="550"/>
            <p14:sldId id="494"/>
            <p14:sldId id="496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C0"/>
    <a:srgbClr val="B88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C122A-602A-2348-B80A-3D683914A5F8}" v="138" dt="2025-05-06T21:52:3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8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1135E-E593-49EB-9C66-FB8F80DCC8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0E679-4682-422A-B4B3-34D44CC4C9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 of understanding</a:t>
          </a:r>
        </a:p>
      </dgm:t>
    </dgm:pt>
    <dgm:pt modelId="{C9D64042-2460-46F4-8F63-C93F33A90216}" type="parTrans" cxnId="{83E0F1C1-6D64-42DC-A4C0-CB5C67C8476D}">
      <dgm:prSet/>
      <dgm:spPr/>
      <dgm:t>
        <a:bodyPr/>
        <a:lstStyle/>
        <a:p>
          <a:endParaRPr lang="en-US"/>
        </a:p>
      </dgm:t>
    </dgm:pt>
    <dgm:pt modelId="{0E101382-25A9-48EE-8392-88ABE71DA086}" type="sibTrans" cxnId="{83E0F1C1-6D64-42DC-A4C0-CB5C67C8476D}">
      <dgm:prSet/>
      <dgm:spPr/>
      <dgm:t>
        <a:bodyPr/>
        <a:lstStyle/>
        <a:p>
          <a:endParaRPr lang="en-US"/>
        </a:p>
      </dgm:t>
    </dgm:pt>
    <dgm:pt modelId="{79B77230-D940-49CC-AF47-BF1D40797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users know what they want?</a:t>
          </a:r>
        </a:p>
      </dgm:t>
    </dgm:pt>
    <dgm:pt modelId="{C50558CC-69DA-4C28-8CB9-2982E9088524}" type="parTrans" cxnId="{BBA2886E-1FC2-4FFE-BF42-BABB70DB9D54}">
      <dgm:prSet/>
      <dgm:spPr/>
      <dgm:t>
        <a:bodyPr/>
        <a:lstStyle/>
        <a:p>
          <a:endParaRPr lang="en-US"/>
        </a:p>
      </dgm:t>
    </dgm:pt>
    <dgm:pt modelId="{01A261DD-4242-4987-8459-53BA826F65E4}" type="sibTrans" cxnId="{BBA2886E-1FC2-4FFE-BF42-BABB70DB9D54}">
      <dgm:prSet/>
      <dgm:spPr/>
      <dgm:t>
        <a:bodyPr/>
        <a:lstStyle/>
        <a:p>
          <a:endParaRPr lang="en-US"/>
        </a:p>
      </dgm:t>
    </dgm:pt>
    <dgm:pt modelId="{2CC7D121-8A41-44D9-89BD-244AA28A4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users know what we don’t know?</a:t>
          </a:r>
        </a:p>
      </dgm:t>
    </dgm:pt>
    <dgm:pt modelId="{9DE9134D-6150-4859-A323-7D13FB96F531}" type="parTrans" cxnId="{98EB21E0-6CF3-4F15-AC40-72E97BB1B30C}">
      <dgm:prSet/>
      <dgm:spPr/>
      <dgm:t>
        <a:bodyPr/>
        <a:lstStyle/>
        <a:p>
          <a:endParaRPr lang="en-US"/>
        </a:p>
      </dgm:t>
    </dgm:pt>
    <dgm:pt modelId="{0E0A4C2E-CF9A-4E5B-A9DA-A4F62E584BE3}" type="sibTrans" cxnId="{98EB21E0-6CF3-4F15-AC40-72E97BB1B30C}">
      <dgm:prSet/>
      <dgm:spPr/>
      <dgm:t>
        <a:bodyPr/>
        <a:lstStyle/>
        <a:p>
          <a:endParaRPr lang="en-US"/>
        </a:p>
      </dgm:t>
    </dgm:pt>
    <dgm:pt modelId="{8859CDF6-BBF5-4A76-8A76-407071531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we know who are users even are?</a:t>
          </a:r>
        </a:p>
      </dgm:t>
    </dgm:pt>
    <dgm:pt modelId="{4553293F-765F-468C-A52D-17712ED16F1F}" type="parTrans" cxnId="{07AC9C4A-377E-4379-B550-8DB49E3862F9}">
      <dgm:prSet/>
      <dgm:spPr/>
      <dgm:t>
        <a:bodyPr/>
        <a:lstStyle/>
        <a:p>
          <a:endParaRPr lang="en-US"/>
        </a:p>
      </dgm:t>
    </dgm:pt>
    <dgm:pt modelId="{CD3D3010-EDC9-481C-A822-9AFA251D0BAD}" type="sibTrans" cxnId="{07AC9C4A-377E-4379-B550-8DB49E3862F9}">
      <dgm:prSet/>
      <dgm:spPr/>
      <dgm:t>
        <a:bodyPr/>
        <a:lstStyle/>
        <a:p>
          <a:endParaRPr lang="en-US"/>
        </a:p>
      </dgm:t>
    </dgm:pt>
    <dgm:pt modelId="{289B9B18-ED8C-4F8C-B57D-E359AFC29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 of scope</a:t>
          </a:r>
        </a:p>
      </dgm:t>
    </dgm:pt>
    <dgm:pt modelId="{DFB0D9D2-5A30-4081-9EC5-9B49CEBEA520}" type="parTrans" cxnId="{B135C7DE-63EC-4038-AD9B-BF4AE8EC9E48}">
      <dgm:prSet/>
      <dgm:spPr/>
      <dgm:t>
        <a:bodyPr/>
        <a:lstStyle/>
        <a:p>
          <a:endParaRPr lang="en-US"/>
        </a:p>
      </dgm:t>
    </dgm:pt>
    <dgm:pt modelId="{01035273-0EF6-4E5E-8BB1-B75422350993}" type="sibTrans" cxnId="{B135C7DE-63EC-4038-AD9B-BF4AE8EC9E48}">
      <dgm:prSet/>
      <dgm:spPr/>
      <dgm:t>
        <a:bodyPr/>
        <a:lstStyle/>
        <a:p>
          <a:endParaRPr lang="en-US"/>
        </a:p>
      </dgm:t>
    </dgm:pt>
    <dgm:pt modelId="{A898EC3E-4F02-462D-8397-BC48F29AE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we building?</a:t>
          </a:r>
        </a:p>
      </dgm:t>
    </dgm:pt>
    <dgm:pt modelId="{AD9DCD49-7708-4181-B664-3E4D3C91E37D}" type="parTrans" cxnId="{D9C411B4-474A-4FB0-9E9B-1E92A378E566}">
      <dgm:prSet/>
      <dgm:spPr/>
      <dgm:t>
        <a:bodyPr/>
        <a:lstStyle/>
        <a:p>
          <a:endParaRPr lang="en-US"/>
        </a:p>
      </dgm:t>
    </dgm:pt>
    <dgm:pt modelId="{5F251CD8-B93E-4310-9598-EB0F0D698564}" type="sibTrans" cxnId="{D9C411B4-474A-4FB0-9E9B-1E92A378E566}">
      <dgm:prSet/>
      <dgm:spPr/>
      <dgm:t>
        <a:bodyPr/>
        <a:lstStyle/>
        <a:p>
          <a:endParaRPr lang="en-US"/>
        </a:p>
      </dgm:t>
    </dgm:pt>
    <dgm:pt modelId="{2E2B9329-B007-4CD0-85A7-2630A8E16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non-functional quality attributes are included?</a:t>
          </a:r>
        </a:p>
      </dgm:t>
    </dgm:pt>
    <dgm:pt modelId="{30C76577-F362-41FE-BC13-849D7770E466}" type="parTrans" cxnId="{A5A3EABD-125B-49CA-881A-D915A3146F96}">
      <dgm:prSet/>
      <dgm:spPr/>
      <dgm:t>
        <a:bodyPr/>
        <a:lstStyle/>
        <a:p>
          <a:endParaRPr lang="en-US"/>
        </a:p>
      </dgm:t>
    </dgm:pt>
    <dgm:pt modelId="{1F9E35F3-00D0-4526-8C6D-B1D5C8B52722}" type="sibTrans" cxnId="{A5A3EABD-125B-49CA-881A-D915A3146F96}">
      <dgm:prSet/>
      <dgm:spPr/>
      <dgm:t>
        <a:bodyPr/>
        <a:lstStyle/>
        <a:p>
          <a:endParaRPr lang="en-US"/>
        </a:p>
      </dgm:t>
    </dgm:pt>
    <dgm:pt modelId="{0F25331F-8FB8-4E3A-87F2-3F285D74E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 of volatility</a:t>
          </a:r>
        </a:p>
      </dgm:t>
    </dgm:pt>
    <dgm:pt modelId="{324E124D-8500-4C04-A0BA-6F6C2D553D81}" type="parTrans" cxnId="{16B49D51-0857-4A44-AD1A-0C1006418460}">
      <dgm:prSet/>
      <dgm:spPr/>
      <dgm:t>
        <a:bodyPr/>
        <a:lstStyle/>
        <a:p>
          <a:endParaRPr lang="en-US"/>
        </a:p>
      </dgm:t>
    </dgm:pt>
    <dgm:pt modelId="{4716CEE8-C882-4DFA-8AAE-CB3797F9F69F}" type="sibTrans" cxnId="{16B49D51-0857-4A44-AD1A-0C1006418460}">
      <dgm:prSet/>
      <dgm:spPr/>
      <dgm:t>
        <a:bodyPr/>
        <a:lstStyle/>
        <a:p>
          <a:endParaRPr lang="en-US"/>
        </a:p>
      </dgm:t>
    </dgm:pt>
    <dgm:pt modelId="{CB3B2CC4-92AF-4FC8-A179-56AA7CBFF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Changing requirements over time</a:t>
          </a:r>
        </a:p>
      </dgm:t>
    </dgm:pt>
    <dgm:pt modelId="{6D8C96C8-507C-40B5-9F1C-C398FAA98553}" type="parTrans" cxnId="{B9675BFE-7824-40EC-8F31-10A7D7973451}">
      <dgm:prSet/>
      <dgm:spPr/>
      <dgm:t>
        <a:bodyPr/>
        <a:lstStyle/>
        <a:p>
          <a:endParaRPr lang="en-US"/>
        </a:p>
      </dgm:t>
    </dgm:pt>
    <dgm:pt modelId="{ABF5C046-9B4C-488C-88A7-786B810BC851}" type="sibTrans" cxnId="{B9675BFE-7824-40EC-8F31-10A7D7973451}">
      <dgm:prSet/>
      <dgm:spPr/>
      <dgm:t>
        <a:bodyPr/>
        <a:lstStyle/>
        <a:p>
          <a:endParaRPr lang="en-US"/>
        </a:p>
      </dgm:t>
    </dgm:pt>
    <dgm:pt modelId="{F91F48F0-416F-409A-A4DF-2AB884A889BA}" type="pres">
      <dgm:prSet presAssocID="{7851135E-E593-49EB-9C66-FB8F80DCC8EB}" presName="root" presStyleCnt="0">
        <dgm:presLayoutVars>
          <dgm:dir/>
          <dgm:resizeHandles val="exact"/>
        </dgm:presLayoutVars>
      </dgm:prSet>
      <dgm:spPr/>
    </dgm:pt>
    <dgm:pt modelId="{FC98E3C8-E7C4-4905-8B69-39244AD5644B}" type="pres">
      <dgm:prSet presAssocID="{ABB0E679-4682-422A-B4B3-34D44CC4C90C}" presName="compNode" presStyleCnt="0"/>
      <dgm:spPr/>
    </dgm:pt>
    <dgm:pt modelId="{744C9803-894E-44D2-889B-76A5CCA8AA03}" type="pres">
      <dgm:prSet presAssocID="{ABB0E679-4682-422A-B4B3-34D44CC4C90C}" presName="bgRect" presStyleLbl="bgShp" presStyleIdx="0" presStyleCnt="3"/>
      <dgm:spPr/>
    </dgm:pt>
    <dgm:pt modelId="{A72C947F-10ED-4AC9-86DE-CDAD3C879254}" type="pres">
      <dgm:prSet presAssocID="{ABB0E679-4682-422A-B4B3-34D44CC4C9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109F829-E202-4C7F-A334-6F9428EDC96C}" type="pres">
      <dgm:prSet presAssocID="{ABB0E679-4682-422A-B4B3-34D44CC4C90C}" presName="spaceRect" presStyleCnt="0"/>
      <dgm:spPr/>
    </dgm:pt>
    <dgm:pt modelId="{BBEC7333-A5CB-4B43-A34A-870E516E4DD6}" type="pres">
      <dgm:prSet presAssocID="{ABB0E679-4682-422A-B4B3-34D44CC4C90C}" presName="parTx" presStyleLbl="revTx" presStyleIdx="0" presStyleCnt="6">
        <dgm:presLayoutVars>
          <dgm:chMax val="0"/>
          <dgm:chPref val="0"/>
        </dgm:presLayoutVars>
      </dgm:prSet>
      <dgm:spPr/>
    </dgm:pt>
    <dgm:pt modelId="{D527155E-0657-496B-926B-6BBC0B628D07}" type="pres">
      <dgm:prSet presAssocID="{ABB0E679-4682-422A-B4B3-34D44CC4C90C}" presName="desTx" presStyleLbl="revTx" presStyleIdx="1" presStyleCnt="6">
        <dgm:presLayoutVars/>
      </dgm:prSet>
      <dgm:spPr/>
    </dgm:pt>
    <dgm:pt modelId="{1F8516E6-8828-4592-BFF8-887E9086A7BC}" type="pres">
      <dgm:prSet presAssocID="{0E101382-25A9-48EE-8392-88ABE71DA086}" presName="sibTrans" presStyleCnt="0"/>
      <dgm:spPr/>
    </dgm:pt>
    <dgm:pt modelId="{5C7297C6-91FF-41AF-818A-17F31F68621E}" type="pres">
      <dgm:prSet presAssocID="{289B9B18-ED8C-4F8C-B57D-E359AFC29DCD}" presName="compNode" presStyleCnt="0"/>
      <dgm:spPr/>
    </dgm:pt>
    <dgm:pt modelId="{2E54C961-84EA-43A2-844C-C3CE78516CB0}" type="pres">
      <dgm:prSet presAssocID="{289B9B18-ED8C-4F8C-B57D-E359AFC29DCD}" presName="bgRect" presStyleLbl="bgShp" presStyleIdx="1" presStyleCnt="3"/>
      <dgm:spPr/>
    </dgm:pt>
    <dgm:pt modelId="{A3DBAEA5-2FDA-46C9-9482-7655B37F1E0E}" type="pres">
      <dgm:prSet presAssocID="{289B9B18-ED8C-4F8C-B57D-E359AFC29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6237200-6F76-4251-BCFC-EAF1C363E346}" type="pres">
      <dgm:prSet presAssocID="{289B9B18-ED8C-4F8C-B57D-E359AFC29DCD}" presName="spaceRect" presStyleCnt="0"/>
      <dgm:spPr/>
    </dgm:pt>
    <dgm:pt modelId="{28C88A3C-4FEA-440F-9B29-481800E6F0BE}" type="pres">
      <dgm:prSet presAssocID="{289B9B18-ED8C-4F8C-B57D-E359AFC29DCD}" presName="parTx" presStyleLbl="revTx" presStyleIdx="2" presStyleCnt="6">
        <dgm:presLayoutVars>
          <dgm:chMax val="0"/>
          <dgm:chPref val="0"/>
        </dgm:presLayoutVars>
      </dgm:prSet>
      <dgm:spPr/>
    </dgm:pt>
    <dgm:pt modelId="{4FB2F518-2BF4-4FD7-A56E-47F3A3918E17}" type="pres">
      <dgm:prSet presAssocID="{289B9B18-ED8C-4F8C-B57D-E359AFC29DCD}" presName="desTx" presStyleLbl="revTx" presStyleIdx="3" presStyleCnt="6">
        <dgm:presLayoutVars/>
      </dgm:prSet>
      <dgm:spPr/>
    </dgm:pt>
    <dgm:pt modelId="{89FD899A-D4F4-4C55-8909-E662326770E6}" type="pres">
      <dgm:prSet presAssocID="{01035273-0EF6-4E5E-8BB1-B75422350993}" presName="sibTrans" presStyleCnt="0"/>
      <dgm:spPr/>
    </dgm:pt>
    <dgm:pt modelId="{D72C3A6E-5881-40B9-9893-82CCB0549164}" type="pres">
      <dgm:prSet presAssocID="{0F25331F-8FB8-4E3A-87F2-3F285D74EB32}" presName="compNode" presStyleCnt="0"/>
      <dgm:spPr/>
    </dgm:pt>
    <dgm:pt modelId="{E18A13F9-D7A2-436B-8993-77DFC272C62C}" type="pres">
      <dgm:prSet presAssocID="{0F25331F-8FB8-4E3A-87F2-3F285D74EB32}" presName="bgRect" presStyleLbl="bgShp" presStyleIdx="2" presStyleCnt="3"/>
      <dgm:spPr/>
    </dgm:pt>
    <dgm:pt modelId="{933C83E9-3F13-4531-A494-B128397A40AE}" type="pres">
      <dgm:prSet presAssocID="{0F25331F-8FB8-4E3A-87F2-3F285D74EB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B330141-BDA3-4D12-AFE4-A5C53FC9730A}" type="pres">
      <dgm:prSet presAssocID="{0F25331F-8FB8-4E3A-87F2-3F285D74EB32}" presName="spaceRect" presStyleCnt="0"/>
      <dgm:spPr/>
    </dgm:pt>
    <dgm:pt modelId="{1649E94B-5A94-485B-93A6-2EB4D5F91B9A}" type="pres">
      <dgm:prSet presAssocID="{0F25331F-8FB8-4E3A-87F2-3F285D74EB32}" presName="parTx" presStyleLbl="revTx" presStyleIdx="4" presStyleCnt="6">
        <dgm:presLayoutVars>
          <dgm:chMax val="0"/>
          <dgm:chPref val="0"/>
        </dgm:presLayoutVars>
      </dgm:prSet>
      <dgm:spPr/>
    </dgm:pt>
    <dgm:pt modelId="{EA9947D3-2998-4B00-9B2A-15D759EFA191}" type="pres">
      <dgm:prSet presAssocID="{0F25331F-8FB8-4E3A-87F2-3F285D74EB32}" presName="desTx" presStyleLbl="revTx" presStyleIdx="5" presStyleCnt="6">
        <dgm:presLayoutVars/>
      </dgm:prSet>
      <dgm:spPr/>
    </dgm:pt>
  </dgm:ptLst>
  <dgm:cxnLst>
    <dgm:cxn modelId="{AAD6A029-21A4-41FA-9349-A97938C2044E}" type="presOf" srcId="{289B9B18-ED8C-4F8C-B57D-E359AFC29DCD}" destId="{28C88A3C-4FEA-440F-9B29-481800E6F0BE}" srcOrd="0" destOrd="0" presId="urn:microsoft.com/office/officeart/2018/2/layout/IconVerticalSolidList"/>
    <dgm:cxn modelId="{D33A192E-099E-4C7E-8AC9-B6B62017C60A}" type="presOf" srcId="{2E2B9329-B007-4CD0-85A7-2630A8E162B0}" destId="{4FB2F518-2BF4-4FD7-A56E-47F3A3918E17}" srcOrd="0" destOrd="1" presId="urn:microsoft.com/office/officeart/2018/2/layout/IconVerticalSolidList"/>
    <dgm:cxn modelId="{0D619939-DF3D-4D20-BB53-412AF78EA558}" type="presOf" srcId="{ABB0E679-4682-422A-B4B3-34D44CC4C90C}" destId="{BBEC7333-A5CB-4B43-A34A-870E516E4DD6}" srcOrd="0" destOrd="0" presId="urn:microsoft.com/office/officeart/2018/2/layout/IconVerticalSolidList"/>
    <dgm:cxn modelId="{07AC9C4A-377E-4379-B550-8DB49E3862F9}" srcId="{ABB0E679-4682-422A-B4B3-34D44CC4C90C}" destId="{8859CDF6-BBF5-4A76-8A76-407071531CB6}" srcOrd="2" destOrd="0" parTransId="{4553293F-765F-468C-A52D-17712ED16F1F}" sibTransId="{CD3D3010-EDC9-481C-A822-9AFA251D0BAD}"/>
    <dgm:cxn modelId="{F7C5F74B-BB11-4F28-9F7E-23FE778011DC}" type="presOf" srcId="{79B77230-D940-49CC-AF47-BF1D40797D89}" destId="{D527155E-0657-496B-926B-6BBC0B628D07}" srcOrd="0" destOrd="0" presId="urn:microsoft.com/office/officeart/2018/2/layout/IconVerticalSolidList"/>
    <dgm:cxn modelId="{16B49D51-0857-4A44-AD1A-0C1006418460}" srcId="{7851135E-E593-49EB-9C66-FB8F80DCC8EB}" destId="{0F25331F-8FB8-4E3A-87F2-3F285D74EB32}" srcOrd="2" destOrd="0" parTransId="{324E124D-8500-4C04-A0BA-6F6C2D553D81}" sibTransId="{4716CEE8-C882-4DFA-8AAE-CB3797F9F69F}"/>
    <dgm:cxn modelId="{BBA2886E-1FC2-4FFE-BF42-BABB70DB9D54}" srcId="{ABB0E679-4682-422A-B4B3-34D44CC4C90C}" destId="{79B77230-D940-49CC-AF47-BF1D40797D89}" srcOrd="0" destOrd="0" parTransId="{C50558CC-69DA-4C28-8CB9-2982E9088524}" sibTransId="{01A261DD-4242-4987-8459-53BA826F65E4}"/>
    <dgm:cxn modelId="{6F534F79-49C3-49F2-B767-CA8451407698}" type="presOf" srcId="{2CC7D121-8A41-44D9-89BD-244AA28A42A0}" destId="{D527155E-0657-496B-926B-6BBC0B628D07}" srcOrd="0" destOrd="1" presId="urn:microsoft.com/office/officeart/2018/2/layout/IconVerticalSolidList"/>
    <dgm:cxn modelId="{83B9F09E-EAE2-4CC8-ADD5-C1D9758C0071}" type="presOf" srcId="{A898EC3E-4F02-462D-8397-BC48F29AE81B}" destId="{4FB2F518-2BF4-4FD7-A56E-47F3A3918E17}" srcOrd="0" destOrd="0" presId="urn:microsoft.com/office/officeart/2018/2/layout/IconVerticalSolidList"/>
    <dgm:cxn modelId="{D9C411B4-474A-4FB0-9E9B-1E92A378E566}" srcId="{289B9B18-ED8C-4F8C-B57D-E359AFC29DCD}" destId="{A898EC3E-4F02-462D-8397-BC48F29AE81B}" srcOrd="0" destOrd="0" parTransId="{AD9DCD49-7708-4181-B664-3E4D3C91E37D}" sibTransId="{5F251CD8-B93E-4310-9598-EB0F0D698564}"/>
    <dgm:cxn modelId="{05D2A0B4-F01C-4184-9E55-260CFB8DB7F3}" type="presOf" srcId="{7851135E-E593-49EB-9C66-FB8F80DCC8EB}" destId="{F91F48F0-416F-409A-A4DF-2AB884A889BA}" srcOrd="0" destOrd="0" presId="urn:microsoft.com/office/officeart/2018/2/layout/IconVerticalSolidList"/>
    <dgm:cxn modelId="{A5A3EABD-125B-49CA-881A-D915A3146F96}" srcId="{289B9B18-ED8C-4F8C-B57D-E359AFC29DCD}" destId="{2E2B9329-B007-4CD0-85A7-2630A8E162B0}" srcOrd="1" destOrd="0" parTransId="{30C76577-F362-41FE-BC13-849D7770E466}" sibTransId="{1F9E35F3-00D0-4526-8C6D-B1D5C8B52722}"/>
    <dgm:cxn modelId="{83E0F1C1-6D64-42DC-A4C0-CB5C67C8476D}" srcId="{7851135E-E593-49EB-9C66-FB8F80DCC8EB}" destId="{ABB0E679-4682-422A-B4B3-34D44CC4C90C}" srcOrd="0" destOrd="0" parTransId="{C9D64042-2460-46F4-8F63-C93F33A90216}" sibTransId="{0E101382-25A9-48EE-8392-88ABE71DA086}"/>
    <dgm:cxn modelId="{DDC6D8C5-BBB2-461C-83FA-36349F6F2DA4}" type="presOf" srcId="{CB3B2CC4-92AF-4FC8-A179-56AA7CBFFB9A}" destId="{EA9947D3-2998-4B00-9B2A-15D759EFA191}" srcOrd="0" destOrd="0" presId="urn:microsoft.com/office/officeart/2018/2/layout/IconVerticalSolidList"/>
    <dgm:cxn modelId="{6DA49FCE-B0B4-44FD-96DE-E91348D0DC06}" type="presOf" srcId="{0F25331F-8FB8-4E3A-87F2-3F285D74EB32}" destId="{1649E94B-5A94-485B-93A6-2EB4D5F91B9A}" srcOrd="0" destOrd="0" presId="urn:microsoft.com/office/officeart/2018/2/layout/IconVerticalSolidList"/>
    <dgm:cxn modelId="{F47C6FD6-29E6-4AA6-A457-9DD86BFC36E5}" type="presOf" srcId="{8859CDF6-BBF5-4A76-8A76-407071531CB6}" destId="{D527155E-0657-496B-926B-6BBC0B628D07}" srcOrd="0" destOrd="2" presId="urn:microsoft.com/office/officeart/2018/2/layout/IconVerticalSolidList"/>
    <dgm:cxn modelId="{B135C7DE-63EC-4038-AD9B-BF4AE8EC9E48}" srcId="{7851135E-E593-49EB-9C66-FB8F80DCC8EB}" destId="{289B9B18-ED8C-4F8C-B57D-E359AFC29DCD}" srcOrd="1" destOrd="0" parTransId="{DFB0D9D2-5A30-4081-9EC5-9B49CEBEA520}" sibTransId="{01035273-0EF6-4E5E-8BB1-B75422350993}"/>
    <dgm:cxn modelId="{98EB21E0-6CF3-4F15-AC40-72E97BB1B30C}" srcId="{ABB0E679-4682-422A-B4B3-34D44CC4C90C}" destId="{2CC7D121-8A41-44D9-89BD-244AA28A42A0}" srcOrd="1" destOrd="0" parTransId="{9DE9134D-6150-4859-A323-7D13FB96F531}" sibTransId="{0E0A4C2E-CF9A-4E5B-A9DA-A4F62E584BE3}"/>
    <dgm:cxn modelId="{B9675BFE-7824-40EC-8F31-10A7D7973451}" srcId="{0F25331F-8FB8-4E3A-87F2-3F285D74EB32}" destId="{CB3B2CC4-92AF-4FC8-A179-56AA7CBFFB9A}" srcOrd="0" destOrd="0" parTransId="{6D8C96C8-507C-40B5-9F1C-C398FAA98553}" sibTransId="{ABF5C046-9B4C-488C-88A7-786B810BC851}"/>
    <dgm:cxn modelId="{6301B435-160A-435E-972D-336C66302088}" type="presParOf" srcId="{F91F48F0-416F-409A-A4DF-2AB884A889BA}" destId="{FC98E3C8-E7C4-4905-8B69-39244AD5644B}" srcOrd="0" destOrd="0" presId="urn:microsoft.com/office/officeart/2018/2/layout/IconVerticalSolidList"/>
    <dgm:cxn modelId="{D4300C5E-D0B6-43FA-AE33-964064733925}" type="presParOf" srcId="{FC98E3C8-E7C4-4905-8B69-39244AD5644B}" destId="{744C9803-894E-44D2-889B-76A5CCA8AA03}" srcOrd="0" destOrd="0" presId="urn:microsoft.com/office/officeart/2018/2/layout/IconVerticalSolidList"/>
    <dgm:cxn modelId="{92EBE634-6053-4558-99E7-6C9318EC79C7}" type="presParOf" srcId="{FC98E3C8-E7C4-4905-8B69-39244AD5644B}" destId="{A72C947F-10ED-4AC9-86DE-CDAD3C879254}" srcOrd="1" destOrd="0" presId="urn:microsoft.com/office/officeart/2018/2/layout/IconVerticalSolidList"/>
    <dgm:cxn modelId="{A291A2F6-08F1-4DC4-9043-87D4DF29CA86}" type="presParOf" srcId="{FC98E3C8-E7C4-4905-8B69-39244AD5644B}" destId="{C109F829-E202-4C7F-A334-6F9428EDC96C}" srcOrd="2" destOrd="0" presId="urn:microsoft.com/office/officeart/2018/2/layout/IconVerticalSolidList"/>
    <dgm:cxn modelId="{999E7C01-2071-4F06-AA68-0CF124414884}" type="presParOf" srcId="{FC98E3C8-E7C4-4905-8B69-39244AD5644B}" destId="{BBEC7333-A5CB-4B43-A34A-870E516E4DD6}" srcOrd="3" destOrd="0" presId="urn:microsoft.com/office/officeart/2018/2/layout/IconVerticalSolidList"/>
    <dgm:cxn modelId="{C47CC53C-9A70-4B92-B63C-88BCFF133900}" type="presParOf" srcId="{FC98E3C8-E7C4-4905-8B69-39244AD5644B}" destId="{D527155E-0657-496B-926B-6BBC0B628D07}" srcOrd="4" destOrd="0" presId="urn:microsoft.com/office/officeart/2018/2/layout/IconVerticalSolidList"/>
    <dgm:cxn modelId="{BE259B5F-67E3-4C1F-BCE1-7F3BDD0C971B}" type="presParOf" srcId="{F91F48F0-416F-409A-A4DF-2AB884A889BA}" destId="{1F8516E6-8828-4592-BFF8-887E9086A7BC}" srcOrd="1" destOrd="0" presId="urn:microsoft.com/office/officeart/2018/2/layout/IconVerticalSolidList"/>
    <dgm:cxn modelId="{E83C380D-B12F-4B89-964E-488132B9669B}" type="presParOf" srcId="{F91F48F0-416F-409A-A4DF-2AB884A889BA}" destId="{5C7297C6-91FF-41AF-818A-17F31F68621E}" srcOrd="2" destOrd="0" presId="urn:microsoft.com/office/officeart/2018/2/layout/IconVerticalSolidList"/>
    <dgm:cxn modelId="{B28A0D11-13FA-4C31-931A-F07B14A621E1}" type="presParOf" srcId="{5C7297C6-91FF-41AF-818A-17F31F68621E}" destId="{2E54C961-84EA-43A2-844C-C3CE78516CB0}" srcOrd="0" destOrd="0" presId="urn:microsoft.com/office/officeart/2018/2/layout/IconVerticalSolidList"/>
    <dgm:cxn modelId="{C8B62CA3-713E-4E33-9937-BB3AC4CEE8E1}" type="presParOf" srcId="{5C7297C6-91FF-41AF-818A-17F31F68621E}" destId="{A3DBAEA5-2FDA-46C9-9482-7655B37F1E0E}" srcOrd="1" destOrd="0" presId="urn:microsoft.com/office/officeart/2018/2/layout/IconVerticalSolidList"/>
    <dgm:cxn modelId="{D3F949F5-58E5-4DE4-964C-B09CFDC582DB}" type="presParOf" srcId="{5C7297C6-91FF-41AF-818A-17F31F68621E}" destId="{56237200-6F76-4251-BCFC-EAF1C363E346}" srcOrd="2" destOrd="0" presId="urn:microsoft.com/office/officeart/2018/2/layout/IconVerticalSolidList"/>
    <dgm:cxn modelId="{84ADD7C0-7528-46C1-8490-4E90524033B5}" type="presParOf" srcId="{5C7297C6-91FF-41AF-818A-17F31F68621E}" destId="{28C88A3C-4FEA-440F-9B29-481800E6F0BE}" srcOrd="3" destOrd="0" presId="urn:microsoft.com/office/officeart/2018/2/layout/IconVerticalSolidList"/>
    <dgm:cxn modelId="{FABE2793-4FC5-477D-AA30-7475D163304D}" type="presParOf" srcId="{5C7297C6-91FF-41AF-818A-17F31F68621E}" destId="{4FB2F518-2BF4-4FD7-A56E-47F3A3918E17}" srcOrd="4" destOrd="0" presId="urn:microsoft.com/office/officeart/2018/2/layout/IconVerticalSolidList"/>
    <dgm:cxn modelId="{D567229F-E8CD-4A49-BB67-2CDA0C9A835B}" type="presParOf" srcId="{F91F48F0-416F-409A-A4DF-2AB884A889BA}" destId="{89FD899A-D4F4-4C55-8909-E662326770E6}" srcOrd="3" destOrd="0" presId="urn:microsoft.com/office/officeart/2018/2/layout/IconVerticalSolidList"/>
    <dgm:cxn modelId="{B9713A3B-CC3E-437E-932A-CDD67BF2A72A}" type="presParOf" srcId="{F91F48F0-416F-409A-A4DF-2AB884A889BA}" destId="{D72C3A6E-5881-40B9-9893-82CCB0549164}" srcOrd="4" destOrd="0" presId="urn:microsoft.com/office/officeart/2018/2/layout/IconVerticalSolidList"/>
    <dgm:cxn modelId="{6B837D76-6E10-4105-A653-1122AC2A2C1E}" type="presParOf" srcId="{D72C3A6E-5881-40B9-9893-82CCB0549164}" destId="{E18A13F9-D7A2-436B-8993-77DFC272C62C}" srcOrd="0" destOrd="0" presId="urn:microsoft.com/office/officeart/2018/2/layout/IconVerticalSolidList"/>
    <dgm:cxn modelId="{6EED0E54-6B9F-4CAF-BF27-C791A7A189A5}" type="presParOf" srcId="{D72C3A6E-5881-40B9-9893-82CCB0549164}" destId="{933C83E9-3F13-4531-A494-B128397A40AE}" srcOrd="1" destOrd="0" presId="urn:microsoft.com/office/officeart/2018/2/layout/IconVerticalSolidList"/>
    <dgm:cxn modelId="{5DF4BFEC-80F6-488D-B7E5-05C95FB7EA7D}" type="presParOf" srcId="{D72C3A6E-5881-40B9-9893-82CCB0549164}" destId="{0B330141-BDA3-4D12-AFE4-A5C53FC9730A}" srcOrd="2" destOrd="0" presId="urn:microsoft.com/office/officeart/2018/2/layout/IconVerticalSolidList"/>
    <dgm:cxn modelId="{AAB7E9FB-1418-4BF0-94D2-6A5346D61A47}" type="presParOf" srcId="{D72C3A6E-5881-40B9-9893-82CCB0549164}" destId="{1649E94B-5A94-485B-93A6-2EB4D5F91B9A}" srcOrd="3" destOrd="0" presId="urn:microsoft.com/office/officeart/2018/2/layout/IconVerticalSolidList"/>
    <dgm:cxn modelId="{EFB83674-A40A-4E29-B154-E710E1CED88D}" type="presParOf" srcId="{D72C3A6E-5881-40B9-9893-82CCB0549164}" destId="{EA9947D3-2998-4B00-9B2A-15D759EFA1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C9803-894E-44D2-889B-76A5CCA8AA03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C947F-10ED-4AC9-86DE-CDAD3C87925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C7333-A5CB-4B43-A34A-870E516E4DD6}">
      <dsp:nvSpPr>
        <dsp:cNvPr id="0" name=""/>
        <dsp:cNvSpPr/>
      </dsp:nvSpPr>
      <dsp:spPr>
        <a:xfrm>
          <a:off x="1435590" y="531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Problems of understanding</a:t>
          </a:r>
        </a:p>
      </dsp:txBody>
      <dsp:txXfrm>
        <a:off x="1435590" y="531"/>
        <a:ext cx="3549015" cy="1242935"/>
      </dsp:txXfrm>
    </dsp:sp>
    <dsp:sp modelId="{D527155E-0657-496B-926B-6BBC0B628D07}">
      <dsp:nvSpPr>
        <dsp:cNvPr id="0" name=""/>
        <dsp:cNvSpPr/>
      </dsp:nvSpPr>
      <dsp:spPr>
        <a:xfrm>
          <a:off x="4984605" y="531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 users know what they want?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 users know what we don’t know?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 we know who are users even are?</a:t>
          </a:r>
        </a:p>
      </dsp:txBody>
      <dsp:txXfrm>
        <a:off x="4984605" y="531"/>
        <a:ext cx="2902094" cy="1242935"/>
      </dsp:txXfrm>
    </dsp:sp>
    <dsp:sp modelId="{2E54C961-84EA-43A2-844C-C3CE78516CB0}">
      <dsp:nvSpPr>
        <dsp:cNvPr id="0" name=""/>
        <dsp:cNvSpPr/>
      </dsp:nvSpPr>
      <dsp:spPr>
        <a:xfrm>
          <a:off x="0" y="155420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BAEA5-2FDA-46C9-9482-7655B37F1E0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88A3C-4FEA-440F-9B29-481800E6F0BE}">
      <dsp:nvSpPr>
        <dsp:cNvPr id="0" name=""/>
        <dsp:cNvSpPr/>
      </dsp:nvSpPr>
      <dsp:spPr>
        <a:xfrm>
          <a:off x="1435590" y="1554200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Problems of scope</a:t>
          </a:r>
        </a:p>
      </dsp:txBody>
      <dsp:txXfrm>
        <a:off x="1435590" y="1554200"/>
        <a:ext cx="3549015" cy="1242935"/>
      </dsp:txXfrm>
    </dsp:sp>
    <dsp:sp modelId="{4FB2F518-2BF4-4FD7-A56E-47F3A3918E17}">
      <dsp:nvSpPr>
        <dsp:cNvPr id="0" name=""/>
        <dsp:cNvSpPr/>
      </dsp:nvSpPr>
      <dsp:spPr>
        <a:xfrm>
          <a:off x="4984605" y="1554200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are we building?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non-functional quality attributes are included?</a:t>
          </a:r>
        </a:p>
      </dsp:txBody>
      <dsp:txXfrm>
        <a:off x="4984605" y="1554200"/>
        <a:ext cx="2902094" cy="1242935"/>
      </dsp:txXfrm>
    </dsp:sp>
    <dsp:sp modelId="{E18A13F9-D7A2-436B-8993-77DFC272C62C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C83E9-3F13-4531-A494-B128397A40AE}">
      <dsp:nvSpPr>
        <dsp:cNvPr id="0" name=""/>
        <dsp:cNvSpPr/>
      </dsp:nvSpPr>
      <dsp:spPr>
        <a:xfrm>
          <a:off x="375988" y="3387530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E94B-5A94-485B-93A6-2EB4D5F91B9A}">
      <dsp:nvSpPr>
        <dsp:cNvPr id="0" name=""/>
        <dsp:cNvSpPr/>
      </dsp:nvSpPr>
      <dsp:spPr>
        <a:xfrm>
          <a:off x="1435590" y="3107870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Problems of volatility</a:t>
          </a:r>
        </a:p>
      </dsp:txBody>
      <dsp:txXfrm>
        <a:off x="1435590" y="3107870"/>
        <a:ext cx="3549015" cy="1242935"/>
      </dsp:txXfrm>
    </dsp:sp>
    <dsp:sp modelId="{EA9947D3-2998-4B00-9B2A-15D759EFA191}">
      <dsp:nvSpPr>
        <dsp:cNvPr id="0" name=""/>
        <dsp:cNvSpPr/>
      </dsp:nvSpPr>
      <dsp:spPr>
        <a:xfrm>
          <a:off x="4984605" y="3107870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Changing requirements over time</a:t>
          </a:r>
        </a:p>
      </dsp:txBody>
      <dsp:txXfrm>
        <a:off x="4984605" y="3107870"/>
        <a:ext cx="290209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9CAD-1A1C-C14C-82E0-7C8EE51CA93F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C2FE-14BE-B74D-96F0-2A5DC4BF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E196-3B3F-F020-FDDB-F64CC323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7D9FE-936E-D14E-2C4E-7137D1486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6D11-5BC4-A259-1C70-CA41269E9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FD0F-2BED-91BD-4B8D-E670F2E3A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86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6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519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52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12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INVEST is a popular mnemonic for describing what makes a good user story</a:t>
            </a:r>
          </a:p>
          <a:p>
            <a:endParaRPr lang="en-US"/>
          </a:p>
          <a:p>
            <a:r>
              <a:rPr lang="en-US"/>
              <a:t>Independent – Stories should not be coupled between each other, except where obviously necessary. Want to make it so that a user can examine a story on its own</a:t>
            </a:r>
          </a:p>
          <a:p>
            <a:br>
              <a:rPr lang="en-US"/>
            </a:br>
            <a:r>
              <a:rPr lang="en-US"/>
              <a:t>Negotiable – Best stories are result of a negotiation between a client and a developer – how do we come to some mutual agreement about what we are going to build, and why? Goal is to develop what the customer needs</a:t>
            </a:r>
          </a:p>
          <a:p>
            <a:endParaRPr lang="en-US"/>
          </a:p>
          <a:p>
            <a:r>
              <a:rPr lang="en-US"/>
              <a:t>Valuable – Each story should have some benefit that the client can recognize. Value might include value to your business, not just value to the user.</a:t>
            </a:r>
          </a:p>
          <a:p>
            <a:endParaRPr lang="en-US"/>
          </a:p>
          <a:p>
            <a:r>
              <a:rPr lang="en-US"/>
              <a:t>Estimable (that is, </a:t>
            </a:r>
            <a:r>
              <a:rPr lang="en-US" err="1"/>
              <a:t>estimatable</a:t>
            </a:r>
            <a:r>
              <a:rPr lang="en-US"/>
              <a:t>) – As we will see in a bit, being able to estimate how long it will take to implement a user story is key to determining a reasonable scope for your project</a:t>
            </a:r>
          </a:p>
          <a:p>
            <a:endParaRPr lang="en-US"/>
          </a:p>
          <a:p>
            <a:r>
              <a:rPr lang="en-US"/>
              <a:t>Small – In  the real world, a rule of thumb is to average 3-4 days of work per story for a full-time developer.  For our projects, it might be something a single student might be able to accomplish in a week, along with their other obligations as a student.</a:t>
            </a:r>
          </a:p>
          <a:p>
            <a:endParaRPr lang="en-US"/>
          </a:p>
          <a:p>
            <a:r>
              <a:rPr lang="en-US"/>
              <a:t>Testable – There must be some way to judge completion: for the person implementing the software, and for the end-user. 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agileforall.com</a:t>
            </a:r>
            <a:r>
              <a:rPr lang="en-US"/>
              <a:t>/new-to-agile-invest-in-good-user-stories/</a:t>
            </a:r>
          </a:p>
          <a:p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… Let’s see an example and work through some of the tricky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67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899B-3EC9-6E20-509A-17ADA5B4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8A091-8D50-C0B3-F7A9-EBC3136CA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7A8AC-EDFF-569C-1885-BC98F20E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9791-5B00-3E6F-9D39-CB522CD34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29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4C26-8FF1-370A-A1AF-1E066D2F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AC496-0EC4-6877-9591-A614681C6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9FC76-376D-BC51-7B04-28CF0121A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5A5E5-1E98-7B12-784A-5A8BC97A1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1E57-EDA3-848B-24CD-529269A6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CD06D-20B6-3F8A-5958-9976E6BB0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C1F7A-0139-271A-237A-E03FE243D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7408-32FC-7AB4-C496-ABDA2AEEA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lesson, we'll primarily be concerned with problems of understanding.  How do we get from a customer's vague notions of what they might want to something concrete enough to guide us to build it.</a:t>
            </a:r>
          </a:p>
          <a:p>
            <a:r>
              <a:rPr lang="en-US"/>
              <a:t>&lt;read slide&gt;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74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some things that these different methods have in common.  &lt;read slide&gt;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61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59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E12B05A-5BD9-DCC1-6194-34D5255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D2A64DE-480B-420F-9649-4F8E696E08E0}" type="datetime1">
              <a:rPr lang="en-US" smtClean="0"/>
              <a:t>5/6/25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123B03A-4C67-473C-EC6E-D6B4462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B40CE31-E956-1292-6818-3E750BF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8FE0B0-4AAD-48FC-89AD-4EE058AC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141331-0E85-C119-5FDF-DA8E4094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7"/>
            <a:ext cx="10128740" cy="22108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510E88-9152-2D63-A0BC-D778E8633326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73E69-7099-8521-BC3C-7AF2158EBF67}"/>
              </a:ext>
            </a:extLst>
          </p:cNvPr>
          <p:cNvSpPr/>
          <p:nvPr userDrawn="1"/>
        </p:nvSpPr>
        <p:spPr>
          <a:xfrm>
            <a:off x="539260" y="5630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5C5962"/>
                </a:solidFill>
              </a:rPr>
              <a:t>© 2025 Released under the </a:t>
            </a:r>
            <a:r>
              <a:rPr lang="en-US">
                <a:solidFill>
                  <a:srgbClr val="D41B2C"/>
                </a:solidFill>
                <a:hlinkClick r:id="rId2"/>
              </a:rPr>
              <a:t>CC BY-SA</a:t>
            </a:r>
            <a:r>
              <a:rPr lang="en-US">
                <a:solidFill>
                  <a:srgbClr val="5C5962"/>
                </a:solidFill>
              </a:rPr>
              <a:t> license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3D25CE-A679-D4CC-388B-DD8ED18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461334-A651-026E-8A44-9AB00A3F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3DC1B7B-DF6F-F288-276A-0A55B83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7C7BFD4-467E-4EDE-93EA-052F5B39A4E5}" type="datetime1">
              <a:rPr lang="en-US" smtClean="0"/>
              <a:t>5/6/25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FEAB368-F7DB-2AA8-7086-88A4627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0A2628-6301-1D59-F912-3E58A9A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DA3AD-E587-BB0E-B889-17D8DD8DA50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F9752026-448B-424B-F5A1-0490905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9E55A0-C911-4F03-82FC-7E5926047D46}" type="datetime1">
              <a:rPr lang="en-US" smtClean="0"/>
              <a:t>5/6/25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3951C7-6162-4BC1-4937-2659E501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7C8613-4729-99EF-BA18-80D11D9C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CA22D2-E4F1-EC02-F3C2-9CB47FC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EE6CDE-34B3-2BB7-BE6E-B392EA596B0C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71D89EE-775B-8CDC-C751-64C5EC7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7B7EE0-7771-4CD5-9B2B-3550753A54A1}" type="datetime1">
              <a:rPr lang="en-US" smtClean="0"/>
              <a:t>5/6/25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E549C4C-C4BB-ED1A-93F1-BB9D971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A6F911A-A445-531A-5F0E-7157E64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/>
          <a:p>
            <a:r>
              <a:rPr lang="en-US" altLang="en-US">
                <a:sym typeface="Helvetica Neue" charset="0"/>
              </a:rPr>
              <a:t>CS 4530: Fundamentals of Software Engineering</a:t>
            </a:r>
            <a:br>
              <a:rPr lang="en-US" altLang="en-US">
                <a:sym typeface="Helvetica Neue" charset="0"/>
              </a:rPr>
            </a:br>
            <a:r>
              <a:rPr lang="en-US" altLang="en-US">
                <a:sym typeface="Helvetica Neue" charset="0"/>
              </a:rPr>
              <a:t>Module 2, Lesson 2</a:t>
            </a:r>
            <a:br>
              <a:rPr lang="en-US" altLang="en-US">
                <a:sym typeface="Helvetica Neue" charset="0"/>
              </a:rPr>
            </a:br>
            <a:r>
              <a:rPr lang="en-US" altLang="en-US">
                <a:sym typeface="Helvetica Neue" charset="0"/>
              </a:rPr>
              <a:t>Requirements and Risk</a:t>
            </a:r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238500"/>
            <a:ext cx="10128250" cy="2209800"/>
          </a:xfrm>
        </p:spPr>
        <p:txBody>
          <a:bodyPr/>
          <a:lstStyle/>
          <a:p>
            <a:r>
              <a:rPr lang="en-US"/>
              <a:t>Rob Simmons</a:t>
            </a:r>
          </a:p>
          <a:p>
            <a:r>
              <a:rPr lang="en-US"/>
              <a:t>Khoury College of Computer Sciences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AB2A-F440-AC87-D1D6-59228B87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How do we capture the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CEEF-1D52-6DAD-3291-6C2B7263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5351585" cy="4351337"/>
          </a:xfrm>
        </p:spPr>
        <p:txBody>
          <a:bodyPr/>
          <a:lstStyle/>
          <a:p>
            <a:r>
              <a:rPr lang="en-US"/>
              <a:t>There are many methodologies for this.</a:t>
            </a:r>
          </a:p>
          <a:p>
            <a:r>
              <a:rPr lang="en-US"/>
              <a:t>Often described as x-Driven Design (for some x)</a:t>
            </a:r>
          </a:p>
          <a:p>
            <a:r>
              <a:rPr lang="en-US"/>
              <a:t>They differ in scope &amp; details, but they have many features in common.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15F5-5F7F-3562-FAA9-035E16D1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10</a:t>
            </a:fld>
            <a:endParaRPr lang="en-US" noProof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E6899D-E64A-6E6E-E61C-1B0B676F5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941">
            <a:off x="6839866" y="2085915"/>
            <a:ext cx="4366227" cy="31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5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D7B-5666-420A-EE4C-D8615527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Common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3EDF-C9D6-ED5A-3DD7-24DB0B2C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5539154" cy="5221287"/>
          </a:xfrm>
        </p:spPr>
        <p:txBody>
          <a:bodyPr>
            <a:normAutofit/>
          </a:bodyPr>
          <a:lstStyle/>
          <a:p>
            <a:r>
              <a:rPr lang="en-US"/>
              <a:t>Meet with stakeholders</a:t>
            </a:r>
          </a:p>
          <a:p>
            <a:r>
              <a:rPr lang="en-US"/>
              <a:t>Develop a common language</a:t>
            </a:r>
          </a:p>
          <a:p>
            <a:r>
              <a:rPr lang="en-US"/>
              <a:t>Collect desired system behaviors</a:t>
            </a:r>
          </a:p>
          <a:p>
            <a:r>
              <a:rPr lang="en-US"/>
              <a:t>Document the desired behaviors</a:t>
            </a:r>
          </a:p>
          <a:p>
            <a:r>
              <a:rPr lang="en-US"/>
              <a:t>Iterate, refine</a:t>
            </a:r>
          </a:p>
          <a:p>
            <a:endParaRPr lang="en-US"/>
          </a:p>
          <a:p>
            <a:r>
              <a:rPr lang="en-US"/>
              <a:t>User stories are the least common denominator of most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C3A9D-C365-F3CA-D3F9-80309DA4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11</a:t>
            </a:fld>
            <a:endParaRPr lang="en-US" noProof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F1C902-2973-863F-54A8-8823C7E1D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r="16432"/>
          <a:stretch/>
        </p:blipFill>
        <p:spPr bwMode="auto">
          <a:xfrm>
            <a:off x="6805222" y="7858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6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29FA-2DD1-F031-23A9-C67BA8BD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User stories in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19D-57E5-02B7-85B3-A2D9D72C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8587154" cy="5076458"/>
          </a:xfrm>
        </p:spPr>
        <p:txBody>
          <a:bodyPr>
            <a:normAutofit/>
          </a:bodyPr>
          <a:lstStyle/>
          <a:p>
            <a:r>
              <a:rPr lang="en-US"/>
              <a:t>User stories (and conditions of satisfaction) </a:t>
            </a:r>
            <a:br>
              <a:rPr lang="en-US"/>
            </a:br>
            <a:r>
              <a:rPr lang="en-US"/>
              <a:t>define the minimum viable product</a:t>
            </a:r>
          </a:p>
          <a:p>
            <a:pPr lvl="1"/>
            <a:r>
              <a:rPr lang="en-US"/>
              <a:t>Requirements analysis determines the essential user stories</a:t>
            </a:r>
          </a:p>
          <a:p>
            <a:pPr lvl="1"/>
            <a:r>
              <a:rPr lang="en-US"/>
              <a:t>MVP has all the essential components of all essential user stories.</a:t>
            </a:r>
          </a:p>
          <a:p>
            <a:r>
              <a:rPr lang="en-US"/>
              <a:t>Defining an MVP is important for your course project</a:t>
            </a:r>
          </a:p>
          <a:p>
            <a:pPr lvl="1"/>
            <a:r>
              <a:rPr lang="en-US"/>
              <a:t>User stories have equal footing — digging into requirements analysis for </a:t>
            </a:r>
            <a:r>
              <a:rPr lang="en-US" i="1"/>
              <a:t>prioritization</a:t>
            </a:r>
            <a:r>
              <a:rPr lang="en-US"/>
              <a:t> is outside of class scope</a:t>
            </a:r>
          </a:p>
          <a:p>
            <a:pPr lvl="1"/>
            <a:r>
              <a:rPr lang="en-US"/>
              <a:t>Half your code-based grade on the final project is based on the essential conditions of satisfaction</a:t>
            </a:r>
          </a:p>
          <a:p>
            <a:pPr lvl="1"/>
            <a:r>
              <a:rPr lang="en-US"/>
              <a:t>make your MVP too hard to complete (but don't make it too easy, either)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7E99-9521-348F-9751-CB42B55C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6718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EB2C-1732-C03B-CF50-640699FFE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E4DF-4CCD-30C1-82CA-8AAA6FED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NOT user stories in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2885-086E-488B-DC3F-6AEF811F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9349154" cy="5221287"/>
          </a:xfrm>
        </p:spPr>
        <p:txBody>
          <a:bodyPr>
            <a:normAutofit/>
          </a:bodyPr>
          <a:lstStyle/>
          <a:p>
            <a:r>
              <a:rPr lang="en-US"/>
              <a:t>User stories roughly describe the </a:t>
            </a:r>
            <a:r>
              <a:rPr lang="en-US" b="1">
                <a:solidFill>
                  <a:srgbClr val="FF0000"/>
                </a:solidFill>
              </a:rPr>
              <a:t>functional requirements</a:t>
            </a:r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non-functional requirements </a:t>
            </a:r>
            <a:r>
              <a:rPr lang="en-US"/>
              <a:t>are other properties that are also important to users and to other stakeholders?</a:t>
            </a:r>
          </a:p>
          <a:p>
            <a:pPr lvl="1"/>
            <a:r>
              <a:rPr lang="en-US"/>
              <a:t>How quickly can a transcript be retrieval? (Performance)</a:t>
            </a:r>
          </a:p>
          <a:p>
            <a:pPr lvl="1"/>
            <a:r>
              <a:rPr lang="en-US"/>
              <a:t>How many student transcripts can our system store? (Scalability)</a:t>
            </a:r>
          </a:p>
          <a:p>
            <a:pPr lvl="1"/>
            <a:r>
              <a:rPr lang="en-US"/>
              <a:t>How long did I spend on the phone with support to set up the software? (Usability)</a:t>
            </a:r>
          </a:p>
          <a:p>
            <a:pPr lvl="1"/>
            <a:r>
              <a:rPr lang="en-US"/>
              <a:t>After my system is setup, is the access controlled at all? (Security)</a:t>
            </a:r>
          </a:p>
          <a:p>
            <a:pPr lvl="1"/>
            <a:r>
              <a:rPr lang="en-US"/>
              <a:t>Are these any times when I can’t use this system? (Availability) </a:t>
            </a:r>
          </a:p>
          <a:p>
            <a:pPr lvl="1"/>
            <a:r>
              <a:rPr lang="en-US"/>
              <a:t>How expensive will it be to adapt the system to new requirements? (Maintainability)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79D2A-6E18-1EF2-352C-5D37D8AA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295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8C0E-1574-BBF6-88B1-AB9FF3A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0602-C0AF-1851-FCAF-0C6C5D5B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r>
              <a:rPr lang="en-US"/>
              <a:t>“The system should be able to service at least 200 simultaneous clients with less than 300ms latency, while costing less than $500/month on AWS.”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071A0-45E5-16FD-D5DF-6FC0E1B1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557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6D58-152F-496B-BA81-FDA5B100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Other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68A6-CC31-4AE6-83F3-85021744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Accessibility*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Capacity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Response Time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Supportability</a:t>
            </a:r>
          </a:p>
          <a:p>
            <a:r>
              <a:rPr lang="en-US" dirty="0"/>
              <a:t>Usability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3DEB3-F948-4B7E-8BDA-FB7ABCF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15</a:t>
            </a:fld>
            <a:endParaRPr lang="en-US" noProof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922DB3-B755-B3E6-E064-564D30BE7303}"/>
              </a:ext>
            </a:extLst>
          </p:cNvPr>
          <p:cNvSpPr txBox="1">
            <a:spLocks/>
          </p:cNvSpPr>
          <p:nvPr/>
        </p:nvSpPr>
        <p:spPr>
          <a:xfrm>
            <a:off x="4781550" y="1957387"/>
            <a:ext cx="7162800" cy="476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*We had a good conversation about this in class! Is it a “role” to be colorblind, or to be unable to use a pointing device? There are kind of two ways to answer: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 no, “colorblind user” is not a good role for the same reason “user” is not good; colorblind accessibility or screen-reader-friendliness is properly seen as a non-functional requirement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 yes, this is a role, and we need to think about roles at the intersection roles, like of ”colorblind x college administrator”</a:t>
            </a:r>
          </a:p>
          <a:p>
            <a:pPr marL="0" indent="0">
              <a:buNone/>
            </a:pPr>
            <a:r>
              <a:rPr lang="en-US" sz="2000" i="1" dirty="0"/>
              <a:t>I (Rob the instructor) am taking a relatively strict and prescriptivist stance on user stories in this class, and in class I said I was drawn to the first answer. Non-functional requirements can still be very important!</a:t>
            </a:r>
          </a:p>
          <a:p>
            <a:pPr marL="0" indent="0">
              <a:buNone/>
            </a:pPr>
            <a:r>
              <a:rPr lang="en-US" sz="2000" i="1" dirty="0"/>
              <a:t>However, I want to be clear that group projects </a:t>
            </a:r>
            <a:r>
              <a:rPr lang="en-US" sz="2000" b="1" i="1" dirty="0"/>
              <a:t>can</a:t>
            </a:r>
            <a:r>
              <a:rPr lang="en-US" sz="2000" i="1" dirty="0"/>
              <a:t> have roles in their user stories that involve , and I encourage you to do this if you have interest.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5306-4E05-8E82-318B-E63D24C5D158}"/>
              </a:ext>
            </a:extLst>
          </p:cNvPr>
          <p:cNvSpPr txBox="1"/>
          <p:nvPr/>
        </p:nvSpPr>
        <p:spPr>
          <a:xfrm>
            <a:off x="10472738" y="4586288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8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6D58-152F-496B-BA81-FDA5B100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Still more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68A6-CC31-4AE6-83F3-85021744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9372600" cy="5017843"/>
          </a:xfrm>
        </p:spPr>
        <p:txBody>
          <a:bodyPr>
            <a:normAutofit/>
          </a:bodyPr>
          <a:lstStyle/>
          <a:p>
            <a:r>
              <a:rPr lang="en-US" dirty="0"/>
              <a:t>Qualities that reflect the evolution of the system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  <a:p>
            <a:r>
              <a:rPr lang="en-US" dirty="0"/>
              <a:t>Over-focusing on user stories and design requirements can be counterproductive in the long term! (Under-focusing on user stories and design can be terrible for a hackathon)</a:t>
            </a:r>
          </a:p>
          <a:p>
            <a:r>
              <a:rPr lang="en-US" dirty="0"/>
              <a:t>Specifying the intended long-term maintainability of a system is part of requirements analysis — but beware changing requirements around longevity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3DEB3-F948-4B7E-8BDA-FB7ABCF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717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It’s the end of this lesson, so you should be able to:</a:t>
            </a:r>
          </a:p>
          <a:p>
            <a:pPr lvl="1"/>
            <a:r>
              <a:rPr lang="en-US"/>
              <a:t>Explain the overall purposes of requirements analysis</a:t>
            </a:r>
          </a:p>
          <a:p>
            <a:pPr lvl="1"/>
            <a:r>
              <a:rPr lang="en-US"/>
              <a:t>Recall the three major dimensions of risk in requirements analysis</a:t>
            </a:r>
          </a:p>
          <a:p>
            <a:pPr lvl="1"/>
            <a:r>
              <a:rPr lang="en-US"/>
              <a:t>Explain the connection between requirements analysis and user stories</a:t>
            </a:r>
          </a:p>
          <a:p>
            <a:pPr lvl="1"/>
            <a:r>
              <a:rPr lang="en-US"/>
              <a:t>Identify functional and non-functional requirements, and give examples of each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4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ADF-FE0F-18D6-23B1-708E70C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/>
              <a:t>Review: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2AC8-CB08-5618-1BDB-C4710916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5398477" cy="4351337"/>
          </a:xfrm>
        </p:spPr>
        <p:txBody>
          <a:bodyPr>
            <a:normAutofit/>
          </a:bodyPr>
          <a:lstStyle/>
          <a:p>
            <a:r>
              <a:rPr lang="en-US"/>
              <a:t>As a College Administrator, I want to keep track of students, the courses they have taken, and the grades they received in those courses, so that I can advise them on their studies.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9D304-197D-D28C-47A3-F050ED4C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20F37917-FD3A-4669-9018-DA04BCDD3D7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Desks in empty classroom">
            <a:extLst>
              <a:ext uri="{FF2B5EF4-FFF2-40B4-BE49-F238E27FC236}">
                <a16:creationId xmlns:a16="http://schemas.microsoft.com/office/drawing/2014/main" id="{A1D5F13B-85D3-6647-C620-963D1004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74" r="10698"/>
          <a:stretch/>
        </p:blipFill>
        <p:spPr>
          <a:xfrm>
            <a:off x="654281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C2857B-8A36-A115-3BF1-056D7D339333}"/>
              </a:ext>
            </a:extLst>
          </p:cNvPr>
          <p:cNvSpPr txBox="1"/>
          <p:nvPr/>
        </p:nvSpPr>
        <p:spPr>
          <a:xfrm>
            <a:off x="248338" y="4388316"/>
            <a:ext cx="7981262" cy="15696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As a &lt;role&gt; </a:t>
            </a:r>
            <a:b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</a:br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I want &lt;capability&gt; </a:t>
            </a:r>
          </a:p>
          <a:p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so that I can &lt;get some benefit&gt;</a:t>
            </a:r>
          </a:p>
        </p:txBody>
      </p:sp>
    </p:spTree>
    <p:extLst>
      <p:ext uri="{BB962C8B-B14F-4D97-AF65-F5344CB8AC3E}">
        <p14:creationId xmlns:p14="http://schemas.microsoft.com/office/powerpoint/2010/main" val="237362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76719-B99C-FED3-AB8B-6CD70C81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Satisfaction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0DA0-CEDD-7D08-8774-EAEB8515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>
            <a:normAutofit/>
          </a:bodyPr>
          <a:lstStyle/>
          <a:p>
            <a:r>
              <a:rPr lang="en-US"/>
              <a:t>We will build a secure web application backed by a persistent database that allows an authenticated administrator to:</a:t>
            </a:r>
          </a:p>
          <a:p>
            <a:pPr lvl="1"/>
            <a:r>
              <a:rPr lang="en-US"/>
              <a:t>Add a new student to the database</a:t>
            </a:r>
          </a:p>
          <a:p>
            <a:pPr lvl="1"/>
            <a:r>
              <a:rPr lang="en-US"/>
              <a:t>Add a new student with the same name as an existing student.</a:t>
            </a:r>
          </a:p>
          <a:p>
            <a:pPr lvl="1"/>
            <a:r>
              <a:rPr lang="en-US"/>
              <a:t>Retrieve the transcript for a student</a:t>
            </a:r>
          </a:p>
          <a:p>
            <a:pPr lvl="1"/>
            <a:r>
              <a:rPr lang="en-US"/>
              <a:t>Delete a student from the database</a:t>
            </a:r>
          </a:p>
          <a:p>
            <a:pPr lvl="1"/>
            <a:r>
              <a:rPr lang="en-US"/>
              <a:t>Add a new grade for an existing student</a:t>
            </a:r>
          </a:p>
          <a:p>
            <a:pPr lvl="1"/>
            <a:r>
              <a:rPr lang="en-US"/>
              <a:t>Find out the grade that a student got in a course that they took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266D1-9118-64E3-6ECA-ABE996CB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412C-C21C-9A47-9132-9BC66632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Writing User Stories: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1FC8-FFC2-1F49-A3A9-4CFFD656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4966877" cy="4351337"/>
          </a:xfrm>
        </p:spPr>
        <p:txBody>
          <a:bodyPr/>
          <a:lstStyle/>
          <a:p>
            <a:r>
              <a:rPr lang="en-US"/>
              <a:t>Independent</a:t>
            </a:r>
          </a:p>
          <a:p>
            <a:r>
              <a:rPr lang="en-US"/>
              <a:t>Negotiable</a:t>
            </a:r>
          </a:p>
          <a:p>
            <a:r>
              <a:rPr lang="en-US"/>
              <a:t>Valuable (has value to client)</a:t>
            </a:r>
          </a:p>
          <a:p>
            <a:r>
              <a:rPr lang="en-US"/>
              <a:t>Estimable (able to estimate development effort)</a:t>
            </a:r>
          </a:p>
          <a:p>
            <a:r>
              <a:rPr lang="en-US"/>
              <a:t>Small</a:t>
            </a:r>
          </a:p>
          <a:p>
            <a:r>
              <a:rPr lang="en-US"/>
              <a:t>Testable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9ABC-1744-7548-B688-830A5F2F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4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411C9-A399-0152-8FF6-7611E3256639}"/>
              </a:ext>
            </a:extLst>
          </p:cNvPr>
          <p:cNvSpPr txBox="1"/>
          <p:nvPr/>
        </p:nvSpPr>
        <p:spPr>
          <a:xfrm>
            <a:off x="5805077" y="2644170"/>
            <a:ext cx="7981262" cy="15696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As a &lt;role&gt; </a:t>
            </a:r>
            <a:b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</a:br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I want &lt;capability&gt; </a:t>
            </a:r>
          </a:p>
          <a:p>
            <a:r>
              <a:rPr lang="en-US" sz="3200" b="1" i="1">
                <a:solidFill>
                  <a:srgbClr val="FF0000"/>
                </a:solidFill>
                <a:latin typeface="Ink Free" panose="03080402000500000000" pitchFamily="66" charset="0"/>
              </a:rPr>
              <a:t>so that I can &lt;get some benefit&gt;</a:t>
            </a:r>
          </a:p>
        </p:txBody>
      </p:sp>
    </p:spTree>
    <p:extLst>
      <p:ext uri="{BB962C8B-B14F-4D97-AF65-F5344CB8AC3E}">
        <p14:creationId xmlns:p14="http://schemas.microsoft.com/office/powerpoint/2010/main" val="26075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24E6E-D732-D29B-C135-CB067ECC5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2694-C307-6FB1-989A-B336A314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Learning Goals for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9327-7A10-8406-C5BC-951E8735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At the end of this lesson, you should be able to</a:t>
            </a:r>
          </a:p>
          <a:p>
            <a:pPr lvl="1"/>
            <a:r>
              <a:rPr lang="en-US"/>
              <a:t>Explain the overall purposes of requirements analysis</a:t>
            </a:r>
          </a:p>
          <a:p>
            <a:pPr lvl="1"/>
            <a:r>
              <a:rPr lang="en-US"/>
              <a:t>Recall the three major dimensions of risk in requirements analysis</a:t>
            </a:r>
          </a:p>
          <a:p>
            <a:pPr lvl="1"/>
            <a:r>
              <a:rPr lang="en-US"/>
              <a:t>Explain the connection between requirements analysis and user stories</a:t>
            </a:r>
          </a:p>
          <a:p>
            <a:pPr lvl="1"/>
            <a:r>
              <a:rPr lang="en-US"/>
              <a:t>Identify functional and non-functional requirements, and give examples of each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0BA5-4990-470A-3F05-DC8AF43E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52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96CCE-5C5B-D888-314D-EB49EE1F8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213A-3C9D-91C5-6796-D8A44189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20F37917-FD3A-4669-9018-DA04BCDD3D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FA570-1C45-7F73-CEAF-8D37AD85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Where does requirements analysis fit in?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2C820A-875F-53A0-CCF3-30CAE780419E}"/>
              </a:ext>
            </a:extLst>
          </p:cNvPr>
          <p:cNvGrpSpPr/>
          <p:nvPr/>
        </p:nvGrpSpPr>
        <p:grpSpPr>
          <a:xfrm>
            <a:off x="4319921" y="1533426"/>
            <a:ext cx="974268" cy="974268"/>
            <a:chOff x="7949361" y="2403792"/>
            <a:chExt cx="1887188" cy="1887188"/>
          </a:xfrm>
        </p:grpSpPr>
        <p:sp>
          <p:nvSpPr>
            <p:cNvPr id="26" name="Rectangle: Diagonal Corners Rounded 13">
              <a:extLst>
                <a:ext uri="{FF2B5EF4-FFF2-40B4-BE49-F238E27FC236}">
                  <a16:creationId xmlns:a16="http://schemas.microsoft.com/office/drawing/2014/main" id="{574169FB-2049-E874-41B4-C65D7B60DBF6}"/>
                </a:ext>
              </a:extLst>
            </p:cNvPr>
            <p:cNvSpPr/>
            <p:nvPr/>
          </p:nvSpPr>
          <p:spPr>
            <a:xfrm>
              <a:off x="7949362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 descr="Group">
              <a:extLst>
                <a:ext uri="{FF2B5EF4-FFF2-40B4-BE49-F238E27FC236}">
                  <a16:creationId xmlns:a16="http://schemas.microsoft.com/office/drawing/2014/main" id="{91F470A4-BD34-9C8C-EA11-2EFF16F65570}"/>
                </a:ext>
              </a:extLst>
            </p:cNvPr>
            <p:cNvSpPr/>
            <p:nvPr/>
          </p:nvSpPr>
          <p:spPr>
            <a:xfrm>
              <a:off x="7949361" y="2403792"/>
              <a:ext cx="1887188" cy="188718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FAC88-AAEF-F519-A3BF-826A0E5804A0}"/>
              </a:ext>
            </a:extLst>
          </p:cNvPr>
          <p:cNvGrpSpPr/>
          <p:nvPr/>
        </p:nvGrpSpPr>
        <p:grpSpPr>
          <a:xfrm>
            <a:off x="6892528" y="1533426"/>
            <a:ext cx="974268" cy="974267"/>
            <a:chOff x="679049" y="2403793"/>
            <a:chExt cx="1887188" cy="1887187"/>
          </a:xfrm>
        </p:grpSpPr>
        <p:sp>
          <p:nvSpPr>
            <p:cNvPr id="29" name="Rectangle: Diagonal Corners Rounded 6">
              <a:extLst>
                <a:ext uri="{FF2B5EF4-FFF2-40B4-BE49-F238E27FC236}">
                  <a16:creationId xmlns:a16="http://schemas.microsoft.com/office/drawing/2014/main" id="{7DCADA40-2CE2-6512-EDE3-CED810B5844D}"/>
                </a:ext>
              </a:extLst>
            </p:cNvPr>
            <p:cNvSpPr/>
            <p:nvPr/>
          </p:nvSpPr>
          <p:spPr>
            <a:xfrm>
              <a:off x="679050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 descr="Gears">
              <a:extLst>
                <a:ext uri="{FF2B5EF4-FFF2-40B4-BE49-F238E27FC236}">
                  <a16:creationId xmlns:a16="http://schemas.microsoft.com/office/drawing/2014/main" id="{4197122A-F906-69F9-2C99-42E769F2AAB0}"/>
                </a:ext>
              </a:extLst>
            </p:cNvPr>
            <p:cNvSpPr/>
            <p:nvPr/>
          </p:nvSpPr>
          <p:spPr>
            <a:xfrm>
              <a:off x="679049" y="2403793"/>
              <a:ext cx="1887187" cy="18871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19ED6D-DF16-FE1B-0302-DD4AD5A686C5}"/>
              </a:ext>
            </a:extLst>
          </p:cNvPr>
          <p:cNvGrpSpPr/>
          <p:nvPr/>
        </p:nvGrpSpPr>
        <p:grpSpPr>
          <a:xfrm>
            <a:off x="9465135" y="1533426"/>
            <a:ext cx="974267" cy="974267"/>
            <a:chOff x="4314206" y="2403793"/>
            <a:chExt cx="1887187" cy="1887187"/>
          </a:xfrm>
        </p:grpSpPr>
        <p:sp>
          <p:nvSpPr>
            <p:cNvPr id="32" name="Rectangle: Diagonal Corners Rounded 10">
              <a:extLst>
                <a:ext uri="{FF2B5EF4-FFF2-40B4-BE49-F238E27FC236}">
                  <a16:creationId xmlns:a16="http://schemas.microsoft.com/office/drawing/2014/main" id="{90C47AD2-58A6-CD25-2B0E-64CBF8CD24A3}"/>
                </a:ext>
              </a:extLst>
            </p:cNvPr>
            <p:cNvSpPr/>
            <p:nvPr/>
          </p:nvSpPr>
          <p:spPr>
            <a:xfrm>
              <a:off x="4314206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 descr="Illustrator with solid fill">
              <a:extLst>
                <a:ext uri="{FF2B5EF4-FFF2-40B4-BE49-F238E27FC236}">
                  <a16:creationId xmlns:a16="http://schemas.microsoft.com/office/drawing/2014/main" id="{475CA3FD-EB22-D3C4-B12B-BBEBAC68C90E}"/>
                </a:ext>
              </a:extLst>
            </p:cNvPr>
            <p:cNvSpPr/>
            <p:nvPr/>
          </p:nvSpPr>
          <p:spPr>
            <a:xfrm>
              <a:off x="4314206" y="2403794"/>
              <a:ext cx="1887186" cy="188718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: Diagonal Corners Rounded 6">
            <a:extLst>
              <a:ext uri="{FF2B5EF4-FFF2-40B4-BE49-F238E27FC236}">
                <a16:creationId xmlns:a16="http://schemas.microsoft.com/office/drawing/2014/main" id="{D77BC30A-A2CC-4AAB-D841-578B65712AEC}"/>
              </a:ext>
            </a:extLst>
          </p:cNvPr>
          <p:cNvSpPr/>
          <p:nvPr/>
        </p:nvSpPr>
        <p:spPr>
          <a:xfrm>
            <a:off x="3094269" y="4395624"/>
            <a:ext cx="974268" cy="9742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ACD1F4F9-6A61-1AF0-FB15-61A84749A473}"/>
              </a:ext>
            </a:extLst>
          </p:cNvPr>
          <p:cNvSpPr/>
          <p:nvPr/>
        </p:nvSpPr>
        <p:spPr>
          <a:xfrm>
            <a:off x="3071193" y="5639377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6E0DDACE-D769-E60B-8515-D1E15BE6F52A}"/>
              </a:ext>
            </a:extLst>
          </p:cNvPr>
          <p:cNvSpPr/>
          <p:nvPr/>
        </p:nvSpPr>
        <p:spPr>
          <a:xfrm>
            <a:off x="3094269" y="3151870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AD4C3139-19CA-75B6-7E81-3CFFC6E1F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618" y="3220221"/>
            <a:ext cx="837566" cy="837566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4212BA11-E28F-EC21-582B-4C95FB563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0067" y="4425557"/>
            <a:ext cx="914400" cy="914400"/>
          </a:xfrm>
          <a:prstGeom prst="rect">
            <a:avLst/>
          </a:prstGeom>
        </p:spPr>
      </p:pic>
      <p:pic>
        <p:nvPicPr>
          <p:cNvPr id="13" name="Graphic 12" descr="Hammer1 with solid fill">
            <a:extLst>
              <a:ext uri="{FF2B5EF4-FFF2-40B4-BE49-F238E27FC236}">
                <a16:creationId xmlns:a16="http://schemas.microsoft.com/office/drawing/2014/main" id="{E22A0EC6-77A5-105B-EE4D-6A6264D9E5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974" y="5722158"/>
            <a:ext cx="808704" cy="808704"/>
          </a:xfrm>
          <a:prstGeom prst="rect">
            <a:avLst/>
          </a:prstGeom>
        </p:spPr>
      </p:pic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F3A1BEA-1F96-0156-3F38-6F0943D4BE04}"/>
              </a:ext>
            </a:extLst>
          </p:cNvPr>
          <p:cNvSpPr/>
          <p:nvPr/>
        </p:nvSpPr>
        <p:spPr>
          <a:xfrm>
            <a:off x="-96363" y="5766510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implementing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DEC8C234-005C-0617-17DF-F5E4E629906C}"/>
              </a:ext>
            </a:extLst>
          </p:cNvPr>
          <p:cNvSpPr/>
          <p:nvPr/>
        </p:nvSpPr>
        <p:spPr>
          <a:xfrm>
            <a:off x="-58857" y="4522757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ORGANIZING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D9D82A9E-042D-2F93-057D-76047CB6E9A1}"/>
              </a:ext>
            </a:extLst>
          </p:cNvPr>
          <p:cNvSpPr/>
          <p:nvPr/>
        </p:nvSpPr>
        <p:spPr>
          <a:xfrm>
            <a:off x="-58857" y="3275362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PLANNING</a:t>
            </a: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1313A218-7526-8EFE-3458-62887C6D7F3E}"/>
              </a:ext>
            </a:extLst>
          </p:cNvPr>
          <p:cNvSpPr/>
          <p:nvPr/>
        </p:nvSpPr>
        <p:spPr>
          <a:xfrm>
            <a:off x="4319921" y="2449319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PEOPLE</a:t>
            </a: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29ADE957-6913-1544-4D7A-1F997E081EC1}"/>
              </a:ext>
            </a:extLst>
          </p:cNvPr>
          <p:cNvSpPr/>
          <p:nvPr/>
        </p:nvSpPr>
        <p:spPr>
          <a:xfrm>
            <a:off x="6892528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PROCESSES</a:t>
            </a: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51A9EA6A-1AF5-EF38-8588-43446D617C79}"/>
              </a:ext>
            </a:extLst>
          </p:cNvPr>
          <p:cNvSpPr/>
          <p:nvPr/>
        </p:nvSpPr>
        <p:spPr>
          <a:xfrm>
            <a:off x="9465135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PROGRAMS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76557FE-5134-6E89-1A21-801C4FC64285}"/>
              </a:ext>
            </a:extLst>
          </p:cNvPr>
          <p:cNvGraphicFramePr>
            <a:graphicFrameLocks noGrp="1"/>
          </p:cNvGraphicFramePr>
          <p:nvPr/>
        </p:nvGraphicFramePr>
        <p:xfrm>
          <a:off x="4319921" y="3065605"/>
          <a:ext cx="7636290" cy="3655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430">
                  <a:extLst>
                    <a:ext uri="{9D8B030D-6E8A-4147-A177-3AD203B41FA5}">
                      <a16:colId xmlns:a16="http://schemas.microsoft.com/office/drawing/2014/main" val="3480838859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732385373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59920267"/>
                    </a:ext>
                  </a:extLst>
                </a:gridCol>
              </a:tblGrid>
              <a:tr h="12074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92755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50731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9242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948BC0-6FEA-3ED5-1D52-38F27FB11AD3}"/>
              </a:ext>
            </a:extLst>
          </p:cNvPr>
          <p:cNvSpPr/>
          <p:nvPr/>
        </p:nvSpPr>
        <p:spPr>
          <a:xfrm>
            <a:off x="4223153" y="3785605"/>
            <a:ext cx="7819323" cy="2252886"/>
          </a:xfrm>
          <a:prstGeom prst="roundRect">
            <a:avLst/>
          </a:prstGeom>
          <a:noFill/>
          <a:ln w="63500">
            <a:solidFill>
              <a:srgbClr val="FCB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5228F-1166-646A-4E45-D47CE95E21EA}"/>
              </a:ext>
            </a:extLst>
          </p:cNvPr>
          <p:cNvSpPr txBox="1"/>
          <p:nvPr/>
        </p:nvSpPr>
        <p:spPr>
          <a:xfrm>
            <a:off x="4420650" y="3149257"/>
            <a:ext cx="656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Design problem: what user stories meet the needs of *</a:t>
            </a:r>
            <a:r>
              <a:rPr lang="en-US" sz="2400" i="1"/>
              <a:t>waves hands at everyone, everywhere*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CAC3C-E84C-485D-8B69-0F230BF513AF}"/>
              </a:ext>
            </a:extLst>
          </p:cNvPr>
          <p:cNvSpPr txBox="1"/>
          <p:nvPr/>
        </p:nvSpPr>
        <p:spPr>
          <a:xfrm>
            <a:off x="4420650" y="4297997"/>
            <a:ext cx="619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Design problem: what conditions of satisfaction meet the needs of a given user story?</a:t>
            </a:r>
            <a:endParaRPr lang="en-US" sz="24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F4B85-27F1-2E50-DCBE-78FA6F940675}"/>
              </a:ext>
            </a:extLst>
          </p:cNvPr>
          <p:cNvSpPr txBox="1"/>
          <p:nvPr/>
        </p:nvSpPr>
        <p:spPr>
          <a:xfrm>
            <a:off x="4420650" y="5474979"/>
            <a:ext cx="5862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Design problem: what programs meet the needs of a condition of satisfaction?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91658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C690-678B-7F0C-A956-14DBDD12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6C973-41AD-3115-8D5B-5217CFB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45AC8-3AEA-63A7-35F6-DDD54E5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Where does requirements analysis fit in?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764CA5-3452-B1C5-450B-056A6051915C}"/>
              </a:ext>
            </a:extLst>
          </p:cNvPr>
          <p:cNvGrpSpPr/>
          <p:nvPr/>
        </p:nvGrpSpPr>
        <p:grpSpPr>
          <a:xfrm>
            <a:off x="4319921" y="1533426"/>
            <a:ext cx="974268" cy="974268"/>
            <a:chOff x="7949361" y="2403792"/>
            <a:chExt cx="1887188" cy="1887188"/>
          </a:xfrm>
        </p:grpSpPr>
        <p:sp>
          <p:nvSpPr>
            <p:cNvPr id="26" name="Rectangle: Diagonal Corners Rounded 13">
              <a:extLst>
                <a:ext uri="{FF2B5EF4-FFF2-40B4-BE49-F238E27FC236}">
                  <a16:creationId xmlns:a16="http://schemas.microsoft.com/office/drawing/2014/main" id="{042C7C16-0A3A-8BE9-9A34-A264521DE8EA}"/>
                </a:ext>
              </a:extLst>
            </p:cNvPr>
            <p:cNvSpPr/>
            <p:nvPr/>
          </p:nvSpPr>
          <p:spPr>
            <a:xfrm>
              <a:off x="7949362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 descr="Group">
              <a:extLst>
                <a:ext uri="{FF2B5EF4-FFF2-40B4-BE49-F238E27FC236}">
                  <a16:creationId xmlns:a16="http://schemas.microsoft.com/office/drawing/2014/main" id="{D6F8509C-A45E-3023-A2EE-A2BBB5798575}"/>
                </a:ext>
              </a:extLst>
            </p:cNvPr>
            <p:cNvSpPr/>
            <p:nvPr/>
          </p:nvSpPr>
          <p:spPr>
            <a:xfrm>
              <a:off x="7949361" y="2403792"/>
              <a:ext cx="1887188" cy="188718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CD8944-8B06-D16F-1125-0EE562F2A52A}"/>
              </a:ext>
            </a:extLst>
          </p:cNvPr>
          <p:cNvGrpSpPr/>
          <p:nvPr/>
        </p:nvGrpSpPr>
        <p:grpSpPr>
          <a:xfrm>
            <a:off x="6892528" y="1533426"/>
            <a:ext cx="974268" cy="974267"/>
            <a:chOff x="679049" y="2403793"/>
            <a:chExt cx="1887188" cy="1887187"/>
          </a:xfrm>
        </p:grpSpPr>
        <p:sp>
          <p:nvSpPr>
            <p:cNvPr id="29" name="Rectangle: Diagonal Corners Rounded 6">
              <a:extLst>
                <a:ext uri="{FF2B5EF4-FFF2-40B4-BE49-F238E27FC236}">
                  <a16:creationId xmlns:a16="http://schemas.microsoft.com/office/drawing/2014/main" id="{4EC7302B-9DCD-D8A8-C43A-3A481F1AC19A}"/>
                </a:ext>
              </a:extLst>
            </p:cNvPr>
            <p:cNvSpPr/>
            <p:nvPr/>
          </p:nvSpPr>
          <p:spPr>
            <a:xfrm>
              <a:off x="679050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 descr="Gears">
              <a:extLst>
                <a:ext uri="{FF2B5EF4-FFF2-40B4-BE49-F238E27FC236}">
                  <a16:creationId xmlns:a16="http://schemas.microsoft.com/office/drawing/2014/main" id="{ED111A2B-809E-F482-F2C4-0CEE359FB028}"/>
                </a:ext>
              </a:extLst>
            </p:cNvPr>
            <p:cNvSpPr/>
            <p:nvPr/>
          </p:nvSpPr>
          <p:spPr>
            <a:xfrm>
              <a:off x="679049" y="2403793"/>
              <a:ext cx="1887187" cy="18871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C6A051-D0C8-A008-9EF6-848C7894E78A}"/>
              </a:ext>
            </a:extLst>
          </p:cNvPr>
          <p:cNvGrpSpPr/>
          <p:nvPr/>
        </p:nvGrpSpPr>
        <p:grpSpPr>
          <a:xfrm>
            <a:off x="9465135" y="1533426"/>
            <a:ext cx="974267" cy="974267"/>
            <a:chOff x="4314206" y="2403793"/>
            <a:chExt cx="1887187" cy="1887187"/>
          </a:xfrm>
        </p:grpSpPr>
        <p:sp>
          <p:nvSpPr>
            <p:cNvPr id="32" name="Rectangle: Diagonal Corners Rounded 10">
              <a:extLst>
                <a:ext uri="{FF2B5EF4-FFF2-40B4-BE49-F238E27FC236}">
                  <a16:creationId xmlns:a16="http://schemas.microsoft.com/office/drawing/2014/main" id="{966AB772-C9D5-2A38-EFE7-2C21FC3F0652}"/>
                </a:ext>
              </a:extLst>
            </p:cNvPr>
            <p:cNvSpPr/>
            <p:nvPr/>
          </p:nvSpPr>
          <p:spPr>
            <a:xfrm>
              <a:off x="4314206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 descr="Illustrator with solid fill">
              <a:extLst>
                <a:ext uri="{FF2B5EF4-FFF2-40B4-BE49-F238E27FC236}">
                  <a16:creationId xmlns:a16="http://schemas.microsoft.com/office/drawing/2014/main" id="{051D621A-6CBA-7240-958C-BD1145400E3E}"/>
                </a:ext>
              </a:extLst>
            </p:cNvPr>
            <p:cNvSpPr/>
            <p:nvPr/>
          </p:nvSpPr>
          <p:spPr>
            <a:xfrm>
              <a:off x="4314206" y="2403794"/>
              <a:ext cx="1887186" cy="188718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: Diagonal Corners Rounded 6">
            <a:extLst>
              <a:ext uri="{FF2B5EF4-FFF2-40B4-BE49-F238E27FC236}">
                <a16:creationId xmlns:a16="http://schemas.microsoft.com/office/drawing/2014/main" id="{DD53423A-EE0B-C2DA-C784-11B7A019B9AD}"/>
              </a:ext>
            </a:extLst>
          </p:cNvPr>
          <p:cNvSpPr/>
          <p:nvPr/>
        </p:nvSpPr>
        <p:spPr>
          <a:xfrm>
            <a:off x="3094269" y="4395624"/>
            <a:ext cx="974268" cy="9742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82FE0CDE-78E0-88FA-2D85-2A18968D3E43}"/>
              </a:ext>
            </a:extLst>
          </p:cNvPr>
          <p:cNvSpPr/>
          <p:nvPr/>
        </p:nvSpPr>
        <p:spPr>
          <a:xfrm>
            <a:off x="3071193" y="5639377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8A2ADACB-8CAA-4A8E-E2C7-226F9E00C641}"/>
              </a:ext>
            </a:extLst>
          </p:cNvPr>
          <p:cNvSpPr/>
          <p:nvPr/>
        </p:nvSpPr>
        <p:spPr>
          <a:xfrm>
            <a:off x="3094269" y="3151870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52B0A96B-8B7E-894A-F542-32973FFC9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618" y="3220221"/>
            <a:ext cx="837566" cy="837566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6EEACE56-B290-BEA9-F568-90194048C5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0067" y="4425557"/>
            <a:ext cx="914400" cy="914400"/>
          </a:xfrm>
          <a:prstGeom prst="rect">
            <a:avLst/>
          </a:prstGeom>
        </p:spPr>
      </p:pic>
      <p:pic>
        <p:nvPicPr>
          <p:cNvPr id="13" name="Graphic 12" descr="Hammer1 with solid fill">
            <a:extLst>
              <a:ext uri="{FF2B5EF4-FFF2-40B4-BE49-F238E27FC236}">
                <a16:creationId xmlns:a16="http://schemas.microsoft.com/office/drawing/2014/main" id="{E63C1345-B981-CFB7-7CF0-53D5F7E5AF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974" y="5722158"/>
            <a:ext cx="808704" cy="808704"/>
          </a:xfrm>
          <a:prstGeom prst="rect">
            <a:avLst/>
          </a:prstGeom>
        </p:spPr>
      </p:pic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33498D6B-F270-EAAA-8015-9E64E6301CB9}"/>
              </a:ext>
            </a:extLst>
          </p:cNvPr>
          <p:cNvSpPr/>
          <p:nvPr/>
        </p:nvSpPr>
        <p:spPr>
          <a:xfrm>
            <a:off x="-96363" y="5766510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implementing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0855420C-B7DB-1CA9-E810-71AF950D36F9}"/>
              </a:ext>
            </a:extLst>
          </p:cNvPr>
          <p:cNvSpPr/>
          <p:nvPr/>
        </p:nvSpPr>
        <p:spPr>
          <a:xfrm>
            <a:off x="-58857" y="4522757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ORGANIZING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FD277AB1-3DC1-CE75-55F8-5ACF2AE0611D}"/>
              </a:ext>
            </a:extLst>
          </p:cNvPr>
          <p:cNvSpPr/>
          <p:nvPr/>
        </p:nvSpPr>
        <p:spPr>
          <a:xfrm>
            <a:off x="-58857" y="3275362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PLANNING</a:t>
            </a: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F404F11D-0365-ECEB-4C9B-8E4840AC0D6A}"/>
              </a:ext>
            </a:extLst>
          </p:cNvPr>
          <p:cNvSpPr/>
          <p:nvPr/>
        </p:nvSpPr>
        <p:spPr>
          <a:xfrm>
            <a:off x="4319921" y="2449319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PEOPLE</a:t>
            </a: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4482EEFC-E7FD-4E30-0790-1A0A999776D0}"/>
              </a:ext>
            </a:extLst>
          </p:cNvPr>
          <p:cNvSpPr/>
          <p:nvPr/>
        </p:nvSpPr>
        <p:spPr>
          <a:xfrm>
            <a:off x="6892528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PROCESSES</a:t>
            </a: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158722E3-47DC-DB5C-DD50-339BB0EEB5C5}"/>
              </a:ext>
            </a:extLst>
          </p:cNvPr>
          <p:cNvSpPr/>
          <p:nvPr/>
        </p:nvSpPr>
        <p:spPr>
          <a:xfrm>
            <a:off x="9465135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PROGRAMS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4636267-2DAF-3ED4-16AB-AD01BD99A341}"/>
              </a:ext>
            </a:extLst>
          </p:cNvPr>
          <p:cNvGraphicFramePr>
            <a:graphicFrameLocks noGrp="1"/>
          </p:cNvGraphicFramePr>
          <p:nvPr/>
        </p:nvGraphicFramePr>
        <p:xfrm>
          <a:off x="4319921" y="3065605"/>
          <a:ext cx="7636290" cy="3655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430">
                  <a:extLst>
                    <a:ext uri="{9D8B030D-6E8A-4147-A177-3AD203B41FA5}">
                      <a16:colId xmlns:a16="http://schemas.microsoft.com/office/drawing/2014/main" val="3480838859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732385373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59920267"/>
                    </a:ext>
                  </a:extLst>
                </a:gridCol>
              </a:tblGrid>
              <a:tr h="12074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92755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50731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924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F983179-0C95-C3C6-3932-381E21E53BA9}"/>
              </a:ext>
            </a:extLst>
          </p:cNvPr>
          <p:cNvSpPr txBox="1"/>
          <p:nvPr/>
        </p:nvSpPr>
        <p:spPr>
          <a:xfrm>
            <a:off x="4319921" y="3842373"/>
            <a:ext cx="7768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Requirements Analysis</a:t>
            </a:r>
          </a:p>
          <a:p>
            <a:r>
              <a:rPr lang="en-US" sz="4400"/>
              <a:t>User Stories</a:t>
            </a:r>
          </a:p>
          <a:p>
            <a:r>
              <a:rPr lang="en-US" sz="4400"/>
              <a:t>Testing Conditions of Satisfaction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0703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6F7-706C-6C63-4C0C-15B316E9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Why care about requirements analysis?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2F77-2FEE-4847-E377-6E5D508A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Mostly? Long, painful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7D02B-9407-FB1B-A5ED-A8D1B22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C8E8E-5833-E333-F077-BBDA7688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2000279"/>
            <a:ext cx="2660172" cy="4839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FF56C-5D1A-0921-DA1E-D0A216A3B6FD}"/>
              </a:ext>
            </a:extLst>
          </p:cNvPr>
          <p:cNvSpPr txBox="1"/>
          <p:nvPr/>
        </p:nvSpPr>
        <p:spPr>
          <a:xfrm>
            <a:off x="3719034" y="6470413"/>
            <a:ext cx="6100762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https://</a:t>
            </a:r>
            <a:r>
              <a:rPr lang="en-US" err="1">
                <a:solidFill>
                  <a:schemeClr val="tx1"/>
                </a:solidFill>
              </a:rPr>
              <a:t>en.wikipedia.org</a:t>
            </a:r>
            <a:r>
              <a:rPr lang="en-US">
                <a:solidFill>
                  <a:schemeClr val="tx1"/>
                </a:solidFill>
              </a:rPr>
              <a:t>/wiki/</a:t>
            </a:r>
            <a:r>
              <a:rPr lang="en-US" err="1">
                <a:solidFill>
                  <a:schemeClr val="tx1"/>
                </a:solidFill>
              </a:rPr>
              <a:t>Tree_swing_cartoon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49B30-2323-94E0-997D-DC1FF3A786D5}"/>
              </a:ext>
            </a:extLst>
          </p:cNvPr>
          <p:cNvSpPr txBox="1"/>
          <p:nvPr/>
        </p:nvSpPr>
        <p:spPr>
          <a:xfrm>
            <a:off x="10699668" y="1460665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3083F-B4BD-2D1B-7220-8757E0209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B9A1-DA1C-8500-8898-30FAD4F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Why care about requirements analysis?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29C44-CAB7-58B4-CA7C-FDD2443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Essential for managing 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2F4BA-6C4E-81E2-1A65-F702BB30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A1644E4F-E1A7-9380-F243-530B0F188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11943"/>
              </p:ext>
            </p:extLst>
          </p:nvPr>
        </p:nvGraphicFramePr>
        <p:xfrm>
          <a:off x="1099457" y="2167693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846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1395</Words>
  <Application>Microsoft Macintosh PowerPoint</Application>
  <PresentationFormat>Widescreen</PresentationFormat>
  <Paragraphs>177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Helvetica Neue</vt:lpstr>
      <vt:lpstr>Ink Free</vt:lpstr>
      <vt:lpstr>Verdana</vt:lpstr>
      <vt:lpstr>Wingdings</vt:lpstr>
      <vt:lpstr>1_Office Theme</vt:lpstr>
      <vt:lpstr>CS 4530: Fundamentals of Software Engineering Module 2, Lesson 2 Requirements and Risk</vt:lpstr>
      <vt:lpstr>Review: User Stories</vt:lpstr>
      <vt:lpstr>Satisfaction Conditions</vt:lpstr>
      <vt:lpstr>Writing User Stories: INVEST</vt:lpstr>
      <vt:lpstr>Learning Goals for this Lesson</vt:lpstr>
      <vt:lpstr>Where does requirements analysis fit in?</vt:lpstr>
      <vt:lpstr>Where does requirements analysis fit in?</vt:lpstr>
      <vt:lpstr>Why care about requirements analysis?</vt:lpstr>
      <vt:lpstr>Why care about requirements analysis?</vt:lpstr>
      <vt:lpstr>How do we capture the requirements?</vt:lpstr>
      <vt:lpstr>Common Elements</vt:lpstr>
      <vt:lpstr>User stories in requirements analysis</vt:lpstr>
      <vt:lpstr>NOT user stories in requirements analysis</vt:lpstr>
      <vt:lpstr>Example:</vt:lpstr>
      <vt:lpstr>Other non-functional requirements</vt:lpstr>
      <vt:lpstr>Still more non-functional requirements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Simmons, Rob</dc:creator>
  <cp:lastModifiedBy>Simmons, Rob</cp:lastModifiedBy>
  <cp:revision>3</cp:revision>
  <cp:lastPrinted>2025-04-29T23:51:44Z</cp:lastPrinted>
  <dcterms:created xsi:type="dcterms:W3CDTF">2025-04-29T23:49:01Z</dcterms:created>
  <dcterms:modified xsi:type="dcterms:W3CDTF">2025-05-06T22:17:28Z</dcterms:modified>
</cp:coreProperties>
</file>