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578" r:id="rId2"/>
    <p:sldId id="579" r:id="rId3"/>
    <p:sldId id="580" r:id="rId4"/>
    <p:sldId id="582" r:id="rId5"/>
    <p:sldId id="583" r:id="rId6"/>
    <p:sldId id="584" r:id="rId7"/>
    <p:sldId id="585" r:id="rId8"/>
    <p:sldId id="586" r:id="rId9"/>
    <p:sldId id="587" r:id="rId10"/>
    <p:sldId id="589" r:id="rId11"/>
    <p:sldId id="588" r:id="rId12"/>
    <p:sldId id="642" r:id="rId13"/>
    <p:sldId id="643" r:id="rId14"/>
    <p:sldId id="644" r:id="rId15"/>
    <p:sldId id="6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9"/>
            <p14:sldId id="588"/>
            <p14:sldId id="642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C0"/>
    <a:srgbClr val="B88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7"/>
  </p:normalViewPr>
  <p:slideViewPr>
    <p:cSldViewPr snapToGrid="0">
      <p:cViewPr varScale="1">
        <p:scale>
          <a:sx n="89" d="100"/>
          <a:sy n="89" d="100"/>
        </p:scale>
        <p:origin x="1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9CAD-1A1C-C14C-82E0-7C8EE51CA93F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C2FE-14BE-B74D-96F0-2A5DC4BF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39EF4-406F-B9B8-1616-5C48BECB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50020-A40E-E685-72D0-30039F726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E19BC-8A55-4EBF-E688-E6A46D92C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0E6B8-195C-BABC-0E82-7BE7C1DDD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20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7D45D-864D-6F16-9399-9980DE25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F937C-5A8B-D87B-37FA-06DDEDEB0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6CA6C-7677-4E66-F358-20ADFF87A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F2DD3-B28E-1D3E-582A-20D17A884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8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5" name="Shape 8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The idea of "mutation testing" is that most defects are the result of simple errors.  (Is this a realistic assumption?  Spoiler alert: it's realistic enough!)</a:t>
            </a:r>
          </a:p>
          <a:p>
            <a:endParaRPr lang="en-US"/>
          </a:p>
          <a:p>
            <a:r>
              <a:rPr lang="en-US"/>
              <a:t> In mutation testing, the adversary generates buggy code by making simple changes.  Generating buggy code in this way is clearly automatable.</a:t>
            </a:r>
          </a:p>
          <a:p>
            <a:endParaRPr lang="en-US"/>
          </a:p>
          <a:p>
            <a:r>
              <a:rPr lang="en-US"/>
              <a:t>Note that this is the kind of mistake that </a:t>
            </a:r>
            <a:r>
              <a:rPr lang="en-US" b="1"/>
              <a:t>you</a:t>
            </a:r>
            <a:r>
              <a:rPr lang="en-US" b="0"/>
              <a:t> might make if you were in a hurry, or tired, or it was late at night.</a:t>
            </a:r>
            <a:endParaRPr lang="en-US"/>
          </a:p>
          <a:p>
            <a:endParaRPr lang="en-US"/>
          </a:p>
          <a:p>
            <a:r>
              <a:rPr lang="en-US"/>
              <a:t>Snidely Whiplash (over there on the right) asks "can you tell the difference"?</a:t>
            </a:r>
          </a:p>
          <a:p>
            <a:endParaRPr lang="en-US"/>
          </a:p>
          <a:p>
            <a:r>
              <a:rPr lang="en-US"/>
              <a:t>(Recall that a while ago we promised you help in making sure that your regions have the right boundaries.   This will help!)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11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48171-4442-B15D-DE0D-B372B9BDC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>
            <a:extLst>
              <a:ext uri="{FF2B5EF4-FFF2-40B4-BE49-F238E27FC236}">
                <a16:creationId xmlns:a16="http://schemas.microsoft.com/office/drawing/2014/main" id="{C66D89A7-B0D1-C436-6C0D-DB4F9CEF4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5" name="Shape 835">
            <a:extLst>
              <a:ext uri="{FF2B5EF4-FFF2-40B4-BE49-F238E27FC236}">
                <a16:creationId xmlns:a16="http://schemas.microsoft.com/office/drawing/2014/main" id="{0871838B-0D1F-E7BC-D35F-37CF66C33B3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The idea of "mutation testing" is that most defects are the result of simple errors.  (Is this a realistic assumption?  Spoiler alert: it's realistic enough!)</a:t>
            </a:r>
          </a:p>
          <a:p>
            <a:endParaRPr lang="en-US"/>
          </a:p>
          <a:p>
            <a:r>
              <a:rPr lang="en-US"/>
              <a:t> In mutation testing, the adversary generates buggy code by making simple changes.  Generating buggy code in this way is clearly automatable.</a:t>
            </a:r>
          </a:p>
          <a:p>
            <a:endParaRPr lang="en-US"/>
          </a:p>
          <a:p>
            <a:r>
              <a:rPr lang="en-US"/>
              <a:t>Note that this is the kind of mistake that </a:t>
            </a:r>
            <a:r>
              <a:rPr lang="en-US" b="1"/>
              <a:t>you</a:t>
            </a:r>
            <a:r>
              <a:rPr lang="en-US" b="0"/>
              <a:t> might make if you were in a hurry, or tired, or it was late at night.</a:t>
            </a:r>
            <a:endParaRPr lang="en-US"/>
          </a:p>
          <a:p>
            <a:endParaRPr lang="en-US"/>
          </a:p>
          <a:p>
            <a:r>
              <a:rPr lang="en-US"/>
              <a:t>Snidely Whiplash (over there on the right) asks "can you tell the difference"?</a:t>
            </a:r>
          </a:p>
          <a:p>
            <a:endParaRPr lang="en-US"/>
          </a:p>
          <a:p>
            <a:r>
              <a:rPr lang="en-US"/>
              <a:t>(Recall that a while ago we promised you help in making sure that your regions have the right boundaries.   This will help!)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740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5A32-CF27-6208-B335-532EE2A1F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>
            <a:extLst>
              <a:ext uri="{FF2B5EF4-FFF2-40B4-BE49-F238E27FC236}">
                <a16:creationId xmlns:a16="http://schemas.microsoft.com/office/drawing/2014/main" id="{AF7354D2-CBDA-E105-4FAE-71A74BF56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5" name="Shape 835">
            <a:extLst>
              <a:ext uri="{FF2B5EF4-FFF2-40B4-BE49-F238E27FC236}">
                <a16:creationId xmlns:a16="http://schemas.microsoft.com/office/drawing/2014/main" id="{A2E9D587-82F1-3A4C-DC13-B23C2340E90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The idea of "mutation testing" is that most defects are the result of simple errors.  (Is this a realistic assumption?  Spoiler alert: it's realistic enough!)</a:t>
            </a:r>
          </a:p>
          <a:p>
            <a:endParaRPr lang="en-US"/>
          </a:p>
          <a:p>
            <a:r>
              <a:rPr lang="en-US"/>
              <a:t> In mutation testing, the adversary generates buggy code by making simple changes.  Generating buggy code in this way is clearly automatable.</a:t>
            </a:r>
          </a:p>
          <a:p>
            <a:endParaRPr lang="en-US"/>
          </a:p>
          <a:p>
            <a:r>
              <a:rPr lang="en-US"/>
              <a:t>Note that this is the kind of mistake that </a:t>
            </a:r>
            <a:r>
              <a:rPr lang="en-US" b="1"/>
              <a:t>you</a:t>
            </a:r>
            <a:r>
              <a:rPr lang="en-US" b="0"/>
              <a:t> might make if you were in a hurry, or tired, or it was late at night.</a:t>
            </a:r>
            <a:endParaRPr lang="en-US"/>
          </a:p>
          <a:p>
            <a:endParaRPr lang="en-US"/>
          </a:p>
          <a:p>
            <a:r>
              <a:rPr lang="en-US"/>
              <a:t>Snidely Whiplash (over there on the right) asks "can you tell the difference"?</a:t>
            </a:r>
          </a:p>
          <a:p>
            <a:endParaRPr lang="en-US"/>
          </a:p>
          <a:p>
            <a:r>
              <a:rPr lang="en-US"/>
              <a:t>(Recall that a while ago we promised you help in making sure that your regions have the right boundaries.   This will help!)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9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66F1D-B153-12E0-19CF-44A70B3F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57BAE-5721-9331-C907-955DD2D95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3BC18-E445-4BE1-88A8-22D3F18CC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40B3-BC66-42FA-5D45-CA0670564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E12B05A-5BD9-DCC1-6194-34D5255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D2A64DE-480B-420F-9649-4F8E696E08E0}" type="datetime1">
              <a:rPr lang="en-US" smtClean="0"/>
              <a:t>5/5/25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123B03A-4C67-473C-EC6E-D6B4462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B40CE31-E956-1292-6818-3E750BF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8FE0B0-4AAD-48FC-89AD-4EE058AC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141331-0E85-C119-5FDF-DA8E4094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7"/>
            <a:ext cx="10128740" cy="22108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510E88-9152-2D63-A0BC-D778E8633326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73E69-7099-8521-BC3C-7AF2158EBF67}"/>
              </a:ext>
            </a:extLst>
          </p:cNvPr>
          <p:cNvSpPr/>
          <p:nvPr userDrawn="1"/>
        </p:nvSpPr>
        <p:spPr>
          <a:xfrm>
            <a:off x="539260" y="5630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5C5962"/>
                </a:solidFill>
              </a:rPr>
              <a:t>© 2025 Released under the </a:t>
            </a:r>
            <a:r>
              <a:rPr lang="en-US">
                <a:solidFill>
                  <a:srgbClr val="D41B2C"/>
                </a:solidFill>
                <a:hlinkClick r:id="rId2"/>
              </a:rPr>
              <a:t>CC BY-SA</a:t>
            </a:r>
            <a:r>
              <a:rPr lang="en-US">
                <a:solidFill>
                  <a:srgbClr val="5C5962"/>
                </a:solidFill>
              </a:rPr>
              <a:t> license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3D25CE-A679-D4CC-388B-DD8ED18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461334-A651-026E-8A44-9AB00A3F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3DC1B7B-DF6F-F288-276A-0A55B83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7C7BFD4-467E-4EDE-93EA-052F5B39A4E5}" type="datetime1">
              <a:rPr lang="en-US" smtClean="0"/>
              <a:t>5/5/25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FEAB368-F7DB-2AA8-7086-88A4627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0A2628-6301-1D59-F912-3E58A9A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DA3AD-E587-BB0E-B889-17D8DD8DA50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F9752026-448B-424B-F5A1-0490905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9E55A0-C911-4F03-82FC-7E5926047D46}" type="datetime1">
              <a:rPr lang="en-US" smtClean="0"/>
              <a:t>5/5/25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3951C7-6162-4BC1-4937-2659E501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7C8613-4729-99EF-BA18-80D11D9C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CA22D2-E4F1-EC02-F3C2-9CB47FC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EE6CDE-34B3-2BB7-BE6E-B392EA596B0C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71D89EE-775B-8CDC-C751-64C5EC7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7B7EE0-7771-4CD5-9B2B-3550753A54A1}" type="datetime1">
              <a:rPr lang="en-US" smtClean="0"/>
              <a:t>5/5/25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E549C4C-C4BB-ED1A-93F1-BB9D971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A6F911A-A445-531A-5F0E-7157E64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08CC8-F0F8-60B8-E8A2-EE88111B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2B603-822C-E0D2-4A1C-9DDF81F0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49ED-5535-CADC-B708-7B857CF1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/>
          <a:p>
            <a:r>
              <a:rPr lang="en-US" altLang="en-US">
                <a:sym typeface="Helvetica Neue" charset="0"/>
              </a:rPr>
              <a:t>CS 4530: Fundamentals of Software Engineering</a:t>
            </a:r>
            <a:br>
              <a:rPr lang="en-US" altLang="en-US">
                <a:sym typeface="Helvetica Neue" charset="0"/>
              </a:rPr>
            </a:br>
            <a:r>
              <a:rPr lang="en-US" altLang="en-US">
                <a:sym typeface="Helvetica Neue" charset="0"/>
              </a:rPr>
              <a:t>Module 2, Lesson 4</a:t>
            </a:r>
            <a:br>
              <a:rPr lang="en-US" altLang="en-US">
                <a:sym typeface="Helvetica Neue" charset="0"/>
              </a:rPr>
            </a:br>
            <a:r>
              <a:rPr lang="en-US" altLang="en-US">
                <a:sym typeface="Helvetica Neue" charset="0"/>
              </a:rPr>
              <a:t>When Have I Written Enough Tests?</a:t>
            </a:r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A31A05-06AA-20BF-300D-954000768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238500"/>
            <a:ext cx="10128250" cy="2209800"/>
          </a:xfrm>
        </p:spPr>
        <p:txBody>
          <a:bodyPr/>
          <a:lstStyle/>
          <a:p>
            <a:r>
              <a:rPr lang="en-US"/>
              <a:t>Rob Simmons</a:t>
            </a:r>
          </a:p>
          <a:p>
            <a:r>
              <a:rPr lang="en-US"/>
              <a:t>Khoury College of Computer Sciences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484-5B0A-1F40-24B6-FB972E69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8F65-A0D1-5B6E-005B-4E64E3D6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Total code coverage — by any metric — does not mean no bugs</a:t>
            </a:r>
          </a:p>
          <a:p>
            <a:pPr lvl="1"/>
            <a:r>
              <a:rPr lang="en-US"/>
              <a:t>Running code doesn’t mean checking that it’s doing the right thing!</a:t>
            </a:r>
          </a:p>
          <a:p>
            <a:r>
              <a:rPr lang="en-US"/>
              <a:t>Coverage checking can be invaluable at identifying when you </a:t>
            </a:r>
            <a:r>
              <a:rPr lang="en-US" i="1"/>
              <a:t>think</a:t>
            </a:r>
            <a:r>
              <a:rPr lang="en-US"/>
              <a:t> you’re testing something but you’re not, which is a real problem in practice.</a:t>
            </a:r>
          </a:p>
          <a:p>
            <a:pPr lvl="1"/>
            <a:r>
              <a:rPr lang="en-US"/>
              <a:t>Test-Driven Development also valuable for this problem: it’s important that tests switch from failing to succeeding </a:t>
            </a:r>
            <a:r>
              <a:rPr lang="en-US" i="1"/>
              <a:t>when you expect them to.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1568-6786-E28A-30B8-99E8FBE3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E383-9383-B60E-EC8E-748102A8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8909-8E59-F5F1-30C4-1A414DFC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helpful to think of testing as a game in which you play against an adversary.</a:t>
            </a:r>
          </a:p>
          <a:p>
            <a:r>
              <a:rPr lang="en-US" dirty="0"/>
              <a:t>Your adversary plays by producing multiple versions of code that you agree is buggy, and multiple versions of code you agree is correct.</a:t>
            </a:r>
          </a:p>
          <a:p>
            <a:r>
              <a:rPr lang="en-US" dirty="0"/>
              <a:t>Your win if your tests catch all the buggy code, </a:t>
            </a:r>
            <a:br>
              <a:rPr lang="en-US" dirty="0"/>
            </a:br>
            <a:r>
              <a:rPr lang="en-US" dirty="0"/>
              <a:t>and pass all the correct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F5D7-DA36-6458-3E9A-9767FCD2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  <p:sp>
        <p:nvSpPr>
          <p:cNvPr id="826" name="Mutation Analysis Tests the Test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Adversarial Testing</a:t>
            </a:r>
          </a:p>
        </p:txBody>
      </p:sp>
      <p:sp>
        <p:nvSpPr>
          <p:cNvPr id="829" name="public contains(location: PlayerLocation): boolean {…"/>
          <p:cNvSpPr txBox="1"/>
          <p:nvPr/>
        </p:nvSpPr>
        <p:spPr>
          <a:xfrm>
            <a:off x="1104030" y="1923578"/>
            <a:ext cx="8036174" cy="1477328"/>
          </a:xfrm>
          <a:prstGeom prst="rect">
            <a:avLst/>
          </a:prstGeom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find the first item in the list that is </a:t>
            </a:r>
            <a:endParaRPr lang="en-US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greater than or equal to the target.</a:t>
            </a:r>
            <a:endParaRPr lang="en-US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search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err="1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[], </a:t>
            </a:r>
            <a:r>
              <a:rPr lang="en-US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err="1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((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/>
              <a:t>               </a:t>
            </a:r>
            <a:endParaRPr/>
          </a:p>
        </p:txBody>
      </p:sp>
      <p:sp>
        <p:nvSpPr>
          <p:cNvPr id="830" name="Correct code for ‘Contains” in IP1"/>
          <p:cNvSpPr txBox="1"/>
          <p:nvPr/>
        </p:nvSpPr>
        <p:spPr>
          <a:xfrm>
            <a:off x="1104030" y="1500339"/>
            <a:ext cx="2284151" cy="36933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/>
          <a:p>
            <a:r>
              <a:rPr lang="en-US"/>
              <a:t>Original code (correct)</a:t>
            </a:r>
            <a:endParaRPr/>
          </a:p>
        </p:txBody>
      </p:sp>
      <p:sp>
        <p:nvSpPr>
          <p:cNvPr id="832" name="Mutated (and buggy) code for ‘Contains” in IP1"/>
          <p:cNvSpPr txBox="1"/>
          <p:nvPr/>
        </p:nvSpPr>
        <p:spPr>
          <a:xfrm>
            <a:off x="1104030" y="3833759"/>
            <a:ext cx="2267737" cy="36933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/>
          <a:p>
            <a:r>
              <a:t>Mutated</a:t>
            </a:r>
            <a:r>
              <a:rPr lang="en-US"/>
              <a:t> code (buggy)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3C33E2-6499-B6D2-F9CB-10F1AA8927AF}"/>
              </a:ext>
            </a:extLst>
          </p:cNvPr>
          <p:cNvGrpSpPr/>
          <p:nvPr/>
        </p:nvGrpSpPr>
        <p:grpSpPr>
          <a:xfrm>
            <a:off x="1104030" y="4276021"/>
            <a:ext cx="8036174" cy="1892826"/>
            <a:chOff x="2222476" y="8248054"/>
            <a:chExt cx="16072346" cy="3785652"/>
          </a:xfrm>
        </p:grpSpPr>
        <p:sp>
          <p:nvSpPr>
            <p:cNvPr id="831" name="public contains(location: PlayerLocation): boolean {…"/>
            <p:cNvSpPr txBox="1"/>
            <p:nvPr/>
          </p:nvSpPr>
          <p:spPr>
            <a:xfrm>
              <a:off x="2222476" y="8248054"/>
              <a:ext cx="16072346" cy="3785652"/>
            </a:xfrm>
            <a:prstGeom prst="rect">
              <a:avLst/>
            </a:prstGeom>
            <a:ln w="25400">
              <a:solidFill>
                <a:schemeClr val="accent1"/>
              </a:solidFill>
              <a:miter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tIns="45720" bIns="45720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 find the first item in the list that is </a:t>
              </a:r>
              <a:endParaRPr lang="en-US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>
                  <a:solidFill>
                    <a:srgbClr val="008000"/>
                  </a:solidFill>
                  <a:latin typeface="Consolas" panose="020B0609020204030204" pitchFamily="49" charset="0"/>
                </a:rPr>
                <a:t>// greater than or equal to the target.</a:t>
              </a:r>
              <a:endParaRPr lang="en-US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>
                  <a:solidFill>
                    <a:srgbClr val="AF00DB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AF00DB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795E26"/>
                  </a:solidFill>
                  <a:latin typeface="Consolas" panose="020B0609020204030204" pitchFamily="49" charset="0"/>
                </a:rPr>
                <a:t>search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err="1">
                  <a:solidFill>
                    <a:srgbClr val="267F99"/>
                  </a:solidFill>
                  <a:latin typeface="Consolas" panose="020B0609020204030204" pitchFamily="49" charset="0"/>
                </a:rPr>
                <a:t>number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[], </a:t>
              </a:r>
              <a:r>
                <a:rPr lang="en-US" err="1">
                  <a:solidFill>
                    <a:srgbClr val="001080"/>
                  </a:solidFill>
                  <a:latin typeface="Consolas" panose="020B0609020204030204" pitchFamily="49" charset="0"/>
                </a:rPr>
                <a:t>target</a:t>
              </a:r>
              <a:r>
                <a:rPr lang="en-US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err="1">
                  <a:solidFill>
                    <a:srgbClr val="267F99"/>
                  </a:solidFill>
                  <a:latin typeface="Consolas" panose="020B0609020204030204" pitchFamily="49" charset="0"/>
                </a:rPr>
                <a:t>number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err="1">
                  <a:solidFill>
                    <a:srgbClr val="3B3B3B"/>
                  </a:solidFill>
                  <a:latin typeface="Consolas" panose="020B0609020204030204" pitchFamily="49" charset="0"/>
                </a:rPr>
                <a:t>.</a:t>
              </a:r>
              <a:r>
                <a:rPr lang="en-US" err="1">
                  <a:solidFill>
                    <a:srgbClr val="795E26"/>
                  </a:solidFill>
                  <a:latin typeface="Consolas" panose="020B0609020204030204" pitchFamily="49" charset="0"/>
                </a:rPr>
                <a:t>find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((</a:t>
              </a:r>
              <a:r>
                <a:rPr lang="en-US">
                  <a:solidFill>
                    <a:srgbClr val="001080"/>
                  </a:solidFill>
                  <a:latin typeface="Consolas" panose="020B0609020204030204" pitchFamily="49" charset="0"/>
                </a:rPr>
                <a:t>item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</a:rPr>
                <a:t>=&gt;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01080"/>
                  </a:solidFill>
                  <a:latin typeface="Consolas" panose="020B0609020204030204" pitchFamily="49" charset="0"/>
                </a:rPr>
                <a:t>item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>
                  <a:solidFill>
                    <a:srgbClr val="001080"/>
                  </a:solidFill>
                  <a:latin typeface="Consolas" panose="020B0609020204030204" pitchFamily="49" charset="0"/>
                </a:rPr>
                <a:t>target</a:t>
              </a:r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pPr defTabSz="457200">
                <a:defRPr sz="2700">
                  <a:solidFill>
                    <a:srgbClr val="272727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/>
                <a:t>    </a:t>
              </a:r>
              <a:endParaRPr/>
            </a:p>
          </p:txBody>
        </p:sp>
        <p:sp>
          <p:nvSpPr>
            <p:cNvPr id="833" name="Rectangle"/>
            <p:cNvSpPr/>
            <p:nvPr/>
          </p:nvSpPr>
          <p:spPr>
            <a:xfrm>
              <a:off x="10037349" y="9836414"/>
              <a:ext cx="3786850" cy="902736"/>
            </a:xfrm>
            <a:prstGeom prst="rect">
              <a:avLst/>
            </a:prstGeom>
            <a:ln w="114300">
              <a:solidFill>
                <a:srgbClr val="F14C0E"/>
              </a:solidFill>
              <a:miter/>
            </a:ln>
          </p:spPr>
          <p:txBody>
            <a:bodyPr tIns="45720" bIns="45720" anchor="ctr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079989-BE9D-E831-53D2-F4414CE4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716" y="2869299"/>
            <a:ext cx="1243099" cy="17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7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B964C-B9F1-B09A-02B9-F3DBDD834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Mutation Analysis Tests the Tests">
            <a:extLst>
              <a:ext uri="{FF2B5EF4-FFF2-40B4-BE49-F238E27FC236}">
                <a16:creationId xmlns:a16="http://schemas.microsoft.com/office/drawing/2014/main" id="{3505756F-0E16-DD45-F6F8-5EF6A9FC0F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Adversarial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B1608-BF12-06F4-3A8E-8E22548F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92202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Stryker is a </a:t>
            </a:r>
            <a:r>
              <a:rPr lang="en-US" i="1"/>
              <a:t>mutation tester </a:t>
            </a:r>
            <a:r>
              <a:rPr lang="en-US"/>
              <a:t>for JavaScript — an automated adversary!</a:t>
            </a:r>
          </a:p>
        </p:txBody>
      </p:sp>
      <p:sp>
        <p:nvSpPr>
          <p:cNvPr id="828" name="Slide Number">
            <a:extLst>
              <a:ext uri="{FF2B5EF4-FFF2-40B4-BE49-F238E27FC236}">
                <a16:creationId xmlns:a16="http://schemas.microsoft.com/office/drawing/2014/main" id="{02E8DAD1-E08C-F87D-BFC9-1B8899A1AC2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DE925F5-88D1-1054-240C-326948CD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4975"/>
            <a:ext cx="10637069" cy="3548949"/>
          </a:xfrm>
          <a:prstGeom prst="rect">
            <a:avLst/>
          </a:prstGeom>
          <a:ln w="25400">
            <a:solidFill>
              <a:schemeClr val="accent1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99540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99E53-0833-01EC-2894-06677687E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Mutation Analysis Tests the Tests">
            <a:extLst>
              <a:ext uri="{FF2B5EF4-FFF2-40B4-BE49-F238E27FC236}">
                <a16:creationId xmlns:a16="http://schemas.microsoft.com/office/drawing/2014/main" id="{53661DD6-797A-BE6B-8140-688C33F9A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Adversarial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2A0090-2A9A-67BE-72E1-E2FFC057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9602972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Stryker is a mutation tester for JavaScript — an automated adversary!</a:t>
            </a:r>
            <a:endParaRPr lang="en-US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Sometimes it loses the game because mutants aren’t bugs.</a:t>
            </a:r>
          </a:p>
        </p:txBody>
      </p:sp>
      <p:sp>
        <p:nvSpPr>
          <p:cNvPr id="828" name="Slide Number">
            <a:extLst>
              <a:ext uri="{FF2B5EF4-FFF2-40B4-BE49-F238E27FC236}">
                <a16:creationId xmlns:a16="http://schemas.microsoft.com/office/drawing/2014/main" id="{157B8D3E-A23D-59A9-FC7F-D4B81474C57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D0E66170-3B33-57B9-E3BA-03645AFB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899"/>
            <a:ext cx="8956158" cy="3029451"/>
          </a:xfrm>
          <a:prstGeom prst="rect">
            <a:avLst/>
          </a:prstGeom>
          <a:ln w="25400">
            <a:solidFill>
              <a:schemeClr val="accent1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37109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CE68-249D-0DB4-E3BE-466E8D44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B315-3A3F-1F99-5101-B0B63564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8DF-1D74-B8F9-1CB2-17DB3547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It’s the end of the lesson, so you should be able to:</a:t>
            </a:r>
          </a:p>
          <a:p>
            <a:pPr lvl="1"/>
            <a:r>
              <a:rPr lang="en-US"/>
              <a:t>Explain how TypeScript types and documented preconditions influence what tests you need to write</a:t>
            </a:r>
          </a:p>
          <a:p>
            <a:pPr lvl="1"/>
            <a:r>
              <a:rPr lang="en-US"/>
              <a:t>Explain what code coverage is, and how different measures differ, including statements, branches, functions, and lines</a:t>
            </a:r>
          </a:p>
          <a:p>
            <a:pPr lvl="1"/>
            <a:r>
              <a:rPr lang="en-US"/>
              <a:t>Explain the benefits of mutation testing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B27CF-1844-C06D-481B-E29D25F1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84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2BE18-3AE8-5179-4D00-84381E759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F13-A512-C5B8-A0FE-38A7125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Learning Goals for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8340-BE83-1862-6D5D-0EE450FC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At the end of this lesson, you should be able to</a:t>
            </a:r>
          </a:p>
          <a:p>
            <a:pPr lvl="1"/>
            <a:r>
              <a:rPr lang="en-US"/>
              <a:t>Explain how TypeScript types and documented preconditions influence what tests you need to write</a:t>
            </a:r>
          </a:p>
          <a:p>
            <a:pPr lvl="1"/>
            <a:r>
              <a:rPr lang="en-US"/>
              <a:t>Explain what code coverage is, and how different measures differ, including statements, branches, functions, and lines</a:t>
            </a:r>
          </a:p>
          <a:p>
            <a:pPr lvl="1"/>
            <a:r>
              <a:rPr lang="en-US"/>
              <a:t>Explain the benefits of mutation testing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BC9FA-323D-ED50-496E-44D057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20F37917-FD3A-4669-9018-DA04BCDD3D75}" type="slidenum">
              <a:rPr lang="en-US" noProof="0" smtClean="0"/>
              <a:pPr lvl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009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083E-BC03-7143-3305-7D5C8856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21CC-6ECC-AE79-F5AB-B8188A7B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input values do I need to test this function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8408-869B-696B-6166-4C6F4BD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D6DBF-0D3B-3245-8AFD-BA6693B645B6}"/>
              </a:ext>
            </a:extLst>
          </p:cNvPr>
          <p:cNvSpPr txBox="1"/>
          <p:nvPr/>
        </p:nvSpPr>
        <p:spPr>
          <a:xfrm>
            <a:off x="744069" y="2501474"/>
            <a:ext cx="11354146" cy="342395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/**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 Prints "hello" repeatedly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numHellos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 number of times to apply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base,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*   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must be an integer &gt;= 0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iterateNTimes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numHellos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numHellos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!==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'hello’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2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9547C-41A0-F32E-2BDC-4D840065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7CE-2D51-2318-DF4A-346A1DA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Testing and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4E3C-38C0-4649-19E8-4346BD0F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88"/>
            <a:ext cx="10906126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input values do I need to test this function on?</a:t>
            </a:r>
          </a:p>
          <a:p>
            <a:r>
              <a:rPr lang="en-US" dirty="0"/>
              <a:t>Edge cases (definitely 0)</a:t>
            </a:r>
          </a:p>
          <a:p>
            <a:r>
              <a:rPr lang="en-US" dirty="0"/>
              <a:t>Probably 1 and some larger number? </a:t>
            </a:r>
            <a:br>
              <a:rPr lang="en-US" dirty="0"/>
            </a:br>
            <a:r>
              <a:rPr lang="en-US" dirty="0"/>
              <a:t>But most numbers &gt; 1 are kind of interchangeable.</a:t>
            </a:r>
          </a:p>
          <a:p>
            <a:pPr lvl="1"/>
            <a:r>
              <a:rPr lang="en-US" dirty="0"/>
              <a:t>If we want to sound fancy we’ll call these “equivalence classes of inputs.”</a:t>
            </a:r>
          </a:p>
          <a:p>
            <a:r>
              <a:rPr lang="en-US" dirty="0"/>
              <a:t>What about -3? What about 1.4? What about </a:t>
            </a:r>
            <a:r>
              <a:rPr lang="en-US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dirty="0"/>
              <a:t> or </a:t>
            </a:r>
            <a:r>
              <a:rPr lang="en-US" sz="1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lol:</a:t>
            </a:r>
            <a:r>
              <a:rPr lang="en-US" sz="1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'owned'</a:t>
            </a:r>
            <a:r>
              <a:rPr lang="en-US" sz="1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</a:t>
            </a:r>
            <a:r>
              <a:rPr lang="en-US" sz="1800" dirty="0"/>
              <a:t> </a:t>
            </a:r>
            <a:r>
              <a:rPr lang="en-US" dirty="0"/>
              <a:t>?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707C5-21D4-7449-8506-19BBA58B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F0922-83D5-1321-785B-9E49D3F3F01A}"/>
              </a:ext>
            </a:extLst>
          </p:cNvPr>
          <p:cNvSpPr txBox="1"/>
          <p:nvPr/>
        </p:nvSpPr>
        <p:spPr>
          <a:xfrm>
            <a:off x="744069" y="4635277"/>
            <a:ext cx="11354146" cy="2205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/**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 Prints "hello" repeatedly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numHellos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 number of times to apply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base,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*   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must be an integer &gt;= 0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iterateNTimes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numHellos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7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EDE22-3767-1FAB-9FB0-77BAC982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4AB-2B15-1894-7865-F2911DC3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Testing and 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7836-85FC-F37E-8C61-93C9493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E1200-EC64-29F2-0CEE-B9632177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8877300" cy="5457854"/>
          </a:xfrm>
        </p:spPr>
        <p:txBody>
          <a:bodyPr>
            <a:normAutofit/>
          </a:bodyPr>
          <a:lstStyle/>
          <a:p>
            <a:r>
              <a:rPr lang="en-US" dirty="0"/>
              <a:t>TypeScript types are, at the end of the day, </a:t>
            </a:r>
            <a:br>
              <a:rPr lang="en-US" dirty="0"/>
            </a:br>
            <a:r>
              <a:rPr lang="en-US" dirty="0"/>
              <a:t>no better than precondition comments.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iterateNTimes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lol: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'owned 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unknown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do at least make it less likely you’ll screw up </a:t>
            </a:r>
            <a:r>
              <a:rPr lang="en-US" i="1" dirty="0"/>
              <a:t>accidentally…</a:t>
            </a:r>
            <a:endParaRPr lang="en-US" dirty="0"/>
          </a:p>
          <a:p>
            <a:r>
              <a:rPr lang="en-US" dirty="0"/>
              <a:t>It makes sense </a:t>
            </a:r>
            <a:r>
              <a:rPr lang="en-US" i="1" dirty="0"/>
              <a:t>sometimes</a:t>
            </a:r>
            <a:r>
              <a:rPr lang="en-US" dirty="0"/>
              <a:t> to treat your precondition comments as not-needing-to-be tested</a:t>
            </a:r>
          </a:p>
          <a:p>
            <a:r>
              <a:rPr lang="en-US" dirty="0"/>
              <a:t>It makes sense </a:t>
            </a:r>
            <a:r>
              <a:rPr lang="en-US" i="1" dirty="0"/>
              <a:t>often </a:t>
            </a:r>
            <a:r>
              <a:rPr lang="en-US" dirty="0"/>
              <a:t>to treat your TypeScript types as </a:t>
            </a:r>
            <a:br>
              <a:rPr lang="en-US" dirty="0"/>
            </a:br>
            <a:r>
              <a:rPr lang="en-US" dirty="0"/>
              <a:t>not-needing-to-be-tested</a:t>
            </a:r>
          </a:p>
          <a:p>
            <a:r>
              <a:rPr lang="en-US" dirty="0"/>
              <a:t>Extra defensive checks have their own costs!</a:t>
            </a:r>
          </a:p>
        </p:txBody>
      </p:sp>
    </p:spTree>
    <p:extLst>
      <p:ext uri="{BB962C8B-B14F-4D97-AF65-F5344CB8AC3E}">
        <p14:creationId xmlns:p14="http://schemas.microsoft.com/office/powerpoint/2010/main" val="11049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139C2-5471-E61B-A6FD-8D2422B3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E5B9-5FCF-FEA0-EF85-C7492DA1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9A8B9-A610-C4FD-2926-B7BD4F00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A32395-303A-EA3B-B383-3B063412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7887346" cy="5221316"/>
          </a:xfrm>
        </p:spPr>
        <p:txBody>
          <a:bodyPr>
            <a:normAutofit/>
          </a:bodyPr>
          <a:lstStyle/>
          <a:p>
            <a:r>
              <a:rPr lang="en-US"/>
              <a:t>The industry standard answer for “have I written enough tests”</a:t>
            </a:r>
          </a:p>
          <a:p>
            <a:r>
              <a:rPr lang="en-US"/>
              <a:t>Measures “how much of your code” is exercised by your tests</a:t>
            </a:r>
          </a:p>
          <a:p>
            <a:r>
              <a:rPr lang="en-US"/>
              <a:t>If none of your test even </a:t>
            </a:r>
            <a:r>
              <a:rPr lang="en-US" i="1"/>
              <a:t>execute</a:t>
            </a:r>
            <a:r>
              <a:rPr lang="en-US"/>
              <a:t> a piece of code, it’s definitely not being tested!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68DFF-D7BB-13BF-CA3C-2866BE9B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8E00-1CE9-8EE5-3CBB-E4301F13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8237-DA67-CC8A-F2A8-DEF0DA6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657526-5CD9-6D31-F247-63D6442B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4882662" cy="5221316"/>
          </a:xfrm>
        </p:spPr>
        <p:txBody>
          <a:bodyPr>
            <a:normAutofit/>
          </a:bodyPr>
          <a:lstStyle/>
          <a:p>
            <a:r>
              <a:rPr lang="en-US" i="1"/>
              <a:t>Line </a:t>
            </a:r>
            <a:r>
              <a:rPr lang="en-US"/>
              <a:t>and </a:t>
            </a:r>
            <a:r>
              <a:rPr lang="en-US" i="1"/>
              <a:t>Statement </a:t>
            </a:r>
            <a:r>
              <a:rPr lang="en-US"/>
              <a:t>coverage: coarsest measure.</a:t>
            </a:r>
          </a:p>
          <a:p>
            <a:r>
              <a:rPr lang="en-US"/>
              <a:t>Testing x = 0 exercises lines 1 and 2</a:t>
            </a:r>
          </a:p>
          <a:p>
            <a:r>
              <a:rPr lang="en-US"/>
              <a:t>Testing x = 10 exercises lines 1, 4, 5, and 6.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D0082-17B9-FF5F-8F05-BB126115B63F}"/>
              </a:ext>
            </a:extLst>
          </p:cNvPr>
          <p:cNvSpPr txBox="1"/>
          <p:nvPr/>
        </p:nvSpPr>
        <p:spPr>
          <a:xfrm>
            <a:off x="6283569" y="2501474"/>
            <a:ext cx="5814645" cy="21013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1|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5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6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71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54B7-BFC5-9945-2D28-D359F42F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B2C3-5073-2087-CA96-FBB0691C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877A-33BE-B69F-DBBE-68746C5C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A18A-C669-7174-EDB0-48C854EF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4882662" cy="5221316"/>
          </a:xfrm>
        </p:spPr>
        <p:txBody>
          <a:bodyPr>
            <a:normAutofit/>
          </a:bodyPr>
          <a:lstStyle/>
          <a:p>
            <a:r>
              <a:rPr lang="en-US" i="1"/>
              <a:t>Branch </a:t>
            </a:r>
            <a:r>
              <a:rPr lang="en-US"/>
              <a:t>coverage: most widely used in industry.</a:t>
            </a:r>
          </a:p>
          <a:p>
            <a:r>
              <a:rPr lang="en-US"/>
              <a:t>Testing with x &gt; 4 and x &lt;= 4 necessary to handle both branches on line 4.</a:t>
            </a:r>
          </a:p>
          <a:p>
            <a:r>
              <a:rPr lang="en-US"/>
              <a:t>Testing with odd and even numbers necessary to handle both branches on line 5.</a:t>
            </a:r>
          </a:p>
          <a:p>
            <a:r>
              <a:rPr lang="en-US"/>
              <a:t>The values -2, 0, 1, and 10 get full branch coverage.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C927A-64D8-5231-F584-534E6971C572}"/>
              </a:ext>
            </a:extLst>
          </p:cNvPr>
          <p:cNvSpPr txBox="1"/>
          <p:nvPr/>
        </p:nvSpPr>
        <p:spPr>
          <a:xfrm>
            <a:off x="6283569" y="2501474"/>
            <a:ext cx="5814645" cy="21013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1|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5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6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274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43082-0237-AF6C-0C39-D301AAC5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F0A0-1E15-7377-BE92-C71EC0B5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38EFE-8C62-6AFD-AB4C-10CE33A5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E2AB38-C589-483D-0F74-5B3ADB63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4882662" cy="5221316"/>
          </a:xfrm>
        </p:spPr>
        <p:txBody>
          <a:bodyPr>
            <a:normAutofit/>
          </a:bodyPr>
          <a:lstStyle/>
          <a:p>
            <a:r>
              <a:rPr lang="en-US"/>
              <a:t>The values -2, 0, 1, and 10 get full branch coverage…</a:t>
            </a:r>
          </a:p>
          <a:p>
            <a:r>
              <a:rPr lang="en-US"/>
              <a:t>…but 5 causes line 6 to divide by zero! </a:t>
            </a:r>
          </a:p>
          <a:p>
            <a:pPr lvl="1"/>
            <a:r>
              <a:rPr lang="en-US"/>
              <a:t>In JavaScript/TypeScript, this doesn’t cause an exception, there’s a number called “</a:t>
            </a:r>
            <a:r>
              <a:rPr lang="en-US" err="1"/>
              <a:t>NaN</a:t>
            </a:r>
            <a:r>
              <a:rPr lang="en-US"/>
              <a:t>” for “not a number”</a:t>
            </a:r>
          </a:p>
          <a:p>
            <a:r>
              <a:rPr lang="en-US" i="1"/>
              <a:t>Path </a:t>
            </a:r>
            <a:r>
              <a:rPr lang="en-US"/>
              <a:t>coverage covers all combinations of branches, but is infeasible in practice.</a:t>
            </a:r>
            <a:endParaRPr lang="en-US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9FED7-7D0F-8FF7-0CFA-F9D2A40D9634}"/>
              </a:ext>
            </a:extLst>
          </p:cNvPr>
          <p:cNvSpPr txBox="1"/>
          <p:nvPr/>
        </p:nvSpPr>
        <p:spPr>
          <a:xfrm>
            <a:off x="6283569" y="2501474"/>
            <a:ext cx="5814645" cy="21013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1|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5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Menlo" panose="020B0609030804020204" pitchFamily="49" charset="0"/>
              </a:rPr>
              <a:t>6</a:t>
            </a:r>
            <a:r>
              <a:rPr lang="en-US" sz="2000" b="0">
                <a:solidFill>
                  <a:schemeClr val="bg2">
                    <a:lumMod val="90000"/>
                  </a:schemeClr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US" sz="2000" b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2000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4896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1478</Words>
  <Application>Microsoft Macintosh PowerPoint</Application>
  <PresentationFormat>Widescreen</PresentationFormat>
  <Paragraphs>157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Consolas</vt:lpstr>
      <vt:lpstr>Helvetica Neue</vt:lpstr>
      <vt:lpstr>Menlo</vt:lpstr>
      <vt:lpstr>Verdana</vt:lpstr>
      <vt:lpstr>1_Office Theme</vt:lpstr>
      <vt:lpstr>CS 4530: Fundamentals of Software Engineering Module 2, Lesson 4 When Have I Written Enough Tests?</vt:lpstr>
      <vt:lpstr>Learning Goals for this Lesson</vt:lpstr>
      <vt:lpstr>Testing and preconditions</vt:lpstr>
      <vt:lpstr>Testing and preconditions</vt:lpstr>
      <vt:lpstr>Testing and TypeScript</vt:lpstr>
      <vt:lpstr>Code Coverage</vt:lpstr>
      <vt:lpstr>Code Coverage</vt:lpstr>
      <vt:lpstr>Code Coverage</vt:lpstr>
      <vt:lpstr>Code Coverage</vt:lpstr>
      <vt:lpstr>Code Coverage</vt:lpstr>
      <vt:lpstr>Adversarial Testing</vt:lpstr>
      <vt:lpstr>Adversarial Testing</vt:lpstr>
      <vt:lpstr>Adversarial Testing</vt:lpstr>
      <vt:lpstr>Adversarial Testing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Simmons, Rob</dc:creator>
  <cp:lastModifiedBy>Simmons, Rob</cp:lastModifiedBy>
  <cp:revision>3</cp:revision>
  <cp:lastPrinted>2025-04-29T23:51:44Z</cp:lastPrinted>
  <dcterms:created xsi:type="dcterms:W3CDTF">2025-04-29T23:49:01Z</dcterms:created>
  <dcterms:modified xsi:type="dcterms:W3CDTF">2025-05-06T22:15:27Z</dcterms:modified>
</cp:coreProperties>
</file>