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582" r:id="rId2"/>
    <p:sldId id="583" r:id="rId3"/>
    <p:sldId id="584" r:id="rId4"/>
    <p:sldId id="586" r:id="rId5"/>
    <p:sldId id="587" r:id="rId6"/>
    <p:sldId id="266" r:id="rId7"/>
    <p:sldId id="290" r:id="rId8"/>
    <p:sldId id="292" r:id="rId9"/>
    <p:sldId id="267" r:id="rId10"/>
    <p:sldId id="283" r:id="rId11"/>
    <p:sldId id="285" r:id="rId12"/>
    <p:sldId id="293" r:id="rId13"/>
    <p:sldId id="585" r:id="rId14"/>
    <p:sldId id="588" r:id="rId15"/>
    <p:sldId id="589" r:id="rId16"/>
    <p:sldId id="5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6E09-5963-3944-BD4B-266F7A004CDA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91559-893B-324A-AF03-77CEBDACC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6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pub43438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version of events contains two lies: not VMs, but</a:t>
            </a:r>
            <a:r>
              <a:rPr lang="en-US" i="1" dirty="0"/>
              <a:t> containers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37F07-1250-4CCE-B198-1B2887014F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63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This problem surfaced within </a:t>
            </a:r>
            <a:r>
              <a:rPr lang="en-US" b="1" dirty="0"/>
              <a:t>Google in the mid 2000’s</a:t>
            </a:r>
            <a:r>
              <a:rPr lang="en-US" dirty="0"/>
              <a:t>, resulting in the development of Linux control groups (</a:t>
            </a:r>
            <a:r>
              <a:rPr lang="en-US" dirty="0" err="1"/>
              <a:t>cgroups</a:t>
            </a:r>
            <a:r>
              <a:rPr lang="en-US" dirty="0"/>
              <a:t>), </a:t>
            </a:r>
            <a:r>
              <a:rPr lang="en-US" b="1" dirty="0"/>
              <a:t>containers, and docker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”Consume less storage” </a:t>
            </a:r>
            <a:r>
              <a:rPr lang="en-US" b="0" dirty="0"/>
              <a:t>becomes a very important point for large-scale deployment of small apps. If your app itself is 10-30MB, it’s annoying to have to allocate 10GB of storage for it to hold ubuntu, </a:t>
            </a:r>
            <a:r>
              <a:rPr lang="en-US" b="0" dirty="0" err="1"/>
              <a:t>libc</a:t>
            </a:r>
            <a:r>
              <a:rPr lang="en-US" b="0" dirty="0"/>
              <a:t>, </a:t>
            </a:r>
            <a:r>
              <a:rPr lang="en-US" b="0" dirty="0" err="1"/>
              <a:t>openssl</a:t>
            </a:r>
            <a:r>
              <a:rPr lang="en-US" b="0" dirty="0"/>
              <a:t>, </a:t>
            </a:r>
            <a:r>
              <a:rPr lang="en-US" b="0" dirty="0" err="1"/>
              <a:t>nodejs</a:t>
            </a:r>
            <a:r>
              <a:rPr lang="en-US" b="0" dirty="0"/>
              <a:t>, etc. Container technology lets you share those common OS-level components.</a:t>
            </a:r>
          </a:p>
          <a:p>
            <a:endParaRPr lang="en-US" b="0" dirty="0"/>
          </a:p>
          <a:p>
            <a:r>
              <a:rPr lang="en-US" b="0" dirty="0"/>
              <a:t>The first lie was that we were using VMs and not containers, and the second lie was that these services tend to move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slide)</a:t>
            </a:r>
          </a:p>
          <a:p>
            <a:endParaRPr lang="en-US" dirty="0"/>
          </a:p>
          <a:p>
            <a:r>
              <a:rPr lang="en-US" dirty="0"/>
              <a:t>A very important note is that you could be running 20 copies of the same container, and only need to store a single copy of each of the layers! Each layer is mounted “read only” in the running container through a file-system-level trick (this is called a “</a:t>
            </a:r>
            <a:r>
              <a:rPr lang="en-US" dirty="0" err="1"/>
              <a:t>unionfs</a:t>
            </a:r>
            <a:r>
              <a:rPr lang="en-US" dirty="0"/>
              <a:t>” in OS-parlance). Each container has its own temporary layer that it can write files to. This can DRAMATICALLY reduce storage needs – especially when there are many containers that share lower layers.</a:t>
            </a:r>
          </a:p>
        </p:txBody>
      </p:sp>
    </p:spTree>
    <p:extLst>
      <p:ext uri="{BB962C8B-B14F-4D97-AF65-F5344CB8AC3E}">
        <p14:creationId xmlns:p14="http://schemas.microsoft.com/office/powerpoint/2010/main" val="12686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dirty="0"/>
              <a:t>&lt;read slide&gt;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Kubernetes came out of Google, original internal system was called “Borg”. Automatic Deployment for multiple dockers. It allows you to declare a configuration file like this: “Give me …”. It will manage docker containers for these components on different machines. It could also share services between customers.</a:t>
            </a:r>
            <a:br>
              <a:rPr lang="en-US" dirty="0"/>
            </a:b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Paper: </a:t>
            </a:r>
            <a:r>
              <a:rPr lang="en-US" b="1" dirty="0"/>
              <a:t>Large-scale cluster management at Google with Borg (2015)</a:t>
            </a:r>
            <a:br>
              <a:rPr lang="en-US" dirty="0"/>
            </a:br>
            <a:r>
              <a:rPr lang="en-US" u="sng" dirty="0">
                <a:hlinkClick r:id="rId3"/>
              </a:rPr>
              <a:t>https://research.google/pubs/pub43438/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72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9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 slide)</a:t>
            </a:r>
          </a:p>
          <a:p>
            <a:endParaRPr lang="en-US" dirty="0"/>
          </a:p>
          <a:p>
            <a:r>
              <a:rPr lang="en-US" dirty="0"/>
              <a:t>The few cases where we would suggest choosing VMs over containers are:</a:t>
            </a:r>
          </a:p>
          <a:p>
            <a:pPr marL="457200" indent="-457200">
              <a:buAutoNum type="arabicPeriod"/>
            </a:pPr>
            <a:r>
              <a:rPr lang="en-US" dirty="0"/>
              <a:t>Where you NEED a different operating system. It is only possible to run Linux inside of Docker – you can’t create a container that runs windows or mac.</a:t>
            </a:r>
          </a:p>
          <a:p>
            <a:pPr marL="457200" indent="-457200">
              <a:buAutoNum type="arabicPeriod"/>
            </a:pPr>
            <a:r>
              <a:rPr lang="en-US" dirty="0"/>
              <a:t>Where there are </a:t>
            </a:r>
            <a:r>
              <a:rPr lang="en-US" dirty="0" err="1"/>
              <a:t>bizzare</a:t>
            </a:r>
            <a:r>
              <a:rPr lang="en-US" dirty="0"/>
              <a:t> compatibility issues. For example, if you needed to use NodeJS 8 as Prof Bell recently did, you might find that NPM 5 doesn’t work inside of Docker due to some weird bug that didn’t get fixed until later versions of NodeJS.</a:t>
            </a:r>
          </a:p>
        </p:txBody>
      </p:sp>
    </p:spTree>
    <p:extLst>
      <p:ext uri="{BB962C8B-B14F-4D97-AF65-F5344CB8AC3E}">
        <p14:creationId xmlns:p14="http://schemas.microsoft.com/office/powerpoint/2010/main" val="254382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56B6-995F-4046-9C61-053D0E27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A64DE-480B-420F-9649-4F8E696E08E0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E065-1B81-411E-9A3E-A77A78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6926-26F3-46DC-9948-0AFC974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B655C3-1523-8944-C748-712310DF6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60" y="665163"/>
            <a:ext cx="10814539" cy="2275997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549AA31-F254-1C77-9D81-6E096BEE4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260" y="3237827"/>
            <a:ext cx="10128740" cy="2210859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349770-58C0-0659-C24A-7B0426FAF748}"/>
              </a:ext>
            </a:extLst>
          </p:cNvPr>
          <p:cNvCxnSpPr/>
          <p:nvPr userDrawn="1"/>
        </p:nvCxnSpPr>
        <p:spPr>
          <a:xfrm>
            <a:off x="539260" y="3055777"/>
            <a:ext cx="1081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A81EC16-F2D4-3F9B-C86D-3BCAB0633A6F}"/>
              </a:ext>
            </a:extLst>
          </p:cNvPr>
          <p:cNvSpPr/>
          <p:nvPr userDrawn="1"/>
        </p:nvSpPr>
        <p:spPr>
          <a:xfrm>
            <a:off x="539260" y="56307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C5962"/>
                </a:solidFill>
              </a:rPr>
              <a:t>© 2025 Released under the </a:t>
            </a:r>
            <a:r>
              <a:rPr lang="en-US" dirty="0">
                <a:solidFill>
                  <a:srgbClr val="D41B2C"/>
                </a:solidFill>
                <a:hlinkClick r:id="rId2"/>
              </a:rPr>
              <a:t>CC BY-SA</a:t>
            </a:r>
            <a:r>
              <a:rPr lang="en-US" dirty="0">
                <a:solidFill>
                  <a:srgbClr val="5C5962"/>
                </a:solidFill>
              </a:rPr>
              <a:t> 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6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750D-385B-4340-80D6-9B052AFB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52EB-722E-4ED5-8E4A-83E134B1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8D97-33FE-455F-99C1-5F94F8F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BFD4-467E-4EDE-93EA-052F5B39A4E5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1F14-9B49-4770-95DB-8F666E2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BF3-5975-4AB7-B4BC-3D066499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0E7402-9AD9-47A7-9A7C-9E2D251980C6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868A-EEF3-4A9B-8549-9BADCF28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5A0-C911-4F03-82FC-7E5926047D46}" type="datetime1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E0DFD-410D-4C41-9994-4C58047D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0F3D0-5AE9-4747-A0A6-354F066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A25075-8F0E-5D99-3424-EC26D4D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CFFB23-4154-80C1-A1BD-D541121A9A79}"/>
              </a:ext>
            </a:extLst>
          </p:cNvPr>
          <p:cNvCxnSpPr/>
          <p:nvPr userDrawn="1"/>
        </p:nvCxnSpPr>
        <p:spPr>
          <a:xfrm>
            <a:off x="838200" y="1429058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3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7A444-7D99-4911-9642-3917FA60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7EE0-7771-4CD5-9B2B-3550753A54A1}" type="datetime1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82BF4-8CCE-40F5-87BF-30A8215B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81BF9-93A3-4F18-ADE7-E0E4F974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6F07A-0B22-4914-812A-DBA02B4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9C33-4FFB-4197-A3C1-E6E3EB58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E0F7-CC95-4DF1-9224-82B2702A2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97E8-DDEE-43F1-8D9B-F8A1E11DE488}" type="datetime1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61D0-ED27-4802-A5F0-EFD89884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668E-F846-4B39-92B8-B429C92F7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7917-FD3A-4669-9018-DA04BCDD3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.clou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6014C-4FCB-1965-A86B-340667E6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EC546-2EC9-27C3-EF72-A61C306C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1C60E7-4D9A-A19B-A498-24CFCA0EF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sym typeface="Helvetica Neue" charset="0"/>
              </a:rPr>
              <a:t>CS 4530: Fundamentals of Software Engineering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Lesson 5.2</a:t>
            </a:r>
            <a:br>
              <a:rPr lang="en-US" altLang="en-US" dirty="0">
                <a:sym typeface="Helvetica Neue" charset="0"/>
              </a:rPr>
            </a:br>
            <a:r>
              <a:rPr lang="en-US" altLang="en-US" dirty="0">
                <a:sym typeface="Helvetica Neue" charset="0"/>
              </a:rPr>
              <a:t>Continuous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99B7D84-2B13-F911-C782-A39FA19A9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 Simmons</a:t>
            </a:r>
          </a:p>
          <a:p>
            <a:r>
              <a:rPr lang="en-US" dirty="0"/>
              <a:t>Khoury College of Computer Sciences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65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64CF-C0DF-4711-4FC1-DED62A4B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 container contains your apps and all their dependencies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AE90-958A-9A83-BEFE-4D293A8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3929961" cy="4351337"/>
          </a:xfrm>
        </p:spPr>
        <p:txBody>
          <a:bodyPr>
            <a:normAutofit/>
          </a:bodyPr>
          <a:lstStyle/>
          <a:p>
            <a:r>
              <a:rPr lang="en-US" dirty="0"/>
              <a:t>You might put several apps in a single container, together with their dependencies</a:t>
            </a:r>
          </a:p>
          <a:p>
            <a:r>
              <a:rPr lang="en-US" dirty="0"/>
              <a:t>Might have only one copy of shared dependencies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3C7C15-18F1-DF99-C2A7-711D6B4E7BAD}"/>
              </a:ext>
            </a:extLst>
          </p:cNvPr>
          <p:cNvGrpSpPr/>
          <p:nvPr/>
        </p:nvGrpSpPr>
        <p:grpSpPr>
          <a:xfrm>
            <a:off x="4980409" y="2033415"/>
            <a:ext cx="6448056" cy="3284825"/>
            <a:chOff x="5680647" y="3765281"/>
            <a:chExt cx="12896111" cy="65696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C69FC8-E809-5C0A-566A-F743DAA12E01}"/>
                </a:ext>
              </a:extLst>
            </p:cNvPr>
            <p:cNvSpPr/>
            <p:nvPr/>
          </p:nvSpPr>
          <p:spPr>
            <a:xfrm>
              <a:off x="9308919" y="8545954"/>
              <a:ext cx="8706365" cy="738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Hardware</a:t>
              </a:r>
            </a:p>
          </p:txBody>
        </p:sp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A58FB566-9FBA-D524-7FD2-D3F66CE3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8742" y="9284618"/>
              <a:ext cx="8796542" cy="1050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218554-A9AC-73D5-87F9-F6B99908CE46}"/>
                </a:ext>
              </a:extLst>
            </p:cNvPr>
            <p:cNvGrpSpPr/>
            <p:nvPr/>
          </p:nvGrpSpPr>
          <p:grpSpPr>
            <a:xfrm>
              <a:off x="7193972" y="7923896"/>
              <a:ext cx="11382786" cy="738662"/>
              <a:chOff x="8220667" y="6940761"/>
              <a:chExt cx="11382786" cy="73866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7D70B7-0846-1387-B9ED-330BF0E04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158" y="7310093"/>
                <a:ext cx="9767295" cy="0"/>
              </a:xfrm>
              <a:prstGeom prst="line">
                <a:avLst/>
              </a:prstGeom>
              <a:noFill/>
              <a:ln w="101600" cap="flat">
                <a:solidFill>
                  <a:srgbClr val="00B050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73469-0D23-C18A-5A53-D66CDF09CFFB}"/>
                  </a:ext>
                </a:extLst>
              </p:cNvPr>
              <p:cNvSpPr txBox="1"/>
              <p:nvPr/>
            </p:nvSpPr>
            <p:spPr>
              <a:xfrm>
                <a:off x="8220667" y="6940761"/>
                <a:ext cx="1575216" cy="738662"/>
              </a:xfrm>
              <a:prstGeom prst="rect">
                <a:avLst/>
              </a:prstGeom>
              <a:noFill/>
              <a:ln w="76200" cap="flat">
                <a:solidFill>
                  <a:srgbClr val="00B05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  <a:sym typeface="Calibri"/>
                  </a:rPr>
                  <a:t>ISA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49852D-20C4-FBBD-E43A-7F80031F5DEA}"/>
                </a:ext>
              </a:extLst>
            </p:cNvPr>
            <p:cNvSpPr/>
            <p:nvPr/>
          </p:nvSpPr>
          <p:spPr>
            <a:xfrm>
              <a:off x="9218743" y="7301837"/>
              <a:ext cx="8796541" cy="738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Operating System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0886F2-4AD2-98A2-A5F9-84649C8F679F}"/>
                </a:ext>
              </a:extLst>
            </p:cNvPr>
            <p:cNvGrpSpPr/>
            <p:nvPr/>
          </p:nvGrpSpPr>
          <p:grpSpPr>
            <a:xfrm>
              <a:off x="5680647" y="6760098"/>
              <a:ext cx="12703606" cy="738662"/>
              <a:chOff x="6733309" y="5456866"/>
              <a:chExt cx="12201102" cy="73866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6872157-EABF-C568-980E-81C534A4A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2984" y="5826198"/>
                <a:ext cx="9191427" cy="0"/>
              </a:xfrm>
              <a:prstGeom prst="line">
                <a:avLst/>
              </a:prstGeom>
              <a:noFill/>
              <a:ln w="101600" cap="flat">
                <a:solidFill>
                  <a:srgbClr val="00B050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FC0DB-8196-859F-73A0-643DC3B3955A}"/>
                  </a:ext>
                </a:extLst>
              </p:cNvPr>
              <p:cNvSpPr txBox="1"/>
              <p:nvPr/>
            </p:nvSpPr>
            <p:spPr>
              <a:xfrm>
                <a:off x="6733309" y="5456866"/>
                <a:ext cx="3066269" cy="738662"/>
              </a:xfrm>
              <a:prstGeom prst="rect">
                <a:avLst/>
              </a:prstGeom>
              <a:noFill/>
              <a:ln w="76200" cap="flat">
                <a:solidFill>
                  <a:srgbClr val="00B05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  <a:sym typeface="Calibri"/>
                  </a:rPr>
                  <a:t>ISA+OS Calls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C558D2-4D36-2A30-7187-08DBC918D6B9}"/>
                </a:ext>
              </a:extLst>
            </p:cNvPr>
            <p:cNvGrpSpPr/>
            <p:nvPr/>
          </p:nvGrpSpPr>
          <p:grpSpPr>
            <a:xfrm>
              <a:off x="13886970" y="3765281"/>
              <a:ext cx="3875647" cy="2954655"/>
              <a:chOff x="13449193" y="2625909"/>
              <a:chExt cx="3875647" cy="45277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54C708-7FC5-7DDA-7672-7EBD157EDF9D}"/>
                  </a:ext>
                </a:extLst>
              </p:cNvPr>
              <p:cNvSpPr/>
              <p:nvPr/>
            </p:nvSpPr>
            <p:spPr>
              <a:xfrm>
                <a:off x="13449193" y="2625909"/>
                <a:ext cx="3875647" cy="4527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Calibri"/>
                  </a:rPr>
                  <a:t>Container 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8CC89EA-F5EA-76DB-94CF-553DFBAC2D65}"/>
                  </a:ext>
                </a:extLst>
              </p:cNvPr>
              <p:cNvGrpSpPr/>
              <p:nvPr/>
            </p:nvGrpSpPr>
            <p:grpSpPr>
              <a:xfrm>
                <a:off x="13636516" y="3006131"/>
                <a:ext cx="3623084" cy="3014261"/>
                <a:chOff x="9308918" y="4312632"/>
                <a:chExt cx="8770537" cy="3014261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1208720-318A-FC0F-D10D-58B343711488}"/>
                    </a:ext>
                  </a:extLst>
                </p:cNvPr>
                <p:cNvGrpSpPr/>
                <p:nvPr/>
              </p:nvGrpSpPr>
              <p:grpSpPr>
                <a:xfrm>
                  <a:off x="9308918" y="4312632"/>
                  <a:ext cx="4237507" cy="2934706"/>
                  <a:chOff x="10245437" y="3706829"/>
                  <a:chExt cx="5652657" cy="24593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67DB95F-0AD6-0B8F-E487-14348C0C3070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706829"/>
                    <a:ext cx="5652657" cy="177864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518F21D-779A-4056-C6C6-0D0A42E26726}"/>
                      </a:ext>
                    </a:extLst>
                  </p:cNvPr>
                  <p:cNvSpPr/>
                  <p:nvPr/>
                </p:nvSpPr>
                <p:spPr>
                  <a:xfrm>
                    <a:off x="12091020" y="4506148"/>
                    <a:ext cx="3807074" cy="16600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4749A4C-13F1-3772-27E9-EA2615A85F46}"/>
                    </a:ext>
                  </a:extLst>
                </p:cNvPr>
                <p:cNvGrpSpPr/>
                <p:nvPr/>
              </p:nvGrpSpPr>
              <p:grpSpPr>
                <a:xfrm>
                  <a:off x="13841948" y="4312636"/>
                  <a:ext cx="4237507" cy="3014257"/>
                  <a:chOff x="10245437" y="3646406"/>
                  <a:chExt cx="5652657" cy="260544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928A005-86D5-9E6D-60ED-619247031890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646406"/>
                    <a:ext cx="5652657" cy="183454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1DC9DFF-D051-30AC-34C0-25D161AAF074}"/>
                      </a:ext>
                    </a:extLst>
                  </p:cNvPr>
                  <p:cNvSpPr/>
                  <p:nvPr/>
                </p:nvSpPr>
                <p:spPr>
                  <a:xfrm>
                    <a:off x="11696804" y="4539607"/>
                    <a:ext cx="4201290" cy="171223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CC410A-CE28-9527-4DDB-CE3C27114EFB}"/>
                </a:ext>
              </a:extLst>
            </p:cNvPr>
            <p:cNvGrpSpPr/>
            <p:nvPr/>
          </p:nvGrpSpPr>
          <p:grpSpPr>
            <a:xfrm>
              <a:off x="9561867" y="3789687"/>
              <a:ext cx="3875647" cy="2954655"/>
              <a:chOff x="13449193" y="2625909"/>
              <a:chExt cx="3875647" cy="452778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1D8F291-4DD9-D63C-E8D8-12A7A46A6CBF}"/>
                  </a:ext>
                </a:extLst>
              </p:cNvPr>
              <p:cNvSpPr/>
              <p:nvPr/>
            </p:nvSpPr>
            <p:spPr>
              <a:xfrm>
                <a:off x="13449193" y="2625909"/>
                <a:ext cx="3875647" cy="4527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Calibri"/>
                  </a:rPr>
                  <a:t>Container 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F10B0D-6E3A-B788-C492-5DF6205438D3}"/>
                  </a:ext>
                </a:extLst>
              </p:cNvPr>
              <p:cNvGrpSpPr/>
              <p:nvPr/>
            </p:nvGrpSpPr>
            <p:grpSpPr>
              <a:xfrm>
                <a:off x="13636516" y="3006131"/>
                <a:ext cx="3623084" cy="3014261"/>
                <a:chOff x="9308918" y="4312632"/>
                <a:chExt cx="8770537" cy="301426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6ECD80B-FC62-EEF2-3F94-41B2A283CB77}"/>
                    </a:ext>
                  </a:extLst>
                </p:cNvPr>
                <p:cNvGrpSpPr/>
                <p:nvPr/>
              </p:nvGrpSpPr>
              <p:grpSpPr>
                <a:xfrm>
                  <a:off x="9308918" y="4312632"/>
                  <a:ext cx="4237507" cy="2934706"/>
                  <a:chOff x="10245437" y="3706829"/>
                  <a:chExt cx="5652657" cy="2459387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953C4FD6-1BDE-5AC3-81E4-B3C15A5171A4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706829"/>
                    <a:ext cx="5652657" cy="177864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56196DA-4FE7-A61A-53FA-05F4C19BD0F9}"/>
                      </a:ext>
                    </a:extLst>
                  </p:cNvPr>
                  <p:cNvSpPr/>
                  <p:nvPr/>
                </p:nvSpPr>
                <p:spPr>
                  <a:xfrm>
                    <a:off x="12091020" y="4506148"/>
                    <a:ext cx="3807074" cy="16600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27A80A3-566E-21FE-E3DC-3B4C69386146}"/>
                    </a:ext>
                  </a:extLst>
                </p:cNvPr>
                <p:cNvGrpSpPr/>
                <p:nvPr/>
              </p:nvGrpSpPr>
              <p:grpSpPr>
                <a:xfrm>
                  <a:off x="13841948" y="4312636"/>
                  <a:ext cx="4237507" cy="3014257"/>
                  <a:chOff x="10245437" y="3646406"/>
                  <a:chExt cx="5652657" cy="2605440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CBC4B43-8A50-830B-E503-C235FA665509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646406"/>
                    <a:ext cx="5652657" cy="183454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BD8648E-9207-3397-F441-1BA00BF137AD}"/>
                      </a:ext>
                    </a:extLst>
                  </p:cNvPr>
                  <p:cNvSpPr/>
                  <p:nvPr/>
                </p:nvSpPr>
                <p:spPr>
                  <a:xfrm>
                    <a:off x="11696804" y="4539607"/>
                    <a:ext cx="4201290" cy="171223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8476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64CF-C0DF-4711-4FC1-DED62A4B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XaaS</a:t>
            </a:r>
            <a:r>
              <a:rPr lang="en-US" dirty="0"/>
              <a:t>: Containers as a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1AE90-958A-9A83-BEFE-4D293A8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4142209" cy="4351337"/>
          </a:xfrm>
        </p:spPr>
        <p:txBody>
          <a:bodyPr>
            <a:normAutofit/>
          </a:bodyPr>
          <a:lstStyle/>
          <a:p>
            <a:r>
              <a:rPr lang="en-US" dirty="0"/>
              <a:t>Vendor supplies an on-demand instance of an operating system</a:t>
            </a:r>
          </a:p>
          <a:p>
            <a:pPr lvl="1"/>
            <a:r>
              <a:rPr lang="en-US" dirty="0"/>
              <a:t>e.g.: Linux version NN</a:t>
            </a:r>
          </a:p>
          <a:p>
            <a:r>
              <a:rPr lang="en-US" dirty="0"/>
              <a:t>Vendor is free to implement that instance in a way that optimizes costs across many clients.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73C7C15-18F1-DF99-C2A7-711D6B4E7BAD}"/>
              </a:ext>
            </a:extLst>
          </p:cNvPr>
          <p:cNvGrpSpPr/>
          <p:nvPr/>
        </p:nvGrpSpPr>
        <p:grpSpPr>
          <a:xfrm>
            <a:off x="4980409" y="2022783"/>
            <a:ext cx="6448056" cy="3284825"/>
            <a:chOff x="5680647" y="3765281"/>
            <a:chExt cx="12896111" cy="65696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C69FC8-E809-5C0A-566A-F743DAA12E01}"/>
                </a:ext>
              </a:extLst>
            </p:cNvPr>
            <p:cNvSpPr/>
            <p:nvPr/>
          </p:nvSpPr>
          <p:spPr>
            <a:xfrm>
              <a:off x="9308919" y="8545954"/>
              <a:ext cx="8706365" cy="738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Hardware</a:t>
              </a:r>
            </a:p>
          </p:txBody>
        </p:sp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A58FB566-9FBA-D524-7FD2-D3F66CE34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8742" y="9284618"/>
              <a:ext cx="8796542" cy="10503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218554-A9AC-73D5-87F9-F6B99908CE46}"/>
                </a:ext>
              </a:extLst>
            </p:cNvPr>
            <p:cNvGrpSpPr/>
            <p:nvPr/>
          </p:nvGrpSpPr>
          <p:grpSpPr>
            <a:xfrm>
              <a:off x="7193972" y="7923896"/>
              <a:ext cx="11382786" cy="738662"/>
              <a:chOff x="8220667" y="6940761"/>
              <a:chExt cx="11382786" cy="73866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37D70B7-0846-1387-B9ED-330BF0E04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6158" y="7310093"/>
                <a:ext cx="9767295" cy="0"/>
              </a:xfrm>
              <a:prstGeom prst="line">
                <a:avLst/>
              </a:prstGeom>
              <a:noFill/>
              <a:ln w="101600" cap="flat">
                <a:solidFill>
                  <a:srgbClr val="00B050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73469-0D23-C18A-5A53-D66CDF09CFFB}"/>
                  </a:ext>
                </a:extLst>
              </p:cNvPr>
              <p:cNvSpPr txBox="1"/>
              <p:nvPr/>
            </p:nvSpPr>
            <p:spPr>
              <a:xfrm>
                <a:off x="8220667" y="6940761"/>
                <a:ext cx="1575216" cy="738662"/>
              </a:xfrm>
              <a:prstGeom prst="rect">
                <a:avLst/>
              </a:prstGeom>
              <a:noFill/>
              <a:ln w="76200" cap="flat">
                <a:solidFill>
                  <a:srgbClr val="00B05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  <a:sym typeface="Calibri"/>
                  </a:rPr>
                  <a:t>ISA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49852D-20C4-FBBD-E43A-7F80031F5DEA}"/>
                </a:ext>
              </a:extLst>
            </p:cNvPr>
            <p:cNvSpPr/>
            <p:nvPr/>
          </p:nvSpPr>
          <p:spPr>
            <a:xfrm>
              <a:off x="9218743" y="7301837"/>
              <a:ext cx="8796541" cy="7386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Operating System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0886F2-4AD2-98A2-A5F9-84649C8F679F}"/>
                </a:ext>
              </a:extLst>
            </p:cNvPr>
            <p:cNvGrpSpPr/>
            <p:nvPr/>
          </p:nvGrpSpPr>
          <p:grpSpPr>
            <a:xfrm>
              <a:off x="5680647" y="6760098"/>
              <a:ext cx="12703606" cy="738662"/>
              <a:chOff x="6733309" y="5456866"/>
              <a:chExt cx="12201102" cy="73866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6872157-EABF-C568-980E-81C534A4A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2984" y="5826198"/>
                <a:ext cx="9191427" cy="0"/>
              </a:xfrm>
              <a:prstGeom prst="line">
                <a:avLst/>
              </a:prstGeom>
              <a:noFill/>
              <a:ln w="101600" cap="flat">
                <a:solidFill>
                  <a:srgbClr val="00B050"/>
                </a:solidFill>
                <a:prstDash val="dash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0BFC0DB-8196-859F-73A0-643DC3B3955A}"/>
                  </a:ext>
                </a:extLst>
              </p:cNvPr>
              <p:cNvSpPr txBox="1"/>
              <p:nvPr/>
            </p:nvSpPr>
            <p:spPr>
              <a:xfrm>
                <a:off x="6733309" y="5456866"/>
                <a:ext cx="3066269" cy="738662"/>
              </a:xfrm>
              <a:prstGeom prst="rect">
                <a:avLst/>
              </a:prstGeom>
              <a:noFill/>
              <a:ln w="76200" cap="flat">
                <a:solidFill>
                  <a:srgbClr val="00B05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  <a:sym typeface="Calibri"/>
                  </a:rPr>
                  <a:t>ISA+OS Calls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C558D2-4D36-2A30-7187-08DBC918D6B9}"/>
                </a:ext>
              </a:extLst>
            </p:cNvPr>
            <p:cNvGrpSpPr/>
            <p:nvPr/>
          </p:nvGrpSpPr>
          <p:grpSpPr>
            <a:xfrm>
              <a:off x="13886970" y="3765281"/>
              <a:ext cx="3875647" cy="2954655"/>
              <a:chOff x="13449193" y="2625909"/>
              <a:chExt cx="3875647" cy="45277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F54C708-7FC5-7DDA-7672-7EBD157EDF9D}"/>
                  </a:ext>
                </a:extLst>
              </p:cNvPr>
              <p:cNvSpPr/>
              <p:nvPr/>
            </p:nvSpPr>
            <p:spPr>
              <a:xfrm>
                <a:off x="13449193" y="2625909"/>
                <a:ext cx="3875647" cy="4527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Calibri"/>
                  </a:rPr>
                  <a:t>Container 2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8CC89EA-F5EA-76DB-94CF-553DFBAC2D65}"/>
                  </a:ext>
                </a:extLst>
              </p:cNvPr>
              <p:cNvGrpSpPr/>
              <p:nvPr/>
            </p:nvGrpSpPr>
            <p:grpSpPr>
              <a:xfrm>
                <a:off x="13636516" y="3006131"/>
                <a:ext cx="3623084" cy="3014261"/>
                <a:chOff x="9308918" y="4312632"/>
                <a:chExt cx="8770537" cy="3014261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F1208720-318A-FC0F-D10D-58B343711488}"/>
                    </a:ext>
                  </a:extLst>
                </p:cNvPr>
                <p:cNvGrpSpPr/>
                <p:nvPr/>
              </p:nvGrpSpPr>
              <p:grpSpPr>
                <a:xfrm>
                  <a:off x="9308918" y="4312632"/>
                  <a:ext cx="4237507" cy="2934706"/>
                  <a:chOff x="10245437" y="3706829"/>
                  <a:chExt cx="5652657" cy="2459387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E67DB95F-0AD6-0B8F-E487-14348C0C3070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706829"/>
                    <a:ext cx="5652657" cy="177864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518F21D-779A-4056-C6C6-0D0A42E26726}"/>
                      </a:ext>
                    </a:extLst>
                  </p:cNvPr>
                  <p:cNvSpPr/>
                  <p:nvPr/>
                </p:nvSpPr>
                <p:spPr>
                  <a:xfrm>
                    <a:off x="12091020" y="4506148"/>
                    <a:ext cx="3807074" cy="16600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4749A4C-13F1-3772-27E9-EA2615A85F46}"/>
                    </a:ext>
                  </a:extLst>
                </p:cNvPr>
                <p:cNvGrpSpPr/>
                <p:nvPr/>
              </p:nvGrpSpPr>
              <p:grpSpPr>
                <a:xfrm>
                  <a:off x="13841948" y="4312636"/>
                  <a:ext cx="4237507" cy="3014257"/>
                  <a:chOff x="10245437" y="3646406"/>
                  <a:chExt cx="5652657" cy="2605440"/>
                </a:xfrm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6928A005-86D5-9E6D-60ED-619247031890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646406"/>
                    <a:ext cx="5652657" cy="183454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1DC9DFF-D051-30AC-34C0-25D161AAF074}"/>
                      </a:ext>
                    </a:extLst>
                  </p:cNvPr>
                  <p:cNvSpPr/>
                  <p:nvPr/>
                </p:nvSpPr>
                <p:spPr>
                  <a:xfrm>
                    <a:off x="11696804" y="4539607"/>
                    <a:ext cx="4201290" cy="171223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5CC410A-CE28-9527-4DDB-CE3C27114EFB}"/>
                </a:ext>
              </a:extLst>
            </p:cNvPr>
            <p:cNvGrpSpPr/>
            <p:nvPr/>
          </p:nvGrpSpPr>
          <p:grpSpPr>
            <a:xfrm>
              <a:off x="9561867" y="3789687"/>
              <a:ext cx="3875647" cy="2954655"/>
              <a:chOff x="13449193" y="2625909"/>
              <a:chExt cx="3875647" cy="452778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1D8F291-4DD9-D63C-E8D8-12A7A46A6CBF}"/>
                  </a:ext>
                </a:extLst>
              </p:cNvPr>
              <p:cNvSpPr/>
              <p:nvPr/>
            </p:nvSpPr>
            <p:spPr>
              <a:xfrm>
                <a:off x="13449193" y="2625909"/>
                <a:ext cx="3875647" cy="452778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b">
                <a:spAutoFit/>
              </a:bodyPr>
              <a:lstStyle/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ctr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Calibri"/>
                  </a:rPr>
                  <a:t>Container 1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6F10B0D-6E3A-B788-C492-5DF6205438D3}"/>
                  </a:ext>
                </a:extLst>
              </p:cNvPr>
              <p:cNvGrpSpPr/>
              <p:nvPr/>
            </p:nvGrpSpPr>
            <p:grpSpPr>
              <a:xfrm>
                <a:off x="13636516" y="3006131"/>
                <a:ext cx="3623084" cy="3014261"/>
                <a:chOff x="9308918" y="4312632"/>
                <a:chExt cx="8770537" cy="3014261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56ECD80B-FC62-EEF2-3F94-41B2A283CB77}"/>
                    </a:ext>
                  </a:extLst>
                </p:cNvPr>
                <p:cNvGrpSpPr/>
                <p:nvPr/>
              </p:nvGrpSpPr>
              <p:grpSpPr>
                <a:xfrm>
                  <a:off x="9308918" y="4312632"/>
                  <a:ext cx="4237507" cy="2934706"/>
                  <a:chOff x="10245437" y="3706829"/>
                  <a:chExt cx="5652657" cy="2459387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953C4FD6-1BDE-5AC3-81E4-B3C15A5171A4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706829"/>
                    <a:ext cx="5652657" cy="177864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356196DA-4FE7-A61A-53FA-05F4C19BD0F9}"/>
                      </a:ext>
                    </a:extLst>
                  </p:cNvPr>
                  <p:cNvSpPr/>
                  <p:nvPr/>
                </p:nvSpPr>
                <p:spPr>
                  <a:xfrm>
                    <a:off x="12091020" y="4506148"/>
                    <a:ext cx="3807074" cy="1660068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App1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27A80A3-566E-21FE-E3DC-3B4C69386146}"/>
                    </a:ext>
                  </a:extLst>
                </p:cNvPr>
                <p:cNvGrpSpPr/>
                <p:nvPr/>
              </p:nvGrpSpPr>
              <p:grpSpPr>
                <a:xfrm>
                  <a:off x="13841948" y="4312636"/>
                  <a:ext cx="4237507" cy="3014257"/>
                  <a:chOff x="10245437" y="3646406"/>
                  <a:chExt cx="5652657" cy="2605440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1CBC4B43-8A50-830B-E503-C235FA665509}"/>
                      </a:ext>
                    </a:extLst>
                  </p:cNvPr>
                  <p:cNvSpPr/>
                  <p:nvPr/>
                </p:nvSpPr>
                <p:spPr>
                  <a:xfrm>
                    <a:off x="10245437" y="3646406"/>
                    <a:ext cx="5652657" cy="183454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</a:t>
                    </a: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Calibri"/>
                    </a:endParaRPr>
                  </a:p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BD8648E-9207-3397-F441-1BA00BF137AD}"/>
                      </a:ext>
                    </a:extLst>
                  </p:cNvPr>
                  <p:cNvSpPr/>
                  <p:nvPr/>
                </p:nvSpPr>
                <p:spPr>
                  <a:xfrm>
                    <a:off x="11696804" y="4539607"/>
                    <a:ext cx="4201290" cy="1712239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 cap="flat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45720" tIns="45720" rIns="45720" bIns="45720" numCol="1" spcCol="38100" rtlCol="0" anchor="ctr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  <a:sym typeface="Calibri"/>
                      </a:rPr>
                      <a:t>App2 Dependencies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 Light" panose="020F0302020204030204"/>
                      <a:ea typeface="+mn-ea"/>
                      <a:cs typeface="+mn-cs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C0A6191C-B8E2-670E-5399-4B7E5A538F48}"/>
              </a:ext>
            </a:extLst>
          </p:cNvPr>
          <p:cNvSpPr/>
          <p:nvPr/>
        </p:nvSpPr>
        <p:spPr>
          <a:xfrm>
            <a:off x="5622587" y="3801693"/>
            <a:ext cx="6099243" cy="1827193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We don’t care what’s under here: it’s an abstraction!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105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981E-BB2D-26CB-A98C-2A74F7E9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between VMs and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E9C3-0E78-836A-AE46-F1C962F75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00159"/>
            <a:ext cx="7887346" cy="5184845"/>
          </a:xfrm>
        </p:spPr>
        <p:txBody>
          <a:bodyPr>
            <a:normAutofit/>
          </a:bodyPr>
          <a:lstStyle/>
          <a:p>
            <a:r>
              <a:rPr lang="en-US" dirty="0"/>
              <a:t>Performance is comparable</a:t>
            </a:r>
          </a:p>
          <a:p>
            <a:r>
              <a:rPr lang="en-US" dirty="0"/>
              <a:t>Each VM has a copy of the OS and libraries</a:t>
            </a:r>
          </a:p>
          <a:p>
            <a:pPr lvl="1"/>
            <a:r>
              <a:rPr lang="en-US" dirty="0"/>
              <a:t>Higher resource overhead</a:t>
            </a:r>
          </a:p>
          <a:p>
            <a:pPr lvl="1"/>
            <a:r>
              <a:rPr lang="en-US" dirty="0"/>
              <a:t>Slower to provision</a:t>
            </a:r>
          </a:p>
          <a:p>
            <a:pPr lvl="1"/>
            <a:r>
              <a:rPr lang="en-US" dirty="0"/>
              <a:t>Support for wider variety of OS’s</a:t>
            </a:r>
          </a:p>
          <a:p>
            <a:r>
              <a:rPr lang="en-US" dirty="0"/>
              <a:t>Containers are “lightweight”</a:t>
            </a:r>
          </a:p>
          <a:p>
            <a:pPr lvl="1"/>
            <a:r>
              <a:rPr lang="en-US" dirty="0"/>
              <a:t>Lower resource overhead</a:t>
            </a:r>
          </a:p>
          <a:p>
            <a:pPr lvl="1"/>
            <a:r>
              <a:rPr lang="en-US" dirty="0"/>
              <a:t>Faster to provision</a:t>
            </a:r>
          </a:p>
          <a:p>
            <a:pPr lvl="1"/>
            <a:r>
              <a:rPr lang="en-US" dirty="0"/>
              <a:t>Potential for compatibility issues, especially with older software</a:t>
            </a:r>
          </a:p>
        </p:txBody>
      </p:sp>
    </p:spTree>
    <p:extLst>
      <p:ext uri="{BB962C8B-B14F-4D97-AF65-F5344CB8AC3E}">
        <p14:creationId xmlns:p14="http://schemas.microsoft.com/office/powerpoint/2010/main" val="353686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6823-C67C-DDB5-D865-0B2E6050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on Render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DC35-509C-FC7A-28A9-E26DE65C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apps doing</a:t>
            </a:r>
            <a:br>
              <a:rPr lang="en-US" dirty="0"/>
            </a:br>
            <a:r>
              <a:rPr lang="en-US" dirty="0"/>
              <a:t>basic things</a:t>
            </a:r>
            <a:br>
              <a:rPr lang="en-US" dirty="0"/>
            </a:br>
            <a:r>
              <a:rPr lang="en-US" dirty="0"/>
              <a:t>with JS (or</a:t>
            </a:r>
            <a:br>
              <a:rPr lang="en-US" dirty="0"/>
            </a:br>
            <a:r>
              <a:rPr lang="en-US" dirty="0"/>
              <a:t>Go, or Python…)</a:t>
            </a:r>
            <a:br>
              <a:rPr lang="en-US" dirty="0"/>
            </a:br>
            <a:r>
              <a:rPr lang="en-US" dirty="0"/>
              <a:t>Render can hide</a:t>
            </a:r>
            <a:br>
              <a:rPr lang="en-US" dirty="0"/>
            </a:br>
            <a:r>
              <a:rPr lang="en-US" dirty="0"/>
              <a:t>the fact you’re</a:t>
            </a:r>
            <a:br>
              <a:rPr lang="en-US" dirty="0"/>
            </a:br>
            <a:r>
              <a:rPr lang="en-US" dirty="0"/>
              <a:t>using containers</a:t>
            </a:r>
            <a:br>
              <a:rPr lang="en-US" dirty="0"/>
            </a:br>
            <a:r>
              <a:rPr lang="en-US" dirty="0"/>
              <a:t>behind some </a:t>
            </a:r>
            <a:br>
              <a:rPr lang="en-US" dirty="0"/>
            </a:br>
            <a:r>
              <a:rPr lang="en-US" dirty="0"/>
              <a:t>friendly</a:t>
            </a:r>
            <a:br>
              <a:rPr lang="en-US" dirty="0"/>
            </a:br>
            <a:r>
              <a:rPr lang="en-US" dirty="0"/>
              <a:t>web-form </a:t>
            </a:r>
            <a:br>
              <a:rPr lang="en-US" dirty="0"/>
            </a:br>
            <a:r>
              <a:rPr lang="en-US" dirty="0"/>
              <a:t>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953E-A0B0-3D4E-ED3E-A6AC016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D01D8-5A4C-EBDB-8A76-3BC2A91F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02" y="1500159"/>
            <a:ext cx="8445920" cy="53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5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C34-5A42-BF85-82D4-E0D71AE7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on Disco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FBF3-36C6-475A-631F-EBD82E41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raspberry pi in my utility closet does all the steps that Render does, basically, with Disco!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B2A55-1E18-8A61-9A65-50A9B321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BA80A-D85A-93EC-AB8B-6F750358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46" y="114041"/>
            <a:ext cx="1139121" cy="1229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77524D-A490-C493-2549-1FC1DD3482EA}"/>
              </a:ext>
            </a:extLst>
          </p:cNvPr>
          <p:cNvSpPr txBox="1"/>
          <p:nvPr/>
        </p:nvSpPr>
        <p:spPr>
          <a:xfrm>
            <a:off x="345989" y="2372497"/>
            <a:ext cx="576952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Dockerfile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This file is one way of describing how to build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and 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strategy.town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FROM node:24-slim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WORKDIR /code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start with dependencies to enjoy caching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./package-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lock.json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/code/package-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lock.json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./shared/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/code/shared/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./server/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/code/server/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./client/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/code/client/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copy rest and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 /code/.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run build -w=client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CMD ["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", "run", "start", "-w=server"]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93384-4DB6-D4F5-BD7E-EC296F9E51FB}"/>
              </a:ext>
            </a:extLst>
          </p:cNvPr>
          <p:cNvSpPr txBox="1"/>
          <p:nvPr/>
        </p:nvSpPr>
        <p:spPr>
          <a:xfrm>
            <a:off x="6897701" y="2372497"/>
            <a:ext cx="308449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disco.json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 "version": "1.0",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 "services":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   "web": { "port": 8000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964A2-664A-AA6A-C6D2-0EBDE7C3EBF2}"/>
              </a:ext>
            </a:extLst>
          </p:cNvPr>
          <p:cNvSpPr txBox="1"/>
          <p:nvPr/>
        </p:nvSpPr>
        <p:spPr>
          <a:xfrm>
            <a:off x="6189648" y="4850661"/>
            <a:ext cx="4982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 prevailing container platform;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describes how to build the container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app is built in and runs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03B118-5239-9CB4-B2C8-8E39B33D8127}"/>
              </a:ext>
            </a:extLst>
          </p:cNvPr>
          <p:cNvSpPr txBox="1"/>
          <p:nvPr/>
        </p:nvSpPr>
        <p:spPr>
          <a:xfrm>
            <a:off x="10174177" y="562649"/>
            <a:ext cx="19999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https://disco.cloud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(Greg and Antoine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 very friendly!)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EC7DE-D8F6-0E2A-5EC2-A820A19EFA75}"/>
              </a:ext>
            </a:extLst>
          </p:cNvPr>
          <p:cNvSpPr txBox="1"/>
          <p:nvPr/>
        </p:nvSpPr>
        <p:spPr>
          <a:xfrm>
            <a:off x="9982200" y="2720835"/>
            <a:ext cx="2175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 tells disco that this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web service that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expects connections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port 8000</a:t>
            </a:r>
          </a:p>
        </p:txBody>
      </p:sp>
    </p:spTree>
    <p:extLst>
      <p:ext uri="{BB962C8B-B14F-4D97-AF65-F5344CB8AC3E}">
        <p14:creationId xmlns:p14="http://schemas.microsoft.com/office/powerpoint/2010/main" val="149612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FF13-C82E-C813-B3F0-67DC0386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B1D9-A2B5-FFAA-81CF-89420CA1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D4C2F-9D12-DA5F-33AE-6DA830C3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/>
          <a:lstStyle/>
          <a:p>
            <a:r>
              <a:rPr lang="en-US" dirty="0"/>
              <a:t>Continuous Deployment on NU’s Private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6F8DC-265F-342F-5B65-D38E324A459E}"/>
              </a:ext>
            </a:extLst>
          </p:cNvPr>
          <p:cNvSpPr txBox="1"/>
          <p:nvPr/>
        </p:nvSpPr>
        <p:spPr>
          <a:xfrm>
            <a:off x="345989" y="2372497"/>
            <a:ext cx="576952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Dockerfile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This file is one way of describing how to build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and 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strategy.town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FROM node:24-slim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WORKDIR /code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start with dependencies to enjoy caching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./package-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lock.json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/code/package-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lock.json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./shared/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/code/shared/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./server/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/code/server/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./client/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/code/client/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package.json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ci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# copy rest and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COPY ./ /code/.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RUN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 run build -w=client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CMD ["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npm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", "run", "start", "-w=server"]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E2D4E-AA46-C96F-4438-E3F06A5D5D28}"/>
              </a:ext>
            </a:extLst>
          </p:cNvPr>
          <p:cNvSpPr txBox="1"/>
          <p:nvPr/>
        </p:nvSpPr>
        <p:spPr>
          <a:xfrm>
            <a:off x="6567235" y="1705231"/>
            <a:ext cx="4331423" cy="606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./helm/templates/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ingress.yaml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dale Mono" panose="020B0509000000000004" pitchFamily="49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4FDEC-B4E8-8161-7919-01C757078203}"/>
              </a:ext>
            </a:extLst>
          </p:cNvPr>
          <p:cNvSpPr txBox="1"/>
          <p:nvPr/>
        </p:nvSpPr>
        <p:spPr>
          <a:xfrm>
            <a:off x="10898658" y="3757491"/>
            <a:ext cx="13360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&lt;- no clue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and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are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a dozen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 these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6236-3D59-0794-8FC1-2B97CBBA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90" y="2105341"/>
            <a:ext cx="4004241" cy="587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6CA6-56D4-D25C-1ADA-8035DADE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94A0-8682-9831-630D-0CED2B9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60"/>
            <a:ext cx="11353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elements:</a:t>
            </a:r>
          </a:p>
          <a:p>
            <a:r>
              <a:rPr lang="en-US" dirty="0"/>
              <a:t>Dependencies</a:t>
            </a:r>
          </a:p>
          <a:p>
            <a:pPr lvl="1"/>
            <a:r>
              <a:rPr lang="en-US" dirty="0"/>
              <a:t>“Do normal node stuff” (Render) vs </a:t>
            </a:r>
            <a:r>
              <a:rPr lang="en-US" dirty="0" err="1"/>
              <a:t>Dockerfile</a:t>
            </a:r>
            <a:r>
              <a:rPr lang="en-US" dirty="0"/>
              <a:t> (Render, Disco, NU)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Web-based config (Render), config file (Disco), something else (NU)</a:t>
            </a:r>
          </a:p>
          <a:p>
            <a:r>
              <a:rPr lang="en-US" dirty="0"/>
              <a:t>Secrets and environment variables (i.e. MONGODB_CONNECTION_STRING)</a:t>
            </a:r>
          </a:p>
          <a:p>
            <a:pPr lvl="1"/>
            <a:r>
              <a:rPr lang="en-US" b="1" dirty="0"/>
              <a:t>Don’t check your secrets in to your repo!</a:t>
            </a:r>
          </a:p>
          <a:p>
            <a:pPr lvl="1"/>
            <a:r>
              <a:rPr lang="en-US" dirty="0"/>
              <a:t>Web-based config (Render, Disco)</a:t>
            </a:r>
          </a:p>
          <a:p>
            <a:pPr lvl="1"/>
            <a:r>
              <a:rPr lang="en-US" dirty="0"/>
              <a:t>GitHub secrets that get passed to the container-running machines (NU)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EC97-3B65-EA42-5CB5-739DF3C5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25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1849C-0560-767D-1924-421E8FA07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7D50-0E6A-B4A1-C658-E59994DD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How to (re)deploy a web app?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A7BD2DA-4A3A-B1EE-BC41-48D43517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old school: copy over SFTP, restart the server</a:t>
            </a:r>
          </a:p>
          <a:p>
            <a:r>
              <a:rPr lang="en-US" dirty="0"/>
              <a:t>Also very old school: SSH in and edit the code on the server directly</a:t>
            </a:r>
          </a:p>
          <a:p>
            <a:r>
              <a:rPr lang="en-US" dirty="0"/>
              <a:t>Slightly less terrifying: have the code in a git repository, SSH in, update the repo, restart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53B4F-B0A5-05B9-BA64-106193B1F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D113B9C-2BFA-A5F4-C642-D1BCDFDF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791" y="1734759"/>
            <a:ext cx="3073009" cy="42306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0BC4FA-D4F9-9D9A-F331-94C661BB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8" y="4023337"/>
            <a:ext cx="7772400" cy="21229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798D9-4452-FEC3-5DBA-49BFB7F98746}"/>
              </a:ext>
            </a:extLst>
          </p:cNvPr>
          <p:cNvSpPr txBox="1"/>
          <p:nvPr/>
        </p:nvSpPr>
        <p:spPr>
          <a:xfrm>
            <a:off x="121508" y="617168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/hometown-fork/hometown/releases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319EB-EF1F-BAFA-1804-84EEC355AFC4}"/>
              </a:ext>
            </a:extLst>
          </p:cNvPr>
          <p:cNvSpPr txBox="1"/>
          <p:nvPr/>
        </p:nvSpPr>
        <p:spPr>
          <a:xfrm>
            <a:off x="6944497" y="6132651"/>
            <a:ext cx="3962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is… not agile.</a:t>
            </a:r>
          </a:p>
        </p:txBody>
      </p:sp>
    </p:spTree>
    <p:extLst>
      <p:ext uri="{BB962C8B-B14F-4D97-AF65-F5344CB8AC3E}">
        <p14:creationId xmlns:p14="http://schemas.microsoft.com/office/powerpoint/2010/main" val="223195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147-DAB5-CF95-E72E-1E3E530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Goal: </a:t>
            </a:r>
            <a:r>
              <a:rPr lang="en-US" i="1" dirty="0"/>
              <a:t>continuous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2BB4-BB2D-8DE8-2B24-984DFBDD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59"/>
            <a:ext cx="9529119" cy="5339586"/>
          </a:xfrm>
        </p:spPr>
        <p:txBody>
          <a:bodyPr>
            <a:normAutofit/>
          </a:bodyPr>
          <a:lstStyle/>
          <a:p>
            <a:r>
              <a:rPr lang="en-US" dirty="0"/>
              <a:t>Whenever we commit to the </a:t>
            </a:r>
            <a:r>
              <a:rPr lang="en-US" dirty="0">
                <a:latin typeface="Andale Mono" panose="020B0509000000000004" pitchFamily="49" charset="0"/>
              </a:rPr>
              <a:t>main</a:t>
            </a:r>
            <a:r>
              <a:rPr lang="en-US" dirty="0"/>
              <a:t> branch of our repository, we want to update the service running to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659EC-9D1A-D966-835F-704FED8F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8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61C6-AAAD-928F-3FE6-F288C9C4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5C62-8A5E-2816-56A6-E489744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for Static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78BC-8114-D707-E676-8DF3BE8E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59"/>
            <a:ext cx="9529119" cy="5339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GitHub reports that the </a:t>
            </a:r>
            <a:r>
              <a:rPr lang="en-US" dirty="0">
                <a:latin typeface="Andale Mono" panose="020B0509000000000004" pitchFamily="49" charset="0"/>
              </a:rPr>
              <a:t>main</a:t>
            </a:r>
            <a:r>
              <a:rPr lang="en-US" dirty="0"/>
              <a:t> branch is updated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Spin up a VM that checks out the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the files for the website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Send those files to a PaaS that serves it to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Shut down 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Render.com</a:t>
            </a:r>
            <a:r>
              <a:rPr lang="en-US" dirty="0"/>
              <a:t> will do this for free!</a:t>
            </a:r>
          </a:p>
          <a:p>
            <a:r>
              <a:rPr lang="en-US" dirty="0"/>
              <a:t>GitHub Pages will too — that’s how the course site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75E61-1C78-60E8-21CC-48902EF9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0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D06E-4576-5392-0DE1-08E8B2D2E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4F86-FA00-5D9A-ED92-E5644E08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for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4D07-27C9-C321-294D-58AC6C3B2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0159"/>
            <a:ext cx="9973963" cy="53395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i="1" dirty="0"/>
              <a:t>Last version of the web server is puttering away in a 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GitHub reports that the </a:t>
            </a:r>
            <a:r>
              <a:rPr lang="en-US" dirty="0">
                <a:latin typeface="Andale Mono" panose="020B0509000000000004" pitchFamily="49" charset="0"/>
              </a:rPr>
              <a:t>main</a:t>
            </a:r>
            <a:r>
              <a:rPr lang="en-US" dirty="0"/>
              <a:t> branch is updated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Spin up a </a:t>
            </a:r>
            <a:r>
              <a:rPr lang="en-US" i="1" dirty="0"/>
              <a:t>new</a:t>
            </a:r>
            <a:r>
              <a:rPr lang="en-US" dirty="0"/>
              <a:t> VM that checks out the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any build steps that need to happen to get the web server ready to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Redirect network traffic from old VM to new VM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Shut down </a:t>
            </a:r>
            <a:r>
              <a:rPr lang="en-US" i="1" dirty="0"/>
              <a:t>old</a:t>
            </a:r>
            <a:r>
              <a:rPr lang="en-US" dirty="0"/>
              <a:t> VM. Zero downtime!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Heroku pioneered this as a business model in 2007, </a:t>
            </a:r>
            <a:r>
              <a:rPr lang="en-US" dirty="0" err="1"/>
              <a:t>Render.com</a:t>
            </a:r>
            <a:r>
              <a:rPr lang="en-US" dirty="0"/>
              <a:t> will do this for free, </a:t>
            </a:r>
            <a:r>
              <a:rPr lang="en-US" dirty="0" err="1"/>
              <a:t>kinda</a:t>
            </a:r>
            <a:r>
              <a:rPr lang="en-US" dirty="0"/>
              <a:t>!</a:t>
            </a:r>
          </a:p>
          <a:p>
            <a:r>
              <a:rPr lang="en-US" dirty="0"/>
              <a:t>Not actually VMs, but </a:t>
            </a:r>
            <a:r>
              <a:rPr lang="en-US" i="1" dirty="0"/>
              <a:t>containers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020CA-BD05-3DCB-2A09-C73C5848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F37917-FD3A-4669-9018-DA04BCDD3D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BCE70-0AD5-E122-B797-820E3A0CF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773" y="5738891"/>
            <a:ext cx="7044644" cy="6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Virtual Machines to Containers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/>
              <a:t>Virtual Machines to Containers</a:t>
            </a:r>
          </a:p>
        </p:txBody>
      </p:sp>
      <p:sp>
        <p:nvSpPr>
          <p:cNvPr id="124" name="Slide Subtitle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r>
              <a:rPr lang="en-US" dirty="0"/>
              <a:t>Each VM contains a full operating system</a:t>
            </a:r>
          </a:p>
          <a:p>
            <a:r>
              <a:rPr lang="en-US" dirty="0"/>
              <a:t>What if each application could run in the same (overall) operating system? Why have multiple copies?</a:t>
            </a:r>
          </a:p>
          <a:p>
            <a:r>
              <a:rPr lang="en-US" dirty="0"/>
              <a:t>Advantages to smaller apps:</a:t>
            </a:r>
          </a:p>
          <a:p>
            <a:pPr lvl="1"/>
            <a:r>
              <a:rPr lang="en-US" dirty="0"/>
              <a:t>Faster to copy (and hence provision)</a:t>
            </a:r>
          </a:p>
          <a:p>
            <a:pPr lvl="1"/>
            <a:r>
              <a:rPr lang="en-US" dirty="0"/>
              <a:t>Consume less storage (base OS images </a:t>
            </a:r>
            <a:br>
              <a:rPr lang="en-US" dirty="0"/>
            </a:br>
            <a:r>
              <a:rPr lang="en-US" dirty="0"/>
              <a:t>are usually 3-10GB)</a:t>
            </a:r>
          </a:p>
          <a:p>
            <a:pPr lvl="1"/>
            <a:r>
              <a:rPr lang="en-US" dirty="0"/>
              <a:t>Quite easy and fast to change resources </a:t>
            </a:r>
            <a:br>
              <a:rPr lang="en-US" dirty="0"/>
            </a:br>
            <a:r>
              <a:rPr lang="en-US" dirty="0"/>
              <a:t>available to a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09753-E1C0-20ED-1C73-2D0C9E7F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562" y="2930506"/>
            <a:ext cx="5037438" cy="39274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8B9EDD-850F-361B-FDD2-B9449BE95E88}"/>
              </a:ext>
            </a:extLst>
          </p:cNvPr>
          <p:cNvCxnSpPr>
            <a:cxnSpLocks/>
          </p:cNvCxnSpPr>
          <p:nvPr/>
        </p:nvCxnSpPr>
        <p:spPr>
          <a:xfrm>
            <a:off x="4584357" y="5357812"/>
            <a:ext cx="2570205" cy="77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07B7-38A2-8D71-B6A4-E174B89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Containers run layered images, reducing storage space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4337-40B3-13C8-3D16-118667213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88"/>
            <a:ext cx="6289675" cy="4351337"/>
          </a:xfrm>
        </p:spPr>
        <p:txBody>
          <a:bodyPr/>
          <a:lstStyle/>
          <a:p>
            <a:r>
              <a:rPr lang="en-US" dirty="0"/>
              <a:t>Images are defined programmatically as a series of “build steps” (e.g. </a:t>
            </a:r>
            <a:r>
              <a:rPr lang="en-US" dirty="0" err="1"/>
              <a:t>Dockerfile</a:t>
            </a:r>
            <a:r>
              <a:rPr lang="en-US" dirty="0"/>
              <a:t>)</a:t>
            </a:r>
          </a:p>
          <a:p>
            <a:r>
              <a:rPr lang="en-US" dirty="0"/>
              <a:t>Each step in the build becomes a “layer”</a:t>
            </a:r>
          </a:p>
          <a:p>
            <a:r>
              <a:rPr lang="en-US" dirty="0"/>
              <a:t>Built layers can be shared and cached</a:t>
            </a:r>
          </a:p>
          <a:p>
            <a:r>
              <a:rPr lang="en-US" dirty="0"/>
              <a:t>To run a container, the layers are linked together with an “overlay” filesystem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E9139-04DC-20AE-09B9-B43DA60578D0}"/>
              </a:ext>
            </a:extLst>
          </p:cNvPr>
          <p:cNvSpPr txBox="1"/>
          <p:nvPr/>
        </p:nvSpPr>
        <p:spPr>
          <a:xfrm>
            <a:off x="7391400" y="1500160"/>
            <a:ext cx="4711700" cy="2308324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node:18-buster-slim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apt-get update &amp;&amp; apt-get install python3 build-essential libpango1.0-dev libcairo2-dev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libjpeg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-dev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libgif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-dev -y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mkdir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-p 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WORKDIR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COPY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./ 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/app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run build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CMD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[ "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npm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 "start"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9C71B-A720-9853-2701-9F5048903D04}"/>
              </a:ext>
            </a:extLst>
          </p:cNvPr>
          <p:cNvSpPr txBox="1"/>
          <p:nvPr/>
        </p:nvSpPr>
        <p:spPr>
          <a:xfrm>
            <a:off x="7800652" y="3762317"/>
            <a:ext cx="3893196" cy="36933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Example image specification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Dockerfile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391F8D-BA0D-DDED-872E-E1326DE01AE6}"/>
              </a:ext>
            </a:extLst>
          </p:cNvPr>
          <p:cNvGrpSpPr/>
          <p:nvPr/>
        </p:nvGrpSpPr>
        <p:grpSpPr>
          <a:xfrm>
            <a:off x="7957196" y="4290738"/>
            <a:ext cx="3453754" cy="2031325"/>
            <a:chOff x="16682742" y="8747202"/>
            <a:chExt cx="6907508" cy="40626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CB2E8B-AA9C-218E-DC3C-AE4CB6C6FD63}"/>
                </a:ext>
              </a:extLst>
            </p:cNvPr>
            <p:cNvSpPr/>
            <p:nvPr/>
          </p:nvSpPr>
          <p:spPr>
            <a:xfrm>
              <a:off x="16682742" y="8747202"/>
              <a:ext cx="6907508" cy="40626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40395-7C40-D101-0EC7-7472F1A98673}"/>
                </a:ext>
              </a:extLst>
            </p:cNvPr>
            <p:cNvSpPr txBox="1"/>
            <p:nvPr/>
          </p:nvSpPr>
          <p:spPr>
            <a:xfrm>
              <a:off x="17095492" y="11996391"/>
              <a:ext cx="5967708" cy="569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node:18-buster-slim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99D4A5-D1EA-3945-3B63-428848CF90C5}"/>
                </a:ext>
              </a:extLst>
            </p:cNvPr>
            <p:cNvSpPr txBox="1"/>
            <p:nvPr/>
          </p:nvSpPr>
          <p:spPr>
            <a:xfrm>
              <a:off x="17095492" y="10910145"/>
              <a:ext cx="5967708" cy="9541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python3, </a:t>
              </a:r>
              <a:r>
                <a:rPr kumimoji="0" lang="en-US" sz="12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buildessential</a:t>
              </a: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, </a:t>
              </a:r>
              <a:r>
                <a:rPr kumimoji="0" lang="en-US" sz="12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pango</a:t>
              </a: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, </a:t>
              </a:r>
              <a:r>
                <a:rPr kumimoji="0" lang="en-US" sz="12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cairo</a:t>
              </a: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, </a:t>
              </a:r>
              <a:r>
                <a:rPr kumimoji="0" lang="en-US" sz="12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libjpeg</a:t>
              </a: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, </a:t>
              </a:r>
              <a:r>
                <a:rPr kumimoji="0" lang="en-US" sz="12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libgif</a:t>
              </a:r>
              <a:endParaRPr kumimoji="0" lang="en-US" sz="12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948624-2A0C-0ACB-D8B6-9EA862DF9713}"/>
                </a:ext>
              </a:extLst>
            </p:cNvPr>
            <p:cNvSpPr txBox="1"/>
            <p:nvPr/>
          </p:nvSpPr>
          <p:spPr>
            <a:xfrm>
              <a:off x="17095492" y="9903136"/>
              <a:ext cx="5967708" cy="569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Our app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2B4582-478F-A772-B701-EC1701536BDC}"/>
                </a:ext>
              </a:extLst>
            </p:cNvPr>
            <p:cNvSpPr txBox="1"/>
            <p:nvPr/>
          </p:nvSpPr>
          <p:spPr>
            <a:xfrm>
              <a:off x="17095492" y="9068030"/>
              <a:ext cx="5967708" cy="5693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rPr>
                <a:t>Our compiled app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B655BE-A0CF-93CD-9150-27737D12CC0A}"/>
              </a:ext>
            </a:extLst>
          </p:cNvPr>
          <p:cNvSpPr txBox="1"/>
          <p:nvPr/>
        </p:nvSpPr>
        <p:spPr>
          <a:xfrm>
            <a:off x="8083550" y="6468782"/>
            <a:ext cx="3327400" cy="36933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Calibri"/>
              </a:rPr>
              <a:t>Example image, with layers shown</a:t>
            </a:r>
          </a:p>
        </p:txBody>
      </p:sp>
    </p:spTree>
    <p:extLst>
      <p:ext uri="{BB962C8B-B14F-4D97-AF65-F5344CB8AC3E}">
        <p14:creationId xmlns:p14="http://schemas.microsoft.com/office/powerpoint/2010/main" val="421293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07B7-38A2-8D71-B6A4-E174B898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Containers run layered images, reducing storage space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B18ABA-6A43-0A10-4EBA-78611DD1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/>
          <a:lstStyle/>
          <a:p>
            <a:r>
              <a:rPr lang="en-US" dirty="0"/>
              <a:t>Many images may share the same lower layers (e.g. OS, NodeJS, some system dependencies)</a:t>
            </a:r>
          </a:p>
          <a:p>
            <a:r>
              <a:rPr lang="en-US" dirty="0"/>
              <a:t>Layers are shared between images</a:t>
            </a:r>
          </a:p>
          <a:p>
            <a:r>
              <a:rPr lang="en-US" dirty="0"/>
              <a:t>Multi-tenancy: N running containers only require one copy of each layer (they are read-only)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A484E-1FF2-F2DB-2CC6-6575B911931E}"/>
              </a:ext>
            </a:extLst>
          </p:cNvPr>
          <p:cNvGrpSpPr/>
          <p:nvPr/>
        </p:nvGrpSpPr>
        <p:grpSpPr>
          <a:xfrm>
            <a:off x="2505560" y="4044018"/>
            <a:ext cx="7409481" cy="2517625"/>
            <a:chOff x="3417592" y="8621249"/>
            <a:chExt cx="14818962" cy="503524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6E2849E-9745-0AE0-0F63-A125943F36EB}"/>
                </a:ext>
              </a:extLst>
            </p:cNvPr>
            <p:cNvGrpSpPr/>
            <p:nvPr/>
          </p:nvGrpSpPr>
          <p:grpSpPr>
            <a:xfrm>
              <a:off x="3417592" y="8621249"/>
              <a:ext cx="6907508" cy="4062649"/>
              <a:chOff x="16682742" y="8747202"/>
              <a:chExt cx="6907508" cy="406264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3172DC0-9180-0C4E-18F8-33C907DC5AC8}"/>
                  </a:ext>
                </a:extLst>
              </p:cNvPr>
              <p:cNvSpPr/>
              <p:nvPr/>
            </p:nvSpPr>
            <p:spPr>
              <a:xfrm>
                <a:off x="16682742" y="8747202"/>
                <a:ext cx="6907508" cy="40626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BA6987-6912-44D5-8292-0CB103058A6D}"/>
                  </a:ext>
                </a:extLst>
              </p:cNvPr>
              <p:cNvSpPr txBox="1"/>
              <p:nvPr/>
            </p:nvSpPr>
            <p:spPr>
              <a:xfrm>
                <a:off x="17095492" y="11996391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node:18-buster-slim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B22D7F-1391-16F4-75AD-F84840FA5DD5}"/>
                  </a:ext>
                </a:extLst>
              </p:cNvPr>
              <p:cNvSpPr txBox="1"/>
              <p:nvPr/>
            </p:nvSpPr>
            <p:spPr>
              <a:xfrm>
                <a:off x="17095492" y="10910145"/>
                <a:ext cx="5967708" cy="9541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python3,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buildessential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pango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cairo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libjpeg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libgif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15DC47-9481-34EF-E06A-BB414CE7223C}"/>
                  </a:ext>
                </a:extLst>
              </p:cNvPr>
              <p:cNvSpPr txBox="1"/>
              <p:nvPr/>
            </p:nvSpPr>
            <p:spPr>
              <a:xfrm>
                <a:off x="17095492" y="9903136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Orion’s app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B8127FE-31E6-D60C-E946-68C8EB9F46A0}"/>
                  </a:ext>
                </a:extLst>
              </p:cNvPr>
              <p:cNvSpPr txBox="1"/>
              <p:nvPr/>
            </p:nvSpPr>
            <p:spPr>
              <a:xfrm>
                <a:off x="17095492" y="9068030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Orion’s compiled app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B81F5D-B8E1-F53A-1A18-ED4EC619BA76}"/>
                </a:ext>
              </a:extLst>
            </p:cNvPr>
            <p:cNvSpPr txBox="1"/>
            <p:nvPr/>
          </p:nvSpPr>
          <p:spPr>
            <a:xfrm>
              <a:off x="8001646" y="12917834"/>
              <a:ext cx="6654800" cy="7386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20" tIns="45720" rIns="45720" bIns="45720" numCol="1" spcCol="38100" rtlCol="0" anchor="ctr">
              <a:spAutoFit/>
            </a:bodyPr>
            <a:lstStyle/>
            <a:p>
              <a:pPr marL="0" marR="0" lvl="0" indent="0" algn="l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rPr>
                <a:t>Two images, sharing two layers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B4CC4C-E007-ED7E-C96D-15F665C1744E}"/>
                </a:ext>
              </a:extLst>
            </p:cNvPr>
            <p:cNvGrpSpPr/>
            <p:nvPr/>
          </p:nvGrpSpPr>
          <p:grpSpPr>
            <a:xfrm>
              <a:off x="11329046" y="8621249"/>
              <a:ext cx="6907508" cy="4062649"/>
              <a:chOff x="16682742" y="8747202"/>
              <a:chExt cx="6907508" cy="4062649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FA7A8B5-4B60-DAA5-6791-C53100DE693D}"/>
                  </a:ext>
                </a:extLst>
              </p:cNvPr>
              <p:cNvSpPr/>
              <p:nvPr/>
            </p:nvSpPr>
            <p:spPr>
              <a:xfrm>
                <a:off x="16682742" y="8747202"/>
                <a:ext cx="6907508" cy="406264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prstDash val="solid"/>
                <a:miter lim="8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sym typeface="Calibri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DE867D6-704F-2890-574E-33A7218F04CB}"/>
                  </a:ext>
                </a:extLst>
              </p:cNvPr>
              <p:cNvSpPr txBox="1"/>
              <p:nvPr/>
            </p:nvSpPr>
            <p:spPr>
              <a:xfrm>
                <a:off x="17095492" y="11996391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node:18-buster-slim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41321C-311E-528D-0472-5488D80A7460}"/>
                  </a:ext>
                </a:extLst>
              </p:cNvPr>
              <p:cNvSpPr txBox="1"/>
              <p:nvPr/>
            </p:nvSpPr>
            <p:spPr>
              <a:xfrm>
                <a:off x="17095492" y="10910145"/>
                <a:ext cx="5967708" cy="95410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python3,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buildessential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pango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cairo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libjpeg</a:t>
                </a: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, </a:t>
                </a:r>
                <a:r>
                  <a:rPr kumimoji="0" lang="en-US" sz="12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libgif</a:t>
                </a:r>
                <a:endParaRPr kumimoji="0" lang="en-US" sz="12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Calibri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F7A11A5-22D9-5075-2934-4237FEBAC7D7}"/>
                  </a:ext>
                </a:extLst>
              </p:cNvPr>
              <p:cNvSpPr txBox="1"/>
              <p:nvPr/>
            </p:nvSpPr>
            <p:spPr>
              <a:xfrm>
                <a:off x="17095492" y="9903136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Ripley’s app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F1DF5F4-A075-93D4-A40E-B3581333236B}"/>
                  </a:ext>
                </a:extLst>
              </p:cNvPr>
              <p:cNvSpPr txBox="1"/>
              <p:nvPr/>
            </p:nvSpPr>
            <p:spPr>
              <a:xfrm>
                <a:off x="17095492" y="9068030"/>
                <a:ext cx="5967708" cy="56938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20" tIns="45720" rIns="45720" bIns="45720" numCol="1" spcCol="38100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  <a:sym typeface="Calibri"/>
                  </a:rPr>
                  <a:t>Ripley’s compiled app</a:t>
                </a:r>
              </a:p>
            </p:txBody>
          </p: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A655111-9DCF-B94A-1D95-EA62A40D4E1C}"/>
              </a:ext>
            </a:extLst>
          </p:cNvPr>
          <p:cNvSpPr/>
          <p:nvPr/>
        </p:nvSpPr>
        <p:spPr>
          <a:xfrm>
            <a:off x="2634766" y="5061471"/>
            <a:ext cx="7073900" cy="923330"/>
          </a:xfrm>
          <a:prstGeom prst="rect">
            <a:avLst/>
          </a:prstGeom>
          <a:noFill/>
          <a:ln w="5715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45720" rIns="45720" bIns="45720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773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frastructure as a Service: Containers"/>
          <p:cNvSpPr txBox="1"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 container contains your apps and all their dependencies</a:t>
            </a:r>
          </a:p>
        </p:txBody>
      </p:sp>
      <p:sp>
        <p:nvSpPr>
          <p:cNvPr id="183" name="Slide Subtitle"/>
          <p:cNvSpPr txBox="1">
            <a:spLocks noGrp="1"/>
          </p:cNvSpPr>
          <p:nvPr>
            <p:ph idx="1"/>
          </p:nvPr>
        </p:nvSpPr>
        <p:spPr>
          <a:xfrm>
            <a:off x="838200" y="1500160"/>
            <a:ext cx="7887346" cy="4351338"/>
          </a:xfrm>
        </p:spPr>
        <p:txBody>
          <a:bodyPr>
            <a:normAutofit/>
          </a:bodyPr>
          <a:lstStyle/>
          <a:p>
            <a:r>
              <a:rPr lang="en-US" dirty="0"/>
              <a:t>Each application is encapsulated in a “lightweight container,” includes:</a:t>
            </a:r>
          </a:p>
          <a:p>
            <a:pPr lvl="1"/>
            <a:r>
              <a:rPr lang="en-US" dirty="0"/>
              <a:t>System libraries (e.g. </a:t>
            </a:r>
            <a:r>
              <a:rPr lang="en-US" dirty="0" err="1"/>
              <a:t>glibc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External dependencies (e.g. </a:t>
            </a:r>
            <a:r>
              <a:rPr lang="en-US" dirty="0" err="1"/>
              <a:t>nodejs</a:t>
            </a:r>
            <a:r>
              <a:rPr lang="en-US" dirty="0"/>
              <a:t>)</a:t>
            </a:r>
          </a:p>
          <a:p>
            <a:r>
              <a:rPr lang="en-US" dirty="0"/>
              <a:t>“Lightweight” in that container images are smaller than VM images - multi tenant containers run in the OS</a:t>
            </a:r>
          </a:p>
          <a:p>
            <a:r>
              <a:rPr lang="en-US" dirty="0"/>
              <a:t>Cloud providers offer “containers as a service” </a:t>
            </a:r>
            <a:br>
              <a:rPr lang="en-US" dirty="0"/>
            </a:br>
            <a:r>
              <a:rPr lang="en-US" dirty="0"/>
              <a:t>(Amazon ECS </a:t>
            </a:r>
            <a:r>
              <a:rPr lang="en-US" dirty="0" err="1"/>
              <a:t>Fargate</a:t>
            </a:r>
            <a:r>
              <a:rPr lang="en-US" dirty="0"/>
              <a:t>, Azure Kubernetes, </a:t>
            </a:r>
            <a:br>
              <a:rPr lang="en-US" dirty="0"/>
            </a:br>
            <a:r>
              <a:rPr lang="en-US" dirty="0"/>
              <a:t>Google Kubernetes)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sz="2400" dirty="0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Microsoft Macintosh PowerPoint</Application>
  <PresentationFormat>Widescreen</PresentationFormat>
  <Paragraphs>279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Andale Mono</vt:lpstr>
      <vt:lpstr>Aptos</vt:lpstr>
      <vt:lpstr>Arial</vt:lpstr>
      <vt:lpstr>Calibri</vt:lpstr>
      <vt:lpstr>Calibri Light</vt:lpstr>
      <vt:lpstr>Courier New</vt:lpstr>
      <vt:lpstr>Helvetica Neue</vt:lpstr>
      <vt:lpstr>Verdana</vt:lpstr>
      <vt:lpstr>1_Office Theme</vt:lpstr>
      <vt:lpstr>CS 4530: Fundamentals of Software Engineering Lesson 5.2 Continuous Deployment</vt:lpstr>
      <vt:lpstr>How to (re)deploy a web app?</vt:lpstr>
      <vt:lpstr>Agile Goal: continuous deployment</vt:lpstr>
      <vt:lpstr>Continuous Deployment for Static Sites</vt:lpstr>
      <vt:lpstr>Continuous Deployment for Web Services</vt:lpstr>
      <vt:lpstr>Virtual Machines to Containers</vt:lpstr>
      <vt:lpstr>Containers run layered images, reducing storage space</vt:lpstr>
      <vt:lpstr>Containers run layered images, reducing storage space</vt:lpstr>
      <vt:lpstr>A container contains your apps and all their dependencies</vt:lpstr>
      <vt:lpstr>A container contains your apps and all their dependencies</vt:lpstr>
      <vt:lpstr>XaaS: Containers as a Service</vt:lpstr>
      <vt:lpstr>Tradeoffs between VMs and Containers</vt:lpstr>
      <vt:lpstr>Continuous Deployment on Render</vt:lpstr>
      <vt:lpstr>Continuous Deployment on Disco</vt:lpstr>
      <vt:lpstr>Continuous Deployment on NU’s Private Cloud</vt:lpstr>
      <vt:lpstr>Continuous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Simmons</dc:creator>
  <cp:lastModifiedBy>Robert Simmons</cp:lastModifiedBy>
  <cp:revision>1</cp:revision>
  <dcterms:created xsi:type="dcterms:W3CDTF">2025-06-01T18:06:39Z</dcterms:created>
  <dcterms:modified xsi:type="dcterms:W3CDTF">2025-06-01T18:06:57Z</dcterms:modified>
</cp:coreProperties>
</file>