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4"/>
  </p:notesMasterIdLst>
  <p:sldIdLst>
    <p:sldId id="570" r:id="rId2"/>
    <p:sldId id="571" r:id="rId3"/>
    <p:sldId id="573" r:id="rId4"/>
    <p:sldId id="576" r:id="rId5"/>
    <p:sldId id="577" r:id="rId6"/>
    <p:sldId id="578" r:id="rId7"/>
    <p:sldId id="580" r:id="rId8"/>
    <p:sldId id="581" r:id="rId9"/>
    <p:sldId id="582" r:id="rId10"/>
    <p:sldId id="587" r:id="rId11"/>
    <p:sldId id="586" r:id="rId12"/>
    <p:sldId id="283" r:id="rId13"/>
    <p:sldId id="588" r:id="rId14"/>
    <p:sldId id="585" r:id="rId15"/>
    <p:sldId id="258" r:id="rId16"/>
    <p:sldId id="563" r:id="rId17"/>
    <p:sldId id="583" r:id="rId18"/>
    <p:sldId id="262" r:id="rId19"/>
    <p:sldId id="263" r:id="rId20"/>
    <p:sldId id="584" r:id="rId21"/>
    <p:sldId id="296" r:id="rId22"/>
    <p:sldId id="58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7"/>
  </p:normalViewPr>
  <p:slideViewPr>
    <p:cSldViewPr snapToGrid="0">
      <p:cViewPr varScale="1">
        <p:scale>
          <a:sx n="101" d="100"/>
          <a:sy n="101" d="100"/>
        </p:scale>
        <p:origin x="10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32398950007436372"/>
          <c:y val="0.22498840801210815"/>
          <c:w val="0.46886499999999998"/>
          <c:h val="0.45636500000000002"/>
        </c:manualLayout>
      </c:layout>
      <c:pieChart>
        <c:varyColors val="0"/>
        <c:ser>
          <c:idx val="0"/>
          <c:order val="0"/>
          <c:tx>
            <c:strRef>
              <c:f>Sheet1!$A$2</c:f>
              <c:strCache>
                <c:ptCount val="1"/>
                <c:pt idx="0">
                  <c:v>Tests</c:v>
                </c:pt>
              </c:strCache>
            </c:strRef>
          </c:tx>
          <c:spPr>
            <a:solidFill>
              <a:srgbClr val="4472C4"/>
            </a:solidFill>
            <a:ln w="6350" cap="flat">
              <a:solidFill>
                <a:srgbClr val="FFFFFF"/>
              </a:solidFill>
              <a:prstDash val="solid"/>
              <a:miter lim="800000"/>
            </a:ln>
            <a:effectLst/>
          </c:spPr>
          <c:dPt>
            <c:idx val="0"/>
            <c:bubble3D val="0"/>
            <c:extLst>
              <c:ext xmlns:c16="http://schemas.microsoft.com/office/drawing/2014/chart" uri="{C3380CC4-5D6E-409C-BE32-E72D297353CC}">
                <c16:uniqueId val="{00000001-6B14-0B42-9B7D-A2D49CBD385A}"/>
              </c:ext>
            </c:extLst>
          </c:dPt>
          <c:dPt>
            <c:idx val="1"/>
            <c:bubble3D val="0"/>
            <c:spPr>
              <a:solidFill>
                <a:srgbClr val="ED7D31"/>
              </a:solidFill>
              <a:ln w="6350" cap="flat">
                <a:solidFill>
                  <a:srgbClr val="FFFFFF"/>
                </a:solidFill>
                <a:prstDash val="solid"/>
                <a:miter lim="800000"/>
              </a:ln>
              <a:effectLst/>
            </c:spPr>
            <c:extLst>
              <c:ext xmlns:c16="http://schemas.microsoft.com/office/drawing/2014/chart" uri="{C3380CC4-5D6E-409C-BE32-E72D297353CC}">
                <c16:uniqueId val="{00000003-6B14-0B42-9B7D-A2D49CBD385A}"/>
              </c:ext>
            </c:extLst>
          </c:dPt>
          <c:dPt>
            <c:idx val="2"/>
            <c:bubble3D val="0"/>
            <c:spPr>
              <a:solidFill>
                <a:srgbClr val="A5A5A5"/>
              </a:solidFill>
              <a:ln w="6350" cap="flat">
                <a:solidFill>
                  <a:srgbClr val="FFFFFF"/>
                </a:solidFill>
                <a:prstDash val="solid"/>
                <a:miter lim="800000"/>
              </a:ln>
              <a:effectLst/>
            </c:spPr>
            <c:extLst>
              <c:ext xmlns:c16="http://schemas.microsoft.com/office/drawing/2014/chart" uri="{C3380CC4-5D6E-409C-BE32-E72D297353CC}">
                <c16:uniqueId val="{00000005-6B14-0B42-9B7D-A2D49CBD385A}"/>
              </c:ext>
            </c:extLst>
          </c:dPt>
          <c:dPt>
            <c:idx val="3"/>
            <c:bubble3D val="0"/>
            <c:spPr>
              <a:solidFill>
                <a:srgbClr val="FFC000"/>
              </a:solidFill>
              <a:ln w="6350" cap="flat">
                <a:solidFill>
                  <a:srgbClr val="FFFFFF"/>
                </a:solidFill>
                <a:prstDash val="solid"/>
                <a:miter lim="800000"/>
              </a:ln>
              <a:effectLst/>
            </c:spPr>
            <c:extLst>
              <c:ext xmlns:c16="http://schemas.microsoft.com/office/drawing/2014/chart" uri="{C3380CC4-5D6E-409C-BE32-E72D297353CC}">
                <c16:uniqueId val="{00000007-6B14-0B42-9B7D-A2D49CBD385A}"/>
              </c:ext>
            </c:extLst>
          </c:dPt>
          <c:dPt>
            <c:idx val="4"/>
            <c:bubble3D val="0"/>
            <c:spPr>
              <a:solidFill>
                <a:srgbClr val="5B9BD5"/>
              </a:solidFill>
              <a:ln w="6350" cap="flat">
                <a:solidFill>
                  <a:srgbClr val="FFFFFF"/>
                </a:solidFill>
                <a:prstDash val="solid"/>
                <a:miter lim="800000"/>
              </a:ln>
              <a:effectLst/>
            </c:spPr>
            <c:extLst>
              <c:ext xmlns:c16="http://schemas.microsoft.com/office/drawing/2014/chart" uri="{C3380CC4-5D6E-409C-BE32-E72D297353CC}">
                <c16:uniqueId val="{00000009-6B14-0B42-9B7D-A2D49CBD385A}"/>
              </c:ext>
            </c:extLst>
          </c:dPt>
          <c:dPt>
            <c:idx val="5"/>
            <c:bubble3D val="0"/>
            <c:spPr>
              <a:solidFill>
                <a:srgbClr val="70AD47"/>
              </a:solidFill>
              <a:ln w="6350" cap="flat">
                <a:solidFill>
                  <a:srgbClr val="FFFFFF"/>
                </a:solidFill>
                <a:prstDash val="solid"/>
                <a:miter lim="800000"/>
              </a:ln>
              <a:effectLst/>
            </c:spPr>
            <c:extLst>
              <c:ext xmlns:c16="http://schemas.microsoft.com/office/drawing/2014/chart" uri="{C3380CC4-5D6E-409C-BE32-E72D297353CC}">
                <c16:uniqueId val="{0000000B-6B14-0B42-9B7D-A2D49CBD385A}"/>
              </c:ext>
            </c:extLst>
          </c:dPt>
          <c:dPt>
            <c:idx val="6"/>
            <c:bubble3D val="0"/>
            <c:extLst>
              <c:ext xmlns:c16="http://schemas.microsoft.com/office/drawing/2014/chart" uri="{C3380CC4-5D6E-409C-BE32-E72D297353CC}">
                <c16:uniqueId val="{0000000D-6B14-0B42-9B7D-A2D49CBD385A}"/>
              </c:ext>
            </c:extLst>
          </c:dPt>
          <c:dPt>
            <c:idx val="7"/>
            <c:bubble3D val="0"/>
            <c:spPr>
              <a:solidFill>
                <a:srgbClr val="ED7D31"/>
              </a:solidFill>
              <a:ln w="6350" cap="flat">
                <a:solidFill>
                  <a:srgbClr val="FFFFFF"/>
                </a:solidFill>
                <a:prstDash val="solid"/>
                <a:miter lim="800000"/>
              </a:ln>
              <a:effectLst/>
            </c:spPr>
            <c:extLst>
              <c:ext xmlns:c16="http://schemas.microsoft.com/office/drawing/2014/chart" uri="{C3380CC4-5D6E-409C-BE32-E72D297353CC}">
                <c16:uniqueId val="{0000000F-6B14-0B42-9B7D-A2D49CBD385A}"/>
              </c:ext>
            </c:extLst>
          </c:dPt>
          <c:dPt>
            <c:idx val="8"/>
            <c:bubble3D val="0"/>
            <c:spPr>
              <a:solidFill>
                <a:srgbClr val="A5A5A5"/>
              </a:solidFill>
              <a:ln w="6350" cap="flat">
                <a:solidFill>
                  <a:srgbClr val="FFFFFF"/>
                </a:solidFill>
                <a:prstDash val="solid"/>
                <a:miter lim="800000"/>
              </a:ln>
              <a:effectLst/>
            </c:spPr>
            <c:extLst>
              <c:ext xmlns:c16="http://schemas.microsoft.com/office/drawing/2014/chart" uri="{C3380CC4-5D6E-409C-BE32-E72D297353CC}">
                <c16:uniqueId val="{00000011-6B14-0B42-9B7D-A2D49CBD385A}"/>
              </c:ext>
            </c:extLst>
          </c:dPt>
          <c:dLbls>
            <c:dLbl>
              <c:idx val="0"/>
              <c:numFmt formatCode="#,##0%" sourceLinked="0"/>
              <c:spPr/>
              <c:txPr>
                <a:bodyPr/>
                <a:lstStyle/>
                <a:p>
                  <a:pPr>
                    <a:defRPr sz="1600" b="0" i="0" u="none" strike="noStrike">
                      <a:solidFill>
                        <a:srgbClr val="000000"/>
                      </a:solidFill>
                      <a:latin typeface="Calibri"/>
                    </a:defRPr>
                  </a:pPr>
                  <a:endParaRPr lang="en-US"/>
                </a:p>
              </c:txPr>
              <c:dLblPos val="ctr"/>
              <c:showLegendKey val="0"/>
              <c:showVal val="0"/>
              <c:showCatName val="1"/>
              <c:showSerName val="0"/>
              <c:showPercent val="1"/>
              <c:showBubbleSize val="0"/>
              <c:extLst>
                <c:ext xmlns:c16="http://schemas.microsoft.com/office/drawing/2014/chart" uri="{C3380CC4-5D6E-409C-BE32-E72D297353CC}">
                  <c16:uniqueId val="{00000001-6B14-0B42-9B7D-A2D49CBD385A}"/>
                </c:ext>
              </c:extLst>
            </c:dLbl>
            <c:dLbl>
              <c:idx val="1"/>
              <c:numFmt formatCode="#,##0%" sourceLinked="0"/>
              <c:spPr/>
              <c:txPr>
                <a:bodyPr/>
                <a:lstStyle/>
                <a:p>
                  <a:pPr>
                    <a:defRPr sz="1600" b="0" i="0" u="none" strike="noStrike">
                      <a:solidFill>
                        <a:srgbClr val="000000"/>
                      </a:solidFill>
                      <a:latin typeface="Calibri"/>
                    </a:defRPr>
                  </a:pPr>
                  <a:endParaRPr lang="en-US"/>
                </a:p>
              </c:txPr>
              <c:dLblPos val="inEnd"/>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6B14-0B42-9B7D-A2D49CBD385A}"/>
                </c:ext>
              </c:extLst>
            </c:dLbl>
            <c:dLbl>
              <c:idx val="2"/>
              <c:numFmt formatCode="#,##0%" sourceLinked="0"/>
              <c:spPr/>
              <c:txPr>
                <a:bodyPr/>
                <a:lstStyle/>
                <a:p>
                  <a:pPr>
                    <a:defRPr sz="1600" b="0" i="0" u="none" strike="noStrike">
                      <a:solidFill>
                        <a:srgbClr val="000000"/>
                      </a:solidFill>
                      <a:latin typeface="Calibri"/>
                    </a:defRPr>
                  </a:pPr>
                  <a:endParaRPr lang="en-US"/>
                </a:p>
              </c:txPr>
              <c:dLblPos val="inEnd"/>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6B14-0B42-9B7D-A2D49CBD385A}"/>
                </c:ext>
              </c:extLst>
            </c:dLbl>
            <c:dLbl>
              <c:idx val="3"/>
              <c:numFmt formatCode="#,##0%" sourceLinked="0"/>
              <c:spPr/>
              <c:txPr>
                <a:bodyPr/>
                <a:lstStyle/>
                <a:p>
                  <a:pPr>
                    <a:defRPr sz="1600" b="0" i="0" u="none" strike="noStrike">
                      <a:solidFill>
                        <a:srgbClr val="000000"/>
                      </a:solidFill>
                      <a:latin typeface="Calibri"/>
                    </a:defRPr>
                  </a:pPr>
                  <a:endParaRPr lang="en-US"/>
                </a:p>
              </c:txPr>
              <c:dLblPos val="outEnd"/>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7-6B14-0B42-9B7D-A2D49CBD385A}"/>
                </c:ext>
              </c:extLst>
            </c:dLbl>
            <c:dLbl>
              <c:idx val="4"/>
              <c:numFmt formatCode="#,##0%" sourceLinked="0"/>
              <c:spPr/>
              <c:txPr>
                <a:bodyPr/>
                <a:lstStyle/>
                <a:p>
                  <a:pPr>
                    <a:defRPr sz="1600" b="0" i="0" u="none" strike="noStrike">
                      <a:solidFill>
                        <a:srgbClr val="000000"/>
                      </a:solidFill>
                      <a:latin typeface="Calibri"/>
                    </a:defRPr>
                  </a:pPr>
                  <a:endParaRPr lang="en-US"/>
                </a:p>
              </c:txPr>
              <c:dLblPos val="outEnd"/>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9-6B14-0B42-9B7D-A2D49CBD385A}"/>
                </c:ext>
              </c:extLst>
            </c:dLbl>
            <c:dLbl>
              <c:idx val="5"/>
              <c:numFmt formatCode="#,##0%" sourceLinked="0"/>
              <c:spPr/>
              <c:txPr>
                <a:bodyPr/>
                <a:lstStyle/>
                <a:p>
                  <a:pPr>
                    <a:defRPr sz="1600" b="0" i="0" u="none" strike="noStrike">
                      <a:solidFill>
                        <a:srgbClr val="000000"/>
                      </a:solidFill>
                      <a:latin typeface="Calibri"/>
                    </a:defRPr>
                  </a:pPr>
                  <a:endParaRPr lang="en-US"/>
                </a:p>
              </c:txPr>
              <c:dLblPos val="outEnd"/>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B-6B14-0B42-9B7D-A2D49CBD385A}"/>
                </c:ext>
              </c:extLst>
            </c:dLbl>
            <c:dLbl>
              <c:idx val="6"/>
              <c:layout>
                <c:manualLayout>
                  <c:x val="-2.8232795264763286E-2"/>
                  <c:y val="1.8379510462458507E-2"/>
                </c:manualLayout>
              </c:layout>
              <c:numFmt formatCode="#,##0%" sourceLinked="0"/>
              <c:spPr/>
              <c:txPr>
                <a:bodyPr/>
                <a:lstStyle/>
                <a:p>
                  <a:pPr>
                    <a:defRPr sz="1600" b="0" i="0" u="none" strike="noStrike">
                      <a:solidFill>
                        <a:srgbClr val="000000"/>
                      </a:solidFill>
                      <a:latin typeface="Calibri"/>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D-6B14-0B42-9B7D-A2D49CBD385A}"/>
                </c:ext>
              </c:extLst>
            </c:dLbl>
            <c:dLbl>
              <c:idx val="7"/>
              <c:numFmt formatCode="#,##0%" sourceLinked="0"/>
              <c:spPr/>
              <c:txPr>
                <a:bodyPr/>
                <a:lstStyle/>
                <a:p>
                  <a:pPr>
                    <a:defRPr sz="1600" b="0" i="0" u="none" strike="noStrike">
                      <a:solidFill>
                        <a:srgbClr val="000000"/>
                      </a:solidFill>
                      <a:latin typeface="Calibri"/>
                    </a:defRPr>
                  </a:pPr>
                  <a:endParaRPr lang="en-US"/>
                </a:p>
              </c:txPr>
              <c:dLblPos val="outEnd"/>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F-6B14-0B42-9B7D-A2D49CBD385A}"/>
                </c:ext>
              </c:extLst>
            </c:dLbl>
            <c:dLbl>
              <c:idx val="8"/>
              <c:layout>
                <c:manualLayout>
                  <c:x val="8.6105628399856832E-2"/>
                  <c:y val="-2.3166326292682574E-2"/>
                </c:manualLayout>
              </c:layout>
              <c:numFmt formatCode="#,##0%" sourceLinked="0"/>
              <c:spPr/>
              <c:txPr>
                <a:bodyPr/>
                <a:lstStyle/>
                <a:p>
                  <a:pPr>
                    <a:defRPr sz="1600" b="0" i="0" u="none" strike="noStrike">
                      <a:solidFill>
                        <a:srgbClr val="000000"/>
                      </a:solidFill>
                      <a:latin typeface="Calibri"/>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1-6B14-0B42-9B7D-A2D49CBD385A}"/>
                </c:ext>
              </c:extLst>
            </c:dLbl>
            <c:numFmt formatCode="#,##0%" sourceLinked="0"/>
            <c:spPr>
              <a:noFill/>
              <a:ln>
                <a:noFill/>
              </a:ln>
              <a:effectLst/>
            </c:spPr>
            <c:txPr>
              <a:bodyPr/>
              <a:lstStyle/>
              <a:p>
                <a:pPr>
                  <a:defRPr sz="1600" b="0" i="0" u="none" strike="noStrike">
                    <a:solidFill>
                      <a:srgbClr val="000000"/>
                    </a:solidFill>
                    <a:latin typeface="Calibri"/>
                  </a:defRPr>
                </a:pPr>
                <a:endParaRPr lang="en-US"/>
              </a:p>
            </c:txPr>
            <c:dLblPos val="ctr"/>
            <c:showLegendKey val="0"/>
            <c:showVal val="0"/>
            <c:showCatName val="1"/>
            <c:showSerName val="0"/>
            <c:showPercent val="1"/>
            <c:showBubbleSize val="0"/>
            <c:showLeaderLines val="1"/>
            <c:leaderLines>
              <c:spPr>
                <a:ln w="6350" cap="flat">
                  <a:solidFill>
                    <a:srgbClr val="000000"/>
                  </a:solidFill>
                  <a:prstDash val="solid"/>
                  <a:miter lim="400000"/>
                </a:ln>
                <a:effectLst/>
              </c:spPr>
            </c:leaderLines>
            <c:extLst>
              <c:ext xmlns:c15="http://schemas.microsoft.com/office/drawing/2012/chart" uri="{CE6537A1-D6FC-4f65-9D91-7224C49458BB}"/>
            </c:extLst>
          </c:dLbls>
          <c:cat>
            <c:strRef>
              <c:f>Sheet1!$B$1:$J$1</c:f>
              <c:strCache>
                <c:ptCount val="9"/>
                <c:pt idx="0">
                  <c:v>Async Wait</c:v>
                </c:pt>
                <c:pt idx="1">
                  <c:v>Test Order Dependency</c:v>
                </c:pt>
                <c:pt idx="2">
                  <c:v>Concurrency</c:v>
                </c:pt>
                <c:pt idx="3">
                  <c:v>Resource Leak</c:v>
                </c:pt>
                <c:pt idx="4">
                  <c:v>Network</c:v>
                </c:pt>
                <c:pt idx="5">
                  <c:v>Time</c:v>
                </c:pt>
                <c:pt idx="6">
                  <c:v>Random</c:v>
                </c:pt>
                <c:pt idx="7">
                  <c:v>Floating Point</c:v>
                </c:pt>
                <c:pt idx="8">
                  <c:v>Unordered Collections</c:v>
                </c:pt>
              </c:strCache>
            </c:strRef>
          </c:cat>
          <c:val>
            <c:numRef>
              <c:f>Sheet1!$B$2:$J$2</c:f>
              <c:numCache>
                <c:formatCode>General</c:formatCode>
                <c:ptCount val="9"/>
                <c:pt idx="0">
                  <c:v>43</c:v>
                </c:pt>
                <c:pt idx="1">
                  <c:v>19</c:v>
                </c:pt>
                <c:pt idx="2">
                  <c:v>19</c:v>
                </c:pt>
                <c:pt idx="3">
                  <c:v>11</c:v>
                </c:pt>
                <c:pt idx="4">
                  <c:v>10</c:v>
                </c:pt>
                <c:pt idx="5">
                  <c:v>5</c:v>
                </c:pt>
                <c:pt idx="6">
                  <c:v>4</c:v>
                </c:pt>
                <c:pt idx="7">
                  <c:v>3</c:v>
                </c:pt>
                <c:pt idx="8">
                  <c:v>1</c:v>
                </c:pt>
              </c:numCache>
            </c:numRef>
          </c:val>
          <c:extLst>
            <c:ext xmlns:c16="http://schemas.microsoft.com/office/drawing/2014/chart" uri="{C3380CC4-5D6E-409C-BE32-E72D297353CC}">
              <c16:uniqueId val="{00000012-6B14-0B42-9B7D-A2D49CBD385A}"/>
            </c:ext>
          </c:extLst>
        </c:ser>
        <c:dLbls>
          <c:showLegendKey val="0"/>
          <c:showVal val="0"/>
          <c:showCatName val="0"/>
          <c:showSerName val="0"/>
          <c:showPercent val="0"/>
          <c:showBubbleSize val="0"/>
          <c:showLeaderLines val="1"/>
        </c:dLbls>
        <c:firstSliceAng val="306"/>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B9D962-C34E-6E42-BFAB-934F3762EEAC}" type="datetimeFigureOut">
              <a:rPr lang="en-US" smtClean="0"/>
              <a:t>5/26/25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BE9A4D-B388-F14B-9F30-3067E9020047}" type="slidenum">
              <a:rPr lang="en-US" smtClean="0"/>
              <a:t>‹#›</a:t>
            </a:fld>
            <a:endParaRPr lang="en-US"/>
          </a:p>
        </p:txBody>
      </p:sp>
    </p:spTree>
    <p:extLst>
      <p:ext uri="{BB962C8B-B14F-4D97-AF65-F5344CB8AC3E}">
        <p14:creationId xmlns:p14="http://schemas.microsoft.com/office/powerpoint/2010/main" val="870968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937F07-1250-4CCE-B198-1B2887014F4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58323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a:spLocks noGrp="1" noRot="1" noChangeAspect="1"/>
          </p:cNvSpPr>
          <p:nvPr>
            <p:ph type="sldImg"/>
          </p:nvPr>
        </p:nvSpPr>
        <p:spPr>
          <a:xfrm>
            <a:off x="381000" y="685800"/>
            <a:ext cx="6096000" cy="3429000"/>
          </a:xfrm>
          <a:prstGeom prst="rect">
            <a:avLst/>
          </a:prstGeom>
        </p:spPr>
        <p:txBody>
          <a:bodyPr/>
          <a:lstStyle/>
          <a:p>
            <a:endParaRPr/>
          </a:p>
        </p:txBody>
      </p:sp>
      <p:sp>
        <p:nvSpPr>
          <p:cNvPr id="159" name="Shape 159"/>
          <p:cNvSpPr>
            <a:spLocks noGrp="1"/>
          </p:cNvSpPr>
          <p:nvPr>
            <p:ph type="body" sz="quarter" idx="1"/>
          </p:nvPr>
        </p:nvSpPr>
        <p:spPr>
          <a:prstGeom prst="rect">
            <a:avLst/>
          </a:prstGeom>
        </p:spPr>
        <p:txBody>
          <a:bodyPr/>
          <a:lstStyle/>
          <a:p>
            <a:pPr marL="0" marR="0" lvl="0" indent="0" defTabSz="457200" eaLnBrk="1" fontAlgn="auto" latinLnBrk="0" hangingPunct="1">
              <a:lnSpc>
                <a:spcPct val="117999"/>
              </a:lnSpc>
              <a:spcBef>
                <a:spcPts val="0"/>
              </a:spcBef>
              <a:spcAft>
                <a:spcPts val="0"/>
              </a:spcAft>
              <a:buClrTx/>
              <a:buSzTx/>
              <a:buFontTx/>
              <a:buNone/>
              <a:tabLst/>
              <a:defRPr sz="2200">
                <a:latin typeface="Helvetica Neue"/>
                <a:ea typeface="Helvetica Neue"/>
                <a:cs typeface="Helvetica Neue"/>
                <a:sym typeface="Helvetica Neue"/>
              </a:defRPr>
            </a:pPr>
            <a:r>
              <a:rPr lang="en-US" dirty="0"/>
              <a:t>For instance, our SUT might actually consist of </a:t>
            </a:r>
            <a:r>
              <a:rPr lang="en-US" b="1" dirty="0"/>
              <a:t>multiple processes running </a:t>
            </a:r>
            <a:r>
              <a:rPr lang="en-US" dirty="0"/>
              <a:t>in coordination on a single server.</a:t>
            </a:r>
          </a:p>
          <a:p>
            <a:pPr marL="0" marR="0" lvl="0" indent="0" defTabSz="457200" eaLnBrk="1" fontAlgn="auto" latinLnBrk="0" hangingPunct="1">
              <a:lnSpc>
                <a:spcPct val="117999"/>
              </a:lnSpc>
              <a:spcBef>
                <a:spcPts val="0"/>
              </a:spcBef>
              <a:spcAft>
                <a:spcPts val="0"/>
              </a:spcAft>
              <a:buClrTx/>
              <a:buSzTx/>
              <a:buFontTx/>
              <a:buNone/>
              <a:tabLst/>
              <a:defRPr sz="2200">
                <a:latin typeface="Helvetica Neue"/>
                <a:ea typeface="Helvetica Neue"/>
                <a:cs typeface="Helvetica Neue"/>
                <a:sym typeface="Helvetica Neue"/>
              </a:defRPr>
            </a:pPr>
            <a:r>
              <a:rPr lang="en-US" dirty="0"/>
              <a:t>Or maybe we need to worry about what happens when we run it on a live server, running alongside other servers in a cluster of 100’s of thousands of servers.</a:t>
            </a:r>
          </a:p>
          <a:p>
            <a:r>
              <a:rPr lang="en-US" dirty="0"/>
              <a:t>Or, maybe our focus is on testing the </a:t>
            </a:r>
            <a:r>
              <a:rPr lang="en-US" b="1" dirty="0"/>
              <a:t>end-to-end behavior of an entire product</a:t>
            </a:r>
            <a:r>
              <a:rPr lang="en-US" dirty="0"/>
              <a:t>, which is composed of many classes running in many processes on many servers. As you can see, the scope of integration tests can grow enormously.</a:t>
            </a:r>
          </a:p>
          <a:p>
            <a:endParaRPr lang="en-US" dirty="0"/>
          </a:p>
          <a:p>
            <a:r>
              <a:rPr lang="en-US" dirty="0"/>
              <a:t>Writing good end-to-end tests can be much more complex than writing unit or integration-level tests, because they need to set up much more state and interact with more external systems than a unit or integration test.</a:t>
            </a:r>
          </a:p>
          <a:p>
            <a:pPr marL="0" marR="0" lvl="0" indent="0" defTabSz="457200" eaLnBrk="1" fontAlgn="auto" latinLnBrk="0" hangingPunct="1">
              <a:lnSpc>
                <a:spcPct val="117999"/>
              </a:lnSpc>
              <a:spcBef>
                <a:spcPts val="0"/>
              </a:spcBef>
              <a:spcAft>
                <a:spcPts val="0"/>
              </a:spcAft>
              <a:buClrTx/>
              <a:buSzTx/>
              <a:buFontTx/>
              <a:buNone/>
              <a:tabLst/>
              <a:defRPr sz="2200">
                <a:latin typeface="Helvetica Neue"/>
                <a:ea typeface="Helvetica Neue"/>
                <a:cs typeface="Helvetica Neue"/>
                <a:sym typeface="Helvetica Neue"/>
              </a:defRPr>
            </a:pPr>
            <a:endParaRPr lang="en-US" dirty="0"/>
          </a:p>
          <a:p>
            <a:pPr marL="0" marR="0" lvl="0" indent="0" defTabSz="457200" eaLnBrk="1" fontAlgn="auto" latinLnBrk="0" hangingPunct="1">
              <a:lnSpc>
                <a:spcPct val="117999"/>
              </a:lnSpc>
              <a:spcBef>
                <a:spcPts val="0"/>
              </a:spcBef>
              <a:spcAft>
                <a:spcPts val="0"/>
              </a:spcAft>
              <a:buClrTx/>
              <a:buSzTx/>
              <a:buFontTx/>
              <a:buNone/>
              <a:tabLst/>
              <a:defRPr sz="2200">
                <a:latin typeface="Helvetica Neue"/>
                <a:ea typeface="Helvetica Neue"/>
                <a:cs typeface="Helvetica Neue"/>
                <a:sym typeface="Helvetica Neue"/>
              </a:defRPr>
            </a:pPr>
            <a:r>
              <a:rPr lang="en-US" dirty="0"/>
              <a:t>You can consider writing integration tests using Jest.</a:t>
            </a:r>
          </a:p>
        </p:txBody>
      </p:sp>
    </p:spTree>
    <p:extLst>
      <p:ext uri="{BB962C8B-B14F-4D97-AF65-F5344CB8AC3E}">
        <p14:creationId xmlns:p14="http://schemas.microsoft.com/office/powerpoint/2010/main" val="13819686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a:spLocks noGrp="1" noRot="1" noChangeAspect="1"/>
          </p:cNvSpPr>
          <p:nvPr>
            <p:ph type="sldImg"/>
          </p:nvPr>
        </p:nvSpPr>
        <p:spPr>
          <a:xfrm>
            <a:off x="381000" y="685800"/>
            <a:ext cx="6096000" cy="3429000"/>
          </a:xfrm>
          <a:prstGeom prst="rect">
            <a:avLst/>
          </a:prstGeom>
        </p:spPr>
        <p:txBody>
          <a:bodyPr/>
          <a:lstStyle/>
          <a:p>
            <a:endParaRPr/>
          </a:p>
        </p:txBody>
      </p:sp>
      <p:sp>
        <p:nvSpPr>
          <p:cNvPr id="159" name="Shape 159"/>
          <p:cNvSpPr>
            <a:spLocks noGrp="1"/>
          </p:cNvSpPr>
          <p:nvPr>
            <p:ph type="body" sz="quarter" idx="1"/>
          </p:nvPr>
        </p:nvSpPr>
        <p:spPr>
          <a:prstGeom prst="rect">
            <a:avLst/>
          </a:prstGeom>
        </p:spPr>
        <p:txBody>
          <a:bodyPr/>
          <a:lstStyle/>
          <a:p>
            <a:pPr algn="just"/>
            <a:r>
              <a:rPr lang="en-US" b="1" dirty="0">
                <a:effectLst/>
              </a:rPr>
              <a:t>Big Bang Integration Testing: </a:t>
            </a:r>
            <a:r>
              <a:rPr lang="en-US" dirty="0">
                <a:effectLst/>
              </a:rPr>
              <a:t>In this approach, almost all of the units or major units are combined together to perform integration testing in one attempt. Usually, this method is practiced when teams have entire software in their bundle.</a:t>
            </a:r>
          </a:p>
          <a:p>
            <a:pPr algn="just"/>
            <a:r>
              <a:rPr lang="en-US" b="1" dirty="0">
                <a:effectLst/>
              </a:rPr>
              <a:t>Incremental Testing: </a:t>
            </a:r>
            <a:r>
              <a:rPr lang="en-US" dirty="0">
                <a:effectLst/>
              </a:rPr>
              <a:t>In this testing approach, a minimum of two modules that are logically related is tested. Then, the related modules are summed up to perform testing and achieve proper functioning.</a:t>
            </a:r>
          </a:p>
          <a:p>
            <a:pPr algn="just"/>
            <a:r>
              <a:rPr lang="en-US" b="1" dirty="0">
                <a:effectLst/>
              </a:rPr>
              <a:t>Top-down Integration Testing: </a:t>
            </a:r>
            <a:r>
              <a:rPr lang="en-US" dirty="0">
                <a:effectLst/>
              </a:rPr>
              <a:t>In this testing approach, the teams test the top-level units first and then perform step-by-step testing of lower-level units.</a:t>
            </a:r>
          </a:p>
          <a:p>
            <a:pPr algn="just"/>
            <a:r>
              <a:rPr lang="en-US" b="1" dirty="0">
                <a:effectLst/>
              </a:rPr>
              <a:t>Bottom-up Integration Testing: </a:t>
            </a:r>
            <a:r>
              <a:rPr lang="en-US" dirty="0">
                <a:effectLst/>
              </a:rPr>
              <a:t>In this testing approach, the testing starts from the lower units of the application and then gradually moves up, i.e. the testing is practiced from the bottom of the control parts.</a:t>
            </a:r>
          </a:p>
          <a:p>
            <a:pPr algn="just"/>
            <a:r>
              <a:rPr lang="en-US" b="1" dirty="0">
                <a:effectLst/>
              </a:rPr>
              <a:t>Hybrid/Sandwich Integration Testing: </a:t>
            </a:r>
            <a:r>
              <a:rPr lang="en-US" dirty="0">
                <a:effectLst/>
              </a:rPr>
              <a:t>This approach is also known as hybrid integration as it is a combination based on bottom-up and top-down approaches. This approach overcomes many other limitations and helps to achieve the benefits of both the approaches</a:t>
            </a:r>
          </a:p>
        </p:txBody>
      </p:sp>
    </p:spTree>
    <p:extLst>
      <p:ext uri="{BB962C8B-B14F-4D97-AF65-F5344CB8AC3E}">
        <p14:creationId xmlns:p14="http://schemas.microsoft.com/office/powerpoint/2010/main" val="39903855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Shape 235"/>
          <p:cNvSpPr>
            <a:spLocks noGrp="1" noRot="1" noChangeAspect="1"/>
          </p:cNvSpPr>
          <p:nvPr>
            <p:ph type="sldImg"/>
          </p:nvPr>
        </p:nvSpPr>
        <p:spPr>
          <a:xfrm>
            <a:off x="381000" y="685800"/>
            <a:ext cx="6096000" cy="3429000"/>
          </a:xfrm>
          <a:prstGeom prst="rect">
            <a:avLst/>
          </a:prstGeom>
        </p:spPr>
        <p:txBody>
          <a:bodyPr/>
          <a:lstStyle/>
          <a:p>
            <a:endParaRPr/>
          </a:p>
        </p:txBody>
      </p:sp>
      <p:sp>
        <p:nvSpPr>
          <p:cNvPr id="236" name="Shape 236"/>
          <p:cNvSpPr>
            <a:spLocks noGrp="1"/>
          </p:cNvSpPr>
          <p:nvPr>
            <p:ph type="body" sz="quarter" idx="1"/>
          </p:nvPr>
        </p:nvSpPr>
        <p:spPr>
          <a:prstGeom prst="rect">
            <a:avLst/>
          </a:prstGeom>
        </p:spPr>
        <p:txBody>
          <a:bodyPr/>
          <a:lstStyle/>
          <a:p>
            <a:r>
              <a:rPr lang="en-US" dirty="0"/>
              <a:t>The lens that we will use to discuss testing strategies for large systems is "test size," a strategy used within Google: classify tests into a size and encourage engineers to always write the smallest possible test for a given piece of functionality. </a:t>
            </a:r>
            <a:br>
              <a:rPr lang="en-US" dirty="0"/>
            </a:br>
            <a:r>
              <a:rPr lang="en-US" dirty="0"/>
              <a:t>Test size is based on what it </a:t>
            </a:r>
            <a:r>
              <a:rPr lang="en-US" u="sng" dirty="0"/>
              <a:t>is allowed to do</a:t>
            </a:r>
            <a:r>
              <a:rPr lang="en-US" dirty="0"/>
              <a:t>, and how many </a:t>
            </a:r>
            <a:r>
              <a:rPr lang="en-US" u="sng" dirty="0"/>
              <a:t>resources it consumes</a:t>
            </a:r>
            <a:r>
              <a:rPr lang="en-US" dirty="0"/>
              <a:t>. </a:t>
            </a:r>
          </a:p>
          <a:p>
            <a:r>
              <a:rPr lang="en-US" b="1" dirty="0"/>
              <a:t>small </a:t>
            </a:r>
            <a:r>
              <a:rPr lang="en-US" dirty="0"/>
              <a:t>tests run in a single process, </a:t>
            </a:r>
            <a:r>
              <a:rPr lang="en-US" b="1" dirty="0"/>
              <a:t>medium </a:t>
            </a:r>
            <a:r>
              <a:rPr lang="en-US" dirty="0"/>
              <a:t>tests run on a single machine, and </a:t>
            </a:r>
            <a:r>
              <a:rPr lang="en-US" b="1" dirty="0"/>
              <a:t>large </a:t>
            </a:r>
            <a:r>
              <a:rPr lang="en-US" dirty="0"/>
              <a:t>tests run wherever they want. </a:t>
            </a:r>
          </a:p>
          <a:p>
            <a:endParaRPr lang="en-US" dirty="0"/>
          </a:p>
          <a:p>
            <a:pPr defTabSz="457200">
              <a:lnSpc>
                <a:spcPct val="117999"/>
              </a:lnSpc>
              <a:defRPr sz="2200">
                <a:latin typeface="Helvetica Neue"/>
                <a:ea typeface="Helvetica Neue"/>
                <a:cs typeface="Helvetica Neue"/>
                <a:sym typeface="Helvetica Neue"/>
              </a:defRPr>
            </a:pPr>
            <a:r>
              <a:rPr dirty="0"/>
              <a:t>Small tests are structured to be </a:t>
            </a:r>
            <a:r>
              <a:rPr b="1" dirty="0"/>
              <a:t>fastest, most reliable</a:t>
            </a:r>
            <a:r>
              <a:rPr dirty="0"/>
              <a:t>. This becomes important if you want to run your tests a lot, like if you have ten thousand developers running tests 24/7. Similar to traditional unit</a:t>
            </a:r>
            <a:r>
              <a:rPr lang="en-US" dirty="0"/>
              <a:t> testing.</a:t>
            </a:r>
            <a:endParaRPr dirty="0"/>
          </a:p>
          <a:p>
            <a:pPr defTabSz="457200">
              <a:lnSpc>
                <a:spcPct val="117999"/>
              </a:lnSpc>
              <a:defRPr sz="2200">
                <a:latin typeface="Helvetica Neue"/>
                <a:ea typeface="Helvetica Neue"/>
                <a:cs typeface="Helvetica Neue"/>
                <a:sym typeface="Helvetica Neue"/>
              </a:defRPr>
            </a:pPr>
            <a:r>
              <a:rPr dirty="0"/>
              <a:t>Medium can do lots of stuff, but note importance of </a:t>
            </a:r>
            <a:r>
              <a:rPr b="1" dirty="0"/>
              <a:t>not connecting to other servers</a:t>
            </a:r>
            <a:r>
              <a:rPr dirty="0"/>
              <a:t>. This is so your entire test is </a:t>
            </a:r>
            <a:r>
              <a:rPr b="1" dirty="0"/>
              <a:t>self contained</a:t>
            </a:r>
            <a:r>
              <a:rPr dirty="0"/>
              <a:t>.</a:t>
            </a:r>
          </a:p>
          <a:p>
            <a:pPr defTabSz="457200">
              <a:lnSpc>
                <a:spcPct val="117999"/>
              </a:lnSpc>
              <a:defRPr sz="2200">
                <a:latin typeface="Helvetica Neue"/>
                <a:ea typeface="Helvetica Neue"/>
                <a:cs typeface="Helvetica Neue"/>
                <a:sym typeface="Helvetica Neue"/>
              </a:defRPr>
            </a:pPr>
            <a:r>
              <a:rPr dirty="0"/>
              <a:t>Large is everything else. These can be </a:t>
            </a:r>
            <a:r>
              <a:rPr b="1" dirty="0"/>
              <a:t>slowest to run and most fragile</a:t>
            </a:r>
            <a:r>
              <a:rPr dirty="0"/>
              <a:t>. Imagine you are testing connecting to a remote server, and sometimes it’s slow, or the canonical distributed systems example of an intern tripping over a cable. So, speaking of fragile.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Shape 244"/>
          <p:cNvSpPr>
            <a:spLocks noGrp="1" noRot="1" noChangeAspect="1"/>
          </p:cNvSpPr>
          <p:nvPr>
            <p:ph type="sldImg"/>
          </p:nvPr>
        </p:nvSpPr>
        <p:spPr>
          <a:xfrm>
            <a:off x="381000" y="685800"/>
            <a:ext cx="6096000" cy="3429000"/>
          </a:xfrm>
          <a:prstGeom prst="rect">
            <a:avLst/>
          </a:prstGeom>
        </p:spPr>
        <p:txBody>
          <a:bodyPr/>
          <a:lstStyle/>
          <a:p>
            <a:endParaRPr/>
          </a:p>
        </p:txBody>
      </p:sp>
      <p:sp>
        <p:nvSpPr>
          <p:cNvPr id="245" name="Shape 245"/>
          <p:cNvSpPr>
            <a:spLocks noGrp="1"/>
          </p:cNvSpPr>
          <p:nvPr>
            <p:ph type="body" sz="quarter" idx="1"/>
          </p:nvPr>
        </p:nvSpPr>
        <p:spPr>
          <a:prstGeom prst="rect">
            <a:avLst/>
          </a:prstGeom>
        </p:spPr>
        <p:txBody>
          <a:bodyPr/>
          <a:lstStyle>
            <a:lvl1pPr defTabSz="914400">
              <a:defRPr sz="1200"/>
            </a:lvl1pPr>
          </a:lstStyle>
          <a:p>
            <a:r>
              <a:t>Typically we talk about </a:t>
            </a:r>
            <a:r>
              <a:rPr b="1"/>
              <a:t>this ice cream cone </a:t>
            </a:r>
            <a:r>
              <a:t>where we have a lot of a lot of manual tests, and then some automatic automated tests specifically related to GUI and then some integration tests and unit tests. The book that we mentioned earlier, software engineering at Google, recommends a different paradigm. It recommends that about 80% of your testing should be focused on unit testing and then about 15% on integration testing and then about 5% on end to end testing (what is known as system level testing).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defTabSz="1828800" eaLnBrk="1" fontAlgn="auto" latinLnBrk="0" hangingPunct="1">
              <a:lnSpc>
                <a:spcPct val="100000"/>
              </a:lnSpc>
              <a:spcBef>
                <a:spcPts val="0"/>
              </a:spcBef>
              <a:spcAft>
                <a:spcPts val="0"/>
              </a:spcAft>
              <a:buClrTx/>
              <a:buSzTx/>
              <a:buFontTx/>
              <a:buNone/>
              <a:tabLst/>
              <a:defRPr/>
            </a:pPr>
            <a:r>
              <a:rPr lang="en-US" dirty="0"/>
              <a:t>Once tests get to be any bigger than “small”, they may become flaky. UI Testing is often flaky and slower than unit testing</a:t>
            </a:r>
          </a:p>
          <a:p>
            <a:endParaRPr lang="en-US" dirty="0"/>
          </a:p>
          <a:p>
            <a:endParaRPr lang="en-US" dirty="0"/>
          </a:p>
          <a:p>
            <a:r>
              <a:rPr lang="en-US" dirty="0"/>
              <a:t>&lt;read slide&gt;</a:t>
            </a:r>
          </a:p>
        </p:txBody>
      </p:sp>
    </p:spTree>
    <p:extLst>
      <p:ext uri="{BB962C8B-B14F-4D97-AF65-F5344CB8AC3E}">
        <p14:creationId xmlns:p14="http://schemas.microsoft.com/office/powerpoint/2010/main" val="794074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diagram on the right here shows an example of the most typical kind of flaky test, one that is flaky due to an async wait problem.</a:t>
            </a:r>
          </a:p>
          <a:p>
            <a:endParaRPr lang="en-US" dirty="0"/>
          </a:p>
          <a:p>
            <a:r>
              <a:rPr lang="en-US" dirty="0"/>
              <a:t>In this example, a test starts up a server. The server starts up asynchronously. The test waits 3 seconds, assuming that after 3 seconds, the server will have started, and it then makes requests to the server, assuming that it started. However, if the server is late to start, taking MORE than three seconds, then when the test makes its requests to the server, the test will fail – because the server hasn’t started yet.</a:t>
            </a:r>
          </a:p>
          <a:p>
            <a:endParaRPr lang="en-US" dirty="0"/>
          </a:p>
          <a:p>
            <a:r>
              <a:rPr lang="en-US" dirty="0"/>
              <a:t>This is a difficult problem to avoid in general – perhaps the best fix is to write more unit tests (“small” tests that don’t make network connections), avoiding the problem altogether.</a:t>
            </a:r>
          </a:p>
          <a:p>
            <a:endParaRPr lang="en-US" dirty="0"/>
          </a:p>
          <a:p>
            <a:r>
              <a:rPr lang="en-US" dirty="0"/>
              <a:t>Of course, it is impossible to entirely design around this kind of test, because ultimately we need to test the integration of the components. When you have tests that depend on asynchronous things happening within some time bound, it is important to ensure that there are sufficient CPU and RAM available for running the test. This is because timing-dependent tests (like this one) can be more likely to fail due to flakiness when they are starved for resources (and stuff goes slower)</a:t>
            </a:r>
          </a:p>
          <a:p>
            <a:endParaRPr lang="en-US" dirty="0"/>
          </a:p>
          <a:p>
            <a:r>
              <a:rPr lang="en-US" dirty="0"/>
              <a:t>You might also embed reasonable error detection to make it easier to diagnose failures of this test. For example, you might consider making this test check that the server has started BEFORE making any requests, and fail with a specific error if not (e.g. “Error: Server did not complete startup within 3 seconds”).</a:t>
            </a:r>
          </a:p>
          <a:p>
            <a:endParaRPr lang="en-US" dirty="0"/>
          </a:p>
          <a:p>
            <a:r>
              <a:rPr lang="en-US" dirty="0"/>
              <a:t>Increasing the timeout may reduce the occurrence of flaky failures, but it might also result in you missing performance degradations over time. This is a tricky problem to solve.</a:t>
            </a:r>
          </a:p>
        </p:txBody>
      </p:sp>
    </p:spTree>
    <p:extLst>
      <p:ext uri="{BB962C8B-B14F-4D97-AF65-F5344CB8AC3E}">
        <p14:creationId xmlns:p14="http://schemas.microsoft.com/office/powerpoint/2010/main" val="3078602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C9D64C-9313-7C3D-C763-B8682C3336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FC96F23-D069-DB3E-3487-58CADDD893C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1522D7F-A05F-E6CB-993E-DADC60E4E2E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65C5414-0AC9-FE87-73F8-652CC9B3F6F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937F07-1250-4CCE-B198-1B2887014F4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9521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F9AD0C-869F-49C2-CD18-ECD612A3F98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A890D1-BF99-0DF0-155E-6385CC76D9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1B79AF3-36C4-8FC1-951A-3DEA6C0F131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6A1340C-2B20-3AF7-2902-573C7EC464F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937F07-1250-4CCE-B198-1B2887014F4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2094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2FCA67-7785-4710-835D-12CB825EC53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CE6FED-3F86-62A6-9DF5-1223992DDC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5E2483-9E8B-090C-8B10-C018B681DA8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0803288-BF6B-1682-8F65-500780E32BC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937F07-1250-4CCE-B198-1B2887014F4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52044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704D3E-90A2-5AE2-04DB-12F77EF23C3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9D6928C-876F-B47E-3917-EF7D559AC7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0569D80-04BC-5F84-77D0-AE78C55DA3B5}"/>
              </a:ext>
            </a:extLst>
          </p:cNvPr>
          <p:cNvSpPr>
            <a:spLocks noGrp="1"/>
          </p:cNvSpPr>
          <p:nvPr>
            <p:ph type="body" idx="1"/>
          </p:nvPr>
        </p:nvSpPr>
        <p:spPr/>
        <p:txBody>
          <a:bodyPr/>
          <a:lstStyle/>
          <a:p>
            <a:r>
              <a:rPr lang="en-US" dirty="0"/>
              <a:t>The fact that the in-memory database was easy-to-control doesn’t come for free! It’s the result of good design decisions made by the creators of mongoose, and of the way the app internally chose to handle example data, abstracting it away into a single easy-to-access </a:t>
            </a:r>
            <a:r>
              <a:rPr lang="en-US" dirty="0" err="1"/>
              <a:t>populateMongo</a:t>
            </a:r>
            <a:r>
              <a:rPr lang="en-US" dirty="0"/>
              <a:t> call. But this centralization of things for the purpose of testing may have costs </a:t>
            </a:r>
            <a:r>
              <a:rPr lang="en-US" dirty="0" err="1"/>
              <a:t>w.r.t</a:t>
            </a:r>
            <a:r>
              <a:rPr lang="en-US" dirty="0"/>
              <a:t> how easy the app is to grow and extend later!</a:t>
            </a:r>
          </a:p>
        </p:txBody>
      </p:sp>
      <p:sp>
        <p:nvSpPr>
          <p:cNvPr id="4" name="Slide Number Placeholder 3">
            <a:extLst>
              <a:ext uri="{FF2B5EF4-FFF2-40B4-BE49-F238E27FC236}">
                <a16:creationId xmlns:a16="http://schemas.microsoft.com/office/drawing/2014/main" id="{9BAA31AC-61EF-77FD-8D80-B00E841098F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937F07-1250-4CCE-B198-1B2887014F4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89338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E7ACD8-43BD-B7D5-C0C2-A6C4A71C237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CE6F4FE-C488-51C6-C8DF-48B94C3A0D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B518391-314E-4F2E-0F6B-7084C715518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33D6F94-F3C3-AA13-02F5-8FAC275FC4B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937F07-1250-4CCE-B198-1B2887014F4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21614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65997B-94A6-0F4A-36E5-440E10A7C5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AC358C6-63E1-1EF5-669B-EBAB4147E70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EEF5E0-FF79-6B6D-B12F-753BB352ED9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AFFBE32-B8CD-E8DE-B943-EA36F16FEDA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937F07-1250-4CCE-B198-1B2887014F4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41566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 name="Shape 483"/>
          <p:cNvSpPr>
            <a:spLocks noGrp="1" noRot="1" noChangeAspect="1"/>
          </p:cNvSpPr>
          <p:nvPr>
            <p:ph type="sldImg"/>
          </p:nvPr>
        </p:nvSpPr>
        <p:spPr>
          <a:xfrm>
            <a:off x="381000" y="685800"/>
            <a:ext cx="6096000" cy="3429000"/>
          </a:xfrm>
          <a:prstGeom prst="rect">
            <a:avLst/>
          </a:prstGeom>
        </p:spPr>
        <p:txBody>
          <a:bodyPr/>
          <a:lstStyle/>
          <a:p>
            <a:endParaRPr/>
          </a:p>
        </p:txBody>
      </p:sp>
      <p:sp>
        <p:nvSpPr>
          <p:cNvPr id="484" name="Shape 484"/>
          <p:cNvSpPr>
            <a:spLocks noGrp="1"/>
          </p:cNvSpPr>
          <p:nvPr>
            <p:ph type="body" sz="quarter" idx="1"/>
          </p:nvPr>
        </p:nvSpPr>
        <p:spPr>
          <a:prstGeom prst="rect">
            <a:avLst/>
          </a:prstGeom>
        </p:spPr>
        <p:txBody>
          <a:bodyPr/>
          <a:lstStyle>
            <a:lvl1pPr defTabSz="914400">
              <a:defRPr sz="1200"/>
            </a:lvl1pPr>
          </a:lstStyle>
          <a:p>
            <a:r>
              <a:rPr dirty="0"/>
              <a:t>&lt;read slide</a:t>
            </a:r>
            <a:r>
              <a:rPr lang="en-US" dirty="0"/>
              <a:t>&gt;</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3182081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a:spLocks noGrp="1" noRot="1" noChangeAspect="1"/>
          </p:cNvSpPr>
          <p:nvPr>
            <p:ph type="sldImg"/>
          </p:nvPr>
        </p:nvSpPr>
        <p:spPr>
          <a:xfrm>
            <a:off x="381000" y="685800"/>
            <a:ext cx="6096000" cy="3429000"/>
          </a:xfrm>
          <a:prstGeom prst="rect">
            <a:avLst/>
          </a:prstGeom>
        </p:spPr>
        <p:txBody>
          <a:bodyPr/>
          <a:lstStyle/>
          <a:p>
            <a:endParaRPr/>
          </a:p>
        </p:txBody>
      </p:sp>
      <p:sp>
        <p:nvSpPr>
          <p:cNvPr id="159" name="Shape 159"/>
          <p:cNvSpPr>
            <a:spLocks noGrp="1"/>
          </p:cNvSpPr>
          <p:nvPr>
            <p:ph type="body" sz="quarter" idx="1"/>
          </p:nvPr>
        </p:nvSpPr>
        <p:spPr>
          <a:prstGeom prst="rect">
            <a:avLst/>
          </a:prstGeom>
        </p:spPr>
        <p:txBody>
          <a:bodyPr/>
          <a:lstStyle/>
          <a:p>
            <a:pPr defTabSz="457200">
              <a:lnSpc>
                <a:spcPct val="117999"/>
              </a:lnSpc>
              <a:defRPr sz="2200">
                <a:latin typeface="Helvetica Neue"/>
                <a:ea typeface="Helvetica Neue"/>
                <a:cs typeface="Helvetica Neue"/>
                <a:sym typeface="Helvetica Neue"/>
              </a:defRPr>
            </a:pPr>
            <a:r>
              <a:rPr dirty="0"/>
              <a:t>So far, our focus has been on writing on unit tests, which focus on a single module or class</a:t>
            </a:r>
            <a:r>
              <a:rPr lang="en-US" dirty="0"/>
              <a:t>. </a:t>
            </a:r>
          </a:p>
          <a:p>
            <a:pPr defTabSz="457200">
              <a:lnSpc>
                <a:spcPct val="117999"/>
              </a:lnSpc>
              <a:defRPr sz="2200">
                <a:latin typeface="Helvetica Neue"/>
                <a:ea typeface="Helvetica Neue"/>
                <a:cs typeface="Helvetica Neue"/>
                <a:sym typeface="Helvetica Neue"/>
              </a:defRPr>
            </a:pPr>
            <a:r>
              <a:rPr lang="en-US" dirty="0"/>
              <a:t> </a:t>
            </a:r>
          </a:p>
          <a:p>
            <a:pPr defTabSz="457200">
              <a:lnSpc>
                <a:spcPct val="117999"/>
              </a:lnSpc>
              <a:defRPr sz="2200">
                <a:latin typeface="Helvetica Neue"/>
                <a:ea typeface="Helvetica Neue"/>
                <a:cs typeface="Helvetica Neue"/>
                <a:sym typeface="Helvetica Neue"/>
              </a:defRPr>
            </a:pPr>
            <a:r>
              <a:rPr dirty="0"/>
              <a:t>Many bugs may be observable only when </a:t>
            </a:r>
            <a:r>
              <a:rPr b="1" dirty="0"/>
              <a:t>multiple components interact </a:t>
            </a:r>
            <a:r>
              <a:rPr dirty="0"/>
              <a:t>(often as a result of one making an </a:t>
            </a:r>
            <a:r>
              <a:rPr b="1" dirty="0"/>
              <a:t>incorrect assumption </a:t>
            </a:r>
            <a:r>
              <a:rPr dirty="0"/>
              <a:t>about the others’ behavior).</a:t>
            </a:r>
            <a:endParaRPr lang="en-US" dirty="0"/>
          </a:p>
          <a:p>
            <a:pPr defTabSz="457200">
              <a:lnSpc>
                <a:spcPct val="117999"/>
              </a:lnSpc>
              <a:defRPr sz="2200">
                <a:latin typeface="Helvetica Neue"/>
                <a:ea typeface="Helvetica Neue"/>
                <a:cs typeface="Helvetica Neue"/>
                <a:sym typeface="Helvetica Neue"/>
              </a:defRPr>
            </a:pPr>
            <a:endParaRPr lang="en-US" dirty="0"/>
          </a:p>
          <a:p>
            <a:pPr defTabSz="457200">
              <a:lnSpc>
                <a:spcPct val="117999"/>
              </a:lnSpc>
              <a:defRPr sz="2200">
                <a:latin typeface="Helvetica Neue"/>
                <a:ea typeface="Helvetica Neue"/>
                <a:cs typeface="Helvetica Neue"/>
                <a:sym typeface="Helvetica Neue"/>
              </a:defRPr>
            </a:pPr>
            <a:r>
              <a:rPr lang="en-US" dirty="0"/>
              <a:t>To find these bugs, we may need to create bigger tests.  These are generally called </a:t>
            </a:r>
            <a:r>
              <a:rPr lang="en-US" b="1" dirty="0"/>
              <a:t>integration tests. </a:t>
            </a:r>
          </a:p>
          <a:p>
            <a:pPr defTabSz="457200">
              <a:lnSpc>
                <a:spcPct val="117999"/>
              </a:lnSpc>
              <a:defRPr sz="2200">
                <a:latin typeface="Helvetica Neue"/>
                <a:ea typeface="Helvetica Neue"/>
                <a:cs typeface="Helvetica Neue"/>
                <a:sym typeface="Helvetica Neue"/>
              </a:defRPr>
            </a:pPr>
            <a:endParaRPr lang="en-US" b="1"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5/21/25</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sp>
        <p:nvSpPr>
          <p:cNvPr id="7" name="Title 1">
            <a:extLst>
              <a:ext uri="{FF2B5EF4-FFF2-40B4-BE49-F238E27FC236}">
                <a16:creationId xmlns:a16="http://schemas.microsoft.com/office/drawing/2014/main" id="{AFB655C3-1523-8944-C748-712310DF647E}"/>
              </a:ext>
            </a:extLst>
          </p:cNvPr>
          <p:cNvSpPr>
            <a:spLocks noGrp="1"/>
          </p:cNvSpPr>
          <p:nvPr>
            <p:ph type="ctrTitle"/>
          </p:nvPr>
        </p:nvSpPr>
        <p:spPr>
          <a:xfrm>
            <a:off x="539260" y="665163"/>
            <a:ext cx="10814539" cy="2275997"/>
          </a:xfrm>
        </p:spPr>
        <p:txBody>
          <a:bodyPr anchor="b">
            <a:normAutofit/>
          </a:bodyPr>
          <a:lstStyle>
            <a:lvl1pPr algn="l">
              <a:defRPr sz="3200"/>
            </a:lvl1pPr>
          </a:lstStyle>
          <a:p>
            <a:r>
              <a:rPr lang="en-US" dirty="0"/>
              <a:t>Click to edit Master title style</a:t>
            </a:r>
          </a:p>
        </p:txBody>
      </p:sp>
      <p:sp>
        <p:nvSpPr>
          <p:cNvPr id="9" name="Subtitle 2">
            <a:extLst>
              <a:ext uri="{FF2B5EF4-FFF2-40B4-BE49-F238E27FC236}">
                <a16:creationId xmlns:a16="http://schemas.microsoft.com/office/drawing/2014/main" id="{8549AA31-F254-1C77-9D81-6E096BEE4E1E}"/>
              </a:ext>
            </a:extLst>
          </p:cNvPr>
          <p:cNvSpPr>
            <a:spLocks noGrp="1"/>
          </p:cNvSpPr>
          <p:nvPr>
            <p:ph type="subTitle" idx="1"/>
          </p:nvPr>
        </p:nvSpPr>
        <p:spPr>
          <a:xfrm>
            <a:off x="539260" y="3237827"/>
            <a:ext cx="10128740" cy="2210859"/>
          </a:xfrm>
        </p:spPr>
        <p:txBody>
          <a:bodyPr>
            <a:normAutofit/>
          </a:bodyPr>
          <a:lstStyle>
            <a:lvl1pPr marL="0" indent="0" algn="l">
              <a:buNone/>
              <a:defRPr sz="20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cxnSp>
        <p:nvCxnSpPr>
          <p:cNvPr id="10" name="Straight Connector 9">
            <a:extLst>
              <a:ext uri="{FF2B5EF4-FFF2-40B4-BE49-F238E27FC236}">
                <a16:creationId xmlns:a16="http://schemas.microsoft.com/office/drawing/2014/main" id="{F2349770-58C0-0659-C24A-7B0426FAF748}"/>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4A81EC16-F2D4-3F9B-C86D-3BCAB0633A6F}"/>
              </a:ext>
            </a:extLst>
          </p:cNvPr>
          <p:cNvSpPr/>
          <p:nvPr userDrawn="1"/>
        </p:nvSpPr>
        <p:spPr>
          <a:xfrm>
            <a:off x="539260" y="5630735"/>
            <a:ext cx="6096000" cy="369332"/>
          </a:xfrm>
          <a:prstGeom prst="rect">
            <a:avLst/>
          </a:prstGeom>
        </p:spPr>
        <p:txBody>
          <a:bodyPr>
            <a:spAutoFit/>
          </a:bodyPr>
          <a:lstStyle/>
          <a:p>
            <a:r>
              <a:rPr lang="en-US" dirty="0">
                <a:solidFill>
                  <a:srgbClr val="5C5962"/>
                </a:solidFill>
              </a:rPr>
              <a:t>© 2025 Released under the </a:t>
            </a:r>
            <a:r>
              <a:rPr lang="en-US" dirty="0">
                <a:solidFill>
                  <a:srgbClr val="D41B2C"/>
                </a:solidFill>
                <a:hlinkClick r:id="rId2"/>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475532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5/21/25</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8347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5/21/25</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sp>
        <p:nvSpPr>
          <p:cNvPr id="6" name="Title 1">
            <a:extLst>
              <a:ext uri="{FF2B5EF4-FFF2-40B4-BE49-F238E27FC236}">
                <a16:creationId xmlns:a16="http://schemas.microsoft.com/office/drawing/2014/main" id="{75A25075-8F0E-5D99-3424-EC26D4DBC802}"/>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cxnSp>
        <p:nvCxnSpPr>
          <p:cNvPr id="8" name="Straight Connector 7">
            <a:extLst>
              <a:ext uri="{FF2B5EF4-FFF2-40B4-BE49-F238E27FC236}">
                <a16:creationId xmlns:a16="http://schemas.microsoft.com/office/drawing/2014/main" id="{59CFFB23-4154-80C1-A1BD-D541121A9A79}"/>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4383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5/21/25</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246030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1_Title &amp; Bullets">
    <p:spTree>
      <p:nvGrpSpPr>
        <p:cNvPr id="1" name=""/>
        <p:cNvGrpSpPr/>
        <p:nvPr/>
      </p:nvGrpSpPr>
      <p:grpSpPr>
        <a:xfrm>
          <a:off x="0" y="0"/>
          <a:ext cx="0" cy="0"/>
          <a:chOff x="0" y="0"/>
          <a:chExt cx="0" cy="0"/>
        </a:xfrm>
      </p:grpSpPr>
      <p:sp>
        <p:nvSpPr>
          <p:cNvPr id="21" name="Slide Title"/>
          <p:cNvSpPr txBox="1">
            <a:spLocks noGrp="1"/>
          </p:cNvSpPr>
          <p:nvPr>
            <p:ph type="title" hasCustomPrompt="1"/>
          </p:nvPr>
        </p:nvSpPr>
        <p:spPr>
          <a:prstGeom prst="rect">
            <a:avLst/>
          </a:prstGeom>
        </p:spPr>
        <p:txBody>
          <a:bodyPr/>
          <a:lstStyle/>
          <a:p>
            <a:r>
              <a:t>Slide Title</a:t>
            </a:r>
          </a:p>
        </p:txBody>
      </p:sp>
      <p:sp>
        <p:nvSpPr>
          <p:cNvPr id="22" name="Slide Subtitle"/>
          <p:cNvSpPr txBox="1">
            <a:spLocks noGrp="1"/>
          </p:cNvSpPr>
          <p:nvPr>
            <p:ph type="body" sz="quarter" idx="21" hasCustomPrompt="1"/>
          </p:nvPr>
        </p:nvSpPr>
        <p:spPr>
          <a:xfrm>
            <a:off x="603250" y="1186481"/>
            <a:ext cx="10985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23"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178199647"/>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5/21/25</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94429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5/21/25</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30918867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A0FF9F1-C3EF-FCB6-6A21-E56604181D5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2254C377-1B0F-1384-BF89-A0A11922F102}"/>
              </a:ext>
            </a:extLst>
          </p:cNvPr>
          <p:cNvSpPr>
            <a:spLocks noGrp="1"/>
          </p:cNvSpPr>
          <p:nvPr>
            <p:ph type="ctrTitle"/>
          </p:nvPr>
        </p:nvSpPr>
        <p:spPr/>
        <p:txBody>
          <a:bodyPr/>
          <a:lstStyle/>
          <a:p>
            <a:r>
              <a:rPr lang="en-US" altLang="en-US" dirty="0">
                <a:sym typeface="Helvetica Neue" charset="0"/>
              </a:rPr>
              <a:t>CS 4530: Fundamentals of Software Engineering</a:t>
            </a:r>
            <a:br>
              <a:rPr lang="en-US" altLang="en-US" dirty="0">
                <a:sym typeface="Helvetica Neue" charset="0"/>
              </a:rPr>
            </a:br>
            <a:r>
              <a:rPr lang="en-US" altLang="en-US" dirty="0">
                <a:sym typeface="Helvetica Neue" charset="0"/>
              </a:rPr>
              <a:t>Lesson 2.5</a:t>
            </a:r>
            <a:br>
              <a:rPr lang="en-US" altLang="en-US" dirty="0">
                <a:sym typeface="Helvetica Neue" charset="0"/>
              </a:rPr>
            </a:br>
            <a:r>
              <a:rPr lang="en-US" altLang="en-US" dirty="0">
                <a:sym typeface="Helvetica Neue" charset="0"/>
              </a:rPr>
              <a:t>Testing Integrated Software Systems</a:t>
            </a:r>
            <a:endParaRPr lang="en-US" dirty="0"/>
          </a:p>
        </p:txBody>
      </p:sp>
      <p:sp>
        <p:nvSpPr>
          <p:cNvPr id="6" name="Subtitle 5">
            <a:extLst>
              <a:ext uri="{FF2B5EF4-FFF2-40B4-BE49-F238E27FC236}">
                <a16:creationId xmlns:a16="http://schemas.microsoft.com/office/drawing/2014/main" id="{AD9E3042-0B03-B094-AFA9-0EF3699CF37D}"/>
              </a:ext>
            </a:extLst>
          </p:cNvPr>
          <p:cNvSpPr>
            <a:spLocks noGrp="1"/>
          </p:cNvSpPr>
          <p:nvPr>
            <p:ph type="subTitle" idx="1"/>
          </p:nvPr>
        </p:nvSpPr>
        <p:spPr/>
        <p:txBody>
          <a:bodyPr/>
          <a:lstStyle/>
          <a:p>
            <a:r>
              <a:rPr lang="en-US" dirty="0"/>
              <a:t>Rob Simmons</a:t>
            </a:r>
          </a:p>
          <a:p>
            <a:r>
              <a:rPr lang="en-US" dirty="0"/>
              <a:t>Khoury College of Computer Sciences</a:t>
            </a:r>
          </a:p>
          <a:p>
            <a:endParaRPr lang="en-US" dirty="0"/>
          </a:p>
          <a:p>
            <a:endParaRPr lang="en-US" dirty="0"/>
          </a:p>
        </p:txBody>
      </p:sp>
    </p:spTree>
    <p:extLst>
      <p:ext uri="{BB962C8B-B14F-4D97-AF65-F5344CB8AC3E}">
        <p14:creationId xmlns:p14="http://schemas.microsoft.com/office/powerpoint/2010/main" val="4261378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A6056D-2741-D1CA-C2A5-6310FB4D0A6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16B864D5-084A-C31B-C5D3-22FDDDC69243}"/>
              </a:ext>
            </a:extLst>
          </p:cNvPr>
          <p:cNvSpPr>
            <a:spLocks noGrp="1"/>
          </p:cNvSpPr>
          <p:nvPr>
            <p:ph type="title"/>
          </p:nvPr>
        </p:nvSpPr>
        <p:spPr/>
        <p:txBody>
          <a:bodyPr/>
          <a:lstStyle/>
          <a:p>
            <a:r>
              <a:rPr lang="en-US" dirty="0"/>
              <a:t>Break for live coding</a:t>
            </a:r>
          </a:p>
        </p:txBody>
      </p:sp>
    </p:spTree>
    <p:extLst>
      <p:ext uri="{BB962C8B-B14F-4D97-AF65-F5344CB8AC3E}">
        <p14:creationId xmlns:p14="http://schemas.microsoft.com/office/powerpoint/2010/main" val="1075776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FCC67B-396C-71DD-9F66-E9F8D5719E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2E1E82DB-DB6B-519B-4E6A-BE5FC7E80B78}"/>
              </a:ext>
            </a:extLst>
          </p:cNvPr>
          <p:cNvSpPr>
            <a:spLocks noGrp="1"/>
          </p:cNvSpPr>
          <p:nvPr>
            <p:ph type="title"/>
          </p:nvPr>
        </p:nvSpPr>
        <p:spPr/>
        <p:txBody>
          <a:bodyPr/>
          <a:lstStyle/>
          <a:p>
            <a:r>
              <a:rPr lang="en-US" dirty="0"/>
              <a:t>Test Doubles</a:t>
            </a:r>
            <a:endParaRPr lang="en-US" b="1" dirty="0"/>
          </a:p>
        </p:txBody>
      </p:sp>
      <p:sp>
        <p:nvSpPr>
          <p:cNvPr id="15" name="Content Placeholder 14">
            <a:extLst>
              <a:ext uri="{FF2B5EF4-FFF2-40B4-BE49-F238E27FC236}">
                <a16:creationId xmlns:a16="http://schemas.microsoft.com/office/drawing/2014/main" id="{3C13E295-2091-83F0-D3FD-C37B7B9D01F7}"/>
              </a:ext>
            </a:extLst>
          </p:cNvPr>
          <p:cNvSpPr>
            <a:spLocks noGrp="1"/>
          </p:cNvSpPr>
          <p:nvPr>
            <p:ph idx="1"/>
          </p:nvPr>
        </p:nvSpPr>
        <p:spPr>
          <a:xfrm>
            <a:off x="838199" y="1500160"/>
            <a:ext cx="10515599" cy="4801786"/>
          </a:xfrm>
        </p:spPr>
        <p:txBody>
          <a:bodyPr>
            <a:normAutofit/>
          </a:bodyPr>
          <a:lstStyle/>
          <a:p>
            <a:r>
              <a:rPr lang="en-US" dirty="0"/>
              <a:t>The in-memory Mongo database is a test double for a production database that doesn’t die when you restart the server</a:t>
            </a:r>
          </a:p>
          <a:p>
            <a:r>
              <a:rPr lang="en-US" dirty="0" err="1"/>
              <a:t>Supertest</a:t>
            </a:r>
            <a:r>
              <a:rPr lang="en-US" dirty="0"/>
              <a:t> is a test double for HTTP server architecture</a:t>
            </a:r>
          </a:p>
          <a:p>
            <a:r>
              <a:rPr lang="en-US" dirty="0"/>
              <a:t>Pre-determined coin flip is the test double for the random coin flip</a:t>
            </a:r>
          </a:p>
          <a:p>
            <a:r>
              <a:rPr lang="en-US" dirty="0"/>
              <a:t>The spied-on coin flip is the test double for the not-spied-on coin flip, </a:t>
            </a:r>
            <a:r>
              <a:rPr lang="en-US" dirty="0" err="1"/>
              <a:t>kinda</a:t>
            </a:r>
            <a:r>
              <a:rPr lang="en-US" dirty="0"/>
              <a:t>?</a:t>
            </a:r>
          </a:p>
          <a:p>
            <a:endParaRPr lang="en-US" dirty="0"/>
          </a:p>
          <a:p>
            <a:r>
              <a:rPr lang="en-US" dirty="0"/>
              <a:t>Terminology (mocks, spies, stubs, fakes, dummies) is an inconsistent mess, though many individuals have described consistent and useful categorizations</a:t>
            </a:r>
          </a:p>
        </p:txBody>
      </p:sp>
    </p:spTree>
    <p:extLst>
      <p:ext uri="{BB962C8B-B14F-4D97-AF65-F5344CB8AC3E}">
        <p14:creationId xmlns:p14="http://schemas.microsoft.com/office/powerpoint/2010/main" val="2073887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 name="Title 1"/>
          <p:cNvSpPr txBox="1">
            <a:spLocks noGrp="1"/>
          </p:cNvSpPr>
          <p:nvPr>
            <p:ph type="title"/>
          </p:nvPr>
        </p:nvSpPr>
        <p:spPr>
          <a:xfrm>
            <a:off x="838200" y="18255"/>
            <a:ext cx="10515600" cy="1325563"/>
          </a:xfrm>
          <a:prstGeom prst="rect">
            <a:avLst/>
          </a:prstGeom>
        </p:spPr>
        <p:txBody>
          <a:bodyPr/>
          <a:lstStyle/>
          <a:p>
            <a:r>
              <a:rPr dirty="0"/>
              <a:t>Test Doubles Have Weaknesses</a:t>
            </a:r>
          </a:p>
        </p:txBody>
      </p:sp>
      <p:sp>
        <p:nvSpPr>
          <p:cNvPr id="480" name="Content Placeholder 2"/>
          <p:cNvSpPr txBox="1">
            <a:spLocks noGrp="1"/>
          </p:cNvSpPr>
          <p:nvPr>
            <p:ph type="body" sz="half" idx="1"/>
          </p:nvPr>
        </p:nvSpPr>
        <p:spPr>
          <a:xfrm>
            <a:off x="838200" y="1500160"/>
            <a:ext cx="6827712" cy="4775690"/>
          </a:xfrm>
          <a:prstGeom prst="rect">
            <a:avLst/>
          </a:prstGeom>
        </p:spPr>
        <p:txBody>
          <a:bodyPr>
            <a:normAutofit fontScale="62500" lnSpcReduction="20000"/>
          </a:bodyPr>
          <a:lstStyle/>
          <a:p>
            <a:pPr marL="198882" indent="-198882" defTabSz="795528">
              <a:spcBef>
                <a:spcPts val="850"/>
              </a:spcBef>
              <a:defRPr sz="4872"/>
            </a:pPr>
            <a:r>
              <a:rPr dirty="0"/>
              <a:t>Some failures may occur purely at the integration between components:</a:t>
            </a:r>
          </a:p>
          <a:p>
            <a:pPr marL="397764" lvl="1" indent="-198882" defTabSz="795528">
              <a:spcBef>
                <a:spcPts val="400"/>
              </a:spcBef>
              <a:defRPr sz="4176"/>
            </a:pPr>
            <a:r>
              <a:rPr dirty="0"/>
              <a:t>The test may assume wrong behavior (wrongly encoded by mock)</a:t>
            </a:r>
            <a:endParaRPr sz="1740" dirty="0"/>
          </a:p>
          <a:p>
            <a:pPr marL="397764" lvl="1" indent="-198882" defTabSz="795528">
              <a:spcBef>
                <a:spcPts val="400"/>
              </a:spcBef>
              <a:defRPr sz="4176"/>
            </a:pPr>
            <a:r>
              <a:rPr dirty="0"/>
              <a:t>Higher fidelity mocks can help, but still just a snapshot of the real world</a:t>
            </a:r>
          </a:p>
          <a:p>
            <a:pPr marL="198882" indent="-198882" defTabSz="795528">
              <a:spcBef>
                <a:spcPts val="850"/>
              </a:spcBef>
              <a:defRPr sz="4872"/>
            </a:pPr>
            <a:r>
              <a:rPr dirty="0"/>
              <a:t>T</a:t>
            </a:r>
            <a:r>
              <a:rPr lang="en-US" dirty="0"/>
              <a:t>est doubles can be brittle</a:t>
            </a:r>
            <a:r>
              <a:rPr dirty="0"/>
              <a:t>:</a:t>
            </a:r>
          </a:p>
          <a:p>
            <a:pPr marL="397764" lvl="1" indent="-198882" defTabSz="795528">
              <a:spcBef>
                <a:spcPts val="400"/>
              </a:spcBef>
              <a:defRPr sz="4176"/>
            </a:pPr>
            <a:r>
              <a:rPr dirty="0"/>
              <a:t>Spies expect a particular usage of </a:t>
            </a:r>
            <a:r>
              <a:rPr lang="en-US" dirty="0"/>
              <a:t>the test </a:t>
            </a:r>
            <a:r>
              <a:rPr dirty="0"/>
              <a:t>double;</a:t>
            </a:r>
          </a:p>
          <a:p>
            <a:pPr marL="397764" lvl="1" indent="-198882" defTabSz="795528">
              <a:spcBef>
                <a:spcPts val="400"/>
              </a:spcBef>
              <a:defRPr sz="4176"/>
            </a:pPr>
            <a:r>
              <a:rPr dirty="0"/>
              <a:t>The test is </a:t>
            </a:r>
            <a:r>
              <a:rPr lang="en-US" dirty="0"/>
              <a:t>"</a:t>
            </a:r>
            <a:r>
              <a:rPr dirty="0"/>
              <a:t>brittle</a:t>
            </a:r>
            <a:r>
              <a:rPr lang="en-US" dirty="0"/>
              <a:t>"</a:t>
            </a:r>
            <a:r>
              <a:rPr dirty="0"/>
              <a:t> because it depends on internal behavior of SUT;</a:t>
            </a:r>
          </a:p>
          <a:p>
            <a:pPr marL="198882" indent="-198882" defTabSz="795528">
              <a:spcBef>
                <a:spcPts val="850"/>
              </a:spcBef>
              <a:defRPr sz="4872"/>
            </a:pPr>
            <a:r>
              <a:rPr dirty="0"/>
              <a:t>Potential maintenance burden: as SUT evolves, mocks must evolve</a:t>
            </a:r>
            <a:r>
              <a:rPr lang="en-US" dirty="0"/>
              <a:t>.</a:t>
            </a:r>
            <a:endParaRPr dirty="0"/>
          </a:p>
        </p:txBody>
      </p:sp>
      <p:sp>
        <p:nvSpPr>
          <p:cNvPr id="481" name="Slide Number Placeholder 3"/>
          <p:cNvSpPr txBox="1">
            <a:spLocks noGrp="1"/>
          </p:cNvSpPr>
          <p:nvPr>
            <p:ph type="sldNum" sz="quarter" idx="2"/>
          </p:nvPr>
        </p:nvSpPr>
        <p:spPr>
          <a:xfrm>
            <a:off x="22203052" y="12835870"/>
            <a:ext cx="504548" cy="483910"/>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tIns="91439" bIns="91439"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18288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888888"/>
                </a:solidFill>
                <a:effectLst/>
                <a:uFillTx/>
                <a:latin typeface="+mj-lt"/>
                <a:ea typeface="+mj-ea"/>
                <a:cs typeface="+mj-cs"/>
                <a:sym typeface="Calibri"/>
              </a:defRPr>
            </a:lvl1pPr>
            <a:lvl2pPr marL="0" marR="0" indent="4572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9pPr>
          </a:lstStyle>
          <a:p>
            <a:pPr marL="0" marR="0" lvl="0" indent="0" algn="r" defTabSz="182880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2400" b="0" i="0" u="none" strike="noStrike" kern="1200" cap="none" spc="0" normalizeH="0" baseline="0" noProof="0" smtClean="0">
                <a:ln>
                  <a:noFill/>
                </a:ln>
                <a:solidFill>
                  <a:srgbClr val="888888"/>
                </a:solidFill>
                <a:effectLst/>
                <a:uLnTx/>
                <a:uFillTx/>
                <a:latin typeface="Calibri Light" panose="020F0302020204030204"/>
                <a:ea typeface="+mj-ea"/>
                <a:cs typeface="+mj-cs"/>
                <a:sym typeface="Calibri"/>
              </a:rPr>
              <a:pPr marL="0" marR="0" lvl="0" indent="0" algn="r" defTabSz="1828800" rtl="0" eaLnBrk="1" fontAlgn="auto" latinLnBrk="0" hangingPunct="0">
                <a:lnSpc>
                  <a:spcPct val="100000"/>
                </a:lnSpc>
                <a:spcBef>
                  <a:spcPts val="0"/>
                </a:spcBef>
                <a:spcAft>
                  <a:spcPts val="0"/>
                </a:spcAft>
                <a:buClrTx/>
                <a:buSzTx/>
                <a:buFontTx/>
                <a:buNone/>
                <a:tabLst/>
                <a:defRPr/>
              </a:pPr>
              <a:t>12</a:t>
            </a:fld>
            <a:endParaRPr kumimoji="0" sz="2400" b="0" i="0" u="none" strike="noStrike" kern="1200" cap="none" spc="0" normalizeH="0" baseline="0" noProof="0">
              <a:ln>
                <a:noFill/>
              </a:ln>
              <a:solidFill>
                <a:srgbClr val="888888"/>
              </a:solidFill>
              <a:effectLst/>
              <a:uLnTx/>
              <a:uFillTx/>
              <a:latin typeface="Calibri Light" panose="020F0302020204030204"/>
              <a:ea typeface="+mj-ea"/>
              <a:cs typeface="+mj-cs"/>
              <a:sym typeface="Calibri"/>
            </a:endParaRPr>
          </a:p>
        </p:txBody>
      </p:sp>
      <p:grpSp>
        <p:nvGrpSpPr>
          <p:cNvPr id="2" name="Group 1">
            <a:extLst>
              <a:ext uri="{FF2B5EF4-FFF2-40B4-BE49-F238E27FC236}">
                <a16:creationId xmlns:a16="http://schemas.microsoft.com/office/drawing/2014/main" id="{459DFAC3-ADC3-5E53-3113-916D28D7F454}"/>
              </a:ext>
            </a:extLst>
          </p:cNvPr>
          <p:cNvGrpSpPr/>
          <p:nvPr/>
        </p:nvGrpSpPr>
        <p:grpSpPr>
          <a:xfrm>
            <a:off x="6929438" y="4063239"/>
            <a:ext cx="3788082" cy="1569660"/>
            <a:chOff x="13773150" y="7113892"/>
            <a:chExt cx="7576163" cy="3139320"/>
          </a:xfrm>
        </p:grpSpPr>
        <p:sp>
          <p:nvSpPr>
            <p:cNvPr id="4" name="Fake has…">
              <a:extLst>
                <a:ext uri="{FF2B5EF4-FFF2-40B4-BE49-F238E27FC236}">
                  <a16:creationId xmlns:a16="http://schemas.microsoft.com/office/drawing/2014/main" id="{4FFE7312-7478-E45F-EFB5-DA552EC7F5BC}"/>
                </a:ext>
              </a:extLst>
            </p:cNvPr>
            <p:cNvSpPr txBox="1"/>
            <p:nvPr/>
          </p:nvSpPr>
          <p:spPr>
            <a:xfrm>
              <a:off x="16966328" y="7113892"/>
              <a:ext cx="4382985" cy="3139320"/>
            </a:xfrm>
            <a:prstGeom prst="rect">
              <a:avLst/>
            </a:prstGeom>
            <a:noFill/>
            <a:ln w="25400" cap="flat">
              <a:solidFill>
                <a:schemeClr val="accent1"/>
              </a:solid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20" tIns="45720" rIns="45720" bIns="45720" numCol="1"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sz="4800">
                  <a:latin typeface="Ink Free"/>
                  <a:ea typeface="Ink Free"/>
                  <a:cs typeface="Ink Free"/>
                  <a:sym typeface="Ink Free"/>
                </a:defRPr>
              </a:pPr>
              <a:r>
                <a:rPr kumimoji="0" lang="en-US" sz="2400" b="0" i="0" u="none" strike="noStrike" kern="1200" cap="none" spc="0" normalizeH="0" baseline="0" noProof="0">
                  <a:ln>
                    <a:noFill/>
                  </a:ln>
                  <a:solidFill>
                    <a:prstClr val="black"/>
                  </a:solidFill>
                  <a:effectLst/>
                  <a:uLnTx/>
                  <a:uFillTx/>
                  <a:latin typeface="Ink Free"/>
                  <a:sym typeface="Ink Free"/>
                </a:rPr>
                <a:t>Not just its IO behavior, but also its dependencies</a:t>
              </a:r>
              <a:endParaRPr kumimoji="0" sz="2400" b="0" i="0" u="none" strike="noStrike" kern="1200" cap="none" spc="0" normalizeH="0" baseline="0" noProof="0">
                <a:ln>
                  <a:noFill/>
                </a:ln>
                <a:solidFill>
                  <a:prstClr val="black"/>
                </a:solidFill>
                <a:effectLst/>
                <a:uLnTx/>
                <a:uFillTx/>
                <a:latin typeface="Ink Free"/>
                <a:sym typeface="Ink Free"/>
              </a:endParaRPr>
            </a:p>
          </p:txBody>
        </p:sp>
        <p:cxnSp>
          <p:nvCxnSpPr>
            <p:cNvPr id="6" name="Straight Arrow Connector 5">
              <a:extLst>
                <a:ext uri="{FF2B5EF4-FFF2-40B4-BE49-F238E27FC236}">
                  <a16:creationId xmlns:a16="http://schemas.microsoft.com/office/drawing/2014/main" id="{39D7E530-2AB9-1F17-27DF-DB9A21F5B588}"/>
                </a:ext>
              </a:extLst>
            </p:cNvPr>
            <p:cNvCxnSpPr>
              <a:cxnSpLocks/>
              <a:stCxn id="4" idx="1"/>
            </p:cNvCxnSpPr>
            <p:nvPr/>
          </p:nvCxnSpPr>
          <p:spPr>
            <a:xfrm flipH="1" flipV="1">
              <a:off x="13773150" y="7944888"/>
              <a:ext cx="3193178" cy="738664"/>
            </a:xfrm>
            <a:prstGeom prst="straightConnector1">
              <a:avLst/>
            </a:prstGeom>
            <a:noFill/>
            <a:ln w="38100" cap="flat">
              <a:solidFill>
                <a:schemeClr val="accent1"/>
              </a:solidFill>
              <a:prstDash val="solid"/>
              <a:miter lim="800000"/>
              <a:tailEnd type="triangle" w="lg" len="lg"/>
            </a:ln>
            <a:effectLst/>
            <a:sp3d/>
          </p:spPr>
          <p:style>
            <a:lnRef idx="0">
              <a:scrgbClr r="0" g="0" b="0"/>
            </a:lnRef>
            <a:fillRef idx="0">
              <a:scrgbClr r="0" g="0" b="0"/>
            </a:fillRef>
            <a:effectRef idx="0">
              <a:scrgbClr r="0" g="0" b="0"/>
            </a:effectRef>
            <a:fontRef idx="none"/>
          </p:style>
        </p:cxnSp>
      </p:grpSp>
      <p:grpSp>
        <p:nvGrpSpPr>
          <p:cNvPr id="3" name="Group 2">
            <a:extLst>
              <a:ext uri="{FF2B5EF4-FFF2-40B4-BE49-F238E27FC236}">
                <a16:creationId xmlns:a16="http://schemas.microsoft.com/office/drawing/2014/main" id="{52A76E94-2FCB-9066-55D0-7EB033834C6E}"/>
              </a:ext>
            </a:extLst>
          </p:cNvPr>
          <p:cNvGrpSpPr/>
          <p:nvPr/>
        </p:nvGrpSpPr>
        <p:grpSpPr>
          <a:xfrm>
            <a:off x="7429500" y="1947665"/>
            <a:ext cx="3783876" cy="1569660"/>
            <a:chOff x="13752987" y="6999276"/>
            <a:chExt cx="7567751" cy="3139320"/>
          </a:xfrm>
        </p:grpSpPr>
        <p:sp>
          <p:nvSpPr>
            <p:cNvPr id="5" name="Fake has…">
              <a:extLst>
                <a:ext uri="{FF2B5EF4-FFF2-40B4-BE49-F238E27FC236}">
                  <a16:creationId xmlns:a16="http://schemas.microsoft.com/office/drawing/2014/main" id="{2158FF09-321C-09EA-B2A3-EFEE71C58F55}"/>
                </a:ext>
              </a:extLst>
            </p:cNvPr>
            <p:cNvSpPr txBox="1"/>
            <p:nvPr/>
          </p:nvSpPr>
          <p:spPr>
            <a:xfrm>
              <a:off x="16937753" y="6999276"/>
              <a:ext cx="4382985" cy="3139320"/>
            </a:xfrm>
            <a:prstGeom prst="rect">
              <a:avLst/>
            </a:prstGeom>
            <a:noFill/>
            <a:ln w="25400" cap="flat">
              <a:solidFill>
                <a:schemeClr val="accent1"/>
              </a:solid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20" tIns="45720" rIns="45720" bIns="45720" numCol="1"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sz="4800">
                  <a:latin typeface="Ink Free"/>
                  <a:ea typeface="Ink Free"/>
                  <a:cs typeface="Ink Free"/>
                  <a:sym typeface="Ink Free"/>
                </a:defRPr>
              </a:pPr>
              <a:r>
                <a:rPr kumimoji="0" lang="en-US" sz="2400" b="0" i="0" u="none" strike="noStrike" kern="1200" cap="none" spc="0" normalizeH="0" baseline="0" noProof="0">
                  <a:ln>
                    <a:noFill/>
                  </a:ln>
                  <a:solidFill>
                    <a:prstClr val="black"/>
                  </a:solidFill>
                  <a:effectLst/>
                  <a:uLnTx/>
                  <a:uFillTx/>
                  <a:latin typeface="Ink Free"/>
                  <a:sym typeface="Ink Free"/>
                </a:rPr>
                <a:t>Did we correctly model the behavior of </a:t>
              </a:r>
              <a:r>
                <a:rPr kumimoji="0" lang="en-US" sz="2400" b="0" i="0" u="none" strike="noStrike" kern="1200" cap="none" spc="0" normalizeH="0" baseline="0" noProof="0" err="1">
                  <a:ln>
                    <a:noFill/>
                  </a:ln>
                  <a:solidFill>
                    <a:prstClr val="black"/>
                  </a:solidFill>
                  <a:effectLst/>
                  <a:uLnTx/>
                  <a:uFillTx/>
                  <a:latin typeface="Ink Free"/>
                  <a:sym typeface="Ink Free"/>
                </a:rPr>
                <a:t>httpbin</a:t>
              </a:r>
              <a:r>
                <a:rPr kumimoji="0" lang="en-US" sz="2400" b="0" i="0" u="none" strike="noStrike" kern="1200" cap="none" spc="0" normalizeH="0" baseline="0" noProof="0">
                  <a:ln>
                    <a:noFill/>
                  </a:ln>
                  <a:solidFill>
                    <a:prstClr val="black"/>
                  </a:solidFill>
                  <a:effectLst/>
                  <a:uLnTx/>
                  <a:uFillTx/>
                  <a:latin typeface="Ink Free"/>
                  <a:sym typeface="Ink Free"/>
                </a:rPr>
                <a:t>?</a:t>
              </a:r>
              <a:endParaRPr kumimoji="0" sz="2400" b="0" i="0" u="none" strike="noStrike" kern="1200" cap="none" spc="0" normalizeH="0" baseline="0" noProof="0">
                <a:ln>
                  <a:noFill/>
                </a:ln>
                <a:solidFill>
                  <a:prstClr val="black"/>
                </a:solidFill>
                <a:effectLst/>
                <a:uLnTx/>
                <a:uFillTx/>
                <a:latin typeface="Ink Free"/>
                <a:sym typeface="Ink Free"/>
              </a:endParaRPr>
            </a:p>
          </p:txBody>
        </p:sp>
        <p:cxnSp>
          <p:nvCxnSpPr>
            <p:cNvPr id="7" name="Straight Arrow Connector 6">
              <a:extLst>
                <a:ext uri="{FF2B5EF4-FFF2-40B4-BE49-F238E27FC236}">
                  <a16:creationId xmlns:a16="http://schemas.microsoft.com/office/drawing/2014/main" id="{D1084D78-A53B-BE40-6FEB-A66B8C8EAFA1}"/>
                </a:ext>
              </a:extLst>
            </p:cNvPr>
            <p:cNvCxnSpPr>
              <a:cxnSpLocks/>
              <a:stCxn id="5" idx="1"/>
            </p:cNvCxnSpPr>
            <p:nvPr/>
          </p:nvCxnSpPr>
          <p:spPr>
            <a:xfrm flipH="1" flipV="1">
              <a:off x="13752987" y="7830272"/>
              <a:ext cx="3184766" cy="738664"/>
            </a:xfrm>
            <a:prstGeom prst="straightConnector1">
              <a:avLst/>
            </a:prstGeom>
            <a:noFill/>
            <a:ln w="38100" cap="flat">
              <a:solidFill>
                <a:schemeClr val="accent1"/>
              </a:solidFill>
              <a:prstDash val="solid"/>
              <a:miter lim="800000"/>
              <a:tailEnd type="triangle" w="lg" len="lg"/>
            </a:ln>
            <a:effectLst/>
            <a:sp3d/>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269011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AE63E8-F06D-052B-9E8A-587C2E6D2B46}"/>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35C4BC0-65E6-9DB6-0A52-F5F145D1D9F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B7E7DADC-1AAC-72E0-16C9-D3BFA55211DA}"/>
              </a:ext>
            </a:extLst>
          </p:cNvPr>
          <p:cNvSpPr>
            <a:spLocks noGrp="1"/>
          </p:cNvSpPr>
          <p:nvPr>
            <p:ph type="title"/>
          </p:nvPr>
        </p:nvSpPr>
        <p:spPr/>
        <p:txBody>
          <a:bodyPr/>
          <a:lstStyle/>
          <a:p>
            <a:r>
              <a:rPr lang="en-US" dirty="0"/>
              <a:t>Break for more live coding</a:t>
            </a:r>
          </a:p>
        </p:txBody>
      </p:sp>
    </p:spTree>
    <p:extLst>
      <p:ext uri="{BB962C8B-B14F-4D97-AF65-F5344CB8AC3E}">
        <p14:creationId xmlns:p14="http://schemas.microsoft.com/office/powerpoint/2010/main" val="3721806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2C829-06DF-7C12-5126-3A3BC7D31549}"/>
              </a:ext>
            </a:extLst>
          </p:cNvPr>
          <p:cNvSpPr>
            <a:spLocks noGrp="1"/>
          </p:cNvSpPr>
          <p:nvPr>
            <p:ph type="title"/>
          </p:nvPr>
        </p:nvSpPr>
        <p:spPr/>
        <p:txBody>
          <a:bodyPr/>
          <a:lstStyle/>
          <a:p>
            <a:r>
              <a:rPr lang="en-US" dirty="0"/>
              <a:t>What’s the endgame here?</a:t>
            </a:r>
          </a:p>
        </p:txBody>
      </p:sp>
      <p:sp>
        <p:nvSpPr>
          <p:cNvPr id="3" name="Content Placeholder 2">
            <a:extLst>
              <a:ext uri="{FF2B5EF4-FFF2-40B4-BE49-F238E27FC236}">
                <a16:creationId xmlns:a16="http://schemas.microsoft.com/office/drawing/2014/main" id="{031CE3AA-0391-DB61-92ED-77381626B1A8}"/>
              </a:ext>
            </a:extLst>
          </p:cNvPr>
          <p:cNvSpPr>
            <a:spLocks noGrp="1"/>
          </p:cNvSpPr>
          <p:nvPr>
            <p:ph idx="1"/>
          </p:nvPr>
        </p:nvSpPr>
        <p:spPr/>
        <p:txBody>
          <a:bodyPr/>
          <a:lstStyle/>
          <a:p>
            <a:r>
              <a:rPr lang="en-US" dirty="0"/>
              <a:t>We want to be able to get the system under test as small as possible</a:t>
            </a:r>
          </a:p>
          <a:p>
            <a:pPr lvl="1"/>
            <a:r>
              <a:rPr lang="en-US" dirty="0"/>
              <a:t>Fast (to write and to run and to understand)</a:t>
            </a:r>
          </a:p>
          <a:p>
            <a:pPr lvl="1"/>
            <a:r>
              <a:rPr lang="en-US" dirty="0"/>
              <a:t>Independent from other parts of the system (unit test failures pinpoint where the error is)</a:t>
            </a:r>
          </a:p>
          <a:p>
            <a:pPr lvl="1"/>
            <a:r>
              <a:rPr lang="en-US" dirty="0"/>
              <a:t>Can help improve coverage (but beware the code that’s only ever run in tests…)</a:t>
            </a:r>
          </a:p>
          <a:p>
            <a:r>
              <a:rPr lang="en-US" dirty="0"/>
              <a:t>The endgame is </a:t>
            </a:r>
            <a:r>
              <a:rPr lang="en-US" i="1" dirty="0"/>
              <a:t>unit testing</a:t>
            </a:r>
            <a:endParaRPr lang="en-US" dirty="0"/>
          </a:p>
        </p:txBody>
      </p:sp>
      <p:sp>
        <p:nvSpPr>
          <p:cNvPr id="4" name="Slide Number Placeholder 3">
            <a:extLst>
              <a:ext uri="{FF2B5EF4-FFF2-40B4-BE49-F238E27FC236}">
                <a16:creationId xmlns:a16="http://schemas.microsoft.com/office/drawing/2014/main" id="{A926523A-2943-5C6B-E811-5F7B719B012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1176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sting Scopes Larger than Units"/>
          <p:cNvSpPr txBox="1">
            <a:spLocks noGrp="1"/>
          </p:cNvSpPr>
          <p:nvPr>
            <p:ph type="title"/>
          </p:nvPr>
        </p:nvSpPr>
        <p:spPr>
          <a:prstGeom prst="rect">
            <a:avLst/>
          </a:prstGeom>
        </p:spPr>
        <p:txBody>
          <a:bodyPr/>
          <a:lstStyle/>
          <a:p>
            <a:r>
              <a:rPr lang="en-US" dirty="0"/>
              <a:t>But some bugs are observable only when multiple components interact.</a:t>
            </a:r>
            <a:endParaRPr dirty="0"/>
          </a:p>
        </p:txBody>
      </p:sp>
      <p:sp>
        <p:nvSpPr>
          <p:cNvPr id="3" name="Text Placeholder 2">
            <a:extLst>
              <a:ext uri="{FF2B5EF4-FFF2-40B4-BE49-F238E27FC236}">
                <a16:creationId xmlns:a16="http://schemas.microsoft.com/office/drawing/2014/main" id="{F7DDB50C-4AAD-4770-3601-8A25BF5E1AF0}"/>
              </a:ext>
            </a:extLst>
          </p:cNvPr>
          <p:cNvSpPr>
            <a:spLocks noGrp="1"/>
          </p:cNvSpPr>
          <p:nvPr>
            <p:ph type="body" idx="1"/>
          </p:nvPr>
        </p:nvSpPr>
        <p:spPr>
          <a:xfrm>
            <a:off x="838200" y="1500160"/>
            <a:ext cx="6531646" cy="4351339"/>
          </a:xfrm>
        </p:spPr>
        <p:txBody>
          <a:bodyPr/>
          <a:lstStyle/>
          <a:p>
            <a:r>
              <a:rPr lang="en-US" dirty="0"/>
              <a:t>These are usually because one module has made incorrect assumptions about some other module </a:t>
            </a:r>
          </a:p>
          <a:p>
            <a:r>
              <a:rPr lang="en-US" dirty="0"/>
              <a:t>Unit tests won’t reveal such bugs</a:t>
            </a:r>
          </a:p>
          <a:p>
            <a:r>
              <a:rPr lang="en-US" dirty="0"/>
              <a:t>Mocks won’t help, either (since they may incorporate our incorrect assumptions)</a:t>
            </a:r>
          </a:p>
          <a:p>
            <a:r>
              <a:rPr lang="en-US" dirty="0"/>
              <a:t>So you really need </a:t>
            </a:r>
            <a:r>
              <a:rPr lang="en-US" i="1" dirty="0"/>
              <a:t>integration tests</a:t>
            </a:r>
          </a:p>
        </p:txBody>
      </p:sp>
      <p:sp>
        <p:nvSpPr>
          <p:cNvPr id="148" name="Slide Number"/>
          <p:cNvSpPr txBox="1">
            <a:spLocks noGrp="1"/>
          </p:cNvSpPr>
          <p:nvPr>
            <p:ph type="sldNum" sz="quarter" idx="2"/>
          </p:nvPr>
        </p:nvSpPr>
        <p:spPr>
          <a:xfrm>
            <a:off x="22203052" y="12835870"/>
            <a:ext cx="504548" cy="483910"/>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tIns="91439" bIns="91439"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18288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888888"/>
                </a:solidFill>
                <a:effectLst/>
                <a:uFillTx/>
                <a:latin typeface="+mj-lt"/>
                <a:ea typeface="+mj-ea"/>
                <a:cs typeface="+mj-cs"/>
                <a:sym typeface="Calibri"/>
              </a:defRPr>
            </a:lvl1pPr>
            <a:lvl2pPr marL="0" marR="0" indent="4572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9pPr>
          </a:lstStyle>
          <a:p>
            <a:pPr marL="0" marR="0" lvl="0" indent="0" algn="r" defTabSz="182880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2400" b="0" i="0" u="none" strike="noStrike" kern="1200" cap="none" spc="0" normalizeH="0" baseline="0" noProof="0" smtClean="0">
                <a:ln>
                  <a:noFill/>
                </a:ln>
                <a:solidFill>
                  <a:srgbClr val="888888"/>
                </a:solidFill>
                <a:effectLst/>
                <a:uLnTx/>
                <a:uFillTx/>
                <a:latin typeface="Calibri Light" panose="020F0302020204030204"/>
                <a:ea typeface="+mj-ea"/>
                <a:cs typeface="+mj-cs"/>
                <a:sym typeface="Calibri"/>
              </a:rPr>
              <a:pPr marL="0" marR="0" lvl="0" indent="0" algn="r" defTabSz="1828800" rtl="0" eaLnBrk="1" fontAlgn="auto" latinLnBrk="0" hangingPunct="0">
                <a:lnSpc>
                  <a:spcPct val="100000"/>
                </a:lnSpc>
                <a:spcBef>
                  <a:spcPts val="0"/>
                </a:spcBef>
                <a:spcAft>
                  <a:spcPts val="0"/>
                </a:spcAft>
                <a:buClrTx/>
                <a:buSzTx/>
                <a:buFontTx/>
                <a:buNone/>
                <a:tabLst/>
                <a:defRPr/>
              </a:pPr>
              <a:t>15</a:t>
            </a:fld>
            <a:endParaRPr kumimoji="0" sz="2400" b="0" i="0" u="none" strike="noStrike" kern="1200" cap="none" spc="0" normalizeH="0" baseline="0" noProof="0">
              <a:ln>
                <a:noFill/>
              </a:ln>
              <a:solidFill>
                <a:srgbClr val="888888"/>
              </a:solidFill>
              <a:effectLst/>
              <a:uLnTx/>
              <a:uFillTx/>
              <a:latin typeface="Calibri Light" panose="020F0302020204030204"/>
              <a:ea typeface="+mj-ea"/>
              <a:cs typeface="+mj-cs"/>
              <a:sym typeface="Calibri"/>
            </a:endParaRPr>
          </a:p>
        </p:txBody>
      </p:sp>
      <p:grpSp>
        <p:nvGrpSpPr>
          <p:cNvPr id="4" name="Group 3">
            <a:extLst>
              <a:ext uri="{FF2B5EF4-FFF2-40B4-BE49-F238E27FC236}">
                <a16:creationId xmlns:a16="http://schemas.microsoft.com/office/drawing/2014/main" id="{A10B0CA8-5403-6D11-4AA2-740EA86A4F37}"/>
              </a:ext>
            </a:extLst>
          </p:cNvPr>
          <p:cNvGrpSpPr/>
          <p:nvPr/>
        </p:nvGrpSpPr>
        <p:grpSpPr>
          <a:xfrm>
            <a:off x="7598215" y="2128220"/>
            <a:ext cx="4436901" cy="3290945"/>
            <a:chOff x="8562553" y="5385991"/>
            <a:chExt cx="7258894" cy="4580492"/>
          </a:xfrm>
        </p:grpSpPr>
        <p:sp>
          <p:nvSpPr>
            <p:cNvPr id="5" name="Rectangle">
              <a:extLst>
                <a:ext uri="{FF2B5EF4-FFF2-40B4-BE49-F238E27FC236}">
                  <a16:creationId xmlns:a16="http://schemas.microsoft.com/office/drawing/2014/main" id="{4CE72046-D812-5BA6-DDC3-4B2CA32F2F9D}"/>
                </a:ext>
              </a:extLst>
            </p:cNvPr>
            <p:cNvSpPr/>
            <p:nvPr/>
          </p:nvSpPr>
          <p:spPr>
            <a:xfrm>
              <a:off x="8562553" y="5385991"/>
              <a:ext cx="3966808" cy="4580492"/>
            </a:xfrm>
            <a:prstGeom prst="rect">
              <a:avLst/>
            </a:prstGeom>
            <a:solidFill>
              <a:srgbClr val="DEA983"/>
            </a:solidFill>
            <a:ln w="3175">
              <a:miter lim="400000"/>
            </a:ln>
          </p:spPr>
          <p:txBody>
            <a:bodyPr lIns="19050" tIns="19050" rIns="19050" bIns="19050" anchor="ctr"/>
            <a:lstStyle/>
            <a:p>
              <a:pPr marL="0" marR="0" lvl="0" indent="0" algn="ctr" defTabSz="412750" rtl="0" eaLnBrk="1" fontAlgn="auto" latinLnBrk="0" hangingPunct="1">
                <a:lnSpc>
                  <a:spcPct val="100000"/>
                </a:lnSpc>
                <a:spcBef>
                  <a:spcPts val="0"/>
                </a:spcBef>
                <a:spcAft>
                  <a:spcPts val="0"/>
                </a:spcAft>
                <a:buClrTx/>
                <a:buSzTx/>
                <a:buFontTx/>
                <a:buNone/>
                <a:tabLst/>
                <a:defRPr sz="2800">
                  <a:solidFill>
                    <a:srgbClr val="FFFFFF"/>
                  </a:solidFill>
                  <a:latin typeface="Helvetica Neue Medium"/>
                  <a:ea typeface="Helvetica Neue Medium"/>
                  <a:cs typeface="Helvetica Neue Medium"/>
                  <a:sym typeface="Helvetica Neue Medium"/>
                </a:defRPr>
              </a:pPr>
              <a:endParaRPr kumimoji="0" sz="1400" b="0" i="0" u="none" strike="noStrike" kern="1200" cap="none" spc="0" normalizeH="0" baseline="0" noProof="0">
                <a:ln>
                  <a:noFill/>
                </a:ln>
                <a:solidFill>
                  <a:srgbClr val="FFFFFF"/>
                </a:solidFill>
                <a:effectLst/>
                <a:uLnTx/>
                <a:uFillTx/>
                <a:latin typeface="Helvetica Neue Medium"/>
                <a:ea typeface="Helvetica Neue Medium"/>
                <a:cs typeface="Helvetica Neue Medium"/>
                <a:sym typeface="Helvetica Neue Medium"/>
              </a:endParaRPr>
            </a:p>
          </p:txBody>
        </p:sp>
        <p:sp>
          <p:nvSpPr>
            <p:cNvPr id="6" name="Rectangle">
              <a:extLst>
                <a:ext uri="{FF2B5EF4-FFF2-40B4-BE49-F238E27FC236}">
                  <a16:creationId xmlns:a16="http://schemas.microsoft.com/office/drawing/2014/main" id="{744432EE-A36C-07C0-EEF0-4559BBB37684}"/>
                </a:ext>
              </a:extLst>
            </p:cNvPr>
            <p:cNvSpPr/>
            <p:nvPr/>
          </p:nvSpPr>
          <p:spPr>
            <a:xfrm>
              <a:off x="12479952" y="5385991"/>
              <a:ext cx="3341495" cy="4580492"/>
            </a:xfrm>
            <a:prstGeom prst="rect">
              <a:avLst/>
            </a:prstGeom>
            <a:solidFill>
              <a:srgbClr val="34A5DA"/>
            </a:solidFill>
            <a:ln w="3175">
              <a:miter lim="400000"/>
            </a:ln>
          </p:spPr>
          <p:txBody>
            <a:bodyPr lIns="19050" tIns="19050" rIns="19050" bIns="19050" anchor="ctr"/>
            <a:lstStyle/>
            <a:p>
              <a:pPr marL="0" marR="0" lvl="0" indent="0" algn="ctr" defTabSz="412750" rtl="0" eaLnBrk="1" fontAlgn="auto" latinLnBrk="0" hangingPunct="1">
                <a:lnSpc>
                  <a:spcPct val="100000"/>
                </a:lnSpc>
                <a:spcBef>
                  <a:spcPts val="0"/>
                </a:spcBef>
                <a:spcAft>
                  <a:spcPts val="0"/>
                </a:spcAft>
                <a:buClrTx/>
                <a:buSzTx/>
                <a:buFontTx/>
                <a:buNone/>
                <a:tabLst/>
                <a:defRPr sz="2800">
                  <a:solidFill>
                    <a:srgbClr val="FFFFFF"/>
                  </a:solidFill>
                  <a:latin typeface="Helvetica Neue Medium"/>
                  <a:ea typeface="Helvetica Neue Medium"/>
                  <a:cs typeface="Helvetica Neue Medium"/>
                  <a:sym typeface="Helvetica Neue Medium"/>
                </a:defRPr>
              </a:pPr>
              <a:endParaRPr kumimoji="0" sz="1400" b="0" i="0" u="none" strike="noStrike" kern="1200" cap="none" spc="0" normalizeH="0" baseline="0" noProof="0">
                <a:ln>
                  <a:noFill/>
                </a:ln>
                <a:solidFill>
                  <a:srgbClr val="FFFFFF"/>
                </a:solidFill>
                <a:effectLst/>
                <a:uLnTx/>
                <a:uFillTx/>
                <a:latin typeface="Helvetica Neue Medium"/>
                <a:ea typeface="Helvetica Neue Medium"/>
                <a:cs typeface="Helvetica Neue Medium"/>
                <a:sym typeface="Helvetica Neue Medium"/>
              </a:endParaRPr>
            </a:p>
          </p:txBody>
        </p:sp>
        <p:sp>
          <p:nvSpPr>
            <p:cNvPr id="7" name="1 class of one program running on a web server">
              <a:extLst>
                <a:ext uri="{FF2B5EF4-FFF2-40B4-BE49-F238E27FC236}">
                  <a16:creationId xmlns:a16="http://schemas.microsoft.com/office/drawing/2014/main" id="{DC8AC6A5-9D4B-63D8-E859-8D6720DCF7A8}"/>
                </a:ext>
              </a:extLst>
            </p:cNvPr>
            <p:cNvSpPr txBox="1"/>
            <p:nvPr/>
          </p:nvSpPr>
          <p:spPr>
            <a:xfrm>
              <a:off x="12645446" y="8784231"/>
              <a:ext cx="3010508" cy="738952"/>
            </a:xfrm>
            <a:prstGeom prst="rect">
              <a:avLst/>
            </a:prstGeom>
            <a:ln w="254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9050" tIns="19050" rIns="19050" bIns="19050" anchor="ctr">
              <a:spAutoFit/>
            </a:bodyPr>
            <a:lstStyle>
              <a:lvl1pPr algn="ctr" defTabSz="2438339">
                <a:defRPr sz="2200">
                  <a:latin typeface="Helvetica Neue"/>
                  <a:ea typeface="Helvetica Neue"/>
                  <a:cs typeface="Helvetica Neue"/>
                  <a:sym typeface="Helvetica Neue"/>
                </a:defRPr>
              </a:lvl1pPr>
            </a:lstStyle>
            <a:p>
              <a:pPr marL="0" marR="0" lvl="0" indent="0" algn="ctr" defTabSz="2438339" rtl="0" eaLnBrk="1" fontAlgn="auto" latinLnBrk="0" hangingPunct="1">
                <a:lnSpc>
                  <a:spcPct val="100000"/>
                </a:lnSpc>
                <a:spcBef>
                  <a:spcPts val="0"/>
                </a:spcBef>
                <a:spcAft>
                  <a:spcPts val="0"/>
                </a:spcAft>
                <a:buClrTx/>
                <a:buSzTx/>
                <a:buFontTx/>
                <a:buNone/>
                <a:tabLst/>
                <a:defRPr/>
              </a:pPr>
              <a:r>
                <a:rPr kumimoji="0" sz="1600" b="0" i="0" u="none" strike="noStrike" kern="1200" cap="none" spc="0" normalizeH="0" baseline="0" noProof="0">
                  <a:ln>
                    <a:noFill/>
                  </a:ln>
                  <a:solidFill>
                    <a:prstClr val="black"/>
                  </a:solidFill>
                  <a:effectLst/>
                  <a:uLnTx/>
                  <a:uFillTx/>
                  <a:latin typeface="Calibri Light" panose="020F0302020204030204"/>
                  <a:ea typeface="Helvetica Neue"/>
                  <a:cs typeface="Helvetica Neue"/>
                  <a:sym typeface="Helvetica Neue"/>
                </a:rPr>
                <a:t>1 class of </a:t>
              </a:r>
              <a:r>
                <a:rPr kumimoji="0" lang="en-US" sz="1600" b="0" i="0" u="none" strike="noStrike" kern="1200" cap="none" spc="0" normalizeH="0" baseline="0" noProof="0">
                  <a:ln>
                    <a:noFill/>
                  </a:ln>
                  <a:solidFill>
                    <a:prstClr val="black"/>
                  </a:solidFill>
                  <a:effectLst/>
                  <a:uLnTx/>
                  <a:uFillTx/>
                  <a:latin typeface="Calibri Light" panose="020F0302020204030204"/>
                  <a:ea typeface="Helvetica Neue"/>
                  <a:cs typeface="Helvetica Neue"/>
                  <a:sym typeface="Helvetica Neue"/>
                </a:rPr>
                <a:t>1</a:t>
              </a:r>
              <a:r>
                <a:rPr kumimoji="0" sz="1600" b="0" i="0" u="none" strike="noStrike" kern="1200" cap="none" spc="0" normalizeH="0" baseline="0" noProof="0">
                  <a:ln>
                    <a:noFill/>
                  </a:ln>
                  <a:solidFill>
                    <a:prstClr val="black"/>
                  </a:solidFill>
                  <a:effectLst/>
                  <a:uLnTx/>
                  <a:uFillTx/>
                  <a:latin typeface="Calibri Light" panose="020F0302020204030204"/>
                  <a:ea typeface="Helvetica Neue"/>
                  <a:cs typeface="Helvetica Neue"/>
                  <a:sym typeface="Helvetica Neue"/>
                </a:rPr>
                <a:t> program running on </a:t>
              </a:r>
              <a:r>
                <a:rPr kumimoji="0" lang="en-US" sz="1600" b="0" i="0" u="none" strike="noStrike" kern="1200" cap="none" spc="0" normalizeH="0" baseline="0" noProof="0">
                  <a:ln>
                    <a:noFill/>
                  </a:ln>
                  <a:solidFill>
                    <a:prstClr val="black"/>
                  </a:solidFill>
                  <a:effectLst/>
                  <a:uLnTx/>
                  <a:uFillTx/>
                  <a:latin typeface="Calibri Light" panose="020F0302020204030204"/>
                  <a:ea typeface="Helvetica Neue"/>
                  <a:cs typeface="Helvetica Neue"/>
                  <a:sym typeface="Helvetica Neue"/>
                </a:rPr>
                <a:t>1 </a:t>
              </a:r>
              <a:r>
                <a:rPr kumimoji="0" sz="1600" b="0" i="0" u="none" strike="noStrike" kern="1200" cap="none" spc="0" normalizeH="0" baseline="0" noProof="0">
                  <a:ln>
                    <a:noFill/>
                  </a:ln>
                  <a:solidFill>
                    <a:prstClr val="black"/>
                  </a:solidFill>
                  <a:effectLst/>
                  <a:uLnTx/>
                  <a:uFillTx/>
                  <a:latin typeface="Calibri Light" panose="020F0302020204030204"/>
                  <a:ea typeface="Helvetica Neue"/>
                  <a:cs typeface="Helvetica Neue"/>
                  <a:sym typeface="Helvetica Neue"/>
                </a:rPr>
                <a:t>server</a:t>
              </a:r>
            </a:p>
          </p:txBody>
        </p:sp>
        <p:grpSp>
          <p:nvGrpSpPr>
            <p:cNvPr id="8" name="Group">
              <a:extLst>
                <a:ext uri="{FF2B5EF4-FFF2-40B4-BE49-F238E27FC236}">
                  <a16:creationId xmlns:a16="http://schemas.microsoft.com/office/drawing/2014/main" id="{AE2EBAC4-BAE5-E8EB-B885-FF2064497B96}"/>
                </a:ext>
              </a:extLst>
            </p:cNvPr>
            <p:cNvGrpSpPr/>
            <p:nvPr/>
          </p:nvGrpSpPr>
          <p:grpSpPr>
            <a:xfrm>
              <a:off x="8829188" y="6906017"/>
              <a:ext cx="3010509" cy="2617165"/>
              <a:chOff x="135141" y="-403674"/>
              <a:chExt cx="3010508" cy="2617165"/>
            </a:xfrm>
          </p:grpSpPr>
          <p:sp>
            <p:nvSpPr>
              <p:cNvPr id="14" name="1 process running on a web server">
                <a:extLst>
                  <a:ext uri="{FF2B5EF4-FFF2-40B4-BE49-F238E27FC236}">
                    <a16:creationId xmlns:a16="http://schemas.microsoft.com/office/drawing/2014/main" id="{939EEB14-B38E-D149-35BB-C969E67E91EE}"/>
                  </a:ext>
                </a:extLst>
              </p:cNvPr>
              <p:cNvSpPr/>
              <p:nvPr/>
            </p:nvSpPr>
            <p:spPr>
              <a:xfrm>
                <a:off x="135141" y="1474539"/>
                <a:ext cx="3010508" cy="738952"/>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254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19050" tIns="19050" rIns="19050" bIns="19050" numCol="1" anchor="ctr">
                <a:spAutoFit/>
              </a:bodyPr>
              <a:lstStyle>
                <a:lvl1pPr algn="ctr" defTabSz="2438339">
                  <a:defRPr sz="2200">
                    <a:latin typeface="Helvetica Neue"/>
                    <a:ea typeface="Helvetica Neue"/>
                    <a:cs typeface="Helvetica Neue"/>
                    <a:sym typeface="Helvetica Neue"/>
                  </a:defRPr>
                </a:lvl1pPr>
              </a:lstStyle>
              <a:p>
                <a:pPr marL="0" marR="0" lvl="0" indent="0" algn="ctr" defTabSz="2438339" rtl="0" eaLnBrk="1" fontAlgn="auto" latinLnBrk="0" hangingPunct="1">
                  <a:lnSpc>
                    <a:spcPct val="100000"/>
                  </a:lnSpc>
                  <a:spcBef>
                    <a:spcPts val="0"/>
                  </a:spcBef>
                  <a:spcAft>
                    <a:spcPts val="0"/>
                  </a:spcAft>
                  <a:buClrTx/>
                  <a:buSzTx/>
                  <a:buFontTx/>
                  <a:buNone/>
                  <a:tabLst/>
                  <a:defRPr/>
                </a:pPr>
                <a:r>
                  <a:rPr kumimoji="0" sz="1600" b="0" i="0" u="none" strike="noStrike" kern="1200" cap="none" spc="0" normalizeH="0" baseline="0" noProof="0">
                    <a:ln>
                      <a:noFill/>
                    </a:ln>
                    <a:solidFill>
                      <a:prstClr val="black"/>
                    </a:solidFill>
                    <a:effectLst/>
                    <a:uLnTx/>
                    <a:uFillTx/>
                    <a:latin typeface="Calibri Light" panose="020F0302020204030204"/>
                    <a:ea typeface="Helvetica Neue"/>
                    <a:cs typeface="Helvetica Neue"/>
                    <a:sym typeface="Helvetica Neue"/>
                  </a:rPr>
                  <a:t>1 </a:t>
                </a:r>
                <a:r>
                  <a:rPr kumimoji="0" lang="en-US" sz="1600" b="0" i="0" u="none" strike="noStrike" kern="1200" cap="none" spc="0" normalizeH="0" baseline="0" noProof="0">
                    <a:ln>
                      <a:noFill/>
                    </a:ln>
                    <a:solidFill>
                      <a:prstClr val="black"/>
                    </a:solidFill>
                    <a:effectLst/>
                    <a:uLnTx/>
                    <a:uFillTx/>
                    <a:latin typeface="Calibri Light" panose="020F0302020204030204"/>
                    <a:ea typeface="Helvetica Neue"/>
                    <a:cs typeface="Helvetica Neue"/>
                    <a:sym typeface="Helvetica Neue"/>
                  </a:rPr>
                  <a:t>program</a:t>
                </a:r>
                <a:r>
                  <a:rPr kumimoji="0" sz="1600" b="0" i="0" u="none" strike="noStrike" kern="1200" cap="none" spc="0" normalizeH="0" baseline="0" noProof="0">
                    <a:ln>
                      <a:noFill/>
                    </a:ln>
                    <a:solidFill>
                      <a:prstClr val="black"/>
                    </a:solidFill>
                    <a:effectLst/>
                    <a:uLnTx/>
                    <a:uFillTx/>
                    <a:latin typeface="Calibri Light" panose="020F0302020204030204"/>
                    <a:ea typeface="Helvetica Neue"/>
                    <a:cs typeface="Helvetica Neue"/>
                    <a:sym typeface="Helvetica Neue"/>
                  </a:rPr>
                  <a:t> running on </a:t>
                </a:r>
                <a:r>
                  <a:rPr kumimoji="0" lang="en-US" sz="1600" b="0" i="0" u="none" strike="noStrike" kern="1200" cap="none" spc="0" normalizeH="0" baseline="0" noProof="0">
                    <a:ln>
                      <a:noFill/>
                    </a:ln>
                    <a:solidFill>
                      <a:prstClr val="black"/>
                    </a:solidFill>
                    <a:effectLst/>
                    <a:uLnTx/>
                    <a:uFillTx/>
                    <a:latin typeface="Calibri Light" panose="020F0302020204030204"/>
                    <a:ea typeface="Helvetica Neue"/>
                    <a:cs typeface="Helvetica Neue"/>
                    <a:sym typeface="Helvetica Neue"/>
                  </a:rPr>
                  <a:t>1 </a:t>
                </a:r>
                <a:r>
                  <a:rPr kumimoji="0" sz="1600" b="0" i="0" u="none" strike="noStrike" kern="1200" cap="none" spc="0" normalizeH="0" baseline="0" noProof="0">
                    <a:ln>
                      <a:noFill/>
                    </a:ln>
                    <a:solidFill>
                      <a:prstClr val="black"/>
                    </a:solidFill>
                    <a:effectLst/>
                    <a:uLnTx/>
                    <a:uFillTx/>
                    <a:latin typeface="Calibri Light" panose="020F0302020204030204"/>
                    <a:ea typeface="Helvetica Neue"/>
                    <a:cs typeface="Helvetica Neue"/>
                    <a:sym typeface="Helvetica Neue"/>
                  </a:rPr>
                  <a:t>server</a:t>
                </a:r>
              </a:p>
            </p:txBody>
          </p:sp>
          <p:pic>
            <p:nvPicPr>
              <p:cNvPr id="15" name="Image" descr="Image">
                <a:extLst>
                  <a:ext uri="{FF2B5EF4-FFF2-40B4-BE49-F238E27FC236}">
                    <a16:creationId xmlns:a16="http://schemas.microsoft.com/office/drawing/2014/main" id="{D018114F-CDAE-664D-1E63-266A65A15A65}"/>
                  </a:ext>
                </a:extLst>
              </p:cNvPr>
              <p:cNvPicPr>
                <a:picLocks noChangeAspect="1"/>
              </p:cNvPicPr>
              <p:nvPr/>
            </p:nvPicPr>
            <p:blipFill>
              <a:blip r:embed="rId3"/>
              <a:stretch>
                <a:fillRect/>
              </a:stretch>
            </p:blipFill>
            <p:spPr>
              <a:xfrm>
                <a:off x="817668" y="-403674"/>
                <a:ext cx="1375172" cy="1268016"/>
              </a:xfrm>
              <a:prstGeom prst="rect">
                <a:avLst/>
              </a:prstGeom>
              <a:ln w="12700" cap="flat">
                <a:noFill/>
                <a:miter lim="400000"/>
              </a:ln>
              <a:effectLst/>
            </p:spPr>
          </p:pic>
        </p:grpSp>
        <p:grpSp>
          <p:nvGrpSpPr>
            <p:cNvPr id="9" name="Group">
              <a:extLst>
                <a:ext uri="{FF2B5EF4-FFF2-40B4-BE49-F238E27FC236}">
                  <a16:creationId xmlns:a16="http://schemas.microsoft.com/office/drawing/2014/main" id="{2BA7FA78-D35C-7245-7822-42ED35A659BE}"/>
                </a:ext>
              </a:extLst>
            </p:cNvPr>
            <p:cNvGrpSpPr/>
            <p:nvPr/>
          </p:nvGrpSpPr>
          <p:grpSpPr>
            <a:xfrm>
              <a:off x="13665882" y="7138801"/>
              <a:ext cx="898133" cy="1074874"/>
              <a:chOff x="-71502" y="-267461"/>
              <a:chExt cx="898131" cy="1074873"/>
            </a:xfrm>
          </p:grpSpPr>
          <p:sp>
            <p:nvSpPr>
              <p:cNvPr id="12" name="Mork">
                <a:extLst>
                  <a:ext uri="{FF2B5EF4-FFF2-40B4-BE49-F238E27FC236}">
                    <a16:creationId xmlns:a16="http://schemas.microsoft.com/office/drawing/2014/main" id="{FED261E5-FD42-1C4E-5CCB-21652F755266}"/>
                  </a:ext>
                </a:extLst>
              </p:cNvPr>
              <p:cNvSpPr/>
              <p:nvPr/>
            </p:nvSpPr>
            <p:spPr>
              <a:xfrm>
                <a:off x="-71502" y="-267461"/>
                <a:ext cx="826629" cy="107487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15879" y="0"/>
                    </a:lnTo>
                    <a:lnTo>
                      <a:pt x="21600" y="4443"/>
                    </a:lnTo>
                    <a:lnTo>
                      <a:pt x="21600" y="21496"/>
                    </a:lnTo>
                    <a:lnTo>
                      <a:pt x="0" y="21600"/>
                    </a:lnTo>
                    <a:close/>
                  </a:path>
                </a:pathLst>
              </a:custGeom>
              <a:blipFill rotWithShape="1">
                <a:blip r:embed="rId4"/>
                <a:srcRect/>
                <a:tile tx="0" ty="0" sx="100000" sy="100000" flip="none" algn="tl"/>
              </a:blipFill>
              <a:ln w="3175" cap="flat">
                <a:noFill/>
                <a:miter lim="400000"/>
              </a:ln>
              <a:effectLst>
                <a:outerShdw blurRad="50800" dist="25400" dir="5400000" rotWithShape="0">
                  <a:srgbClr val="000000">
                    <a:alpha val="50000"/>
                  </a:srgbClr>
                </a:outerShdw>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50229" tIns="50229" rIns="50229" bIns="50229" numCol="1" anchor="ctr">
                <a:noAutofit/>
              </a:bodyPr>
              <a:lstStyle>
                <a:lvl1pPr algn="ctr" defTabSz="1155278">
                  <a:defRPr sz="1600">
                    <a:solidFill>
                      <a:srgbClr val="FFFFFF"/>
                    </a:solidFill>
                    <a:latin typeface="Helvetica Light"/>
                    <a:ea typeface="Helvetica Light"/>
                    <a:cs typeface="Helvetica Light"/>
                    <a:sym typeface="Helvetica Light"/>
                  </a:defRPr>
                </a:lvl1pPr>
              </a:lstStyle>
              <a:p>
                <a:pPr marL="0" marR="0" lvl="0" indent="0" algn="ctr" defTabSz="1155278" rtl="0" eaLnBrk="1" fontAlgn="auto" latinLnBrk="0" hangingPunct="1">
                  <a:lnSpc>
                    <a:spcPct val="100000"/>
                  </a:lnSpc>
                  <a:spcBef>
                    <a:spcPts val="0"/>
                  </a:spcBef>
                  <a:spcAft>
                    <a:spcPts val="0"/>
                  </a:spcAft>
                  <a:buClrTx/>
                  <a:buSzTx/>
                  <a:buFontTx/>
                  <a:buNone/>
                  <a:tabLst/>
                  <a:defRPr/>
                </a:pPr>
                <a:r>
                  <a:rPr kumimoji="0" sz="800" b="0" i="0" u="none" strike="noStrike" kern="1200" cap="none" spc="0" normalizeH="0" baseline="0" noProof="0" err="1">
                    <a:ln>
                      <a:noFill/>
                    </a:ln>
                    <a:solidFill>
                      <a:srgbClr val="FFFFFF"/>
                    </a:solidFill>
                    <a:effectLst/>
                    <a:uLnTx/>
                    <a:uFillTx/>
                    <a:latin typeface="Helvetica Light"/>
                    <a:sym typeface="Helvetica Light"/>
                  </a:rPr>
                  <a:t>Mork</a:t>
                </a:r>
                <a:endParaRPr kumimoji="0" sz="800" b="0" i="0" u="none" strike="noStrike" kern="1200" cap="none" spc="0" normalizeH="0" baseline="0" noProof="0">
                  <a:ln>
                    <a:noFill/>
                  </a:ln>
                  <a:solidFill>
                    <a:srgbClr val="FFFFFF"/>
                  </a:solidFill>
                  <a:effectLst/>
                  <a:uLnTx/>
                  <a:uFillTx/>
                  <a:latin typeface="Helvetica Light"/>
                  <a:sym typeface="Helvetica Light"/>
                </a:endParaRPr>
              </a:p>
            </p:txBody>
          </p:sp>
          <p:sp>
            <p:nvSpPr>
              <p:cNvPr id="13" name="Triangle">
                <a:extLst>
                  <a:ext uri="{FF2B5EF4-FFF2-40B4-BE49-F238E27FC236}">
                    <a16:creationId xmlns:a16="http://schemas.microsoft.com/office/drawing/2014/main" id="{E4472B7F-7B36-C3B9-A1F7-633CFF80CB69}"/>
                  </a:ext>
                </a:extLst>
              </p:cNvPr>
              <p:cNvSpPr/>
              <p:nvPr/>
            </p:nvSpPr>
            <p:spPr>
              <a:xfrm>
                <a:off x="600980" y="0"/>
                <a:ext cx="225649" cy="22564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blipFill rotWithShape="1">
                <a:blip r:embed="rId4"/>
                <a:srcRect/>
                <a:tile tx="0" ty="0" sx="100000" sy="100000" flip="none" algn="tl"/>
              </a:blipFill>
              <a:ln w="3175" cap="flat">
                <a:noFill/>
                <a:miter lim="400000"/>
              </a:ln>
              <a:effectLst>
                <a:outerShdw blurRad="101600" dist="101600" dir="7918891" rotWithShape="0">
                  <a:srgbClr val="000000">
                    <a:alpha val="83238"/>
                  </a:srgbClr>
                </a:outerShdw>
              </a:effectLst>
            </p:spPr>
            <p:txBody>
              <a:bodyPr wrap="square" lIns="50229" tIns="50229" rIns="50229" bIns="50229" numCol="1" anchor="ctr">
                <a:noAutofit/>
              </a:bodyPr>
              <a:lstStyle/>
              <a:p>
                <a:pPr marL="0" marR="0" lvl="0" indent="0" algn="ctr" defTabSz="577639" rtl="0" eaLnBrk="1" fontAlgn="auto" latinLnBrk="0" hangingPunct="1">
                  <a:lnSpc>
                    <a:spcPct val="100000"/>
                  </a:lnSpc>
                  <a:spcBef>
                    <a:spcPts val="0"/>
                  </a:spcBef>
                  <a:spcAft>
                    <a:spcPts val="0"/>
                  </a:spcAft>
                  <a:buClrTx/>
                  <a:buSzTx/>
                  <a:buFontTx/>
                  <a:buNone/>
                  <a:tabLst/>
                  <a:defRPr sz="4400">
                    <a:solidFill>
                      <a:srgbClr val="FFFFFF"/>
                    </a:solidFill>
                    <a:latin typeface="Helvetica Light"/>
                    <a:ea typeface="Helvetica Light"/>
                    <a:cs typeface="Helvetica Light"/>
                    <a:sym typeface="Helvetica Light"/>
                  </a:defRPr>
                </a:pPr>
                <a:endParaRPr kumimoji="0" sz="2200" b="0" i="0" u="none" strike="noStrike" kern="1200" cap="none" spc="0" normalizeH="0" baseline="0" noProof="0">
                  <a:ln>
                    <a:noFill/>
                  </a:ln>
                  <a:solidFill>
                    <a:srgbClr val="FFFFFF"/>
                  </a:solidFill>
                  <a:effectLst/>
                  <a:uLnTx/>
                  <a:uFillTx/>
                  <a:latin typeface="Helvetica Light"/>
                  <a:sym typeface="Helvetica Light"/>
                </a:endParaRPr>
              </a:p>
            </p:txBody>
          </p:sp>
        </p:grpSp>
        <p:sp>
          <p:nvSpPr>
            <p:cNvPr id="10" name="Unit">
              <a:extLst>
                <a:ext uri="{FF2B5EF4-FFF2-40B4-BE49-F238E27FC236}">
                  <a16:creationId xmlns:a16="http://schemas.microsoft.com/office/drawing/2014/main" id="{509CFFB4-D9E4-C2CF-DCF3-AFA6B816AFF6}"/>
                </a:ext>
              </a:extLst>
            </p:cNvPr>
            <p:cNvSpPr txBox="1"/>
            <p:nvPr/>
          </p:nvSpPr>
          <p:spPr>
            <a:xfrm>
              <a:off x="13792720" y="5653896"/>
              <a:ext cx="715958" cy="396249"/>
            </a:xfrm>
            <a:prstGeom prst="rect">
              <a:avLst/>
            </a:prstGeom>
            <a:ln w="254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19050" tIns="19050" rIns="19050" bIns="19050" anchor="ctr">
              <a:spAutoFit/>
            </a:bodyPr>
            <a:lstStyle>
              <a:lvl1pPr algn="ctr" defTabSz="2438339">
                <a:defRPr sz="3200" b="1">
                  <a:latin typeface="Helvetica Neue"/>
                  <a:ea typeface="Helvetica Neue"/>
                  <a:cs typeface="Helvetica Neue"/>
                  <a:sym typeface="Helvetica Neue"/>
                </a:defRPr>
              </a:lvl1pPr>
            </a:lstStyle>
            <a:p>
              <a:pPr marL="0" marR="0" lvl="0" indent="0" algn="ctr" defTabSz="2438339" rtl="0" eaLnBrk="1" fontAlgn="auto" latinLnBrk="0" hangingPunct="1">
                <a:lnSpc>
                  <a:spcPct val="100000"/>
                </a:lnSpc>
                <a:spcBef>
                  <a:spcPts val="0"/>
                </a:spcBef>
                <a:spcAft>
                  <a:spcPts val="0"/>
                </a:spcAft>
                <a:buClrTx/>
                <a:buSzTx/>
                <a:buFontTx/>
                <a:buNone/>
                <a:tabLst/>
                <a:defRPr/>
              </a:pPr>
              <a:r>
                <a:rPr kumimoji="0" sz="1600" b="1" i="0" u="none" strike="noStrike" kern="1200" cap="none" spc="0" normalizeH="0" baseline="0" noProof="0">
                  <a:ln>
                    <a:noFill/>
                  </a:ln>
                  <a:solidFill>
                    <a:prstClr val="black"/>
                  </a:solidFill>
                  <a:effectLst/>
                  <a:uLnTx/>
                  <a:uFillTx/>
                  <a:latin typeface="Helvetica Neue"/>
                  <a:ea typeface="Helvetica Neue"/>
                  <a:cs typeface="Helvetica Neue"/>
                  <a:sym typeface="Helvetica Neue"/>
                </a:rPr>
                <a:t>Unit</a:t>
              </a:r>
            </a:p>
          </p:txBody>
        </p:sp>
        <p:sp>
          <p:nvSpPr>
            <p:cNvPr id="11" name="Integration">
              <a:extLst>
                <a:ext uri="{FF2B5EF4-FFF2-40B4-BE49-F238E27FC236}">
                  <a16:creationId xmlns:a16="http://schemas.microsoft.com/office/drawing/2014/main" id="{C3720D14-A997-7C6C-38C6-72FC8A962554}"/>
                </a:ext>
              </a:extLst>
            </p:cNvPr>
            <p:cNvSpPr txBox="1"/>
            <p:nvPr/>
          </p:nvSpPr>
          <p:spPr>
            <a:xfrm>
              <a:off x="9295830" y="5653896"/>
              <a:ext cx="1806943" cy="396249"/>
            </a:xfrm>
            <a:prstGeom prst="rect">
              <a:avLst/>
            </a:prstGeom>
            <a:ln w="254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19050" tIns="19050" rIns="19050" bIns="19050" anchor="ctr">
              <a:spAutoFit/>
            </a:bodyPr>
            <a:lstStyle>
              <a:lvl1pPr algn="ctr" defTabSz="2438339">
                <a:defRPr sz="3200" b="1">
                  <a:latin typeface="Helvetica Neue"/>
                  <a:ea typeface="Helvetica Neue"/>
                  <a:cs typeface="Helvetica Neue"/>
                  <a:sym typeface="Helvetica Neue"/>
                </a:defRPr>
              </a:lvl1pPr>
            </a:lstStyle>
            <a:p>
              <a:pPr marL="0" marR="0" lvl="0" indent="0" algn="ctr" defTabSz="2438339" rtl="0" eaLnBrk="1" fontAlgn="auto" latinLnBrk="0" hangingPunct="1">
                <a:lnSpc>
                  <a:spcPct val="100000"/>
                </a:lnSpc>
                <a:spcBef>
                  <a:spcPts val="0"/>
                </a:spcBef>
                <a:spcAft>
                  <a:spcPts val="0"/>
                </a:spcAft>
                <a:buClrTx/>
                <a:buSzTx/>
                <a:buFontTx/>
                <a:buNone/>
                <a:tabLst/>
                <a:defRPr/>
              </a:pPr>
              <a:r>
                <a:rPr kumimoji="0" sz="1600" b="1" i="0" u="none" strike="noStrike" kern="1200" cap="none" spc="0" normalizeH="0" baseline="0" noProof="0">
                  <a:ln>
                    <a:noFill/>
                  </a:ln>
                  <a:solidFill>
                    <a:prstClr val="black"/>
                  </a:solidFill>
                  <a:effectLst/>
                  <a:uLnTx/>
                  <a:uFillTx/>
                  <a:latin typeface="Helvetica Neue"/>
                  <a:ea typeface="Helvetica Neue"/>
                  <a:cs typeface="Helvetica Neue"/>
                  <a:sym typeface="Helvetica Neue"/>
                </a:rPr>
                <a:t>Integration</a:t>
              </a: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sting Scopes Larger than Units"/>
          <p:cNvSpPr txBox="1">
            <a:spLocks noGrp="1"/>
          </p:cNvSpPr>
          <p:nvPr>
            <p:ph type="title"/>
          </p:nvPr>
        </p:nvSpPr>
        <p:spPr>
          <a:prstGeom prst="rect">
            <a:avLst/>
          </a:prstGeom>
        </p:spPr>
        <p:txBody>
          <a:bodyPr/>
          <a:lstStyle/>
          <a:p>
            <a:r>
              <a:rPr lang="en-US" dirty="0"/>
              <a:t>Integration tests may be larger, even enormous</a:t>
            </a:r>
            <a:endParaRPr dirty="0"/>
          </a:p>
        </p:txBody>
      </p:sp>
      <p:sp>
        <p:nvSpPr>
          <p:cNvPr id="13" name="Text Placeholder 12">
            <a:extLst>
              <a:ext uri="{FF2B5EF4-FFF2-40B4-BE49-F238E27FC236}">
                <a16:creationId xmlns:a16="http://schemas.microsoft.com/office/drawing/2014/main" id="{5ABA7809-B73D-F30C-5815-A4A18F2FA62B}"/>
              </a:ext>
            </a:extLst>
          </p:cNvPr>
          <p:cNvSpPr>
            <a:spLocks noGrp="1"/>
          </p:cNvSpPr>
          <p:nvPr>
            <p:ph type="body" idx="1"/>
          </p:nvPr>
        </p:nvSpPr>
        <p:spPr>
          <a:xfrm>
            <a:off x="833254" y="1764080"/>
            <a:ext cx="4884174" cy="2750022"/>
          </a:xfrm>
        </p:spPr>
        <p:txBody>
          <a:bodyPr>
            <a:normAutofit/>
          </a:bodyPr>
          <a:lstStyle/>
          <a:p>
            <a:r>
              <a:rPr lang="en-US" dirty="0"/>
              <a:t>Does the presence of other jobs on our server change the behavior of our program?</a:t>
            </a:r>
          </a:p>
          <a:p>
            <a:r>
              <a:rPr lang="en-US" dirty="0"/>
              <a:t>Does the presence of the other servers change the behavior of our program?</a:t>
            </a:r>
          </a:p>
        </p:txBody>
      </p:sp>
      <p:sp>
        <p:nvSpPr>
          <p:cNvPr id="148" name="Slide Number"/>
          <p:cNvSpPr txBox="1">
            <a:spLocks noGrp="1"/>
          </p:cNvSpPr>
          <p:nvPr>
            <p:ph type="sldNum" sz="quarter" idx="2"/>
          </p:nvPr>
        </p:nvSpPr>
        <p:spPr>
          <a:xfrm>
            <a:off x="22203052" y="12835870"/>
            <a:ext cx="504548" cy="483910"/>
          </a:xfrm>
          <a:prstGeom prst="rect">
            <a:avLst/>
          </a:prstGeom>
          <a:ln w="254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tIns="91439" bIns="91439"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18288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888888"/>
                </a:solidFill>
                <a:effectLst/>
                <a:uFillTx/>
                <a:latin typeface="+mj-lt"/>
                <a:ea typeface="+mj-ea"/>
                <a:cs typeface="+mj-cs"/>
                <a:sym typeface="Calibri"/>
              </a:defRPr>
            </a:lvl1pPr>
            <a:lvl2pPr marL="0" marR="0" indent="4572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9pPr>
          </a:lstStyle>
          <a:p>
            <a:pPr marL="0" marR="0" lvl="0" indent="0" algn="r" defTabSz="182880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2400" b="0" i="0" u="none" strike="noStrike" kern="1200" cap="none" spc="0" normalizeH="0" baseline="0" noProof="0" smtClean="0">
                <a:ln>
                  <a:noFill/>
                </a:ln>
                <a:solidFill>
                  <a:srgbClr val="888888"/>
                </a:solidFill>
                <a:effectLst/>
                <a:uLnTx/>
                <a:uFillTx/>
                <a:latin typeface="Calibri Light" panose="020F0302020204030204"/>
                <a:ea typeface="+mj-ea"/>
                <a:cs typeface="+mj-cs"/>
                <a:sym typeface="Calibri"/>
              </a:rPr>
              <a:pPr marL="0" marR="0" lvl="0" indent="0" algn="r" defTabSz="1828800" rtl="0" eaLnBrk="1" fontAlgn="auto" latinLnBrk="0" hangingPunct="0">
                <a:lnSpc>
                  <a:spcPct val="100000"/>
                </a:lnSpc>
                <a:spcBef>
                  <a:spcPts val="0"/>
                </a:spcBef>
                <a:spcAft>
                  <a:spcPts val="0"/>
                </a:spcAft>
                <a:buClrTx/>
                <a:buSzTx/>
                <a:buFontTx/>
                <a:buNone/>
                <a:tabLst/>
                <a:defRPr/>
              </a:pPr>
              <a:t>16</a:t>
            </a:fld>
            <a:endParaRPr kumimoji="0" sz="2400" b="0" i="0" u="none" strike="noStrike" kern="1200" cap="none" spc="0" normalizeH="0" baseline="0" noProof="0">
              <a:ln>
                <a:noFill/>
              </a:ln>
              <a:solidFill>
                <a:srgbClr val="888888"/>
              </a:solidFill>
              <a:effectLst/>
              <a:uLnTx/>
              <a:uFillTx/>
              <a:latin typeface="Calibri Light" panose="020F0302020204030204"/>
              <a:ea typeface="+mj-ea"/>
              <a:cs typeface="+mj-cs"/>
              <a:sym typeface="Calibri"/>
            </a:endParaRPr>
          </a:p>
        </p:txBody>
      </p:sp>
      <p:grpSp>
        <p:nvGrpSpPr>
          <p:cNvPr id="3" name="Group 2">
            <a:extLst>
              <a:ext uri="{FF2B5EF4-FFF2-40B4-BE49-F238E27FC236}">
                <a16:creationId xmlns:a16="http://schemas.microsoft.com/office/drawing/2014/main" id="{882624A8-3C05-BB5F-C6E4-ED497C1BBFB9}"/>
              </a:ext>
            </a:extLst>
          </p:cNvPr>
          <p:cNvGrpSpPr/>
          <p:nvPr/>
        </p:nvGrpSpPr>
        <p:grpSpPr>
          <a:xfrm>
            <a:off x="6285182" y="1546348"/>
            <a:ext cx="5068618" cy="2290247"/>
            <a:chOff x="7342684" y="3616102"/>
            <a:chExt cx="13723119" cy="6589058"/>
          </a:xfrm>
        </p:grpSpPr>
        <p:grpSp>
          <p:nvGrpSpPr>
            <p:cNvPr id="8" name="Group 7">
              <a:extLst>
                <a:ext uri="{FF2B5EF4-FFF2-40B4-BE49-F238E27FC236}">
                  <a16:creationId xmlns:a16="http://schemas.microsoft.com/office/drawing/2014/main" id="{F8002A23-91A2-0AB5-B9BC-973277723BE2}"/>
                </a:ext>
              </a:extLst>
            </p:cNvPr>
            <p:cNvGrpSpPr/>
            <p:nvPr/>
          </p:nvGrpSpPr>
          <p:grpSpPr>
            <a:xfrm>
              <a:off x="12192000" y="3623270"/>
              <a:ext cx="8873803" cy="6581890"/>
              <a:chOff x="8562553" y="5385991"/>
              <a:chExt cx="7258894" cy="4580492"/>
            </a:xfrm>
          </p:grpSpPr>
          <p:sp>
            <p:nvSpPr>
              <p:cNvPr id="15" name="Rectangle">
                <a:extLst>
                  <a:ext uri="{FF2B5EF4-FFF2-40B4-BE49-F238E27FC236}">
                    <a16:creationId xmlns:a16="http://schemas.microsoft.com/office/drawing/2014/main" id="{B6C96C21-3C5E-2BD4-82BA-E21859A4EFF5}"/>
                  </a:ext>
                </a:extLst>
              </p:cNvPr>
              <p:cNvSpPr/>
              <p:nvPr/>
            </p:nvSpPr>
            <p:spPr>
              <a:xfrm>
                <a:off x="8562553" y="5385991"/>
                <a:ext cx="3966808" cy="4580492"/>
              </a:xfrm>
              <a:prstGeom prst="rect">
                <a:avLst/>
              </a:prstGeom>
              <a:solidFill>
                <a:srgbClr val="DEA983"/>
              </a:solidFill>
              <a:ln w="3175">
                <a:miter lim="400000"/>
              </a:ln>
            </p:spPr>
            <p:txBody>
              <a:bodyPr lIns="19050" tIns="19050" rIns="19050" bIns="19050" anchor="ctr"/>
              <a:lstStyle/>
              <a:p>
                <a:pPr marL="0" marR="0" lvl="0" indent="0" algn="ctr" defTabSz="412750" rtl="0" eaLnBrk="1" fontAlgn="auto" latinLnBrk="0" hangingPunct="1">
                  <a:lnSpc>
                    <a:spcPct val="100000"/>
                  </a:lnSpc>
                  <a:spcBef>
                    <a:spcPts val="0"/>
                  </a:spcBef>
                  <a:spcAft>
                    <a:spcPts val="0"/>
                  </a:spcAft>
                  <a:buClrTx/>
                  <a:buSzTx/>
                  <a:buFontTx/>
                  <a:buNone/>
                  <a:tabLst/>
                  <a:defRPr sz="2800">
                    <a:solidFill>
                      <a:srgbClr val="FFFFFF"/>
                    </a:solidFill>
                    <a:latin typeface="Helvetica Neue Medium"/>
                    <a:ea typeface="Helvetica Neue Medium"/>
                    <a:cs typeface="Helvetica Neue Medium"/>
                    <a:sym typeface="Helvetica Neue Medium"/>
                  </a:defRPr>
                </a:pPr>
                <a:endParaRPr kumimoji="0" sz="1400" b="0" i="0" u="none" strike="noStrike" kern="1200" cap="none" spc="0" normalizeH="0" baseline="0" noProof="0">
                  <a:ln>
                    <a:noFill/>
                  </a:ln>
                  <a:solidFill>
                    <a:srgbClr val="FFFFFF"/>
                  </a:solidFill>
                  <a:effectLst/>
                  <a:uLnTx/>
                  <a:uFillTx/>
                  <a:latin typeface="Helvetica Neue Medium"/>
                  <a:ea typeface="Helvetica Neue Medium"/>
                  <a:cs typeface="Helvetica Neue Medium"/>
                  <a:sym typeface="Helvetica Neue Medium"/>
                </a:endParaRPr>
              </a:p>
            </p:txBody>
          </p:sp>
          <p:sp>
            <p:nvSpPr>
              <p:cNvPr id="16" name="Rectangle">
                <a:extLst>
                  <a:ext uri="{FF2B5EF4-FFF2-40B4-BE49-F238E27FC236}">
                    <a16:creationId xmlns:a16="http://schemas.microsoft.com/office/drawing/2014/main" id="{6F826A0C-7745-CE1E-BBB3-2A492523DCFF}"/>
                  </a:ext>
                </a:extLst>
              </p:cNvPr>
              <p:cNvSpPr/>
              <p:nvPr/>
            </p:nvSpPr>
            <p:spPr>
              <a:xfrm>
                <a:off x="12479952" y="5385991"/>
                <a:ext cx="3341495" cy="4580492"/>
              </a:xfrm>
              <a:prstGeom prst="rect">
                <a:avLst/>
              </a:prstGeom>
              <a:solidFill>
                <a:srgbClr val="34A5DA"/>
              </a:solidFill>
              <a:ln w="3175">
                <a:miter lim="400000"/>
              </a:ln>
            </p:spPr>
            <p:txBody>
              <a:bodyPr lIns="19050" tIns="19050" rIns="19050" bIns="19050" anchor="ctr"/>
              <a:lstStyle/>
              <a:p>
                <a:pPr marL="0" marR="0" lvl="0" indent="0" algn="ctr" defTabSz="412750" rtl="0" eaLnBrk="1" fontAlgn="auto" latinLnBrk="0" hangingPunct="1">
                  <a:lnSpc>
                    <a:spcPct val="100000"/>
                  </a:lnSpc>
                  <a:spcBef>
                    <a:spcPts val="0"/>
                  </a:spcBef>
                  <a:spcAft>
                    <a:spcPts val="0"/>
                  </a:spcAft>
                  <a:buClrTx/>
                  <a:buSzTx/>
                  <a:buFontTx/>
                  <a:buNone/>
                  <a:tabLst/>
                  <a:defRPr sz="2800">
                    <a:solidFill>
                      <a:srgbClr val="FFFFFF"/>
                    </a:solidFill>
                    <a:latin typeface="Helvetica Neue Medium"/>
                    <a:ea typeface="Helvetica Neue Medium"/>
                    <a:cs typeface="Helvetica Neue Medium"/>
                    <a:sym typeface="Helvetica Neue Medium"/>
                  </a:defRPr>
                </a:pPr>
                <a:endParaRPr kumimoji="0" sz="1400" b="0" i="0" u="none" strike="noStrike" kern="1200" cap="none" spc="0" normalizeH="0" baseline="0" noProof="0">
                  <a:ln>
                    <a:noFill/>
                  </a:ln>
                  <a:solidFill>
                    <a:srgbClr val="FFFFFF"/>
                  </a:solidFill>
                  <a:effectLst/>
                  <a:uLnTx/>
                  <a:uFillTx/>
                  <a:latin typeface="Helvetica Neue Medium"/>
                  <a:ea typeface="Helvetica Neue Medium"/>
                  <a:cs typeface="Helvetica Neue Medium"/>
                  <a:sym typeface="Helvetica Neue Medium"/>
                </a:endParaRPr>
              </a:p>
            </p:txBody>
          </p:sp>
          <p:sp>
            <p:nvSpPr>
              <p:cNvPr id="17" name="1 class of one program running on a web server">
                <a:extLst>
                  <a:ext uri="{FF2B5EF4-FFF2-40B4-BE49-F238E27FC236}">
                    <a16:creationId xmlns:a16="http://schemas.microsoft.com/office/drawing/2014/main" id="{36E45411-7A9D-2DE6-A1EB-FF6985FD632B}"/>
                  </a:ext>
                </a:extLst>
              </p:cNvPr>
              <p:cNvSpPr txBox="1"/>
              <p:nvPr/>
            </p:nvSpPr>
            <p:spPr>
              <a:xfrm>
                <a:off x="12645446" y="7888418"/>
                <a:ext cx="3010509" cy="2048942"/>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9050" tIns="19050" rIns="19050" bIns="19050" anchor="ctr">
                <a:spAutoFit/>
              </a:bodyPr>
              <a:lstStyle>
                <a:lvl1pPr algn="ctr" defTabSz="2438339">
                  <a:defRPr sz="2200">
                    <a:latin typeface="Helvetica Neue"/>
                    <a:ea typeface="Helvetica Neue"/>
                    <a:cs typeface="Helvetica Neue"/>
                    <a:sym typeface="Helvetica Neue"/>
                  </a:defRPr>
                </a:lvl1pPr>
              </a:lstStyle>
              <a:p>
                <a:pPr marL="0" marR="0" lvl="0" indent="0" algn="ctr" defTabSz="2438339" rtl="0" eaLnBrk="1" fontAlgn="auto" latinLnBrk="0" hangingPunct="1">
                  <a:lnSpc>
                    <a:spcPct val="100000"/>
                  </a:lnSpc>
                  <a:spcBef>
                    <a:spcPts val="0"/>
                  </a:spcBef>
                  <a:spcAft>
                    <a:spcPts val="0"/>
                  </a:spcAft>
                  <a:buClrTx/>
                  <a:buSzTx/>
                  <a:buFontTx/>
                  <a:buNone/>
                  <a:tabLst/>
                  <a:defRPr/>
                </a:pPr>
                <a:r>
                  <a:rPr kumimoji="0" sz="1600" b="0" i="0" u="none" strike="noStrike" kern="1200" cap="none" spc="0" normalizeH="0" baseline="0" noProof="0">
                    <a:ln>
                      <a:noFill/>
                    </a:ln>
                    <a:solidFill>
                      <a:prstClr val="black"/>
                    </a:solidFill>
                    <a:effectLst/>
                    <a:uLnTx/>
                    <a:uFillTx/>
                    <a:latin typeface="Calibri Light" panose="020F0302020204030204"/>
                    <a:ea typeface="Helvetica Neue"/>
                    <a:cs typeface="Helvetica Neue"/>
                    <a:sym typeface="Helvetica Neue"/>
                  </a:rPr>
                  <a:t>1 class of </a:t>
                </a:r>
                <a:r>
                  <a:rPr kumimoji="0" lang="en-US" sz="1600" b="0" i="0" u="none" strike="noStrike" kern="1200" cap="none" spc="0" normalizeH="0" baseline="0" noProof="0">
                    <a:ln>
                      <a:noFill/>
                    </a:ln>
                    <a:solidFill>
                      <a:prstClr val="black"/>
                    </a:solidFill>
                    <a:effectLst/>
                    <a:uLnTx/>
                    <a:uFillTx/>
                    <a:latin typeface="Calibri Light" panose="020F0302020204030204"/>
                    <a:ea typeface="Helvetica Neue"/>
                    <a:cs typeface="Helvetica Neue"/>
                    <a:sym typeface="Helvetica Neue"/>
                  </a:rPr>
                  <a:t>1</a:t>
                </a:r>
                <a:r>
                  <a:rPr kumimoji="0" sz="1600" b="0" i="0" u="none" strike="noStrike" kern="1200" cap="none" spc="0" normalizeH="0" baseline="0" noProof="0">
                    <a:ln>
                      <a:noFill/>
                    </a:ln>
                    <a:solidFill>
                      <a:prstClr val="black"/>
                    </a:solidFill>
                    <a:effectLst/>
                    <a:uLnTx/>
                    <a:uFillTx/>
                    <a:latin typeface="Calibri Light" panose="020F0302020204030204"/>
                    <a:ea typeface="Helvetica Neue"/>
                    <a:cs typeface="Helvetica Neue"/>
                    <a:sym typeface="Helvetica Neue"/>
                  </a:rPr>
                  <a:t> program running on </a:t>
                </a:r>
                <a:r>
                  <a:rPr kumimoji="0" lang="en-US" sz="1600" b="0" i="0" u="none" strike="noStrike" kern="1200" cap="none" spc="0" normalizeH="0" baseline="0" noProof="0">
                    <a:ln>
                      <a:noFill/>
                    </a:ln>
                    <a:solidFill>
                      <a:prstClr val="black"/>
                    </a:solidFill>
                    <a:effectLst/>
                    <a:uLnTx/>
                    <a:uFillTx/>
                    <a:latin typeface="Calibri Light" panose="020F0302020204030204"/>
                    <a:ea typeface="Helvetica Neue"/>
                    <a:cs typeface="Helvetica Neue"/>
                    <a:sym typeface="Helvetica Neue"/>
                  </a:rPr>
                  <a:t>1 </a:t>
                </a:r>
                <a:r>
                  <a:rPr kumimoji="0" sz="1600" b="0" i="0" u="none" strike="noStrike" kern="1200" cap="none" spc="0" normalizeH="0" baseline="0" noProof="0">
                    <a:ln>
                      <a:noFill/>
                    </a:ln>
                    <a:solidFill>
                      <a:prstClr val="black"/>
                    </a:solidFill>
                    <a:effectLst/>
                    <a:uLnTx/>
                    <a:uFillTx/>
                    <a:latin typeface="Calibri Light" panose="020F0302020204030204"/>
                    <a:ea typeface="Helvetica Neue"/>
                    <a:cs typeface="Helvetica Neue"/>
                    <a:sym typeface="Helvetica Neue"/>
                  </a:rPr>
                  <a:t>server</a:t>
                </a:r>
              </a:p>
            </p:txBody>
          </p:sp>
          <p:grpSp>
            <p:nvGrpSpPr>
              <p:cNvPr id="18" name="Group">
                <a:extLst>
                  <a:ext uri="{FF2B5EF4-FFF2-40B4-BE49-F238E27FC236}">
                    <a16:creationId xmlns:a16="http://schemas.microsoft.com/office/drawing/2014/main" id="{DEDB744D-B10C-1BD3-A858-0EAFA2B45A8A}"/>
                  </a:ext>
                </a:extLst>
              </p:cNvPr>
              <p:cNvGrpSpPr/>
              <p:nvPr/>
            </p:nvGrpSpPr>
            <p:grpSpPr>
              <a:xfrm>
                <a:off x="8829188" y="6906017"/>
                <a:ext cx="3010509" cy="3025674"/>
                <a:chOff x="135141" y="-403674"/>
                <a:chExt cx="3010508" cy="3025672"/>
              </a:xfrm>
            </p:grpSpPr>
            <p:sp>
              <p:nvSpPr>
                <p:cNvPr id="24" name="1 process running on a web server">
                  <a:extLst>
                    <a:ext uri="{FF2B5EF4-FFF2-40B4-BE49-F238E27FC236}">
                      <a16:creationId xmlns:a16="http://schemas.microsoft.com/office/drawing/2014/main" id="{2BAEBA68-DF9F-F6A9-1567-E61CBC2579F1}"/>
                    </a:ext>
                  </a:extLst>
                </p:cNvPr>
                <p:cNvSpPr/>
                <p:nvPr/>
              </p:nvSpPr>
              <p:spPr>
                <a:xfrm>
                  <a:off x="135141" y="1066035"/>
                  <a:ext cx="3010508" cy="1555963"/>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254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9050" tIns="19050" rIns="19050" bIns="19050" numCol="1" anchor="ctr">
                  <a:spAutoFit/>
                </a:bodyPr>
                <a:lstStyle>
                  <a:lvl1pPr algn="ctr" defTabSz="2438339">
                    <a:defRPr sz="2200">
                      <a:latin typeface="Helvetica Neue"/>
                      <a:ea typeface="Helvetica Neue"/>
                      <a:cs typeface="Helvetica Neue"/>
                      <a:sym typeface="Helvetica Neue"/>
                    </a:defRPr>
                  </a:lvl1pPr>
                </a:lstStyle>
                <a:p>
                  <a:pPr marL="0" marR="0" lvl="0" indent="0" algn="ctr" defTabSz="2438339" rtl="0" eaLnBrk="1" fontAlgn="auto" latinLnBrk="0" hangingPunct="1">
                    <a:lnSpc>
                      <a:spcPct val="100000"/>
                    </a:lnSpc>
                    <a:spcBef>
                      <a:spcPts val="0"/>
                    </a:spcBef>
                    <a:spcAft>
                      <a:spcPts val="0"/>
                    </a:spcAft>
                    <a:buClrTx/>
                    <a:buSzTx/>
                    <a:buFontTx/>
                    <a:buNone/>
                    <a:tabLst/>
                    <a:defRPr/>
                  </a:pPr>
                  <a:r>
                    <a:rPr kumimoji="0" sz="1600" b="0" i="0" u="none" strike="noStrike" kern="1200" cap="none" spc="0" normalizeH="0" baseline="0" noProof="0">
                      <a:ln>
                        <a:noFill/>
                      </a:ln>
                      <a:solidFill>
                        <a:prstClr val="black"/>
                      </a:solidFill>
                      <a:effectLst/>
                      <a:uLnTx/>
                      <a:uFillTx/>
                      <a:latin typeface="Calibri Light" panose="020F0302020204030204"/>
                      <a:ea typeface="Helvetica Neue"/>
                      <a:cs typeface="Helvetica Neue"/>
                      <a:sym typeface="Helvetica Neue"/>
                    </a:rPr>
                    <a:t>1 </a:t>
                  </a:r>
                  <a:r>
                    <a:rPr kumimoji="0" lang="en-US" sz="1600" b="0" i="0" u="none" strike="noStrike" kern="1200" cap="none" spc="0" normalizeH="0" baseline="0" noProof="0">
                      <a:ln>
                        <a:noFill/>
                      </a:ln>
                      <a:solidFill>
                        <a:prstClr val="black"/>
                      </a:solidFill>
                      <a:effectLst/>
                      <a:uLnTx/>
                      <a:uFillTx/>
                      <a:latin typeface="Calibri Light" panose="020F0302020204030204"/>
                      <a:ea typeface="Helvetica Neue"/>
                      <a:cs typeface="Helvetica Neue"/>
                      <a:sym typeface="Helvetica Neue"/>
                    </a:rPr>
                    <a:t>program</a:t>
                  </a:r>
                  <a:r>
                    <a:rPr kumimoji="0" sz="1600" b="0" i="0" u="none" strike="noStrike" kern="1200" cap="none" spc="0" normalizeH="0" baseline="0" noProof="0">
                      <a:ln>
                        <a:noFill/>
                      </a:ln>
                      <a:solidFill>
                        <a:prstClr val="black"/>
                      </a:solidFill>
                      <a:effectLst/>
                      <a:uLnTx/>
                      <a:uFillTx/>
                      <a:latin typeface="Calibri Light" panose="020F0302020204030204"/>
                      <a:ea typeface="Helvetica Neue"/>
                      <a:cs typeface="Helvetica Neue"/>
                      <a:sym typeface="Helvetica Neue"/>
                    </a:rPr>
                    <a:t> running on </a:t>
                  </a:r>
                  <a:r>
                    <a:rPr kumimoji="0" lang="en-US" sz="1600" b="0" i="0" u="none" strike="noStrike" kern="1200" cap="none" spc="0" normalizeH="0" baseline="0" noProof="0">
                      <a:ln>
                        <a:noFill/>
                      </a:ln>
                      <a:solidFill>
                        <a:prstClr val="black"/>
                      </a:solidFill>
                      <a:effectLst/>
                      <a:uLnTx/>
                      <a:uFillTx/>
                      <a:latin typeface="Calibri Light" panose="020F0302020204030204"/>
                      <a:ea typeface="Helvetica Neue"/>
                      <a:cs typeface="Helvetica Neue"/>
                      <a:sym typeface="Helvetica Neue"/>
                    </a:rPr>
                    <a:t>1 </a:t>
                  </a:r>
                  <a:r>
                    <a:rPr kumimoji="0" sz="1600" b="0" i="0" u="none" strike="noStrike" kern="1200" cap="none" spc="0" normalizeH="0" baseline="0" noProof="0">
                      <a:ln>
                        <a:noFill/>
                      </a:ln>
                      <a:solidFill>
                        <a:prstClr val="black"/>
                      </a:solidFill>
                      <a:effectLst/>
                      <a:uLnTx/>
                      <a:uFillTx/>
                      <a:latin typeface="Calibri Light" panose="020F0302020204030204"/>
                      <a:ea typeface="Helvetica Neue"/>
                      <a:cs typeface="Helvetica Neue"/>
                      <a:sym typeface="Helvetica Neue"/>
                    </a:rPr>
                    <a:t>server</a:t>
                  </a:r>
                </a:p>
              </p:txBody>
            </p:sp>
            <p:pic>
              <p:nvPicPr>
                <p:cNvPr id="25" name="Image" descr="Image">
                  <a:extLst>
                    <a:ext uri="{FF2B5EF4-FFF2-40B4-BE49-F238E27FC236}">
                      <a16:creationId xmlns:a16="http://schemas.microsoft.com/office/drawing/2014/main" id="{401EFDA3-C494-E535-9361-C330F91CC730}"/>
                    </a:ext>
                  </a:extLst>
                </p:cNvPr>
                <p:cNvPicPr>
                  <a:picLocks noChangeAspect="1"/>
                </p:cNvPicPr>
                <p:nvPr/>
              </p:nvPicPr>
              <p:blipFill>
                <a:blip r:embed="rId3"/>
                <a:stretch>
                  <a:fillRect/>
                </a:stretch>
              </p:blipFill>
              <p:spPr>
                <a:xfrm>
                  <a:off x="817668" y="-403674"/>
                  <a:ext cx="1375172" cy="1268016"/>
                </a:xfrm>
                <a:prstGeom prst="rect">
                  <a:avLst/>
                </a:prstGeom>
                <a:ln w="12700" cap="flat">
                  <a:noFill/>
                  <a:miter lim="400000"/>
                </a:ln>
                <a:effectLst/>
              </p:spPr>
            </p:pic>
          </p:grpSp>
          <p:grpSp>
            <p:nvGrpSpPr>
              <p:cNvPr id="19" name="Group">
                <a:extLst>
                  <a:ext uri="{FF2B5EF4-FFF2-40B4-BE49-F238E27FC236}">
                    <a16:creationId xmlns:a16="http://schemas.microsoft.com/office/drawing/2014/main" id="{BADB658A-979A-0026-8450-0F209F5F4702}"/>
                  </a:ext>
                </a:extLst>
              </p:cNvPr>
              <p:cNvGrpSpPr/>
              <p:nvPr/>
            </p:nvGrpSpPr>
            <p:grpSpPr>
              <a:xfrm>
                <a:off x="13607339" y="6950690"/>
                <a:ext cx="956676" cy="1074874"/>
                <a:chOff x="-130045" y="-455572"/>
                <a:chExt cx="956674" cy="1074873"/>
              </a:xfrm>
            </p:grpSpPr>
            <p:sp>
              <p:nvSpPr>
                <p:cNvPr id="22" name="Mork">
                  <a:extLst>
                    <a:ext uri="{FF2B5EF4-FFF2-40B4-BE49-F238E27FC236}">
                      <a16:creationId xmlns:a16="http://schemas.microsoft.com/office/drawing/2014/main" id="{C89004A6-19C5-DED7-2945-7F9F3A29AED4}"/>
                    </a:ext>
                  </a:extLst>
                </p:cNvPr>
                <p:cNvSpPr/>
                <p:nvPr/>
              </p:nvSpPr>
              <p:spPr>
                <a:xfrm>
                  <a:off x="-130045" y="-455572"/>
                  <a:ext cx="826629" cy="107487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15879" y="0"/>
                      </a:lnTo>
                      <a:lnTo>
                        <a:pt x="21600" y="4443"/>
                      </a:lnTo>
                      <a:lnTo>
                        <a:pt x="21600" y="21496"/>
                      </a:lnTo>
                      <a:lnTo>
                        <a:pt x="0" y="21600"/>
                      </a:lnTo>
                      <a:close/>
                    </a:path>
                  </a:pathLst>
                </a:custGeom>
                <a:blipFill rotWithShape="1">
                  <a:blip r:embed="rId4"/>
                  <a:srcRect/>
                  <a:tile tx="0" ty="0" sx="100000" sy="100000" flip="none" algn="tl"/>
                </a:blipFill>
                <a:ln w="3175"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229" tIns="50229" rIns="50229" bIns="50229" numCol="1" anchor="ctr">
                  <a:noAutofit/>
                </a:bodyPr>
                <a:lstStyle>
                  <a:lvl1pPr algn="ctr" defTabSz="1155278">
                    <a:defRPr sz="1600">
                      <a:solidFill>
                        <a:srgbClr val="FFFFFF"/>
                      </a:solidFill>
                      <a:latin typeface="Helvetica Light"/>
                      <a:ea typeface="Helvetica Light"/>
                      <a:cs typeface="Helvetica Light"/>
                      <a:sym typeface="Helvetica Light"/>
                    </a:defRPr>
                  </a:lvl1pPr>
                </a:lstStyle>
                <a:p>
                  <a:pPr marL="0" marR="0" lvl="0" indent="0" algn="ctr" defTabSz="1155278" rtl="0" eaLnBrk="1" fontAlgn="auto" latinLnBrk="0" hangingPunct="1">
                    <a:lnSpc>
                      <a:spcPct val="100000"/>
                    </a:lnSpc>
                    <a:spcBef>
                      <a:spcPts val="0"/>
                    </a:spcBef>
                    <a:spcAft>
                      <a:spcPts val="0"/>
                    </a:spcAft>
                    <a:buClrTx/>
                    <a:buSzTx/>
                    <a:buFontTx/>
                    <a:buNone/>
                    <a:tabLst/>
                    <a:defRPr/>
                  </a:pPr>
                  <a:r>
                    <a:rPr kumimoji="0" sz="800" b="0" i="0" u="none" strike="noStrike" kern="1200" cap="none" spc="0" normalizeH="0" baseline="0" noProof="0" err="1">
                      <a:ln>
                        <a:noFill/>
                      </a:ln>
                      <a:solidFill>
                        <a:srgbClr val="FFFFFF"/>
                      </a:solidFill>
                      <a:effectLst/>
                      <a:uLnTx/>
                      <a:uFillTx/>
                      <a:latin typeface="Helvetica Light"/>
                      <a:sym typeface="Helvetica Light"/>
                    </a:rPr>
                    <a:t>Mork</a:t>
                  </a:r>
                  <a:endParaRPr kumimoji="0" sz="800" b="0" i="0" u="none" strike="noStrike" kern="1200" cap="none" spc="0" normalizeH="0" baseline="0" noProof="0">
                    <a:ln>
                      <a:noFill/>
                    </a:ln>
                    <a:solidFill>
                      <a:srgbClr val="FFFFFF"/>
                    </a:solidFill>
                    <a:effectLst/>
                    <a:uLnTx/>
                    <a:uFillTx/>
                    <a:latin typeface="Helvetica Light"/>
                    <a:sym typeface="Helvetica Light"/>
                  </a:endParaRPr>
                </a:p>
              </p:txBody>
            </p:sp>
            <p:sp>
              <p:nvSpPr>
                <p:cNvPr id="23" name="Triangle">
                  <a:extLst>
                    <a:ext uri="{FF2B5EF4-FFF2-40B4-BE49-F238E27FC236}">
                      <a16:creationId xmlns:a16="http://schemas.microsoft.com/office/drawing/2014/main" id="{1073B486-9E20-299D-BB08-F68FE19C37CD}"/>
                    </a:ext>
                  </a:extLst>
                </p:cNvPr>
                <p:cNvSpPr/>
                <p:nvPr/>
              </p:nvSpPr>
              <p:spPr>
                <a:xfrm>
                  <a:off x="600980" y="0"/>
                  <a:ext cx="225649" cy="22564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blipFill rotWithShape="1">
                  <a:blip r:embed="rId4"/>
                  <a:srcRect/>
                  <a:tile tx="0" ty="0" sx="100000" sy="100000" flip="none" algn="tl"/>
                </a:blipFill>
                <a:ln w="3175" cap="flat">
                  <a:noFill/>
                  <a:miter lim="400000"/>
                </a:ln>
                <a:effectLst>
                  <a:outerShdw blurRad="101600" dist="101600" dir="7918891" rotWithShape="0">
                    <a:srgbClr val="000000">
                      <a:alpha val="83238"/>
                    </a:srgbClr>
                  </a:outerShdw>
                </a:effectLst>
              </p:spPr>
              <p:txBody>
                <a:bodyPr wrap="square" lIns="50229" tIns="50229" rIns="50229" bIns="50229" numCol="1" anchor="ctr">
                  <a:noAutofit/>
                </a:bodyPr>
                <a:lstStyle/>
                <a:p>
                  <a:pPr marL="0" marR="0" lvl="0" indent="0" algn="ctr" defTabSz="577639" rtl="0" eaLnBrk="1" fontAlgn="auto" latinLnBrk="0" hangingPunct="1">
                    <a:lnSpc>
                      <a:spcPct val="100000"/>
                    </a:lnSpc>
                    <a:spcBef>
                      <a:spcPts val="0"/>
                    </a:spcBef>
                    <a:spcAft>
                      <a:spcPts val="0"/>
                    </a:spcAft>
                    <a:buClrTx/>
                    <a:buSzTx/>
                    <a:buFontTx/>
                    <a:buNone/>
                    <a:tabLst/>
                    <a:defRPr sz="4400">
                      <a:solidFill>
                        <a:srgbClr val="FFFFFF"/>
                      </a:solidFill>
                      <a:latin typeface="Helvetica Light"/>
                      <a:ea typeface="Helvetica Light"/>
                      <a:cs typeface="Helvetica Light"/>
                      <a:sym typeface="Helvetica Light"/>
                    </a:defRPr>
                  </a:pPr>
                  <a:endParaRPr kumimoji="0" sz="2200" b="0" i="0" u="none" strike="noStrike" kern="1200" cap="none" spc="0" normalizeH="0" baseline="0" noProof="0">
                    <a:ln>
                      <a:noFill/>
                    </a:ln>
                    <a:solidFill>
                      <a:srgbClr val="FFFFFF"/>
                    </a:solidFill>
                    <a:effectLst/>
                    <a:uLnTx/>
                    <a:uFillTx/>
                    <a:latin typeface="Helvetica Light"/>
                    <a:sym typeface="Helvetica Light"/>
                  </a:endParaRPr>
                </a:p>
              </p:txBody>
            </p:sp>
          </p:grpSp>
          <p:sp>
            <p:nvSpPr>
              <p:cNvPr id="20" name="Unit">
                <a:extLst>
                  <a:ext uri="{FF2B5EF4-FFF2-40B4-BE49-F238E27FC236}">
                    <a16:creationId xmlns:a16="http://schemas.microsoft.com/office/drawing/2014/main" id="{C5612D17-4DD7-8D22-E155-39952F56B41B}"/>
                  </a:ext>
                </a:extLst>
              </p:cNvPr>
              <p:cNvSpPr txBox="1"/>
              <p:nvPr/>
            </p:nvSpPr>
            <p:spPr>
              <a:xfrm>
                <a:off x="13666089" y="5567018"/>
                <a:ext cx="969217" cy="570006"/>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9050" tIns="19050" rIns="19050" bIns="19050" anchor="ctr">
                <a:spAutoFit/>
              </a:bodyPr>
              <a:lstStyle>
                <a:lvl1pPr algn="ctr" defTabSz="2438339">
                  <a:defRPr sz="3200" b="1">
                    <a:latin typeface="Helvetica Neue"/>
                    <a:ea typeface="Helvetica Neue"/>
                    <a:cs typeface="Helvetica Neue"/>
                    <a:sym typeface="Helvetica Neue"/>
                  </a:defRPr>
                </a:lvl1pPr>
              </a:lstStyle>
              <a:p>
                <a:pPr marL="0" marR="0" lvl="0" indent="0" algn="ctr" defTabSz="2438339" rtl="0" eaLnBrk="1" fontAlgn="auto" latinLnBrk="0" hangingPunct="1">
                  <a:lnSpc>
                    <a:spcPct val="100000"/>
                  </a:lnSpc>
                  <a:spcBef>
                    <a:spcPts val="0"/>
                  </a:spcBef>
                  <a:spcAft>
                    <a:spcPts val="0"/>
                  </a:spcAft>
                  <a:buClrTx/>
                  <a:buSzTx/>
                  <a:buFontTx/>
                  <a:buNone/>
                  <a:tabLst/>
                  <a:defRPr/>
                </a:pPr>
                <a:r>
                  <a:rPr kumimoji="0" sz="1600" b="1" i="0" u="none" strike="noStrike" kern="1200" cap="none" spc="0" normalizeH="0" baseline="0" noProof="0">
                    <a:ln>
                      <a:noFill/>
                    </a:ln>
                    <a:solidFill>
                      <a:prstClr val="black"/>
                    </a:solidFill>
                    <a:effectLst/>
                    <a:uLnTx/>
                    <a:uFillTx/>
                    <a:latin typeface="Helvetica Neue"/>
                    <a:ea typeface="Helvetica Neue"/>
                    <a:cs typeface="Helvetica Neue"/>
                    <a:sym typeface="Helvetica Neue"/>
                  </a:rPr>
                  <a:t>Unit</a:t>
                </a:r>
              </a:p>
            </p:txBody>
          </p:sp>
          <p:sp>
            <p:nvSpPr>
              <p:cNvPr id="21" name="Integration">
                <a:extLst>
                  <a:ext uri="{FF2B5EF4-FFF2-40B4-BE49-F238E27FC236}">
                    <a16:creationId xmlns:a16="http://schemas.microsoft.com/office/drawing/2014/main" id="{AA06CAA8-683E-0423-D057-0F74D8D9DA4B}"/>
                  </a:ext>
                </a:extLst>
              </p:cNvPr>
              <p:cNvSpPr txBox="1"/>
              <p:nvPr/>
            </p:nvSpPr>
            <p:spPr>
              <a:xfrm>
                <a:off x="8976243" y="5567018"/>
                <a:ext cx="2446120" cy="570006"/>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9050" tIns="19050" rIns="19050" bIns="19050" anchor="ctr">
                <a:spAutoFit/>
              </a:bodyPr>
              <a:lstStyle>
                <a:lvl1pPr algn="ctr" defTabSz="2438339">
                  <a:defRPr sz="3200" b="1">
                    <a:latin typeface="Helvetica Neue"/>
                    <a:ea typeface="Helvetica Neue"/>
                    <a:cs typeface="Helvetica Neue"/>
                    <a:sym typeface="Helvetica Neue"/>
                  </a:defRPr>
                </a:lvl1pPr>
              </a:lstStyle>
              <a:p>
                <a:pPr marL="0" marR="0" lvl="0" indent="0" algn="ctr" defTabSz="2438339" rtl="0" eaLnBrk="1" fontAlgn="auto" latinLnBrk="0" hangingPunct="1">
                  <a:lnSpc>
                    <a:spcPct val="100000"/>
                  </a:lnSpc>
                  <a:spcBef>
                    <a:spcPts val="0"/>
                  </a:spcBef>
                  <a:spcAft>
                    <a:spcPts val="0"/>
                  </a:spcAft>
                  <a:buClrTx/>
                  <a:buSzTx/>
                  <a:buFontTx/>
                  <a:buNone/>
                  <a:tabLst/>
                  <a:defRPr/>
                </a:pPr>
                <a:r>
                  <a:rPr kumimoji="0" sz="1600" b="1" i="0" u="none" strike="noStrike" kern="1200" cap="none" spc="0" normalizeH="0" baseline="0" noProof="0">
                    <a:ln>
                      <a:noFill/>
                    </a:ln>
                    <a:solidFill>
                      <a:prstClr val="black"/>
                    </a:solidFill>
                    <a:effectLst/>
                    <a:uLnTx/>
                    <a:uFillTx/>
                    <a:latin typeface="Helvetica Neue"/>
                    <a:ea typeface="Helvetica Neue"/>
                    <a:cs typeface="Helvetica Neue"/>
                    <a:sym typeface="Helvetica Neue"/>
                  </a:rPr>
                  <a:t>Integration</a:t>
                </a:r>
              </a:p>
            </p:txBody>
          </p:sp>
        </p:grpSp>
        <p:sp>
          <p:nvSpPr>
            <p:cNvPr id="9" name="Rectangle">
              <a:extLst>
                <a:ext uri="{FF2B5EF4-FFF2-40B4-BE49-F238E27FC236}">
                  <a16:creationId xmlns:a16="http://schemas.microsoft.com/office/drawing/2014/main" id="{E7EB83C4-B6D6-6712-2DE1-7D8D54DAB48A}"/>
                </a:ext>
              </a:extLst>
            </p:cNvPr>
            <p:cNvSpPr/>
            <p:nvPr/>
          </p:nvSpPr>
          <p:spPr>
            <a:xfrm>
              <a:off x="7342684" y="3616102"/>
              <a:ext cx="4849316" cy="6581890"/>
            </a:xfrm>
            <a:prstGeom prst="rect">
              <a:avLst/>
            </a:prstGeom>
            <a:solidFill>
              <a:srgbClr val="DEA983"/>
            </a:solidFill>
            <a:ln w="3175">
              <a:miter lim="400000"/>
            </a:ln>
          </p:spPr>
          <p:txBody>
            <a:bodyPr lIns="19050" tIns="19050" rIns="19050" bIns="19050" anchor="ctr"/>
            <a:lstStyle/>
            <a:p>
              <a:pPr marL="0" marR="0" lvl="0" indent="0" algn="ctr" defTabSz="412750" rtl="0" eaLnBrk="1" fontAlgn="auto" latinLnBrk="0" hangingPunct="1">
                <a:lnSpc>
                  <a:spcPct val="100000"/>
                </a:lnSpc>
                <a:spcBef>
                  <a:spcPts val="0"/>
                </a:spcBef>
                <a:spcAft>
                  <a:spcPts val="0"/>
                </a:spcAft>
                <a:buClrTx/>
                <a:buSzTx/>
                <a:buFontTx/>
                <a:buNone/>
                <a:tabLst/>
                <a:defRPr sz="2800">
                  <a:solidFill>
                    <a:srgbClr val="FFFFFF"/>
                  </a:solidFill>
                  <a:latin typeface="Helvetica Neue Medium"/>
                  <a:ea typeface="Helvetica Neue Medium"/>
                  <a:cs typeface="Helvetica Neue Medium"/>
                  <a:sym typeface="Helvetica Neue Medium"/>
                </a:defRPr>
              </a:pPr>
              <a:endParaRPr kumimoji="0" sz="1400" b="0" i="0" u="none" strike="noStrike" kern="1200" cap="none" spc="0" normalizeH="0" baseline="0" noProof="0">
                <a:ln>
                  <a:noFill/>
                </a:ln>
                <a:solidFill>
                  <a:srgbClr val="FFFFFF"/>
                </a:solidFill>
                <a:effectLst/>
                <a:uLnTx/>
                <a:uFillTx/>
                <a:latin typeface="Helvetica Neue Medium"/>
                <a:ea typeface="Helvetica Neue Medium"/>
                <a:cs typeface="Helvetica Neue Medium"/>
                <a:sym typeface="Helvetica Neue Medium"/>
              </a:endParaRPr>
            </a:p>
          </p:txBody>
        </p:sp>
        <p:grpSp>
          <p:nvGrpSpPr>
            <p:cNvPr id="10" name="Group">
              <a:extLst>
                <a:ext uri="{FF2B5EF4-FFF2-40B4-BE49-F238E27FC236}">
                  <a16:creationId xmlns:a16="http://schemas.microsoft.com/office/drawing/2014/main" id="{1ADB4234-C35A-46EC-E9A1-382A228DCDA8}"/>
                </a:ext>
              </a:extLst>
            </p:cNvPr>
            <p:cNvGrpSpPr/>
            <p:nvPr/>
          </p:nvGrpSpPr>
          <p:grpSpPr>
            <a:xfrm>
              <a:off x="7979858" y="5436282"/>
              <a:ext cx="3894729" cy="3722302"/>
              <a:chOff x="159880" y="-374102"/>
              <a:chExt cx="3894726" cy="2182330"/>
            </a:xfrm>
          </p:grpSpPr>
          <p:sp>
            <p:nvSpPr>
              <p:cNvPr id="11" name="1 web server in a cluster of 100,000">
                <a:extLst>
                  <a:ext uri="{FF2B5EF4-FFF2-40B4-BE49-F238E27FC236}">
                    <a16:creationId xmlns:a16="http://schemas.microsoft.com/office/drawing/2014/main" id="{81078383-4619-27F6-BE0B-150BF7C7538A}"/>
                  </a:ext>
                </a:extLst>
              </p:cNvPr>
              <p:cNvSpPr/>
              <p:nvPr/>
            </p:nvSpPr>
            <p:spPr>
              <a:xfrm>
                <a:off x="442109" y="82084"/>
                <a:ext cx="3010509" cy="1726144"/>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254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19050" tIns="19050" rIns="19050" bIns="19050" numCol="1" anchor="ctr">
                <a:spAutoFit/>
              </a:bodyPr>
              <a:lstStyle>
                <a:lvl1pPr algn="ctr" defTabSz="2438339">
                  <a:defRPr sz="2200">
                    <a:latin typeface="Helvetica Neue"/>
                    <a:ea typeface="Helvetica Neue"/>
                    <a:cs typeface="Helvetica Neue"/>
                    <a:sym typeface="Helvetica Neue"/>
                  </a:defRPr>
                </a:lvl1pPr>
              </a:lstStyle>
              <a:p>
                <a:pPr marL="0" marR="0" lvl="0" indent="0" algn="ctr" defTabSz="2438339" rtl="0" eaLnBrk="1" fontAlgn="auto" latinLnBrk="0" hangingPunct="1">
                  <a:lnSpc>
                    <a:spcPct val="100000"/>
                  </a:lnSpc>
                  <a:spcBef>
                    <a:spcPts val="0"/>
                  </a:spcBef>
                  <a:spcAft>
                    <a:spcPts val="0"/>
                  </a:spcAft>
                  <a:buClrTx/>
                  <a:buSzTx/>
                  <a:buFontTx/>
                  <a:buNone/>
                  <a:tabLst/>
                  <a:defRPr/>
                </a:pPr>
                <a:r>
                  <a:rPr kumimoji="0" sz="1600" b="0" i="0" u="none" strike="noStrike" kern="1200" cap="none" spc="0" normalizeH="0" baseline="0" noProof="0">
                    <a:ln>
                      <a:noFill/>
                    </a:ln>
                    <a:solidFill>
                      <a:prstClr val="black"/>
                    </a:solidFill>
                    <a:effectLst/>
                    <a:uLnTx/>
                    <a:uFillTx/>
                    <a:latin typeface="Calibri Light" panose="020F0302020204030204"/>
                    <a:ea typeface="Helvetica Neue"/>
                    <a:cs typeface="Helvetica Neue"/>
                    <a:sym typeface="Helvetica Neue"/>
                  </a:rPr>
                  <a:t>1 web server in a cluster of 100,000</a:t>
                </a:r>
                <a:r>
                  <a:rPr kumimoji="0" lang="en-US" sz="1600" b="0" i="0" u="none" strike="noStrike" kern="1200" cap="none" spc="0" normalizeH="0" baseline="0" noProof="0">
                    <a:ln>
                      <a:noFill/>
                    </a:ln>
                    <a:solidFill>
                      <a:prstClr val="black"/>
                    </a:solidFill>
                    <a:effectLst/>
                    <a:uLnTx/>
                    <a:uFillTx/>
                    <a:latin typeface="Calibri Light" panose="020F0302020204030204"/>
                    <a:ea typeface="Helvetica Neue"/>
                    <a:cs typeface="Helvetica Neue"/>
                    <a:sym typeface="Helvetica Neue"/>
                  </a:rPr>
                  <a:t> servers</a:t>
                </a:r>
                <a:endParaRPr kumimoji="0" sz="1600" b="0" i="0" u="none" strike="noStrike" kern="1200" cap="none" spc="0" normalizeH="0" baseline="0" noProof="0">
                  <a:ln>
                    <a:noFill/>
                  </a:ln>
                  <a:solidFill>
                    <a:prstClr val="black"/>
                  </a:solidFill>
                  <a:effectLst/>
                  <a:uLnTx/>
                  <a:uFillTx/>
                  <a:latin typeface="Calibri Light" panose="020F0302020204030204"/>
                  <a:ea typeface="Helvetica Neue"/>
                  <a:cs typeface="Helvetica Neue"/>
                  <a:sym typeface="Helvetica Neue"/>
                </a:endParaRPr>
              </a:p>
            </p:txBody>
          </p:sp>
          <p:pic>
            <p:nvPicPr>
              <p:cNvPr id="14" name="Image" descr="Image">
                <a:extLst>
                  <a:ext uri="{FF2B5EF4-FFF2-40B4-BE49-F238E27FC236}">
                    <a16:creationId xmlns:a16="http://schemas.microsoft.com/office/drawing/2014/main" id="{70F17FBE-AC79-3C79-C924-E74A20C88CBA}"/>
                  </a:ext>
                </a:extLst>
              </p:cNvPr>
              <p:cNvPicPr>
                <a:picLocks noChangeAspect="1"/>
              </p:cNvPicPr>
              <p:nvPr/>
            </p:nvPicPr>
            <p:blipFill>
              <a:blip r:embed="rId5"/>
              <a:stretch>
                <a:fillRect/>
              </a:stretch>
            </p:blipFill>
            <p:spPr>
              <a:xfrm>
                <a:off x="159880" y="-374102"/>
                <a:ext cx="3894726" cy="435228"/>
              </a:xfrm>
              <a:prstGeom prst="rect">
                <a:avLst/>
              </a:prstGeom>
              <a:ln w="12700" cap="flat">
                <a:noFill/>
                <a:miter lim="400000"/>
              </a:ln>
              <a:effectLst/>
            </p:spPr>
          </p:pic>
        </p:grpSp>
      </p:grpSp>
      <p:sp>
        <p:nvSpPr>
          <p:cNvPr id="2" name="Rectangle">
            <a:extLst>
              <a:ext uri="{FF2B5EF4-FFF2-40B4-BE49-F238E27FC236}">
                <a16:creationId xmlns:a16="http://schemas.microsoft.com/office/drawing/2014/main" id="{F16F4F23-91B9-6675-BDE8-64FFBB9B44DC}"/>
              </a:ext>
            </a:extLst>
          </p:cNvPr>
          <p:cNvSpPr/>
          <p:nvPr/>
        </p:nvSpPr>
        <p:spPr>
          <a:xfrm>
            <a:off x="3148406" y="3966011"/>
            <a:ext cx="6559351" cy="2290246"/>
          </a:xfrm>
          <a:prstGeom prst="rect">
            <a:avLst/>
          </a:prstGeom>
          <a:solidFill>
            <a:srgbClr val="DEA983"/>
          </a:solidFill>
          <a:ln w="3175">
            <a:miter lim="400000"/>
          </a:ln>
        </p:spPr>
        <p:txBody>
          <a:bodyPr lIns="19050" tIns="19050" rIns="19050" bIns="19050" anchor="ctr"/>
          <a:lstStyle/>
          <a:p>
            <a:pPr marL="0" marR="0" lvl="0" indent="0" algn="ctr" defTabSz="412750" rtl="0" eaLnBrk="1" fontAlgn="auto" latinLnBrk="0" hangingPunct="1">
              <a:lnSpc>
                <a:spcPct val="100000"/>
              </a:lnSpc>
              <a:spcBef>
                <a:spcPts val="0"/>
              </a:spcBef>
              <a:spcAft>
                <a:spcPts val="0"/>
              </a:spcAft>
              <a:buClrTx/>
              <a:buSzTx/>
              <a:buFontTx/>
              <a:buNone/>
              <a:tabLst/>
              <a:defRPr sz="2800">
                <a:solidFill>
                  <a:srgbClr val="FFFFFF"/>
                </a:solidFill>
                <a:latin typeface="Helvetica Neue Medium"/>
                <a:ea typeface="Helvetica Neue Medium"/>
                <a:cs typeface="Helvetica Neue Medium"/>
                <a:sym typeface="Helvetica Neue Medium"/>
              </a:defRPr>
            </a:pPr>
            <a:endParaRPr kumimoji="0" sz="1400" b="0" i="0" u="none" strike="noStrike" kern="1200" cap="none" spc="0" normalizeH="0" baseline="0" noProof="0">
              <a:ln>
                <a:noFill/>
              </a:ln>
              <a:solidFill>
                <a:srgbClr val="FFFFFF"/>
              </a:solidFill>
              <a:effectLst/>
              <a:uLnTx/>
              <a:uFillTx/>
              <a:latin typeface="Helvetica Neue Medium"/>
              <a:ea typeface="Helvetica Neue Medium"/>
              <a:cs typeface="Helvetica Neue Medium"/>
              <a:sym typeface="Helvetica Neue Medium"/>
            </a:endParaRPr>
          </a:p>
        </p:txBody>
      </p:sp>
      <p:sp>
        <p:nvSpPr>
          <p:cNvPr id="4" name="Rectangle">
            <a:extLst>
              <a:ext uri="{FF2B5EF4-FFF2-40B4-BE49-F238E27FC236}">
                <a16:creationId xmlns:a16="http://schemas.microsoft.com/office/drawing/2014/main" id="{76A005CD-2069-D3CD-6FE9-D5E679E0B247}"/>
              </a:ext>
            </a:extLst>
          </p:cNvPr>
          <p:cNvSpPr/>
          <p:nvPr/>
        </p:nvSpPr>
        <p:spPr>
          <a:xfrm>
            <a:off x="9683053" y="3966011"/>
            <a:ext cx="1670747" cy="2290246"/>
          </a:xfrm>
          <a:prstGeom prst="rect">
            <a:avLst/>
          </a:prstGeom>
          <a:solidFill>
            <a:srgbClr val="34A5DA"/>
          </a:solidFill>
          <a:ln w="3175">
            <a:miter lim="400000"/>
          </a:ln>
        </p:spPr>
        <p:txBody>
          <a:bodyPr lIns="19050" tIns="19050" rIns="19050" bIns="19050" anchor="ctr"/>
          <a:lstStyle/>
          <a:p>
            <a:pPr marL="0" marR="0" lvl="0" indent="0" algn="ctr" defTabSz="412750" rtl="0" eaLnBrk="1" fontAlgn="auto" latinLnBrk="0" hangingPunct="1">
              <a:lnSpc>
                <a:spcPct val="100000"/>
              </a:lnSpc>
              <a:spcBef>
                <a:spcPts val="0"/>
              </a:spcBef>
              <a:spcAft>
                <a:spcPts val="0"/>
              </a:spcAft>
              <a:buClrTx/>
              <a:buSzTx/>
              <a:buFontTx/>
              <a:buNone/>
              <a:tabLst/>
              <a:defRPr sz="2800">
                <a:solidFill>
                  <a:srgbClr val="FFFFFF"/>
                </a:solidFill>
                <a:latin typeface="Helvetica Neue Medium"/>
                <a:ea typeface="Helvetica Neue Medium"/>
                <a:cs typeface="Helvetica Neue Medium"/>
                <a:sym typeface="Helvetica Neue Medium"/>
              </a:defRPr>
            </a:pPr>
            <a:endParaRPr kumimoji="0" sz="1400" b="0" i="0" u="none" strike="noStrike" kern="1200" cap="none" spc="0" normalizeH="0" baseline="0" noProof="0">
              <a:ln>
                <a:noFill/>
              </a:ln>
              <a:solidFill>
                <a:srgbClr val="FFFFFF"/>
              </a:solidFill>
              <a:effectLst/>
              <a:uLnTx/>
              <a:uFillTx/>
              <a:latin typeface="Helvetica Neue Medium"/>
              <a:ea typeface="Helvetica Neue Medium"/>
              <a:cs typeface="Helvetica Neue Medium"/>
              <a:sym typeface="Helvetica Neue Medium"/>
            </a:endParaRPr>
          </a:p>
        </p:txBody>
      </p:sp>
      <p:sp>
        <p:nvSpPr>
          <p:cNvPr id="5" name="1 class of one program running on a web server">
            <a:extLst>
              <a:ext uri="{FF2B5EF4-FFF2-40B4-BE49-F238E27FC236}">
                <a16:creationId xmlns:a16="http://schemas.microsoft.com/office/drawing/2014/main" id="{97A19BD8-33E1-DEAA-320D-FA9B5B1A5B95}"/>
              </a:ext>
            </a:extLst>
          </p:cNvPr>
          <p:cNvSpPr txBox="1"/>
          <p:nvPr/>
        </p:nvSpPr>
        <p:spPr>
          <a:xfrm>
            <a:off x="9765800" y="5576717"/>
            <a:ext cx="1505255" cy="546303"/>
          </a:xfrm>
          <a:prstGeom prst="rect">
            <a:avLst/>
          </a:prstGeom>
          <a:ln w="254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9050" tIns="19050" rIns="19050" bIns="19050" anchor="ctr">
            <a:spAutoFit/>
          </a:bodyPr>
          <a:lstStyle>
            <a:lvl1pPr algn="ctr" defTabSz="2438339">
              <a:defRPr sz="2200">
                <a:latin typeface="Helvetica Neue"/>
                <a:ea typeface="Helvetica Neue"/>
                <a:cs typeface="Helvetica Neue"/>
                <a:sym typeface="Helvetica Neue"/>
              </a:defRPr>
            </a:lvl1pPr>
          </a:lstStyle>
          <a:p>
            <a:pPr marL="0" marR="0" lvl="0" indent="0" algn="ctr" defTabSz="2438339" rtl="0" eaLnBrk="1" fontAlgn="auto" latinLnBrk="0" hangingPunct="1">
              <a:lnSpc>
                <a:spcPct val="100000"/>
              </a:lnSpc>
              <a:spcBef>
                <a:spcPts val="0"/>
              </a:spcBef>
              <a:spcAft>
                <a:spcPts val="0"/>
              </a:spcAft>
              <a:buClrTx/>
              <a:buSzTx/>
              <a:buFontTx/>
              <a:buNone/>
              <a:tabLst/>
              <a:defRPr/>
            </a:pPr>
            <a:r>
              <a:rPr kumimoji="0" sz="1100" b="0" i="0" u="none" strike="noStrike" kern="1200" cap="none" spc="0" normalizeH="0" baseline="0" noProof="0">
                <a:ln>
                  <a:noFill/>
                </a:ln>
                <a:solidFill>
                  <a:prstClr val="black"/>
                </a:solidFill>
                <a:effectLst/>
                <a:uLnTx/>
                <a:uFillTx/>
                <a:latin typeface="Helvetica Neue"/>
                <a:ea typeface="Helvetica Neue"/>
                <a:cs typeface="Helvetica Neue"/>
                <a:sym typeface="Helvetica Neue"/>
              </a:rPr>
              <a:t>1 class of one program running on a web server</a:t>
            </a:r>
          </a:p>
        </p:txBody>
      </p:sp>
      <p:grpSp>
        <p:nvGrpSpPr>
          <p:cNvPr id="6" name="Group">
            <a:extLst>
              <a:ext uri="{FF2B5EF4-FFF2-40B4-BE49-F238E27FC236}">
                <a16:creationId xmlns:a16="http://schemas.microsoft.com/office/drawing/2014/main" id="{67A49C67-DACC-9ADF-3618-772A8F8546CB}"/>
              </a:ext>
            </a:extLst>
          </p:cNvPr>
          <p:cNvGrpSpPr/>
          <p:nvPr/>
        </p:nvGrpSpPr>
        <p:grpSpPr>
          <a:xfrm>
            <a:off x="7790100" y="4927861"/>
            <a:ext cx="1505255" cy="1030155"/>
            <a:chOff x="0" y="0"/>
            <a:chExt cx="3010508" cy="2060308"/>
          </a:xfrm>
        </p:grpSpPr>
        <p:sp>
          <p:nvSpPr>
            <p:cNvPr id="7" name="1 process running on a web server">
              <a:extLst>
                <a:ext uri="{FF2B5EF4-FFF2-40B4-BE49-F238E27FC236}">
                  <a16:creationId xmlns:a16="http://schemas.microsoft.com/office/drawing/2014/main" id="{253393BC-2CB9-0F2E-B9E4-4E8CD69DD362}"/>
                </a:ext>
              </a:extLst>
            </p:cNvPr>
            <p:cNvSpPr/>
            <p:nvPr/>
          </p:nvSpPr>
          <p:spPr>
            <a:xfrm>
              <a:off x="0" y="1306257"/>
              <a:ext cx="3010508" cy="75405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254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19050" tIns="19050" rIns="19050" bIns="19050" numCol="1" anchor="ctr">
              <a:spAutoFit/>
            </a:bodyPr>
            <a:lstStyle>
              <a:lvl1pPr algn="ctr" defTabSz="2438339">
                <a:defRPr sz="2200">
                  <a:latin typeface="Helvetica Neue"/>
                  <a:ea typeface="Helvetica Neue"/>
                  <a:cs typeface="Helvetica Neue"/>
                  <a:sym typeface="Helvetica Neue"/>
                </a:defRPr>
              </a:lvl1pPr>
            </a:lstStyle>
            <a:p>
              <a:pPr marL="0" marR="0" lvl="0" indent="0" algn="ctr" defTabSz="2438339" rtl="0" eaLnBrk="1" fontAlgn="auto" latinLnBrk="0" hangingPunct="1">
                <a:lnSpc>
                  <a:spcPct val="100000"/>
                </a:lnSpc>
                <a:spcBef>
                  <a:spcPts val="0"/>
                </a:spcBef>
                <a:spcAft>
                  <a:spcPts val="0"/>
                </a:spcAft>
                <a:buClrTx/>
                <a:buSzTx/>
                <a:buFontTx/>
                <a:buNone/>
                <a:tabLst/>
                <a:defRPr/>
              </a:pPr>
              <a:r>
                <a:rPr kumimoji="0" sz="1100" b="0" i="0" u="none" strike="noStrike" kern="1200" cap="none" spc="0" normalizeH="0" baseline="0" noProof="0">
                  <a:ln>
                    <a:noFill/>
                  </a:ln>
                  <a:solidFill>
                    <a:prstClr val="black"/>
                  </a:solidFill>
                  <a:effectLst/>
                  <a:uLnTx/>
                  <a:uFillTx/>
                  <a:latin typeface="Helvetica Neue"/>
                  <a:ea typeface="Helvetica Neue"/>
                  <a:cs typeface="Helvetica Neue"/>
                  <a:sym typeface="Helvetica Neue"/>
                </a:rPr>
                <a:t>1 process running on a web server</a:t>
              </a:r>
            </a:p>
          </p:txBody>
        </p:sp>
        <p:pic>
          <p:nvPicPr>
            <p:cNvPr id="12" name="Image" descr="Image">
              <a:extLst>
                <a:ext uri="{FF2B5EF4-FFF2-40B4-BE49-F238E27FC236}">
                  <a16:creationId xmlns:a16="http://schemas.microsoft.com/office/drawing/2014/main" id="{1A220660-014A-0038-A607-88FE20AEDBEE}"/>
                </a:ext>
              </a:extLst>
            </p:cNvPr>
            <p:cNvPicPr>
              <a:picLocks noChangeAspect="1"/>
            </p:cNvPicPr>
            <p:nvPr/>
          </p:nvPicPr>
          <p:blipFill>
            <a:blip r:embed="rId3"/>
            <a:stretch>
              <a:fillRect/>
            </a:stretch>
          </p:blipFill>
          <p:spPr>
            <a:xfrm>
              <a:off x="817667" y="0"/>
              <a:ext cx="1375172" cy="1268016"/>
            </a:xfrm>
            <a:prstGeom prst="rect">
              <a:avLst/>
            </a:prstGeom>
            <a:ln w="12700" cap="flat">
              <a:noFill/>
              <a:miter lim="400000"/>
            </a:ln>
            <a:effectLst/>
          </p:spPr>
        </p:pic>
      </p:grpSp>
      <p:grpSp>
        <p:nvGrpSpPr>
          <p:cNvPr id="26" name="Group">
            <a:extLst>
              <a:ext uri="{FF2B5EF4-FFF2-40B4-BE49-F238E27FC236}">
                <a16:creationId xmlns:a16="http://schemas.microsoft.com/office/drawing/2014/main" id="{9ED31CC6-2139-D5E3-3A5B-4C0BECB11A11}"/>
              </a:ext>
            </a:extLst>
          </p:cNvPr>
          <p:cNvGrpSpPr/>
          <p:nvPr/>
        </p:nvGrpSpPr>
        <p:grpSpPr>
          <a:xfrm>
            <a:off x="10311769" y="4976146"/>
            <a:ext cx="413316" cy="537438"/>
            <a:chOff x="0" y="0"/>
            <a:chExt cx="826629" cy="1074873"/>
          </a:xfrm>
        </p:grpSpPr>
        <p:sp>
          <p:nvSpPr>
            <p:cNvPr id="27" name="Mork">
              <a:extLst>
                <a:ext uri="{FF2B5EF4-FFF2-40B4-BE49-F238E27FC236}">
                  <a16:creationId xmlns:a16="http://schemas.microsoft.com/office/drawing/2014/main" id="{09A4F2A0-2790-6A81-6890-F63F7E5C3633}"/>
                </a:ext>
              </a:extLst>
            </p:cNvPr>
            <p:cNvSpPr/>
            <p:nvPr/>
          </p:nvSpPr>
          <p:spPr>
            <a:xfrm>
              <a:off x="0" y="0"/>
              <a:ext cx="826629" cy="107487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15879" y="0"/>
                  </a:lnTo>
                  <a:lnTo>
                    <a:pt x="21600" y="4443"/>
                  </a:lnTo>
                  <a:lnTo>
                    <a:pt x="21600" y="21496"/>
                  </a:lnTo>
                  <a:lnTo>
                    <a:pt x="0" y="21600"/>
                  </a:lnTo>
                  <a:close/>
                </a:path>
              </a:pathLst>
            </a:custGeom>
            <a:blipFill rotWithShape="1">
              <a:blip r:embed="rId4"/>
              <a:srcRect/>
              <a:tile tx="0" ty="0" sx="100000" sy="100000" flip="none" algn="tl"/>
            </a:blipFill>
            <a:ln w="3175" cap="flat">
              <a:noFill/>
              <a:miter lim="400000"/>
            </a:ln>
            <a:effectLst>
              <a:outerShdw blurRad="50800" dist="25400" dir="5400000" rotWithShape="0">
                <a:srgbClr val="000000">
                  <a:alpha val="50000"/>
                </a:srgbClr>
              </a:outerShdw>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50229" tIns="50229" rIns="50229" bIns="50229" numCol="1" anchor="ctr">
              <a:noAutofit/>
            </a:bodyPr>
            <a:lstStyle>
              <a:lvl1pPr algn="ctr" defTabSz="1155278">
                <a:defRPr sz="1600">
                  <a:solidFill>
                    <a:srgbClr val="FFFFFF"/>
                  </a:solidFill>
                  <a:latin typeface="Helvetica Light"/>
                  <a:ea typeface="Helvetica Light"/>
                  <a:cs typeface="Helvetica Light"/>
                  <a:sym typeface="Helvetica Light"/>
                </a:defRPr>
              </a:lvl1pPr>
            </a:lstStyle>
            <a:p>
              <a:pPr marL="0" marR="0" lvl="0" indent="0" algn="ctr" defTabSz="1155278" rtl="0" eaLnBrk="1" fontAlgn="auto" latinLnBrk="0" hangingPunct="1">
                <a:lnSpc>
                  <a:spcPct val="100000"/>
                </a:lnSpc>
                <a:spcBef>
                  <a:spcPts val="0"/>
                </a:spcBef>
                <a:spcAft>
                  <a:spcPts val="0"/>
                </a:spcAft>
                <a:buClrTx/>
                <a:buSzTx/>
                <a:buFontTx/>
                <a:buNone/>
                <a:tabLst/>
                <a:defRPr/>
              </a:pPr>
              <a:r>
                <a:rPr kumimoji="0" sz="800" b="0" i="0" u="none" strike="noStrike" kern="1200" cap="none" spc="0" normalizeH="0" baseline="0" noProof="0">
                  <a:ln>
                    <a:noFill/>
                  </a:ln>
                  <a:solidFill>
                    <a:srgbClr val="FFFFFF"/>
                  </a:solidFill>
                  <a:effectLst/>
                  <a:uLnTx/>
                  <a:uFillTx/>
                  <a:latin typeface="Helvetica Light"/>
                  <a:sym typeface="Helvetica Light"/>
                </a:rPr>
                <a:t>Mork</a:t>
              </a:r>
            </a:p>
          </p:txBody>
        </p:sp>
        <p:sp>
          <p:nvSpPr>
            <p:cNvPr id="28" name="Triangle">
              <a:extLst>
                <a:ext uri="{FF2B5EF4-FFF2-40B4-BE49-F238E27FC236}">
                  <a16:creationId xmlns:a16="http://schemas.microsoft.com/office/drawing/2014/main" id="{2F874745-FE5B-9958-3AD9-F54EE96344A7}"/>
                </a:ext>
              </a:extLst>
            </p:cNvPr>
            <p:cNvSpPr/>
            <p:nvPr/>
          </p:nvSpPr>
          <p:spPr>
            <a:xfrm>
              <a:off x="600980" y="0"/>
              <a:ext cx="225649" cy="22564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blipFill rotWithShape="1">
              <a:blip r:embed="rId4"/>
              <a:srcRect/>
              <a:tile tx="0" ty="0" sx="100000" sy="100000" flip="none" algn="tl"/>
            </a:blipFill>
            <a:ln w="3175" cap="flat">
              <a:noFill/>
              <a:miter lim="400000"/>
            </a:ln>
            <a:effectLst>
              <a:outerShdw blurRad="101600" dist="101600" dir="7918891" rotWithShape="0">
                <a:srgbClr val="000000">
                  <a:alpha val="83238"/>
                </a:srgbClr>
              </a:outerShdw>
            </a:effectLst>
          </p:spPr>
          <p:txBody>
            <a:bodyPr wrap="square" lIns="50229" tIns="50229" rIns="50229" bIns="50229" numCol="1" anchor="ctr">
              <a:noAutofit/>
            </a:bodyPr>
            <a:lstStyle/>
            <a:p>
              <a:pPr marL="0" marR="0" lvl="0" indent="0" algn="ctr" defTabSz="577639" rtl="0" eaLnBrk="1" fontAlgn="auto" latinLnBrk="0" hangingPunct="1">
                <a:lnSpc>
                  <a:spcPct val="100000"/>
                </a:lnSpc>
                <a:spcBef>
                  <a:spcPts val="0"/>
                </a:spcBef>
                <a:spcAft>
                  <a:spcPts val="0"/>
                </a:spcAft>
                <a:buClrTx/>
                <a:buSzTx/>
                <a:buFontTx/>
                <a:buNone/>
                <a:tabLst/>
                <a:defRPr sz="4400">
                  <a:solidFill>
                    <a:srgbClr val="FFFFFF"/>
                  </a:solidFill>
                  <a:latin typeface="Helvetica Light"/>
                  <a:ea typeface="Helvetica Light"/>
                  <a:cs typeface="Helvetica Light"/>
                  <a:sym typeface="Helvetica Light"/>
                </a:defRPr>
              </a:pPr>
              <a:endParaRPr kumimoji="0" sz="2200" b="0" i="0" u="none" strike="noStrike" kern="1200" cap="none" spc="0" normalizeH="0" baseline="0" noProof="0">
                <a:ln>
                  <a:noFill/>
                </a:ln>
                <a:solidFill>
                  <a:srgbClr val="FFFFFF"/>
                </a:solidFill>
                <a:effectLst/>
                <a:uLnTx/>
                <a:uFillTx/>
                <a:latin typeface="Helvetica Light"/>
                <a:sym typeface="Helvetica Light"/>
              </a:endParaRPr>
            </a:p>
          </p:txBody>
        </p:sp>
      </p:grpSp>
      <p:sp>
        <p:nvSpPr>
          <p:cNvPr id="29" name="Unit">
            <a:extLst>
              <a:ext uri="{FF2B5EF4-FFF2-40B4-BE49-F238E27FC236}">
                <a16:creationId xmlns:a16="http://schemas.microsoft.com/office/drawing/2014/main" id="{7D413F3E-73E4-7F74-169E-E135B0D197C6}"/>
              </a:ext>
            </a:extLst>
          </p:cNvPr>
          <p:cNvSpPr txBox="1"/>
          <p:nvPr/>
        </p:nvSpPr>
        <p:spPr>
          <a:xfrm>
            <a:off x="10299616" y="4056679"/>
            <a:ext cx="437620" cy="284693"/>
          </a:xfrm>
          <a:prstGeom prst="rect">
            <a:avLst/>
          </a:prstGeom>
          <a:ln w="254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19050" tIns="19050" rIns="19050" bIns="19050" anchor="ctr">
            <a:spAutoFit/>
          </a:bodyPr>
          <a:lstStyle>
            <a:lvl1pPr algn="ctr" defTabSz="2438339">
              <a:defRPr sz="3200" b="1">
                <a:latin typeface="Helvetica Neue"/>
                <a:ea typeface="Helvetica Neue"/>
                <a:cs typeface="Helvetica Neue"/>
                <a:sym typeface="Helvetica Neue"/>
              </a:defRPr>
            </a:lvl1pPr>
          </a:lstStyle>
          <a:p>
            <a:pPr marL="0" marR="0" lvl="0" indent="0" algn="ctr" defTabSz="2438339" rtl="0" eaLnBrk="1" fontAlgn="auto" latinLnBrk="0" hangingPunct="1">
              <a:lnSpc>
                <a:spcPct val="100000"/>
              </a:lnSpc>
              <a:spcBef>
                <a:spcPts val="0"/>
              </a:spcBef>
              <a:spcAft>
                <a:spcPts val="0"/>
              </a:spcAft>
              <a:buClrTx/>
              <a:buSzTx/>
              <a:buFontTx/>
              <a:buNone/>
              <a:tabLst/>
              <a:defRPr/>
            </a:pPr>
            <a:r>
              <a:rPr kumimoji="0" sz="1600" b="1" i="0" u="none" strike="noStrike" kern="1200" cap="none" spc="0" normalizeH="0" baseline="0" noProof="0">
                <a:ln>
                  <a:noFill/>
                </a:ln>
                <a:solidFill>
                  <a:prstClr val="black"/>
                </a:solidFill>
                <a:effectLst/>
                <a:uLnTx/>
                <a:uFillTx/>
                <a:latin typeface="Helvetica Neue"/>
                <a:ea typeface="Helvetica Neue"/>
                <a:cs typeface="Helvetica Neue"/>
                <a:sym typeface="Helvetica Neue"/>
              </a:rPr>
              <a:t>Unit</a:t>
            </a:r>
          </a:p>
        </p:txBody>
      </p:sp>
      <p:sp>
        <p:nvSpPr>
          <p:cNvPr id="30" name="Integration">
            <a:extLst>
              <a:ext uri="{FF2B5EF4-FFF2-40B4-BE49-F238E27FC236}">
                <a16:creationId xmlns:a16="http://schemas.microsoft.com/office/drawing/2014/main" id="{BA258405-37FE-E6DB-ABF5-8B2017E816BF}"/>
              </a:ext>
            </a:extLst>
          </p:cNvPr>
          <p:cNvSpPr txBox="1"/>
          <p:nvPr/>
        </p:nvSpPr>
        <p:spPr>
          <a:xfrm>
            <a:off x="7990493" y="4056679"/>
            <a:ext cx="1104470" cy="284693"/>
          </a:xfrm>
          <a:prstGeom prst="rect">
            <a:avLst/>
          </a:prstGeom>
          <a:ln w="254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19050" tIns="19050" rIns="19050" bIns="19050" anchor="ctr">
            <a:spAutoFit/>
          </a:bodyPr>
          <a:lstStyle>
            <a:lvl1pPr algn="ctr" defTabSz="2438339">
              <a:defRPr sz="3200" b="1">
                <a:latin typeface="Helvetica Neue"/>
                <a:ea typeface="Helvetica Neue"/>
                <a:cs typeface="Helvetica Neue"/>
                <a:sym typeface="Helvetica Neue"/>
              </a:defRPr>
            </a:lvl1pPr>
          </a:lstStyle>
          <a:p>
            <a:pPr marL="0" marR="0" lvl="0" indent="0" algn="ctr" defTabSz="2438339" rtl="0" eaLnBrk="1" fontAlgn="auto" latinLnBrk="0" hangingPunct="1">
              <a:lnSpc>
                <a:spcPct val="100000"/>
              </a:lnSpc>
              <a:spcBef>
                <a:spcPts val="0"/>
              </a:spcBef>
              <a:spcAft>
                <a:spcPts val="0"/>
              </a:spcAft>
              <a:buClrTx/>
              <a:buSzTx/>
              <a:buFontTx/>
              <a:buNone/>
              <a:tabLst/>
              <a:defRPr/>
            </a:pPr>
            <a:r>
              <a:rPr kumimoji="0" sz="1600" b="1" i="0" u="none" strike="noStrike" kern="1200" cap="none" spc="0" normalizeH="0" baseline="0" noProof="0">
                <a:ln>
                  <a:noFill/>
                </a:ln>
                <a:solidFill>
                  <a:prstClr val="black"/>
                </a:solidFill>
                <a:effectLst/>
                <a:uLnTx/>
                <a:uFillTx/>
                <a:latin typeface="Helvetica Neue"/>
                <a:ea typeface="Helvetica Neue"/>
                <a:cs typeface="Helvetica Neue"/>
                <a:sym typeface="Helvetica Neue"/>
              </a:rPr>
              <a:t>Integration</a:t>
            </a:r>
          </a:p>
        </p:txBody>
      </p:sp>
      <p:grpSp>
        <p:nvGrpSpPr>
          <p:cNvPr id="31" name="Group">
            <a:extLst>
              <a:ext uri="{FF2B5EF4-FFF2-40B4-BE49-F238E27FC236}">
                <a16:creationId xmlns:a16="http://schemas.microsoft.com/office/drawing/2014/main" id="{A0BDA488-E4CB-AAF4-4D62-D53A27DB065E}"/>
              </a:ext>
            </a:extLst>
          </p:cNvPr>
          <p:cNvGrpSpPr/>
          <p:nvPr/>
        </p:nvGrpSpPr>
        <p:grpSpPr>
          <a:xfrm>
            <a:off x="5552580" y="5287876"/>
            <a:ext cx="1947364" cy="661092"/>
            <a:chOff x="0" y="0"/>
            <a:chExt cx="3894726" cy="1322182"/>
          </a:xfrm>
        </p:grpSpPr>
        <p:sp>
          <p:nvSpPr>
            <p:cNvPr id="32" name="1 web server in a cluster of 100,000">
              <a:extLst>
                <a:ext uri="{FF2B5EF4-FFF2-40B4-BE49-F238E27FC236}">
                  <a16:creationId xmlns:a16="http://schemas.microsoft.com/office/drawing/2014/main" id="{51700E06-3CFE-6C23-6F62-1D1D2D6F9299}"/>
                </a:ext>
              </a:extLst>
            </p:cNvPr>
            <p:cNvSpPr/>
            <p:nvPr/>
          </p:nvSpPr>
          <p:spPr>
            <a:xfrm>
              <a:off x="442110" y="568131"/>
              <a:ext cx="3010508" cy="75405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254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19050" tIns="19050" rIns="19050" bIns="19050" numCol="1" anchor="ctr">
              <a:spAutoFit/>
            </a:bodyPr>
            <a:lstStyle>
              <a:lvl1pPr algn="ctr" defTabSz="2438339">
                <a:defRPr sz="2200">
                  <a:latin typeface="Helvetica Neue"/>
                  <a:ea typeface="Helvetica Neue"/>
                  <a:cs typeface="Helvetica Neue"/>
                  <a:sym typeface="Helvetica Neue"/>
                </a:defRPr>
              </a:lvl1pPr>
            </a:lstStyle>
            <a:p>
              <a:pPr marL="0" marR="0" lvl="0" indent="0" algn="ctr" defTabSz="2438339" rtl="0" eaLnBrk="1" fontAlgn="auto" latinLnBrk="0" hangingPunct="1">
                <a:lnSpc>
                  <a:spcPct val="100000"/>
                </a:lnSpc>
                <a:spcBef>
                  <a:spcPts val="0"/>
                </a:spcBef>
                <a:spcAft>
                  <a:spcPts val="0"/>
                </a:spcAft>
                <a:buClrTx/>
                <a:buSzTx/>
                <a:buFontTx/>
                <a:buNone/>
                <a:tabLst/>
                <a:defRPr/>
              </a:pPr>
              <a:r>
                <a:rPr kumimoji="0" sz="1100" b="0" i="0" u="none" strike="noStrike" kern="1200" cap="none" spc="0" normalizeH="0" baseline="0" noProof="0">
                  <a:ln>
                    <a:noFill/>
                  </a:ln>
                  <a:solidFill>
                    <a:prstClr val="black"/>
                  </a:solidFill>
                  <a:effectLst/>
                  <a:uLnTx/>
                  <a:uFillTx/>
                  <a:latin typeface="Helvetica Neue"/>
                  <a:ea typeface="Helvetica Neue"/>
                  <a:cs typeface="Helvetica Neue"/>
                  <a:sym typeface="Helvetica Neue"/>
                </a:rPr>
                <a:t>1 web server in a cluster of 100,000</a:t>
              </a:r>
            </a:p>
          </p:txBody>
        </p:sp>
        <p:pic>
          <p:nvPicPr>
            <p:cNvPr id="33" name="Image" descr="Image">
              <a:extLst>
                <a:ext uri="{FF2B5EF4-FFF2-40B4-BE49-F238E27FC236}">
                  <a16:creationId xmlns:a16="http://schemas.microsoft.com/office/drawing/2014/main" id="{6EB40FAD-2778-26C5-A317-3728569A7823}"/>
                </a:ext>
              </a:extLst>
            </p:cNvPr>
            <p:cNvPicPr>
              <a:picLocks noChangeAspect="1"/>
            </p:cNvPicPr>
            <p:nvPr/>
          </p:nvPicPr>
          <p:blipFill>
            <a:blip r:embed="rId5"/>
            <a:stretch>
              <a:fillRect/>
            </a:stretch>
          </p:blipFill>
          <p:spPr>
            <a:xfrm>
              <a:off x="0" y="0"/>
              <a:ext cx="3894726" cy="435228"/>
            </a:xfrm>
            <a:prstGeom prst="rect">
              <a:avLst/>
            </a:prstGeom>
            <a:ln w="12700" cap="flat">
              <a:noFill/>
              <a:miter lim="400000"/>
            </a:ln>
            <a:effectLst/>
          </p:spPr>
        </p:pic>
      </p:grpSp>
      <p:grpSp>
        <p:nvGrpSpPr>
          <p:cNvPr id="34" name="Group">
            <a:extLst>
              <a:ext uri="{FF2B5EF4-FFF2-40B4-BE49-F238E27FC236}">
                <a16:creationId xmlns:a16="http://schemas.microsoft.com/office/drawing/2014/main" id="{BAA98715-D127-6FA1-4B31-BDA3270B4DDC}"/>
              </a:ext>
            </a:extLst>
          </p:cNvPr>
          <p:cNvGrpSpPr/>
          <p:nvPr/>
        </p:nvGrpSpPr>
        <p:grpSpPr>
          <a:xfrm>
            <a:off x="3257666" y="4114247"/>
            <a:ext cx="2280872" cy="2008774"/>
            <a:chOff x="0" y="0"/>
            <a:chExt cx="4561741" cy="4017545"/>
          </a:xfrm>
        </p:grpSpPr>
        <p:sp>
          <p:nvSpPr>
            <p:cNvPr id="35" name="1 Google product in the entire Google ecosystem">
              <a:extLst>
                <a:ext uri="{FF2B5EF4-FFF2-40B4-BE49-F238E27FC236}">
                  <a16:creationId xmlns:a16="http://schemas.microsoft.com/office/drawing/2014/main" id="{A357CD38-F992-7E82-448C-543A911FED25}"/>
                </a:ext>
              </a:extLst>
            </p:cNvPr>
            <p:cNvSpPr/>
            <p:nvPr/>
          </p:nvSpPr>
          <p:spPr>
            <a:xfrm>
              <a:off x="775615" y="2924940"/>
              <a:ext cx="3010508" cy="1092605"/>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254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19050" tIns="19050" rIns="19050" bIns="19050" numCol="1" anchor="ctr">
              <a:spAutoFit/>
            </a:bodyPr>
            <a:lstStyle>
              <a:lvl1pPr algn="ctr" defTabSz="2438339">
                <a:defRPr sz="2200">
                  <a:latin typeface="Helvetica Neue"/>
                  <a:ea typeface="Helvetica Neue"/>
                  <a:cs typeface="Helvetica Neue"/>
                  <a:sym typeface="Helvetica Neue"/>
                </a:defRPr>
              </a:lvl1pPr>
            </a:lstStyle>
            <a:p>
              <a:pPr marL="0" marR="0" lvl="0" indent="0" algn="ctr" defTabSz="2438339" rtl="0" eaLnBrk="1" fontAlgn="auto" latinLnBrk="0" hangingPunct="1">
                <a:lnSpc>
                  <a:spcPct val="100000"/>
                </a:lnSpc>
                <a:spcBef>
                  <a:spcPts val="0"/>
                </a:spcBef>
                <a:spcAft>
                  <a:spcPts val="0"/>
                </a:spcAft>
                <a:buClrTx/>
                <a:buSzTx/>
                <a:buFontTx/>
                <a:buNone/>
                <a:tabLst/>
                <a:defRPr/>
              </a:pPr>
              <a:r>
                <a:rPr kumimoji="0" sz="1100" b="0" i="0" u="none" strike="noStrike" kern="1200" cap="none" spc="0" normalizeH="0" baseline="0" noProof="0">
                  <a:ln>
                    <a:noFill/>
                  </a:ln>
                  <a:solidFill>
                    <a:prstClr val="black"/>
                  </a:solidFill>
                  <a:effectLst/>
                  <a:uLnTx/>
                  <a:uFillTx/>
                  <a:latin typeface="Helvetica Neue"/>
                  <a:ea typeface="Helvetica Neue"/>
                  <a:cs typeface="Helvetica Neue"/>
                  <a:sym typeface="Helvetica Neue"/>
                </a:rPr>
                <a:t>1 </a:t>
              </a:r>
              <a:r>
                <a:rPr kumimoji="0" lang="en-US" sz="1100" b="0" i="0" u="none" strike="noStrike" kern="1200" cap="none" spc="0" normalizeH="0" baseline="0" noProof="0">
                  <a:ln>
                    <a:noFill/>
                  </a:ln>
                  <a:solidFill>
                    <a:prstClr val="black"/>
                  </a:solidFill>
                  <a:effectLst/>
                  <a:uLnTx/>
                  <a:uFillTx/>
                  <a:latin typeface="Helvetica Neue"/>
                  <a:ea typeface="Helvetica Neue"/>
                  <a:cs typeface="Helvetica Neue"/>
                  <a:sym typeface="Helvetica Neue"/>
                </a:rPr>
                <a:t>Google </a:t>
              </a:r>
              <a:r>
                <a:rPr kumimoji="0" sz="1100" b="0" i="0" u="none" strike="noStrike" kern="1200" cap="none" spc="0" normalizeH="0" baseline="0" noProof="0">
                  <a:ln>
                    <a:noFill/>
                  </a:ln>
                  <a:solidFill>
                    <a:prstClr val="black"/>
                  </a:solidFill>
                  <a:effectLst/>
                  <a:uLnTx/>
                  <a:uFillTx/>
                  <a:latin typeface="Helvetica Neue"/>
                  <a:ea typeface="Helvetica Neue"/>
                  <a:cs typeface="Helvetica Neue"/>
                  <a:sym typeface="Helvetica Neue"/>
                </a:rPr>
                <a:t>product in </a:t>
              </a:r>
              <a:r>
                <a:rPr kumimoji="0" lang="en-US" sz="1100" b="0" i="0" u="none" strike="noStrike" kern="1200" cap="none" spc="0" normalizeH="0" baseline="0" noProof="0">
                  <a:ln>
                    <a:noFill/>
                  </a:ln>
                  <a:solidFill>
                    <a:prstClr val="black"/>
                  </a:solidFill>
                  <a:effectLst/>
                  <a:uLnTx/>
                  <a:uFillTx/>
                  <a:latin typeface="Helvetica Neue"/>
                  <a:ea typeface="Helvetica Neue"/>
                  <a:cs typeface="Helvetica Neue"/>
                  <a:sym typeface="Helvetica Neue"/>
                </a:rPr>
                <a:t>the </a:t>
              </a:r>
              <a:r>
                <a:rPr kumimoji="0" sz="1100" b="0" i="0" u="none" strike="noStrike" kern="1200" cap="none" spc="0" normalizeH="0" baseline="0" noProof="0">
                  <a:ln>
                    <a:noFill/>
                  </a:ln>
                  <a:solidFill>
                    <a:prstClr val="black"/>
                  </a:solidFill>
                  <a:effectLst/>
                  <a:uLnTx/>
                  <a:uFillTx/>
                  <a:latin typeface="Helvetica Neue"/>
                  <a:ea typeface="Helvetica Neue"/>
                  <a:cs typeface="Helvetica Neue"/>
                  <a:sym typeface="Helvetica Neue"/>
                </a:rPr>
                <a:t>entire </a:t>
              </a:r>
              <a:r>
                <a:rPr kumimoji="0" lang="en-US" sz="1100" b="0" i="0" u="none" strike="noStrike" kern="1200" cap="none" spc="0" normalizeH="0" baseline="0" noProof="0">
                  <a:ln>
                    <a:noFill/>
                  </a:ln>
                  <a:solidFill>
                    <a:prstClr val="black"/>
                  </a:solidFill>
                  <a:effectLst/>
                  <a:uLnTx/>
                  <a:uFillTx/>
                  <a:latin typeface="Helvetica Neue"/>
                  <a:ea typeface="Helvetica Neue"/>
                  <a:cs typeface="Helvetica Neue"/>
                  <a:sym typeface="Helvetica Neue"/>
                </a:rPr>
                <a:t>Google </a:t>
              </a:r>
              <a:r>
                <a:rPr kumimoji="0" sz="1100" b="0" i="0" u="none" strike="noStrike" kern="1200" cap="none" spc="0" normalizeH="0" baseline="0" noProof="0">
                  <a:ln>
                    <a:noFill/>
                  </a:ln>
                  <a:solidFill>
                    <a:prstClr val="black"/>
                  </a:solidFill>
                  <a:effectLst/>
                  <a:uLnTx/>
                  <a:uFillTx/>
                  <a:latin typeface="Helvetica Neue"/>
                  <a:ea typeface="Helvetica Neue"/>
                  <a:cs typeface="Helvetica Neue"/>
                  <a:sym typeface="Helvetica Neue"/>
                </a:rPr>
                <a:t>ecosystem</a:t>
              </a:r>
            </a:p>
          </p:txBody>
        </p:sp>
        <p:sp>
          <p:nvSpPr>
            <p:cNvPr id="36" name="Cloud">
              <a:extLst>
                <a:ext uri="{FF2B5EF4-FFF2-40B4-BE49-F238E27FC236}">
                  <a16:creationId xmlns:a16="http://schemas.microsoft.com/office/drawing/2014/main" id="{3AB040F9-FE6A-93CA-E542-DCABC0E002DA}"/>
                </a:ext>
              </a:extLst>
            </p:cNvPr>
            <p:cNvSpPr/>
            <p:nvPr/>
          </p:nvSpPr>
          <p:spPr>
            <a:xfrm>
              <a:off x="0" y="0"/>
              <a:ext cx="4561741" cy="2749162"/>
            </a:xfrm>
            <a:custGeom>
              <a:avLst/>
              <a:gdLst/>
              <a:ahLst/>
              <a:cxnLst>
                <a:cxn ang="0">
                  <a:pos x="wd2" y="hd2"/>
                </a:cxn>
                <a:cxn ang="5400000">
                  <a:pos x="wd2" y="hd2"/>
                </a:cxn>
                <a:cxn ang="10800000">
                  <a:pos x="wd2" y="hd2"/>
                </a:cxn>
                <a:cxn ang="16200000">
                  <a:pos x="wd2" y="hd2"/>
                </a:cxn>
              </a:cxnLst>
              <a:rect l="0" t="0" r="r" b="b"/>
              <a:pathLst>
                <a:path w="21600" h="21600" extrusionOk="0">
                  <a:moveTo>
                    <a:pt x="10603" y="0"/>
                  </a:moveTo>
                  <a:cubicBezTo>
                    <a:pt x="7967" y="0"/>
                    <a:pt x="5720" y="2939"/>
                    <a:pt x="4858" y="7062"/>
                  </a:cubicBezTo>
                  <a:cubicBezTo>
                    <a:pt x="4628" y="6992"/>
                    <a:pt x="4391" y="6953"/>
                    <a:pt x="4150" y="6953"/>
                  </a:cubicBezTo>
                  <a:cubicBezTo>
                    <a:pt x="1857" y="6953"/>
                    <a:pt x="0" y="10233"/>
                    <a:pt x="0" y="14278"/>
                  </a:cubicBezTo>
                  <a:cubicBezTo>
                    <a:pt x="0" y="18323"/>
                    <a:pt x="1857" y="21600"/>
                    <a:pt x="4150" y="21600"/>
                  </a:cubicBezTo>
                  <a:cubicBezTo>
                    <a:pt x="4193" y="21600"/>
                    <a:pt x="4237" y="21597"/>
                    <a:pt x="4280" y="21594"/>
                  </a:cubicBezTo>
                  <a:lnTo>
                    <a:pt x="10532" y="21597"/>
                  </a:lnTo>
                  <a:cubicBezTo>
                    <a:pt x="10555" y="21598"/>
                    <a:pt x="10579" y="21600"/>
                    <a:pt x="10603" y="21600"/>
                  </a:cubicBezTo>
                  <a:cubicBezTo>
                    <a:pt x="10626" y="21600"/>
                    <a:pt x="10648" y="21598"/>
                    <a:pt x="10672" y="21597"/>
                  </a:cubicBezTo>
                  <a:lnTo>
                    <a:pt x="18141" y="21600"/>
                  </a:lnTo>
                  <a:cubicBezTo>
                    <a:pt x="20051" y="21600"/>
                    <a:pt x="21600" y="18868"/>
                    <a:pt x="21600" y="15496"/>
                  </a:cubicBezTo>
                  <a:cubicBezTo>
                    <a:pt x="21600" y="12124"/>
                    <a:pt x="20051" y="9389"/>
                    <a:pt x="18141" y="9389"/>
                  </a:cubicBezTo>
                  <a:cubicBezTo>
                    <a:pt x="17627" y="9389"/>
                    <a:pt x="17139" y="9589"/>
                    <a:pt x="16701" y="9943"/>
                  </a:cubicBezTo>
                  <a:cubicBezTo>
                    <a:pt x="16453" y="4379"/>
                    <a:pt x="13819" y="0"/>
                    <a:pt x="10603" y="0"/>
                  </a:cubicBezTo>
                  <a:close/>
                </a:path>
              </a:pathLst>
            </a:custGeom>
            <a:solidFill>
              <a:srgbClr val="83D3D4"/>
            </a:solidFill>
            <a:ln w="3175" cap="flat">
              <a:noFill/>
              <a:miter lim="400000"/>
            </a:ln>
            <a:effectLst/>
          </p:spPr>
          <p:txBody>
            <a:bodyPr wrap="square" lIns="19050" tIns="19050" rIns="19050" bIns="19050" numCol="1" anchor="ctr">
              <a:noAutofit/>
            </a:bodyPr>
            <a:lstStyle/>
            <a:p>
              <a:pPr marL="0" marR="0" lvl="0" indent="0" algn="ctr" defTabSz="412750" rtl="0" eaLnBrk="1" fontAlgn="auto" latinLnBrk="0" hangingPunct="1">
                <a:lnSpc>
                  <a:spcPct val="100000"/>
                </a:lnSpc>
                <a:spcBef>
                  <a:spcPts val="0"/>
                </a:spcBef>
                <a:spcAft>
                  <a:spcPts val="0"/>
                </a:spcAft>
                <a:buClrTx/>
                <a:buSzTx/>
                <a:buFontTx/>
                <a:buNone/>
                <a:tabLst/>
                <a:defRPr sz="2800">
                  <a:latin typeface="Helvetica Neue Medium"/>
                  <a:ea typeface="Helvetica Neue Medium"/>
                  <a:cs typeface="Helvetica Neue Medium"/>
                  <a:sym typeface="Helvetica Neue Medium"/>
                </a:defRPr>
              </a:pPr>
              <a:endParaRPr kumimoji="0" sz="1400" b="0" i="0" u="none" strike="noStrike" kern="1200" cap="none" spc="0" normalizeH="0" baseline="0" noProof="0">
                <a:ln>
                  <a:noFill/>
                </a:ln>
                <a:solidFill>
                  <a:prstClr val="black"/>
                </a:solidFill>
                <a:effectLst/>
                <a:uLnTx/>
                <a:uFillTx/>
                <a:latin typeface="Helvetica Neue Medium"/>
                <a:ea typeface="Helvetica Neue Medium"/>
                <a:cs typeface="Helvetica Neue Medium"/>
                <a:sym typeface="Helvetica Neue Medium"/>
              </a:endParaRPr>
            </a:p>
          </p:txBody>
        </p:sp>
      </p:grpSp>
    </p:spTree>
    <p:extLst>
      <p:ext uri="{BB962C8B-B14F-4D97-AF65-F5344CB8AC3E}">
        <p14:creationId xmlns:p14="http://schemas.microsoft.com/office/powerpoint/2010/main" val="29013835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sting Scopes Larger than Units"/>
          <p:cNvSpPr txBox="1">
            <a:spLocks noGrp="1"/>
          </p:cNvSpPr>
          <p:nvPr>
            <p:ph type="title"/>
          </p:nvPr>
        </p:nvSpPr>
        <p:spPr>
          <a:prstGeom prst="rect">
            <a:avLst/>
          </a:prstGeom>
        </p:spPr>
        <p:txBody>
          <a:bodyPr/>
          <a:lstStyle/>
          <a:p>
            <a:r>
              <a:rPr lang="en-US" dirty="0"/>
              <a:t>Integration tests can be done in many ways</a:t>
            </a:r>
            <a:endParaRPr dirty="0"/>
          </a:p>
        </p:txBody>
      </p:sp>
      <p:sp>
        <p:nvSpPr>
          <p:cNvPr id="5" name="Text Placeholder 4">
            <a:extLst>
              <a:ext uri="{FF2B5EF4-FFF2-40B4-BE49-F238E27FC236}">
                <a16:creationId xmlns:a16="http://schemas.microsoft.com/office/drawing/2014/main" id="{AD18D943-4793-BE25-E42D-EA014784ECB7}"/>
              </a:ext>
            </a:extLst>
          </p:cNvPr>
          <p:cNvSpPr>
            <a:spLocks noGrp="1"/>
          </p:cNvSpPr>
          <p:nvPr>
            <p:ph type="body" idx="1"/>
          </p:nvPr>
        </p:nvSpPr>
        <p:spPr>
          <a:xfrm>
            <a:off x="7694342" y="1730314"/>
            <a:ext cx="3897068" cy="2852213"/>
          </a:xfrm>
        </p:spPr>
        <p:txBody>
          <a:bodyPr>
            <a:normAutofit lnSpcReduction="10000"/>
          </a:bodyPr>
          <a:lstStyle/>
          <a:p>
            <a:r>
              <a:rPr lang="en-US" dirty="0"/>
              <a:t>All at once ("Big Bang")</a:t>
            </a:r>
          </a:p>
          <a:p>
            <a:r>
              <a:rPr lang="en-US" dirty="0"/>
              <a:t>Top-down</a:t>
            </a:r>
          </a:p>
          <a:p>
            <a:r>
              <a:rPr lang="en-US" dirty="0"/>
              <a:t>Bottom-up</a:t>
            </a:r>
          </a:p>
          <a:p>
            <a:r>
              <a:rPr lang="en-US" dirty="0"/>
              <a:t>Middle-out</a:t>
            </a:r>
          </a:p>
          <a:p>
            <a:r>
              <a:rPr lang="en-US" dirty="0"/>
              <a:t>Top-Bottom-Middle</a:t>
            </a:r>
          </a:p>
          <a:p>
            <a:r>
              <a:rPr lang="en-US" dirty="0"/>
              <a:t>etc., etc., etc.</a:t>
            </a:r>
          </a:p>
        </p:txBody>
      </p:sp>
      <p:pic>
        <p:nvPicPr>
          <p:cNvPr id="3" name="Picture 2">
            <a:extLst>
              <a:ext uri="{FF2B5EF4-FFF2-40B4-BE49-F238E27FC236}">
                <a16:creationId xmlns:a16="http://schemas.microsoft.com/office/drawing/2014/main" id="{24FB4F0E-2C59-8CB6-63D6-FF11C6412E28}"/>
              </a:ext>
            </a:extLst>
          </p:cNvPr>
          <p:cNvPicPr>
            <a:picLocks noChangeAspect="1"/>
          </p:cNvPicPr>
          <p:nvPr/>
        </p:nvPicPr>
        <p:blipFill>
          <a:blip r:embed="rId3"/>
          <a:stretch>
            <a:fillRect/>
          </a:stretch>
        </p:blipFill>
        <p:spPr>
          <a:xfrm>
            <a:off x="838200" y="1517815"/>
            <a:ext cx="6430884" cy="4949892"/>
          </a:xfrm>
          <a:prstGeom prst="rect">
            <a:avLst/>
          </a:prstGeom>
        </p:spPr>
      </p:pic>
    </p:spTree>
    <p:extLst>
      <p:ext uri="{BB962C8B-B14F-4D97-AF65-F5344CB8AC3E}">
        <p14:creationId xmlns:p14="http://schemas.microsoft.com/office/powerpoint/2010/main" val="1136671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How big is my test?"/>
          <p:cNvSpPr txBox="1">
            <a:spLocks noGrp="1"/>
          </p:cNvSpPr>
          <p:nvPr>
            <p:ph type="title"/>
          </p:nvPr>
        </p:nvSpPr>
        <p:spPr>
          <a:prstGeom prst="rect">
            <a:avLst/>
          </a:prstGeom>
        </p:spPr>
        <p:txBody>
          <a:bodyPr/>
          <a:lstStyle/>
          <a:p>
            <a:r>
              <a:rPr dirty="0"/>
              <a:t>How big is my test?</a:t>
            </a:r>
            <a:r>
              <a:rPr lang="en-US" dirty="0"/>
              <a:t> Google’s Classification</a:t>
            </a:r>
            <a:endParaRPr dirty="0"/>
          </a:p>
        </p:txBody>
      </p:sp>
      <p:sp>
        <p:nvSpPr>
          <p:cNvPr id="232" name="Small: run in a single thread, can’t sleep, perform I/O or making blocking calls…"/>
          <p:cNvSpPr txBox="1">
            <a:spLocks noGrp="1"/>
          </p:cNvSpPr>
          <p:nvPr>
            <p:ph type="body" idx="1"/>
          </p:nvPr>
        </p:nvSpPr>
        <p:spPr>
          <a:xfrm>
            <a:off x="838200" y="1694488"/>
            <a:ext cx="8765970" cy="4351338"/>
          </a:xfrm>
          <a:prstGeom prst="rect">
            <a:avLst/>
          </a:prstGeom>
        </p:spPr>
        <p:txBody>
          <a:bodyPr/>
          <a:lstStyle/>
          <a:p>
            <a:r>
              <a:rPr dirty="0"/>
              <a:t>Small: run in a single thread, can’t sleep, perform I/O or mak</a:t>
            </a:r>
            <a:r>
              <a:rPr lang="en-US" dirty="0"/>
              <a:t>e</a:t>
            </a:r>
            <a:r>
              <a:rPr dirty="0"/>
              <a:t> blocking calls</a:t>
            </a:r>
          </a:p>
          <a:p>
            <a:r>
              <a:rPr dirty="0"/>
              <a:t>Medium: run on single computer, can use processes/threads, perform I/O, but only contact localhost</a:t>
            </a:r>
          </a:p>
          <a:p>
            <a:r>
              <a:rPr dirty="0"/>
              <a:t>Large: Everything else</a:t>
            </a:r>
          </a:p>
        </p:txBody>
      </p:sp>
      <p:sp>
        <p:nvSpPr>
          <p:cNvPr id="233" name="Slide Number"/>
          <p:cNvSpPr txBox="1">
            <a:spLocks noGrp="1"/>
          </p:cNvSpPr>
          <p:nvPr>
            <p:ph type="sldNum" sz="quarter" idx="2"/>
          </p:nvPr>
        </p:nvSpPr>
        <p:spPr>
          <a:xfrm>
            <a:off x="22203052" y="12835870"/>
            <a:ext cx="504548" cy="483910"/>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tIns="91439" bIns="91439"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18288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888888"/>
                </a:solidFill>
                <a:effectLst/>
                <a:uFillTx/>
                <a:latin typeface="+mj-lt"/>
                <a:ea typeface="+mj-ea"/>
                <a:cs typeface="+mj-cs"/>
                <a:sym typeface="Calibri"/>
              </a:defRPr>
            </a:lvl1pPr>
            <a:lvl2pPr marL="0" marR="0" indent="4572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9pPr>
          </a:lstStyle>
          <a:p>
            <a:pPr marL="0" marR="0" lvl="0" indent="0" algn="r" defTabSz="182880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2400" b="0" i="0" u="none" strike="noStrike" kern="1200" cap="none" spc="0" normalizeH="0" baseline="0" noProof="0" smtClean="0">
                <a:ln>
                  <a:noFill/>
                </a:ln>
                <a:solidFill>
                  <a:srgbClr val="888888"/>
                </a:solidFill>
                <a:effectLst/>
                <a:uLnTx/>
                <a:uFillTx/>
                <a:latin typeface="Calibri Light" panose="020F0302020204030204"/>
                <a:ea typeface="+mj-ea"/>
                <a:cs typeface="+mj-cs"/>
                <a:sym typeface="Calibri"/>
              </a:rPr>
              <a:pPr marL="0" marR="0" lvl="0" indent="0" algn="r" defTabSz="1828800" rtl="0" eaLnBrk="1" fontAlgn="auto" latinLnBrk="0" hangingPunct="0">
                <a:lnSpc>
                  <a:spcPct val="100000"/>
                </a:lnSpc>
                <a:spcBef>
                  <a:spcPts val="0"/>
                </a:spcBef>
                <a:spcAft>
                  <a:spcPts val="0"/>
                </a:spcAft>
                <a:buClrTx/>
                <a:buSzTx/>
                <a:buFontTx/>
                <a:buNone/>
                <a:tabLst/>
                <a:defRPr/>
              </a:pPr>
              <a:t>18</a:t>
            </a:fld>
            <a:endParaRPr kumimoji="0" sz="2400" b="0" i="0" u="none" strike="noStrike" kern="1200" cap="none" spc="0" normalizeH="0" baseline="0" noProof="0">
              <a:ln>
                <a:noFill/>
              </a:ln>
              <a:solidFill>
                <a:srgbClr val="888888"/>
              </a:solidFill>
              <a:effectLst/>
              <a:uLnTx/>
              <a:uFillTx/>
              <a:latin typeface="Calibri Light" panose="020F0302020204030204"/>
              <a:ea typeface="+mj-ea"/>
              <a:cs typeface="+mj-cs"/>
              <a:sym typeface="Calibri"/>
            </a:endParaRPr>
          </a:p>
        </p:txBody>
      </p:sp>
      <p:sp>
        <p:nvSpPr>
          <p:cNvPr id="234" name="“Software Engineering at Google: Lessons Learned from Programming Over Time,” Wright, Winters and Manshreck, 2020 (O’Reilly)"/>
          <p:cNvSpPr txBox="1"/>
          <p:nvPr/>
        </p:nvSpPr>
        <p:spPr>
          <a:xfrm>
            <a:off x="1960252" y="6396495"/>
            <a:ext cx="8271496" cy="207749"/>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9050" tIns="19050" rIns="19050" bIns="19050" anchor="ctr">
            <a:spAutoFit/>
          </a:bodyPr>
          <a:lstStyle>
            <a:lvl1pPr algn="ctr" defTabSz="2438339">
              <a:defRPr sz="2200">
                <a:solidFill>
                  <a:srgbClr val="5E5E5E"/>
                </a:solidFill>
                <a:latin typeface="Helvetica Neue"/>
                <a:ea typeface="Helvetica Neue"/>
                <a:cs typeface="Helvetica Neue"/>
                <a:sym typeface="Helvetica Neue"/>
              </a:defRPr>
            </a:lvl1pPr>
          </a:lstStyle>
          <a:p>
            <a:pPr marL="0" marR="0" lvl="0" indent="0" algn="ctr" defTabSz="2438339"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5E5E5E"/>
                </a:solidFill>
                <a:effectLst/>
                <a:uLnTx/>
                <a:uFillTx/>
                <a:latin typeface="Helvetica Neue"/>
                <a:ea typeface="Helvetica Neue"/>
                <a:cs typeface="Helvetica Neue"/>
                <a:sym typeface="Helvetica Neue"/>
              </a:rPr>
              <a:t>"</a:t>
            </a:r>
            <a:r>
              <a:rPr kumimoji="0" sz="1100" b="0" i="0" u="none" strike="noStrike" kern="1200" cap="none" spc="0" normalizeH="0" baseline="0" noProof="0">
                <a:ln>
                  <a:noFill/>
                </a:ln>
                <a:solidFill>
                  <a:srgbClr val="5E5E5E"/>
                </a:solidFill>
                <a:effectLst/>
                <a:uLnTx/>
                <a:uFillTx/>
                <a:latin typeface="Helvetica Neue"/>
                <a:ea typeface="Helvetica Neue"/>
                <a:cs typeface="Helvetica Neue"/>
                <a:sym typeface="Helvetica Neue"/>
              </a:rPr>
              <a:t>Software Engineering at Google: Lessons Learned from Programming Over Time,</a:t>
            </a:r>
            <a:r>
              <a:rPr kumimoji="0" lang="en-US" sz="1100" b="0" i="0" u="none" strike="noStrike" kern="1200" cap="none" spc="0" normalizeH="0" baseline="0" noProof="0">
                <a:ln>
                  <a:noFill/>
                </a:ln>
                <a:solidFill>
                  <a:srgbClr val="5E5E5E"/>
                </a:solidFill>
                <a:effectLst/>
                <a:uLnTx/>
                <a:uFillTx/>
                <a:latin typeface="Helvetica Neue"/>
                <a:ea typeface="Helvetica Neue"/>
                <a:cs typeface="Helvetica Neue"/>
                <a:sym typeface="Helvetica Neue"/>
              </a:rPr>
              <a:t>"</a:t>
            </a:r>
            <a:r>
              <a:rPr kumimoji="0" sz="1100" b="0" i="0" u="none" strike="noStrike" kern="1200" cap="none" spc="0" normalizeH="0" baseline="0" noProof="0">
                <a:ln>
                  <a:noFill/>
                </a:ln>
                <a:solidFill>
                  <a:srgbClr val="5E5E5E"/>
                </a:solidFill>
                <a:effectLst/>
                <a:uLnTx/>
                <a:uFillTx/>
                <a:latin typeface="Helvetica Neue"/>
                <a:ea typeface="Helvetica Neue"/>
                <a:cs typeface="Helvetica Neue"/>
                <a:sym typeface="Helvetica Neue"/>
              </a:rPr>
              <a:t> Wright, Winters and </a:t>
            </a:r>
            <a:r>
              <a:rPr kumimoji="0" sz="1100" b="0" i="0" u="none" strike="noStrike" kern="1200" cap="none" spc="0" normalizeH="0" baseline="0" noProof="0" err="1">
                <a:ln>
                  <a:noFill/>
                </a:ln>
                <a:solidFill>
                  <a:srgbClr val="5E5E5E"/>
                </a:solidFill>
                <a:effectLst/>
                <a:uLnTx/>
                <a:uFillTx/>
                <a:latin typeface="Helvetica Neue"/>
                <a:ea typeface="Helvetica Neue"/>
                <a:cs typeface="Helvetica Neue"/>
                <a:sym typeface="Helvetica Neue"/>
              </a:rPr>
              <a:t>Manshreck</a:t>
            </a:r>
            <a:r>
              <a:rPr kumimoji="0" sz="1100" b="0" i="0" u="none" strike="noStrike" kern="1200" cap="none" spc="0" normalizeH="0" baseline="0" noProof="0">
                <a:ln>
                  <a:noFill/>
                </a:ln>
                <a:solidFill>
                  <a:srgbClr val="5E5E5E"/>
                </a:solidFill>
                <a:effectLst/>
                <a:uLnTx/>
                <a:uFillTx/>
                <a:latin typeface="Helvetica Neue"/>
                <a:ea typeface="Helvetica Neue"/>
                <a:cs typeface="Helvetica Neue"/>
                <a:sym typeface="Helvetica Neue"/>
              </a:rPr>
              <a:t>, 2020 (O’Reilly)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ontent Placeholder 2"/>
          <p:cNvSpPr txBox="1">
            <a:spLocks noGrp="1"/>
          </p:cNvSpPr>
          <p:nvPr>
            <p:ph type="body" sz="quarter" idx="1"/>
          </p:nvPr>
        </p:nvSpPr>
        <p:spPr>
          <a:xfrm>
            <a:off x="2296400" y="5396861"/>
            <a:ext cx="7742902" cy="1325563"/>
          </a:xfrm>
          <a:prstGeom prst="rect">
            <a:avLst/>
          </a:prstGeom>
        </p:spPr>
        <p:txBody>
          <a:bodyPr anchor="b">
            <a:normAutofit fontScale="70000" lnSpcReduction="20000"/>
          </a:bodyPr>
          <a:lstStyle>
            <a:lvl1pPr marL="0" indent="0" defTabSz="1792223">
              <a:spcBef>
                <a:spcPts val="1900"/>
              </a:spcBef>
              <a:buSzTx/>
              <a:buNone/>
              <a:defRPr sz="3528" i="1"/>
            </a:lvl1pPr>
            <a:lvl2pPr marL="896111" indent="-448055" defTabSz="1792223">
              <a:spcBef>
                <a:spcPts val="900"/>
              </a:spcBef>
              <a:defRPr sz="3528"/>
            </a:lvl2pPr>
          </a:lstStyle>
          <a:p>
            <a:r>
              <a:t>From </a:t>
            </a:r>
            <a:r>
              <a:rPr err="1"/>
              <a:t>SoftEng</a:t>
            </a:r>
            <a:r>
              <a:t> @ Google Chapter 11</a:t>
            </a:r>
          </a:p>
          <a:p>
            <a:pPr lvl="1"/>
            <a:r>
              <a:t>https://learning.oreilly.com/library/view/software-engineering-at/9781492082781/ch11.html#testing_overview</a:t>
            </a:r>
            <a:endParaRPr sz="2352"/>
          </a:p>
        </p:txBody>
      </p:sp>
      <p:sp>
        <p:nvSpPr>
          <p:cNvPr id="239" name="Title 1"/>
          <p:cNvSpPr txBox="1">
            <a:spLocks noGrp="1"/>
          </p:cNvSpPr>
          <p:nvPr>
            <p:ph type="title"/>
          </p:nvPr>
        </p:nvSpPr>
        <p:spPr>
          <a:prstGeom prst="rect">
            <a:avLst/>
          </a:prstGeom>
        </p:spPr>
        <p:txBody>
          <a:bodyPr>
            <a:normAutofit/>
          </a:bodyPr>
          <a:lstStyle>
            <a:lvl1pPr>
              <a:defRPr sz="7200"/>
            </a:lvl1pPr>
          </a:lstStyle>
          <a:p>
            <a:r>
              <a:rPr sz="3600"/>
              <a:t>Testing Distribution (How much of each kind of testing we should do?)</a:t>
            </a:r>
          </a:p>
        </p:txBody>
      </p:sp>
      <p:sp>
        <p:nvSpPr>
          <p:cNvPr id="240" name="Slide Number Placeholder 3"/>
          <p:cNvSpPr txBox="1">
            <a:spLocks noGrp="1"/>
          </p:cNvSpPr>
          <p:nvPr>
            <p:ph type="sldNum" sz="quarter" idx="2"/>
          </p:nvPr>
        </p:nvSpPr>
        <p:spPr>
          <a:xfrm>
            <a:off x="22203052" y="12835870"/>
            <a:ext cx="504548" cy="483910"/>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tIns="91439" bIns="91439"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18288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888888"/>
                </a:solidFill>
                <a:effectLst/>
                <a:uFillTx/>
                <a:latin typeface="+mj-lt"/>
                <a:ea typeface="+mj-ea"/>
                <a:cs typeface="+mj-cs"/>
                <a:sym typeface="Calibri"/>
              </a:defRPr>
            </a:lvl1pPr>
            <a:lvl2pPr marL="0" marR="0" indent="4572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9pPr>
          </a:lstStyle>
          <a:p>
            <a:pPr marL="0" marR="0" lvl="0" indent="0" algn="r" defTabSz="182880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2400" b="0" i="0" u="none" strike="noStrike" kern="1200" cap="none" spc="0" normalizeH="0" baseline="0" noProof="0" smtClean="0">
                <a:ln>
                  <a:noFill/>
                </a:ln>
                <a:solidFill>
                  <a:srgbClr val="888888"/>
                </a:solidFill>
                <a:effectLst/>
                <a:uLnTx/>
                <a:uFillTx/>
                <a:latin typeface="Calibri Light" panose="020F0302020204030204"/>
                <a:ea typeface="+mj-ea"/>
                <a:cs typeface="+mj-cs"/>
                <a:sym typeface="Calibri"/>
              </a:rPr>
              <a:pPr marL="0" marR="0" lvl="0" indent="0" algn="r" defTabSz="1828800" rtl="0" eaLnBrk="1" fontAlgn="auto" latinLnBrk="0" hangingPunct="0">
                <a:lnSpc>
                  <a:spcPct val="100000"/>
                </a:lnSpc>
                <a:spcBef>
                  <a:spcPts val="0"/>
                </a:spcBef>
                <a:spcAft>
                  <a:spcPts val="0"/>
                </a:spcAft>
                <a:buClrTx/>
                <a:buSzTx/>
                <a:buFontTx/>
                <a:buNone/>
                <a:tabLst/>
                <a:defRPr/>
              </a:pPr>
              <a:t>19</a:t>
            </a:fld>
            <a:endParaRPr kumimoji="0" sz="2400" b="0" i="0" u="none" strike="noStrike" kern="1200" cap="none" spc="0" normalizeH="0" baseline="0" noProof="0">
              <a:ln>
                <a:noFill/>
              </a:ln>
              <a:solidFill>
                <a:srgbClr val="888888"/>
              </a:solidFill>
              <a:effectLst/>
              <a:uLnTx/>
              <a:uFillTx/>
              <a:latin typeface="Calibri Light" panose="020F0302020204030204"/>
              <a:ea typeface="+mj-ea"/>
              <a:cs typeface="+mj-cs"/>
              <a:sym typeface="Calibri"/>
            </a:endParaRPr>
          </a:p>
        </p:txBody>
      </p:sp>
      <p:pic>
        <p:nvPicPr>
          <p:cNvPr id="3" name="Picture 5" descr="Picture 5">
            <a:extLst>
              <a:ext uri="{FF2B5EF4-FFF2-40B4-BE49-F238E27FC236}">
                <a16:creationId xmlns:a16="http://schemas.microsoft.com/office/drawing/2014/main" id="{9B7F488C-389B-D366-E9C9-91051E290F86}"/>
              </a:ext>
            </a:extLst>
          </p:cNvPr>
          <p:cNvPicPr>
            <a:picLocks noChangeAspect="1"/>
          </p:cNvPicPr>
          <p:nvPr/>
        </p:nvPicPr>
        <p:blipFill>
          <a:blip r:embed="rId3"/>
          <a:stretch>
            <a:fillRect/>
          </a:stretch>
        </p:blipFill>
        <p:spPr>
          <a:xfrm>
            <a:off x="1984435" y="1870894"/>
            <a:ext cx="2809499" cy="3684589"/>
          </a:xfrm>
          <a:prstGeom prst="rect">
            <a:avLst/>
          </a:prstGeom>
          <a:ln w="12700">
            <a:miter lim="400000"/>
          </a:ln>
        </p:spPr>
      </p:pic>
      <p:grpSp>
        <p:nvGrpSpPr>
          <p:cNvPr id="4" name="Group 3">
            <a:extLst>
              <a:ext uri="{FF2B5EF4-FFF2-40B4-BE49-F238E27FC236}">
                <a16:creationId xmlns:a16="http://schemas.microsoft.com/office/drawing/2014/main" id="{A8669B10-0855-56F1-3E73-02615AC50B67}"/>
              </a:ext>
            </a:extLst>
          </p:cNvPr>
          <p:cNvGrpSpPr/>
          <p:nvPr/>
        </p:nvGrpSpPr>
        <p:grpSpPr>
          <a:xfrm>
            <a:off x="5720918" y="2046365"/>
            <a:ext cx="4261283" cy="3657601"/>
            <a:chOff x="11441835" y="4092730"/>
            <a:chExt cx="8522565" cy="7315201"/>
          </a:xfrm>
        </p:grpSpPr>
        <p:pic>
          <p:nvPicPr>
            <p:cNvPr id="5" name="Picture 7" descr="Picture 7">
              <a:extLst>
                <a:ext uri="{FF2B5EF4-FFF2-40B4-BE49-F238E27FC236}">
                  <a16:creationId xmlns:a16="http://schemas.microsoft.com/office/drawing/2014/main" id="{8B06D9A5-2109-1EC6-AA80-4F763034ACFE}"/>
                </a:ext>
              </a:extLst>
            </p:cNvPr>
            <p:cNvPicPr>
              <a:picLocks noChangeAspect="1"/>
            </p:cNvPicPr>
            <p:nvPr/>
          </p:nvPicPr>
          <p:blipFill>
            <a:blip r:embed="rId4"/>
            <a:stretch>
              <a:fillRect/>
            </a:stretch>
          </p:blipFill>
          <p:spPr>
            <a:xfrm>
              <a:off x="11441835" y="4092730"/>
              <a:ext cx="8522565" cy="7315201"/>
            </a:xfrm>
            <a:prstGeom prst="rect">
              <a:avLst/>
            </a:prstGeom>
            <a:ln w="12700">
              <a:miter lim="400000"/>
            </a:ln>
          </p:spPr>
        </p:pic>
        <p:sp>
          <p:nvSpPr>
            <p:cNvPr id="6" name="TextBox 9">
              <a:extLst>
                <a:ext uri="{FF2B5EF4-FFF2-40B4-BE49-F238E27FC236}">
                  <a16:creationId xmlns:a16="http://schemas.microsoft.com/office/drawing/2014/main" id="{CBB74291-B767-491E-B2B4-A12BB9B9BD1A}"/>
                </a:ext>
              </a:extLst>
            </p:cNvPr>
            <p:cNvSpPr txBox="1"/>
            <p:nvPr/>
          </p:nvSpPr>
          <p:spPr>
            <a:xfrm>
              <a:off x="17820914" y="4727694"/>
              <a:ext cx="1731886" cy="738664"/>
            </a:xfrm>
            <a:prstGeom prst="rect">
              <a:avLst/>
            </a:prstGeom>
            <a:ln w="254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tIns="4572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latin typeface="Chalkboard SE Regular"/>
                  <a:ea typeface="Chalkboard SE Regular"/>
                  <a:cs typeface="Chalkboard SE Regular"/>
                  <a:sym typeface="Chalkboard SE Regular"/>
                </a:defRPr>
              </a:pPr>
              <a:r>
                <a:rPr kumimoji="0" sz="900" b="0" i="0" u="none" strike="noStrike" kern="1200" cap="none" spc="0" normalizeH="0" baseline="0" noProof="0">
                  <a:ln>
                    <a:noFill/>
                  </a:ln>
                  <a:solidFill>
                    <a:prstClr val="black"/>
                  </a:solidFill>
                  <a:effectLst/>
                  <a:uLnTx/>
                  <a:uFillTx/>
                  <a:latin typeface="Chalkboard SE Regular"/>
                  <a:sym typeface="Chalkboard SE Regular"/>
                </a:rPr>
                <a:t>Pyramid</a:t>
              </a:r>
            </a:p>
            <a:p>
              <a:pPr marL="0" marR="0" lvl="0" indent="0" algn="ctr" defTabSz="914400" rtl="0" eaLnBrk="1" fontAlgn="auto" latinLnBrk="0" hangingPunct="1">
                <a:lnSpc>
                  <a:spcPct val="100000"/>
                </a:lnSpc>
                <a:spcBef>
                  <a:spcPts val="0"/>
                </a:spcBef>
                <a:spcAft>
                  <a:spcPts val="0"/>
                </a:spcAft>
                <a:buClrTx/>
                <a:buSzTx/>
                <a:buFontTx/>
                <a:buNone/>
                <a:tabLst/>
                <a:defRPr>
                  <a:latin typeface="Chalkboard SE Regular"/>
                  <a:ea typeface="Chalkboard SE Regular"/>
                  <a:cs typeface="Chalkboard SE Regular"/>
                  <a:sym typeface="Chalkboard SE Regular"/>
                </a:defRPr>
              </a:pPr>
              <a:r>
                <a:rPr kumimoji="0" sz="900" b="0" i="0" u="none" strike="noStrike" kern="1200" cap="none" spc="0" normalizeH="0" baseline="0" noProof="0">
                  <a:ln>
                    <a:noFill/>
                  </a:ln>
                  <a:solidFill>
                    <a:prstClr val="black"/>
                  </a:solidFill>
                  <a:effectLst/>
                  <a:uLnTx/>
                  <a:uFillTx/>
                  <a:latin typeface="Chalkboard SE Regular"/>
                  <a:sym typeface="Chalkboard SE Regular"/>
                </a:rPr>
                <a:t>Test Pattern</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B0CE65-BDB1-C168-572A-D7EA52C2455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12066264-E3CE-DDDB-EF2D-9F77B7D334E6}"/>
              </a:ext>
            </a:extLst>
          </p:cNvPr>
          <p:cNvSpPr>
            <a:spLocks noGrp="1"/>
          </p:cNvSpPr>
          <p:nvPr>
            <p:ph type="title"/>
          </p:nvPr>
        </p:nvSpPr>
        <p:spPr/>
        <p:txBody>
          <a:bodyPr/>
          <a:lstStyle/>
          <a:p>
            <a:r>
              <a:rPr lang="en-US" dirty="0"/>
              <a:t>Software interacts with an environment</a:t>
            </a:r>
          </a:p>
        </p:txBody>
      </p:sp>
      <p:sp>
        <p:nvSpPr>
          <p:cNvPr id="4" name="Freeform 26">
            <a:extLst>
              <a:ext uri="{FF2B5EF4-FFF2-40B4-BE49-F238E27FC236}">
                <a16:creationId xmlns:a16="http://schemas.microsoft.com/office/drawing/2014/main" id="{38AA5BB7-6B13-B110-983D-63D15E4552F8}"/>
              </a:ext>
            </a:extLst>
          </p:cNvPr>
          <p:cNvSpPr/>
          <p:nvPr/>
        </p:nvSpPr>
        <p:spPr>
          <a:xfrm>
            <a:off x="1445342" y="1548581"/>
            <a:ext cx="2798484" cy="3396882"/>
          </a:xfrm>
          <a:custGeom>
            <a:avLst/>
            <a:gdLst/>
            <a:ahLst/>
            <a:cxnLst>
              <a:cxn ang="0">
                <a:pos x="wd2" y="hd2"/>
              </a:cxn>
              <a:cxn ang="5400000">
                <a:pos x="wd2" y="hd2"/>
              </a:cxn>
              <a:cxn ang="10800000">
                <a:pos x="wd2" y="hd2"/>
              </a:cxn>
              <a:cxn ang="16200000">
                <a:pos x="wd2" y="hd2"/>
              </a:cxn>
            </a:cxnLst>
            <a:rect l="0" t="0" r="r" b="b"/>
            <a:pathLst>
              <a:path w="20893" h="21490" extrusionOk="0">
                <a:moveTo>
                  <a:pt x="0" y="0"/>
                </a:moveTo>
                <a:cubicBezTo>
                  <a:pt x="4872" y="327"/>
                  <a:pt x="9745" y="653"/>
                  <a:pt x="12993" y="1400"/>
                </a:cubicBezTo>
                <a:cubicBezTo>
                  <a:pt x="16241" y="2146"/>
                  <a:pt x="18297" y="2581"/>
                  <a:pt x="19490" y="4479"/>
                </a:cubicBezTo>
                <a:cubicBezTo>
                  <a:pt x="20682" y="6376"/>
                  <a:pt x="21600" y="10170"/>
                  <a:pt x="20150" y="12783"/>
                </a:cubicBezTo>
                <a:cubicBezTo>
                  <a:pt x="18700" y="15395"/>
                  <a:pt x="14112" y="18708"/>
                  <a:pt x="10791" y="20154"/>
                </a:cubicBezTo>
                <a:cubicBezTo>
                  <a:pt x="7469" y="21600"/>
                  <a:pt x="3845" y="21530"/>
                  <a:pt x="220" y="21460"/>
                </a:cubicBezTo>
              </a:path>
            </a:pathLst>
          </a:custGeom>
          <a:blipFill>
            <a:blip r:embed="rId2"/>
          </a:blipFill>
          <a:ln w="25400">
            <a:solidFill>
              <a:srgbClr val="0070C0"/>
            </a:solidFill>
            <a:prstDash val="dash"/>
            <a:miter/>
          </a:ln>
        </p:spPr>
        <p:txBody>
          <a:bodyPr tIns="45720" bIns="45720" anchor="ctr"/>
          <a:lstStyle/>
          <a:p>
            <a:pPr marL="0" marR="0" lvl="0" indent="0" algn="ctr" defTabSz="914400" rtl="0" eaLnBrk="1" fontAlgn="auto" latinLnBrk="0" hangingPunct="1">
              <a:lnSpc>
                <a:spcPct val="100000"/>
              </a:lnSpc>
              <a:spcBef>
                <a:spcPts val="0"/>
              </a:spcBef>
              <a:spcAft>
                <a:spcPts val="0"/>
              </a:spcAft>
              <a:buClrTx/>
              <a:buSzTx/>
              <a:buFontTx/>
              <a:buNone/>
              <a:tabLst/>
              <a:defRPr>
                <a:solidFill>
                  <a:srgbClr val="FFFFFF"/>
                </a:solidFill>
              </a:defRPr>
            </a:pPr>
            <a:endParaRPr kumimoji="0"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Freeform 23">
            <a:extLst>
              <a:ext uri="{FF2B5EF4-FFF2-40B4-BE49-F238E27FC236}">
                <a16:creationId xmlns:a16="http://schemas.microsoft.com/office/drawing/2014/main" id="{AB3C9081-4B40-C95A-B346-ABC1462261D1}"/>
              </a:ext>
            </a:extLst>
          </p:cNvPr>
          <p:cNvSpPr/>
          <p:nvPr/>
        </p:nvSpPr>
        <p:spPr>
          <a:xfrm>
            <a:off x="3126658" y="3791908"/>
            <a:ext cx="5117691" cy="2903861"/>
          </a:xfrm>
          <a:custGeom>
            <a:avLst/>
            <a:gdLst/>
            <a:ahLst/>
            <a:cxnLst>
              <a:cxn ang="0">
                <a:pos x="wd2" y="hd2"/>
              </a:cxn>
              <a:cxn ang="5400000">
                <a:pos x="wd2" y="hd2"/>
              </a:cxn>
              <a:cxn ang="10800000">
                <a:pos x="wd2" y="hd2"/>
              </a:cxn>
              <a:cxn ang="16200000">
                <a:pos x="wd2" y="hd2"/>
              </a:cxn>
            </a:cxnLst>
            <a:rect l="0" t="0" r="r" b="b"/>
            <a:pathLst>
              <a:path w="21600" h="21159" extrusionOk="0">
                <a:moveTo>
                  <a:pt x="0" y="20837"/>
                </a:moveTo>
                <a:cubicBezTo>
                  <a:pt x="1261" y="16995"/>
                  <a:pt x="2521" y="13153"/>
                  <a:pt x="3673" y="9875"/>
                </a:cubicBezTo>
                <a:cubicBezTo>
                  <a:pt x="4824" y="6598"/>
                  <a:pt x="5198" y="2640"/>
                  <a:pt x="6910" y="1171"/>
                </a:cubicBezTo>
                <a:cubicBezTo>
                  <a:pt x="8621" y="-298"/>
                  <a:pt x="12024" y="-441"/>
                  <a:pt x="13944" y="1063"/>
                </a:cubicBezTo>
                <a:cubicBezTo>
                  <a:pt x="15863" y="2568"/>
                  <a:pt x="17149" y="6849"/>
                  <a:pt x="18425" y="10198"/>
                </a:cubicBezTo>
                <a:cubicBezTo>
                  <a:pt x="19701" y="13547"/>
                  <a:pt x="20651" y="17353"/>
                  <a:pt x="21600" y="21159"/>
                </a:cubicBezTo>
              </a:path>
            </a:pathLst>
          </a:custGeom>
          <a:blipFill>
            <a:blip r:embed="rId2"/>
          </a:blipFill>
          <a:ln w="25400">
            <a:solidFill>
              <a:srgbClr val="0070C0"/>
            </a:solidFill>
            <a:prstDash val="dash"/>
            <a:miter/>
          </a:ln>
        </p:spPr>
        <p:txBody>
          <a:bodyPr tIns="45720" bIns="45720" anchor="ctr"/>
          <a:lstStyle/>
          <a:p>
            <a:pPr marL="0" marR="0" lvl="0" indent="0" algn="ctr" defTabSz="914400" rtl="0" eaLnBrk="1" fontAlgn="auto" latinLnBrk="0" hangingPunct="1">
              <a:lnSpc>
                <a:spcPct val="100000"/>
              </a:lnSpc>
              <a:spcBef>
                <a:spcPts val="0"/>
              </a:spcBef>
              <a:spcAft>
                <a:spcPts val="0"/>
              </a:spcAft>
              <a:buClrTx/>
              <a:buSzTx/>
              <a:buFontTx/>
              <a:buNone/>
              <a:tabLst/>
              <a:defRPr>
                <a:solidFill>
                  <a:srgbClr val="FFFFFF"/>
                </a:solidFill>
              </a:defRPr>
            </a:pPr>
            <a:endParaRPr kumimoji="0"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6" name="Freeform 21">
            <a:extLst>
              <a:ext uri="{FF2B5EF4-FFF2-40B4-BE49-F238E27FC236}">
                <a16:creationId xmlns:a16="http://schemas.microsoft.com/office/drawing/2014/main" id="{096FE761-540A-8D42-EE7C-EA93D24F94D3}"/>
              </a:ext>
            </a:extLst>
          </p:cNvPr>
          <p:cNvGrpSpPr/>
          <p:nvPr/>
        </p:nvGrpSpPr>
        <p:grpSpPr>
          <a:xfrm>
            <a:off x="7013476" y="1533832"/>
            <a:ext cx="4888473" cy="3510117"/>
            <a:chOff x="-1" y="0"/>
            <a:chExt cx="9776943" cy="7020232"/>
          </a:xfrm>
        </p:grpSpPr>
        <p:sp>
          <p:nvSpPr>
            <p:cNvPr id="7" name="Line">
              <a:extLst>
                <a:ext uri="{FF2B5EF4-FFF2-40B4-BE49-F238E27FC236}">
                  <a16:creationId xmlns:a16="http://schemas.microsoft.com/office/drawing/2014/main" id="{27E501A1-C112-5615-4D60-BDC1339209D8}"/>
                </a:ext>
              </a:extLst>
            </p:cNvPr>
            <p:cNvSpPr/>
            <p:nvPr/>
          </p:nvSpPr>
          <p:spPr>
            <a:xfrm>
              <a:off x="-1" y="0"/>
              <a:ext cx="9776943" cy="7020232"/>
            </a:xfrm>
            <a:custGeom>
              <a:avLst/>
              <a:gdLst/>
              <a:ahLst/>
              <a:cxnLst>
                <a:cxn ang="0">
                  <a:pos x="wd2" y="hd2"/>
                </a:cxn>
                <a:cxn ang="5400000">
                  <a:pos x="wd2" y="hd2"/>
                </a:cxn>
                <a:cxn ang="10800000">
                  <a:pos x="wd2" y="hd2"/>
                </a:cxn>
                <a:cxn ang="16200000">
                  <a:pos x="wd2" y="hd2"/>
                </a:cxn>
              </a:cxnLst>
              <a:rect l="0" t="0" r="r" b="b"/>
              <a:pathLst>
                <a:path w="21276" h="21600" extrusionOk="0">
                  <a:moveTo>
                    <a:pt x="15948" y="0"/>
                  </a:moveTo>
                  <a:cubicBezTo>
                    <a:pt x="11792" y="38"/>
                    <a:pt x="7636" y="76"/>
                    <a:pt x="5100" y="726"/>
                  </a:cubicBezTo>
                  <a:cubicBezTo>
                    <a:pt x="2565" y="1376"/>
                    <a:pt x="1505" y="1951"/>
                    <a:pt x="735" y="3903"/>
                  </a:cubicBezTo>
                  <a:cubicBezTo>
                    <a:pt x="-35" y="5854"/>
                    <a:pt x="-324" y="10165"/>
                    <a:pt x="478" y="12434"/>
                  </a:cubicBezTo>
                  <a:cubicBezTo>
                    <a:pt x="1281" y="14703"/>
                    <a:pt x="2950" y="16185"/>
                    <a:pt x="5549" y="17516"/>
                  </a:cubicBezTo>
                  <a:cubicBezTo>
                    <a:pt x="8149" y="18847"/>
                    <a:pt x="13455" y="19739"/>
                    <a:pt x="16077" y="20420"/>
                  </a:cubicBezTo>
                  <a:cubicBezTo>
                    <a:pt x="18698" y="21101"/>
                    <a:pt x="19987" y="21350"/>
                    <a:pt x="21276" y="21600"/>
                  </a:cubicBezTo>
                </a:path>
              </a:pathLst>
            </a:custGeom>
            <a:blipFill rotWithShape="1">
              <a:blip r:embed="rId2"/>
              <a:srcRect/>
              <a:tile tx="0" ty="0" sx="100000" sy="100000" flip="none" algn="tl"/>
            </a:blipFill>
            <a:ln w="25400" cap="flat">
              <a:solidFill>
                <a:srgbClr val="0070C0"/>
              </a:solidFill>
              <a:prstDash val="dash"/>
              <a:miter lim="800000"/>
            </a:ln>
            <a:effectLst/>
          </p:spPr>
          <p:txBody>
            <a:bodyPr wrap="square" lIns="45720" tIns="45720" rIns="45720" bIns="45720"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solidFill>
                    <a:srgbClr val="FFFFFF"/>
                  </a:solidFill>
                </a:defRPr>
              </a:pPr>
              <a:endParaRPr kumimoji="0"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 name="Mo">
              <a:extLst>
                <a:ext uri="{FF2B5EF4-FFF2-40B4-BE49-F238E27FC236}">
                  <a16:creationId xmlns:a16="http://schemas.microsoft.com/office/drawing/2014/main" id="{49959751-EA97-05AB-63F5-CD5612D6B844}"/>
                </a:ext>
              </a:extLst>
            </p:cNvPr>
            <p:cNvSpPr txBox="1"/>
            <p:nvPr/>
          </p:nvSpPr>
          <p:spPr>
            <a:xfrm>
              <a:off x="104141" y="3279283"/>
              <a:ext cx="9568661" cy="461664"/>
            </a:xfrm>
            <a:prstGeom prst="rect">
              <a:avLst/>
            </a:prstGeom>
            <a:noFill/>
            <a:ln w="254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20" tIns="45720" rIns="45720" bIns="45720" numCol="1" anchor="ctr">
              <a:spAutoFit/>
            </a:bodyPr>
            <a:lstStyle>
              <a:lvl1pPr algn="ctr">
                <a:defRPr>
                  <a:solidFill>
                    <a:srgbClr val="FFFFFF"/>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sz="900" b="0" i="0" u="none" strike="noStrike" kern="1200" cap="none" spc="0" normalizeH="0" baseline="0" noProof="0">
                  <a:ln>
                    <a:noFill/>
                  </a:ln>
                  <a:solidFill>
                    <a:srgbClr val="FFFFFF"/>
                  </a:solidFill>
                  <a:effectLst/>
                  <a:uLnTx/>
                  <a:uFillTx/>
                  <a:latin typeface="Calibri" panose="020F0502020204030204"/>
                  <a:ea typeface="+mn-ea"/>
                  <a:cs typeface="+mn-cs"/>
                </a:rPr>
                <a:t>Mo</a:t>
              </a:r>
            </a:p>
          </p:txBody>
        </p:sp>
      </p:grpSp>
      <p:sp>
        <p:nvSpPr>
          <p:cNvPr id="9" name="Slide Number Placeholder 2">
            <a:extLst>
              <a:ext uri="{FF2B5EF4-FFF2-40B4-BE49-F238E27FC236}">
                <a16:creationId xmlns:a16="http://schemas.microsoft.com/office/drawing/2014/main" id="{682A26F7-1178-E410-6AB6-A7EC9CA79A13}"/>
              </a:ext>
            </a:extLst>
          </p:cNvPr>
          <p:cNvSpPr txBox="1">
            <a:spLocks/>
          </p:cNvSpPr>
          <p:nvPr/>
        </p:nvSpPr>
        <p:spPr>
          <a:xfrm>
            <a:off x="8610600" y="6356350"/>
            <a:ext cx="2743200" cy="365125"/>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vert="horz" wrap="none" lIns="91440" tIns="91439" rIns="91440" bIns="91439"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lang="en-US" sz="1800" b="0" i="0" u="none" strike="noStrike" cap="none" spc="0" normalizeH="0" baseline="0">
                <a:ln>
                  <a:noFill/>
                </a:ln>
                <a:solidFill>
                  <a:srgbClr val="000000"/>
                </a:solidFill>
                <a:effectLst/>
                <a:uFillTx/>
              </a:defRPr>
            </a:defPPr>
            <a:lvl1pPr marL="0" marR="0" indent="0" algn="r" defTabSz="1828800" rtl="0" eaLnBrk="1" fontAlgn="auto" latinLnBrk="0" hangingPunct="0">
              <a:lnSpc>
                <a:spcPct val="100000"/>
              </a:lnSpc>
              <a:spcBef>
                <a:spcPts val="0"/>
              </a:spcBef>
              <a:spcAft>
                <a:spcPts val="0"/>
              </a:spcAft>
              <a:buClrTx/>
              <a:buSzTx/>
              <a:buFontTx/>
              <a:buNone/>
              <a:tabLst/>
              <a:defRPr kumimoji="0" sz="2400" b="0" i="0" u="none" strike="noStrike" kern="1200" cap="none" spc="0" normalizeH="0" baseline="0">
                <a:ln>
                  <a:noFill/>
                </a:ln>
                <a:solidFill>
                  <a:srgbClr val="888888"/>
                </a:solidFill>
                <a:effectLst/>
                <a:uFillTx/>
                <a:latin typeface="+mj-lt"/>
                <a:ea typeface="+mj-ea"/>
                <a:cs typeface="+mj-cs"/>
                <a:sym typeface="Calibri"/>
              </a:defRPr>
            </a:lvl1pPr>
            <a:lvl2pPr marL="0" marR="0" indent="457200" algn="l" defTabSz="1828800" rtl="0" eaLnBrk="1" fontAlgn="auto" latinLnBrk="0" hangingPunct="0">
              <a:lnSpc>
                <a:spcPct val="100000"/>
              </a:lnSpc>
              <a:spcBef>
                <a:spcPts val="0"/>
              </a:spcBef>
              <a:spcAft>
                <a:spcPts val="0"/>
              </a:spcAft>
              <a:buClrTx/>
              <a:buSzTx/>
              <a:buFontTx/>
              <a:buNone/>
              <a:tabLst/>
              <a:defRPr kumimoji="0" sz="3600" b="0" i="0" u="none" strike="noStrike" kern="1200" cap="none" spc="0" normalizeH="0" baseline="0">
                <a:ln>
                  <a:noFill/>
                </a:ln>
                <a:solidFill>
                  <a:srgbClr val="000000"/>
                </a:solidFill>
                <a:effectLst/>
                <a:uFillTx/>
                <a:latin typeface="+mj-lt"/>
                <a:ea typeface="+mj-ea"/>
                <a:cs typeface="+mj-cs"/>
                <a:sym typeface="Calibri"/>
              </a:defRPr>
            </a:lvl2pPr>
            <a:lvl3pPr marL="0" marR="0" indent="914400" algn="l" defTabSz="1828800" rtl="0" eaLnBrk="1" fontAlgn="auto" latinLnBrk="0" hangingPunct="0">
              <a:lnSpc>
                <a:spcPct val="100000"/>
              </a:lnSpc>
              <a:spcBef>
                <a:spcPts val="0"/>
              </a:spcBef>
              <a:spcAft>
                <a:spcPts val="0"/>
              </a:spcAft>
              <a:buClrTx/>
              <a:buSzTx/>
              <a:buFontTx/>
              <a:buNone/>
              <a:tabLst/>
              <a:defRPr kumimoji="0" sz="3600" b="0" i="0" u="none" strike="noStrike" kern="1200" cap="none" spc="0" normalizeH="0" baseline="0">
                <a:ln>
                  <a:noFill/>
                </a:ln>
                <a:solidFill>
                  <a:srgbClr val="000000"/>
                </a:solidFill>
                <a:effectLst/>
                <a:uFillTx/>
                <a:latin typeface="+mj-lt"/>
                <a:ea typeface="+mj-ea"/>
                <a:cs typeface="+mj-cs"/>
                <a:sym typeface="Calibri"/>
              </a:defRPr>
            </a:lvl3pPr>
            <a:lvl4pPr marL="0" marR="0" indent="1371600" algn="l" defTabSz="1828800" rtl="0" eaLnBrk="1" fontAlgn="auto" latinLnBrk="0" hangingPunct="0">
              <a:lnSpc>
                <a:spcPct val="100000"/>
              </a:lnSpc>
              <a:spcBef>
                <a:spcPts val="0"/>
              </a:spcBef>
              <a:spcAft>
                <a:spcPts val="0"/>
              </a:spcAft>
              <a:buClrTx/>
              <a:buSzTx/>
              <a:buFontTx/>
              <a:buNone/>
              <a:tabLst/>
              <a:defRPr kumimoji="0" sz="3600" b="0" i="0" u="none" strike="noStrike" kern="1200" cap="none" spc="0" normalizeH="0" baseline="0">
                <a:ln>
                  <a:noFill/>
                </a:ln>
                <a:solidFill>
                  <a:srgbClr val="000000"/>
                </a:solidFill>
                <a:effectLst/>
                <a:uFillTx/>
                <a:latin typeface="+mj-lt"/>
                <a:ea typeface="+mj-ea"/>
                <a:cs typeface="+mj-cs"/>
                <a:sym typeface="Calibri"/>
              </a:defRPr>
            </a:lvl4pPr>
            <a:lvl5pPr marL="0" marR="0" indent="1828800" algn="l" defTabSz="1828800" rtl="0" eaLnBrk="1" fontAlgn="auto" latinLnBrk="0" hangingPunct="0">
              <a:lnSpc>
                <a:spcPct val="100000"/>
              </a:lnSpc>
              <a:spcBef>
                <a:spcPts val="0"/>
              </a:spcBef>
              <a:spcAft>
                <a:spcPts val="0"/>
              </a:spcAft>
              <a:buClrTx/>
              <a:buSzTx/>
              <a:buFontTx/>
              <a:buNone/>
              <a:tabLst/>
              <a:defRPr kumimoji="0" sz="3600" b="0" i="0" u="none" strike="noStrike" kern="1200" cap="none" spc="0" normalizeH="0" baseline="0">
                <a:ln>
                  <a:noFill/>
                </a:ln>
                <a:solidFill>
                  <a:srgbClr val="000000"/>
                </a:solidFill>
                <a:effectLst/>
                <a:uFillTx/>
                <a:latin typeface="+mj-lt"/>
                <a:ea typeface="+mj-ea"/>
                <a:cs typeface="+mj-cs"/>
                <a:sym typeface="Calibri"/>
              </a:defRPr>
            </a:lvl5pPr>
            <a:lvl6pPr marL="0" marR="0" indent="2286000" algn="l" defTabSz="1828800" rtl="0" eaLnBrk="1" fontAlgn="auto" latinLnBrk="0" hangingPunct="0">
              <a:lnSpc>
                <a:spcPct val="100000"/>
              </a:lnSpc>
              <a:spcBef>
                <a:spcPts val="0"/>
              </a:spcBef>
              <a:spcAft>
                <a:spcPts val="0"/>
              </a:spcAft>
              <a:buClrTx/>
              <a:buSzTx/>
              <a:buFontTx/>
              <a:buNone/>
              <a:tabLst/>
              <a:defRPr kumimoji="0" sz="3600" b="0" i="0" u="none" strike="noStrike" kern="1200" cap="none" spc="0" normalizeH="0" baseline="0">
                <a:ln>
                  <a:noFill/>
                </a:ln>
                <a:solidFill>
                  <a:srgbClr val="000000"/>
                </a:solidFill>
                <a:effectLst/>
                <a:uFillTx/>
                <a:latin typeface="+mj-lt"/>
                <a:ea typeface="+mj-ea"/>
                <a:cs typeface="+mj-cs"/>
                <a:sym typeface="Calibri"/>
              </a:defRPr>
            </a:lvl6pPr>
            <a:lvl7pPr marL="0" marR="0" indent="2743200" algn="l" defTabSz="1828800" rtl="0" eaLnBrk="1" fontAlgn="auto" latinLnBrk="0" hangingPunct="0">
              <a:lnSpc>
                <a:spcPct val="100000"/>
              </a:lnSpc>
              <a:spcBef>
                <a:spcPts val="0"/>
              </a:spcBef>
              <a:spcAft>
                <a:spcPts val="0"/>
              </a:spcAft>
              <a:buClrTx/>
              <a:buSzTx/>
              <a:buFontTx/>
              <a:buNone/>
              <a:tabLst/>
              <a:defRPr kumimoji="0" sz="3600" b="0" i="0" u="none" strike="noStrike" kern="1200" cap="none" spc="0" normalizeH="0" baseline="0">
                <a:ln>
                  <a:noFill/>
                </a:ln>
                <a:solidFill>
                  <a:srgbClr val="000000"/>
                </a:solidFill>
                <a:effectLst/>
                <a:uFillTx/>
                <a:latin typeface="+mj-lt"/>
                <a:ea typeface="+mj-ea"/>
                <a:cs typeface="+mj-cs"/>
                <a:sym typeface="Calibri"/>
              </a:defRPr>
            </a:lvl7pPr>
            <a:lvl8pPr marL="0" marR="0" indent="3200400" algn="l" defTabSz="1828800" rtl="0" eaLnBrk="1" fontAlgn="auto" latinLnBrk="0" hangingPunct="0">
              <a:lnSpc>
                <a:spcPct val="100000"/>
              </a:lnSpc>
              <a:spcBef>
                <a:spcPts val="0"/>
              </a:spcBef>
              <a:spcAft>
                <a:spcPts val="0"/>
              </a:spcAft>
              <a:buClrTx/>
              <a:buSzTx/>
              <a:buFontTx/>
              <a:buNone/>
              <a:tabLst/>
              <a:defRPr kumimoji="0" sz="3600" b="0" i="0" u="none" strike="noStrike" kern="1200" cap="none" spc="0" normalizeH="0" baseline="0">
                <a:ln>
                  <a:noFill/>
                </a:ln>
                <a:solidFill>
                  <a:srgbClr val="000000"/>
                </a:solidFill>
                <a:effectLst/>
                <a:uFillTx/>
                <a:latin typeface="+mj-lt"/>
                <a:ea typeface="+mj-ea"/>
                <a:cs typeface="+mj-cs"/>
                <a:sym typeface="Calibri"/>
              </a:defRPr>
            </a:lvl8pPr>
            <a:lvl9pPr marL="0" marR="0" indent="3657600" algn="l" defTabSz="1828800" rtl="0" eaLnBrk="1" fontAlgn="auto" latinLnBrk="0" hangingPunct="0">
              <a:lnSpc>
                <a:spcPct val="100000"/>
              </a:lnSpc>
              <a:spcBef>
                <a:spcPts val="0"/>
              </a:spcBef>
              <a:spcAft>
                <a:spcPts val="0"/>
              </a:spcAft>
              <a:buClrTx/>
              <a:buSzTx/>
              <a:buFontTx/>
              <a:buNone/>
              <a:tabLst/>
              <a:defRPr kumimoji="0" sz="3600" b="0" i="0" u="none" strike="noStrike" kern="1200" cap="none" spc="0" normalizeH="0" baseline="0">
                <a:ln>
                  <a:noFill/>
                </a:ln>
                <a:solidFill>
                  <a:srgbClr val="000000"/>
                </a:solidFill>
                <a:effectLst/>
                <a:uFillTx/>
                <a:latin typeface="+mj-lt"/>
                <a:ea typeface="+mj-ea"/>
                <a:cs typeface="+mj-cs"/>
                <a:sym typeface="Calibri"/>
              </a:defRPr>
            </a:lvl9pPr>
          </a:lstStyle>
          <a:p>
            <a:pPr marL="0" marR="0" lvl="0" indent="0" algn="r" defTabSz="182880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2400" b="0" i="0" u="none" strike="noStrike" kern="1200" cap="none" spc="0" normalizeH="0" baseline="0" noProof="0" smtClean="0">
                <a:ln>
                  <a:noFill/>
                </a:ln>
                <a:solidFill>
                  <a:srgbClr val="888888"/>
                </a:solidFill>
                <a:effectLst/>
                <a:uLnTx/>
                <a:uFillTx/>
                <a:latin typeface="Calibri Light" panose="020F0302020204030204"/>
                <a:ea typeface="+mj-ea"/>
                <a:cs typeface="+mj-cs"/>
                <a:sym typeface="Calibri"/>
              </a:rPr>
              <a:pPr marL="0" marR="0" lvl="0" indent="0" algn="r" defTabSz="1828800" rtl="0" eaLnBrk="1" fontAlgn="auto" latinLnBrk="0" hangingPunct="0">
                <a:lnSpc>
                  <a:spcPct val="100000"/>
                </a:lnSpc>
                <a:spcBef>
                  <a:spcPts val="0"/>
                </a:spcBef>
                <a:spcAft>
                  <a:spcPts val="0"/>
                </a:spcAft>
                <a:buClrTx/>
                <a:buSzTx/>
                <a:buFontTx/>
                <a:buNone/>
                <a:tabLst/>
                <a:defRPr/>
              </a:pPr>
              <a:t>2</a:t>
            </a:fld>
            <a:endParaRPr kumimoji="0" lang="en-US" sz="2400" b="0" i="0" u="none" strike="noStrike" kern="1200" cap="none" spc="0" normalizeH="0" baseline="0" noProof="0">
              <a:ln>
                <a:noFill/>
              </a:ln>
              <a:solidFill>
                <a:srgbClr val="888888"/>
              </a:solidFill>
              <a:effectLst/>
              <a:uLnTx/>
              <a:uFillTx/>
              <a:latin typeface="Calibri Light" panose="020F0302020204030204"/>
              <a:ea typeface="+mj-ea"/>
              <a:cs typeface="+mj-cs"/>
              <a:sym typeface="Calibri"/>
            </a:endParaRPr>
          </a:p>
        </p:txBody>
      </p:sp>
      <p:grpSp>
        <p:nvGrpSpPr>
          <p:cNvPr id="11" name="Group">
            <a:extLst>
              <a:ext uri="{FF2B5EF4-FFF2-40B4-BE49-F238E27FC236}">
                <a16:creationId xmlns:a16="http://schemas.microsoft.com/office/drawing/2014/main" id="{C89BFCB5-93E0-C00E-E03A-6679A1B75C11}"/>
              </a:ext>
            </a:extLst>
          </p:cNvPr>
          <p:cNvGrpSpPr/>
          <p:nvPr/>
        </p:nvGrpSpPr>
        <p:grpSpPr>
          <a:xfrm>
            <a:off x="8750961" y="1846149"/>
            <a:ext cx="2350566" cy="1832355"/>
            <a:chOff x="0" y="0"/>
            <a:chExt cx="4701130" cy="3664706"/>
          </a:xfrm>
        </p:grpSpPr>
        <p:sp>
          <p:nvSpPr>
            <p:cNvPr id="13" name="Shape">
              <a:extLst>
                <a:ext uri="{FF2B5EF4-FFF2-40B4-BE49-F238E27FC236}">
                  <a16:creationId xmlns:a16="http://schemas.microsoft.com/office/drawing/2014/main" id="{780C20B6-73D4-3733-C37A-92665925DC25}"/>
                </a:ext>
              </a:extLst>
            </p:cNvPr>
            <p:cNvSpPr/>
            <p:nvPr/>
          </p:nvSpPr>
          <p:spPr>
            <a:xfrm>
              <a:off x="0" y="-1"/>
              <a:ext cx="4701131" cy="3664708"/>
            </a:xfrm>
            <a:custGeom>
              <a:avLst/>
              <a:gdLst/>
              <a:ahLst/>
              <a:cxnLst>
                <a:cxn ang="0">
                  <a:pos x="wd2" y="hd2"/>
                </a:cxn>
                <a:cxn ang="5400000">
                  <a:pos x="wd2" y="hd2"/>
                </a:cxn>
                <a:cxn ang="10800000">
                  <a:pos x="wd2" y="hd2"/>
                </a:cxn>
                <a:cxn ang="16200000">
                  <a:pos x="wd2" y="hd2"/>
                </a:cxn>
              </a:cxnLst>
              <a:rect l="0" t="0" r="r" b="b"/>
              <a:pathLst>
                <a:path w="20879" h="20684" extrusionOk="0">
                  <a:moveTo>
                    <a:pt x="1901" y="6800"/>
                  </a:moveTo>
                  <a:lnTo>
                    <a:pt x="1901" y="6800"/>
                  </a:ln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lnTo>
                    <a:pt x="10857" y="1573"/>
                  </a:ln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lnTo>
                    <a:pt x="18513" y="2598"/>
                  </a:lnTo>
                  <a:cubicBezTo>
                    <a:pt x="19885" y="3102"/>
                    <a:pt x="20694" y="5013"/>
                    <a:pt x="20321" y="6865"/>
                  </a:cubicBezTo>
                  <a:cubicBezTo>
                    <a:pt x="20289" y="7020"/>
                    <a:pt x="20250" y="7173"/>
                    <a:pt x="20203" y="7321"/>
                  </a:cubicBez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lnTo>
                    <a:pt x="2820" y="16914"/>
                  </a:lnTo>
                  <a:cubicBezTo>
                    <a:pt x="1666" y="17096"/>
                    <a:pt x="620" y="15986"/>
                    <a:pt x="485" y="14435"/>
                  </a:cubicBezTo>
                  <a:cubicBezTo>
                    <a:pt x="412" y="13608"/>
                    <a:pt x="615" y="12780"/>
                    <a:pt x="1038" y="12172"/>
                  </a:cubicBezTo>
                  <a:lnTo>
                    <a:pt x="1038" y="12172"/>
                  </a:lnTo>
                  <a:cubicBezTo>
                    <a:pt x="39" y="11379"/>
                    <a:pt x="-297" y="9639"/>
                    <a:pt x="288" y="8285"/>
                  </a:cubicBezTo>
                  <a:cubicBezTo>
                    <a:pt x="626" y="7504"/>
                    <a:pt x="1218" y="6988"/>
                    <a:pt x="1883" y="6895"/>
                  </a:cubicBezTo>
                  <a:close/>
                </a:path>
              </a:pathLst>
            </a:custGeom>
            <a:solidFill>
              <a:srgbClr val="FBE5D6"/>
            </a:solidFill>
            <a:ln w="25400" cap="flat">
              <a:solidFill>
                <a:srgbClr val="0070C0"/>
              </a:solidFill>
              <a:prstDash val="solid"/>
              <a:miter lim="800000"/>
            </a:ln>
            <a:effectLst/>
          </p:spPr>
          <p:txBody>
            <a:bodyPr wrap="square" lIns="45720" tIns="45720" rIns="45720" bIns="45720"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solidFill>
                    <a:srgbClr val="FFFFFF"/>
                  </a:solidFill>
                </a:defRPr>
              </a:pPr>
              <a:endParaRPr kumimoji="0"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Shape">
              <a:extLst>
                <a:ext uri="{FF2B5EF4-FFF2-40B4-BE49-F238E27FC236}">
                  <a16:creationId xmlns:a16="http://schemas.microsoft.com/office/drawing/2014/main" id="{7A470772-A454-8DD0-7DAB-B4172C583532}"/>
                </a:ext>
              </a:extLst>
            </p:cNvPr>
            <p:cNvSpPr/>
            <p:nvPr/>
          </p:nvSpPr>
          <p:spPr>
            <a:xfrm>
              <a:off x="238713" y="186346"/>
              <a:ext cx="4307805" cy="3111462"/>
            </a:xfrm>
            <a:custGeom>
              <a:avLst/>
              <a:gdLst/>
              <a:ahLst/>
              <a:cxnLst>
                <a:cxn ang="0">
                  <a:pos x="wd2" y="hd2"/>
                </a:cxn>
                <a:cxn ang="5400000">
                  <a:pos x="wd2" y="hd2"/>
                </a:cxn>
                <a:cxn ang="10800000">
                  <a:pos x="wd2" y="hd2"/>
                </a:cxn>
                <a:cxn ang="16200000">
                  <a:pos x="wd2" y="hd2"/>
                </a:cxn>
              </a:cxnLst>
              <a:rect l="0" t="0" r="r" b="b"/>
              <a:pathLst>
                <a:path w="21600" h="21600" extrusionOk="0">
                  <a:moveTo>
                    <a:pt x="1380" y="14010"/>
                  </a:moveTo>
                  <a:cubicBezTo>
                    <a:pt x="899" y="14066"/>
                    <a:pt x="417" y="13902"/>
                    <a:pt x="0" y="13542"/>
                  </a:cubicBezTo>
                  <a:moveTo>
                    <a:pt x="2598" y="19137"/>
                  </a:moveTo>
                  <a:cubicBezTo>
                    <a:pt x="2405" y="19250"/>
                    <a:pt x="2202" y="19325"/>
                    <a:pt x="1994" y="19361"/>
                  </a:cubicBezTo>
                  <a:moveTo>
                    <a:pt x="7802" y="21600"/>
                  </a:moveTo>
                  <a:lnTo>
                    <a:pt x="7802" y="21600"/>
                  </a:lnTo>
                  <a:cubicBezTo>
                    <a:pt x="7657" y="21279"/>
                    <a:pt x="7535" y="20936"/>
                    <a:pt x="7438" y="20577"/>
                  </a:cubicBezTo>
                  <a:moveTo>
                    <a:pt x="14532" y="19050"/>
                  </a:moveTo>
                  <a:cubicBezTo>
                    <a:pt x="14510" y="19430"/>
                    <a:pt x="14462" y="19806"/>
                    <a:pt x="14386" y="20172"/>
                  </a:cubicBezTo>
                  <a:moveTo>
                    <a:pt x="17421" y="12116"/>
                  </a:moveTo>
                  <a:cubicBezTo>
                    <a:pt x="18505" y="12890"/>
                    <a:pt x="19193" y="14504"/>
                    <a:pt x="19193" y="16273"/>
                  </a:cubicBezTo>
                  <a:moveTo>
                    <a:pt x="21600" y="7649"/>
                  </a:moveTo>
                  <a:cubicBezTo>
                    <a:pt x="21423" y="8256"/>
                    <a:pt x="21153" y="8794"/>
                    <a:pt x="20811" y="9222"/>
                  </a:cubicBezTo>
                  <a:moveTo>
                    <a:pt x="19707" y="1814"/>
                  </a:moveTo>
                  <a:cubicBezTo>
                    <a:pt x="19737" y="2059"/>
                    <a:pt x="19751" y="2307"/>
                    <a:pt x="19749" y="2556"/>
                  </a:cubicBezTo>
                  <a:moveTo>
                    <a:pt x="14668" y="947"/>
                  </a:moveTo>
                  <a:cubicBezTo>
                    <a:pt x="14771" y="605"/>
                    <a:pt x="14907" y="286"/>
                    <a:pt x="15073" y="0"/>
                  </a:cubicBezTo>
                  <a:moveTo>
                    <a:pt x="10888" y="1399"/>
                  </a:moveTo>
                  <a:cubicBezTo>
                    <a:pt x="10930" y="1115"/>
                    <a:pt x="10996" y="841"/>
                    <a:pt x="11084" y="582"/>
                  </a:cubicBezTo>
                  <a:moveTo>
                    <a:pt x="6452" y="1676"/>
                  </a:moveTo>
                  <a:cubicBezTo>
                    <a:pt x="6709" y="1897"/>
                    <a:pt x="6947" y="2163"/>
                    <a:pt x="7160" y="2469"/>
                  </a:cubicBezTo>
                  <a:moveTo>
                    <a:pt x="1072" y="7905"/>
                  </a:moveTo>
                  <a:lnTo>
                    <a:pt x="1072" y="7905"/>
                  </a:lnTo>
                  <a:cubicBezTo>
                    <a:pt x="1016" y="7632"/>
                    <a:pt x="974" y="7353"/>
                    <a:pt x="948" y="7071"/>
                  </a:cubicBezTo>
                </a:path>
              </a:pathLst>
            </a:custGeom>
            <a:noFill/>
            <a:ln w="25400" cap="flat">
              <a:solidFill>
                <a:srgbClr val="0070C0"/>
              </a:solidFill>
              <a:prstDash val="solid"/>
              <a:miter lim="800000"/>
            </a:ln>
            <a:effectLst/>
          </p:spPr>
          <p:txBody>
            <a:bodyPr wrap="square" lIns="45720" tIns="45720" rIns="45720" bIns="45720"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solidFill>
                    <a:srgbClr val="FFFFFF"/>
                  </a:solidFill>
                </a:defRPr>
              </a:pPr>
              <a:endParaRPr kumimoji="0"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grpSp>
        <p:nvGrpSpPr>
          <p:cNvPr id="15" name="Can 4">
            <a:extLst>
              <a:ext uri="{FF2B5EF4-FFF2-40B4-BE49-F238E27FC236}">
                <a16:creationId xmlns:a16="http://schemas.microsoft.com/office/drawing/2014/main" id="{8218FE7E-7910-B35F-BEE9-4360F2969747}"/>
              </a:ext>
            </a:extLst>
          </p:cNvPr>
          <p:cNvGrpSpPr/>
          <p:nvPr/>
        </p:nvGrpSpPr>
        <p:grpSpPr>
          <a:xfrm>
            <a:off x="4725832" y="4263463"/>
            <a:ext cx="1828801" cy="2432307"/>
            <a:chOff x="0" y="-2"/>
            <a:chExt cx="3657600" cy="4864612"/>
          </a:xfrm>
        </p:grpSpPr>
        <p:grpSp>
          <p:nvGrpSpPr>
            <p:cNvPr id="16" name="Group">
              <a:extLst>
                <a:ext uri="{FF2B5EF4-FFF2-40B4-BE49-F238E27FC236}">
                  <a16:creationId xmlns:a16="http://schemas.microsoft.com/office/drawing/2014/main" id="{4B5D4E09-94C8-58E1-CDA4-EA0F48353731}"/>
                </a:ext>
              </a:extLst>
            </p:cNvPr>
            <p:cNvGrpSpPr/>
            <p:nvPr/>
          </p:nvGrpSpPr>
          <p:grpSpPr>
            <a:xfrm>
              <a:off x="0" y="-2"/>
              <a:ext cx="3657600" cy="4864612"/>
              <a:chOff x="0" y="-1"/>
              <a:chExt cx="3657600" cy="4864610"/>
            </a:xfrm>
          </p:grpSpPr>
          <p:sp>
            <p:nvSpPr>
              <p:cNvPr id="18" name="Shape">
                <a:extLst>
                  <a:ext uri="{FF2B5EF4-FFF2-40B4-BE49-F238E27FC236}">
                    <a16:creationId xmlns:a16="http://schemas.microsoft.com/office/drawing/2014/main" id="{5B2E1593-BA9E-E9A4-BD4E-2FFB1EE9FE5C}"/>
                  </a:ext>
                </a:extLst>
              </p:cNvPr>
              <p:cNvSpPr/>
              <p:nvPr/>
            </p:nvSpPr>
            <p:spPr>
              <a:xfrm>
                <a:off x="0" y="-1"/>
                <a:ext cx="3657600" cy="4864610"/>
              </a:xfrm>
              <a:custGeom>
                <a:avLst/>
                <a:gdLst/>
                <a:ahLst/>
                <a:cxnLst>
                  <a:cxn ang="0">
                    <a:pos x="wd2" y="hd2"/>
                  </a:cxn>
                  <a:cxn ang="5400000">
                    <a:pos x="wd2" y="hd2"/>
                  </a:cxn>
                  <a:cxn ang="10800000">
                    <a:pos x="wd2" y="hd2"/>
                  </a:cxn>
                  <a:cxn ang="16200000">
                    <a:pos x="wd2" y="hd2"/>
                  </a:cxn>
                </a:cxnLst>
                <a:rect l="0" t="0" r="r" b="b"/>
                <a:pathLst>
                  <a:path w="21600" h="21600" extrusionOk="0">
                    <a:moveTo>
                      <a:pt x="0" y="2030"/>
                    </a:move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close/>
                  </a:path>
                </a:pathLst>
              </a:custGeom>
              <a:solidFill>
                <a:srgbClr val="FBE5D6"/>
              </a:solidFill>
              <a:ln w="12700" cap="flat">
                <a:noFill/>
                <a:miter lim="400000"/>
              </a:ln>
              <a:effectLst/>
            </p:spPr>
            <p:txBody>
              <a:bodyPr wrap="square" lIns="45720" tIns="45720" rIns="45720" bIns="45720"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solidFill>
                      <a:srgbClr val="FFFFFF"/>
                    </a:solidFill>
                  </a:defRPr>
                </a:pPr>
                <a:endParaRPr kumimoji="0"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 name="Oval">
                <a:extLst>
                  <a:ext uri="{FF2B5EF4-FFF2-40B4-BE49-F238E27FC236}">
                    <a16:creationId xmlns:a16="http://schemas.microsoft.com/office/drawing/2014/main" id="{4BC73D47-D333-BEA7-7E16-7CD0DAB5D5B3}"/>
                  </a:ext>
                </a:extLst>
              </p:cNvPr>
              <p:cNvSpPr/>
              <p:nvPr/>
            </p:nvSpPr>
            <p:spPr>
              <a:xfrm>
                <a:off x="0" y="-1"/>
                <a:ext cx="3657600" cy="914401"/>
              </a:xfrm>
              <a:prstGeom prst="ellipse">
                <a:avLst/>
              </a:prstGeom>
              <a:solidFill>
                <a:srgbClr val="FFFFFF">
                  <a:alpha val="40000"/>
                </a:srgbClr>
              </a:solidFill>
              <a:ln w="12700" cap="flat">
                <a:noFill/>
                <a:miter lim="400000"/>
              </a:ln>
              <a:effectLst/>
            </p:spPr>
            <p:txBody>
              <a:bodyPr wrap="square" lIns="45720" tIns="45720" rIns="45720" bIns="45720"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solidFill>
                      <a:srgbClr val="FFFFFF"/>
                    </a:solidFill>
                  </a:defRPr>
                </a:pPr>
                <a:endParaRPr kumimoji="0"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 name="Line">
                <a:extLst>
                  <a:ext uri="{FF2B5EF4-FFF2-40B4-BE49-F238E27FC236}">
                    <a16:creationId xmlns:a16="http://schemas.microsoft.com/office/drawing/2014/main" id="{A986D202-96B5-83E6-AC11-4F250A793EE7}"/>
                  </a:ext>
                </a:extLst>
              </p:cNvPr>
              <p:cNvSpPr/>
              <p:nvPr/>
            </p:nvSpPr>
            <p:spPr>
              <a:xfrm>
                <a:off x="0" y="-1"/>
                <a:ext cx="3657600" cy="4864610"/>
              </a:xfrm>
              <a:custGeom>
                <a:avLst/>
                <a:gdLst/>
                <a:ahLst/>
                <a:cxnLst>
                  <a:cxn ang="0">
                    <a:pos x="wd2" y="hd2"/>
                  </a:cxn>
                  <a:cxn ang="5400000">
                    <a:pos x="wd2" y="hd2"/>
                  </a:cxn>
                  <a:cxn ang="10800000">
                    <a:pos x="wd2" y="hd2"/>
                  </a:cxn>
                  <a:cxn ang="16200000">
                    <a:pos x="wd2" y="hd2"/>
                  </a:cxn>
                </a:cxnLst>
                <a:rect l="0" t="0" r="r" b="b"/>
                <a:pathLst>
                  <a:path w="21600" h="21600" extrusionOk="0">
                    <a:moveTo>
                      <a:pt x="21600" y="2030"/>
                    </a:moveTo>
                    <a:cubicBezTo>
                      <a:pt x="21600" y="3151"/>
                      <a:pt x="16765" y="4060"/>
                      <a:pt x="10800" y="4060"/>
                    </a:cubicBezTo>
                    <a:cubicBezTo>
                      <a:pt x="4835" y="4060"/>
                      <a:pt x="0" y="3151"/>
                      <a:pt x="0" y="2030"/>
                    </a:cubicBez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lnTo>
                      <a:pt x="0" y="2030"/>
                    </a:lnTo>
                  </a:path>
                </a:pathLst>
              </a:custGeom>
              <a:noFill/>
              <a:ln w="25400" cap="flat">
                <a:solidFill>
                  <a:srgbClr val="0070C0"/>
                </a:solidFill>
                <a:prstDash val="solid"/>
                <a:miter lim="800000"/>
              </a:ln>
              <a:effectLst/>
            </p:spPr>
            <p:txBody>
              <a:bodyPr wrap="square" lIns="45720" tIns="45720" rIns="45720" bIns="45720"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solidFill>
                      <a:srgbClr val="FFFFFF"/>
                    </a:solidFill>
                  </a:defRPr>
                </a:pPr>
                <a:endParaRPr kumimoji="0"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17" name="Database">
              <a:extLst>
                <a:ext uri="{FF2B5EF4-FFF2-40B4-BE49-F238E27FC236}">
                  <a16:creationId xmlns:a16="http://schemas.microsoft.com/office/drawing/2014/main" id="{676B9F7B-ADF3-CDD0-5F65-5CD5B1A08A55}"/>
                </a:ext>
              </a:extLst>
            </p:cNvPr>
            <p:cNvSpPr txBox="1"/>
            <p:nvPr/>
          </p:nvSpPr>
          <p:spPr>
            <a:xfrm>
              <a:off x="104140" y="2199240"/>
              <a:ext cx="3449322" cy="923330"/>
            </a:xfrm>
            <a:prstGeom prst="rect">
              <a:avLst/>
            </a:prstGeom>
            <a:noFill/>
            <a:ln w="254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20" tIns="45720" rIns="45720" bIns="45720" numCol="1" anchor="ctr">
              <a:spAutoFit/>
            </a:bodyPr>
            <a:lstStyle>
              <a:lvl1pPr>
                <a:defRPr sz="48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2400" b="0" i="0" u="none" strike="noStrike" kern="1200" cap="none" spc="0" normalizeH="0" baseline="0" noProof="0">
                  <a:ln>
                    <a:noFill/>
                  </a:ln>
                  <a:solidFill>
                    <a:prstClr val="black"/>
                  </a:solidFill>
                  <a:effectLst/>
                  <a:uLnTx/>
                  <a:uFillTx/>
                  <a:latin typeface="Calibri" panose="020F0502020204030204"/>
                  <a:ea typeface="+mn-ea"/>
                  <a:cs typeface="+mn-cs"/>
                </a:rPr>
                <a:t>   Database</a:t>
              </a:r>
            </a:p>
          </p:txBody>
        </p:sp>
      </p:grpSp>
      <p:grpSp>
        <p:nvGrpSpPr>
          <p:cNvPr id="21" name="Rounded Rectangle 5">
            <a:extLst>
              <a:ext uri="{FF2B5EF4-FFF2-40B4-BE49-F238E27FC236}">
                <a16:creationId xmlns:a16="http://schemas.microsoft.com/office/drawing/2014/main" id="{3823B4EF-CD8C-0F28-4AC5-D1B788BD9A02}"/>
              </a:ext>
            </a:extLst>
          </p:cNvPr>
          <p:cNvGrpSpPr/>
          <p:nvPr/>
        </p:nvGrpSpPr>
        <p:grpSpPr>
          <a:xfrm>
            <a:off x="4719483" y="1819836"/>
            <a:ext cx="1828801" cy="1828801"/>
            <a:chOff x="0" y="0"/>
            <a:chExt cx="3657600" cy="3657600"/>
          </a:xfrm>
        </p:grpSpPr>
        <p:sp>
          <p:nvSpPr>
            <p:cNvPr id="22" name="Rounded Rectangle">
              <a:extLst>
                <a:ext uri="{FF2B5EF4-FFF2-40B4-BE49-F238E27FC236}">
                  <a16:creationId xmlns:a16="http://schemas.microsoft.com/office/drawing/2014/main" id="{74A446A1-9EFE-7F0F-C4CA-B5ED900CC822}"/>
                </a:ext>
              </a:extLst>
            </p:cNvPr>
            <p:cNvSpPr/>
            <p:nvPr/>
          </p:nvSpPr>
          <p:spPr>
            <a:xfrm>
              <a:off x="0" y="0"/>
              <a:ext cx="3657600" cy="3657600"/>
            </a:xfrm>
            <a:prstGeom prst="roundRect">
              <a:avLst>
                <a:gd name="adj" fmla="val 16667"/>
              </a:avLst>
            </a:prstGeom>
            <a:solidFill>
              <a:srgbClr val="FBE5D6"/>
            </a:solidFill>
            <a:ln w="25400" cap="flat">
              <a:solidFill>
                <a:srgbClr val="0070C0"/>
              </a:solidFill>
              <a:prstDash val="solid"/>
              <a:miter lim="800000"/>
            </a:ln>
            <a:effectLst/>
          </p:spPr>
          <p:txBody>
            <a:bodyPr wrap="square" lIns="45720" tIns="45720" rIns="45720" bIns="45720"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solidFill>
                    <a:srgbClr val="FFFFFF"/>
                  </a:solidFill>
                </a:defRPr>
              </a:pPr>
              <a:endParaRPr kumimoji="0"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3" name="Business Logic">
              <a:extLst>
                <a:ext uri="{FF2B5EF4-FFF2-40B4-BE49-F238E27FC236}">
                  <a16:creationId xmlns:a16="http://schemas.microsoft.com/office/drawing/2014/main" id="{EB79ED11-BCFC-B0DE-EBA5-458134D41672}"/>
                </a:ext>
              </a:extLst>
            </p:cNvPr>
            <p:cNvSpPr txBox="1"/>
            <p:nvPr/>
          </p:nvSpPr>
          <p:spPr>
            <a:xfrm>
              <a:off x="282690" y="1367135"/>
              <a:ext cx="3092222" cy="923329"/>
            </a:xfrm>
            <a:prstGeom prst="rect">
              <a:avLst/>
            </a:prstGeom>
            <a:noFill/>
            <a:ln w="254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20" tIns="45720" rIns="45720" bIns="45720" numCol="1" anchor="ctr">
              <a:spAutoFit/>
            </a:bodyPr>
            <a:lstStyle>
              <a:lvl1pPr algn="ctr">
                <a:defRPr sz="4800"/>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The SUT</a:t>
              </a:r>
              <a:endParaRPr kumimoji="0"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4" name="Smiley Face 6">
            <a:extLst>
              <a:ext uri="{FF2B5EF4-FFF2-40B4-BE49-F238E27FC236}">
                <a16:creationId xmlns:a16="http://schemas.microsoft.com/office/drawing/2014/main" id="{BD33EEC2-D4A2-1D95-32AE-6F9372DEFA2C}"/>
              </a:ext>
            </a:extLst>
          </p:cNvPr>
          <p:cNvGrpSpPr/>
          <p:nvPr/>
        </p:nvGrpSpPr>
        <p:grpSpPr>
          <a:xfrm>
            <a:off x="1767331" y="2305126"/>
            <a:ext cx="914401" cy="914401"/>
            <a:chOff x="0" y="0"/>
            <a:chExt cx="1828800" cy="1828800"/>
          </a:xfrm>
        </p:grpSpPr>
        <p:sp>
          <p:nvSpPr>
            <p:cNvPr id="25" name="Circle">
              <a:extLst>
                <a:ext uri="{FF2B5EF4-FFF2-40B4-BE49-F238E27FC236}">
                  <a16:creationId xmlns:a16="http://schemas.microsoft.com/office/drawing/2014/main" id="{DE3DCEE0-30C2-FC30-CBEE-2264442C3A38}"/>
                </a:ext>
              </a:extLst>
            </p:cNvPr>
            <p:cNvSpPr/>
            <p:nvPr/>
          </p:nvSpPr>
          <p:spPr>
            <a:xfrm>
              <a:off x="0" y="0"/>
              <a:ext cx="1828800" cy="1828800"/>
            </a:xfrm>
            <a:prstGeom prst="ellipse">
              <a:avLst/>
            </a:prstGeom>
            <a:solidFill>
              <a:srgbClr val="FBE5D6"/>
            </a:solidFill>
            <a:ln w="12700" cap="flat">
              <a:noFill/>
              <a:miter lim="400000"/>
            </a:ln>
            <a:effectLst/>
          </p:spPr>
          <p:txBody>
            <a:bodyPr wrap="square" lIns="45720" tIns="45720" rIns="45720" bIns="45720"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Shape">
              <a:extLst>
                <a:ext uri="{FF2B5EF4-FFF2-40B4-BE49-F238E27FC236}">
                  <a16:creationId xmlns:a16="http://schemas.microsoft.com/office/drawing/2014/main" id="{2C19D2E1-D214-B993-CF65-5E1294CDA64E}"/>
                </a:ext>
              </a:extLst>
            </p:cNvPr>
            <p:cNvSpPr/>
            <p:nvPr/>
          </p:nvSpPr>
          <p:spPr>
            <a:xfrm>
              <a:off x="526204" y="545675"/>
              <a:ext cx="776393" cy="19050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1186" y="0"/>
                    <a:pt x="2650" y="0"/>
                  </a:cubicBezTo>
                  <a:cubicBezTo>
                    <a:pt x="4113" y="0"/>
                    <a:pt x="5300" y="4835"/>
                    <a:pt x="5300" y="10800"/>
                  </a:cubicBezTo>
                  <a:cubicBezTo>
                    <a:pt x="5300" y="16765"/>
                    <a:pt x="4113" y="21600"/>
                    <a:pt x="2650" y="21600"/>
                  </a:cubicBezTo>
                  <a:cubicBezTo>
                    <a:pt x="1186" y="21600"/>
                    <a:pt x="0" y="16765"/>
                    <a:pt x="0" y="10800"/>
                  </a:cubicBezTo>
                  <a:moveTo>
                    <a:pt x="16300" y="10800"/>
                  </a:moveTo>
                  <a:cubicBezTo>
                    <a:pt x="16300" y="4835"/>
                    <a:pt x="17487" y="0"/>
                    <a:pt x="18950" y="0"/>
                  </a:cubicBezTo>
                  <a:cubicBezTo>
                    <a:pt x="20414" y="0"/>
                    <a:pt x="21600" y="4835"/>
                    <a:pt x="21600" y="10800"/>
                  </a:cubicBezTo>
                  <a:cubicBezTo>
                    <a:pt x="21600" y="16765"/>
                    <a:pt x="20414" y="21600"/>
                    <a:pt x="18950" y="21600"/>
                  </a:cubicBezTo>
                  <a:cubicBezTo>
                    <a:pt x="17487" y="21600"/>
                    <a:pt x="16300" y="16765"/>
                    <a:pt x="16300" y="10800"/>
                  </a:cubicBezTo>
                </a:path>
              </a:pathLst>
            </a:custGeom>
            <a:solidFill>
              <a:srgbClr val="000000">
                <a:alpha val="20000"/>
              </a:srgbClr>
            </a:solidFill>
            <a:ln w="12700" cap="flat">
              <a:noFill/>
              <a:miter lim="400000"/>
            </a:ln>
            <a:effectLst/>
          </p:spPr>
          <p:txBody>
            <a:bodyPr wrap="square" lIns="45720" tIns="45720" rIns="45720" bIns="45720"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Shape">
              <a:extLst>
                <a:ext uri="{FF2B5EF4-FFF2-40B4-BE49-F238E27FC236}">
                  <a16:creationId xmlns:a16="http://schemas.microsoft.com/office/drawing/2014/main" id="{7C2631CB-0BAB-611B-F76D-F0E4E37D082B}"/>
                </a:ext>
              </a:extLst>
            </p:cNvPr>
            <p:cNvSpPr/>
            <p:nvPr/>
          </p:nvSpPr>
          <p:spPr>
            <a:xfrm>
              <a:off x="0" y="0"/>
              <a:ext cx="1828800" cy="1828800"/>
            </a:xfrm>
            <a:custGeom>
              <a:avLst/>
              <a:gdLst/>
              <a:ahLst/>
              <a:cxnLst>
                <a:cxn ang="0">
                  <a:pos x="wd2" y="hd2"/>
                </a:cxn>
                <a:cxn ang="5400000">
                  <a:pos x="wd2" y="hd2"/>
                </a:cxn>
                <a:cxn ang="10800000">
                  <a:pos x="wd2" y="hd2"/>
                </a:cxn>
                <a:cxn ang="16200000">
                  <a:pos x="wd2" y="hd2"/>
                </a:cxn>
              </a:cxnLst>
              <a:rect l="0" t="0" r="r" b="b"/>
              <a:pathLst>
                <a:path w="21600" h="21600" extrusionOk="0">
                  <a:moveTo>
                    <a:pt x="6215" y="7570"/>
                  </a:moveTo>
                  <a:cubicBezTo>
                    <a:pt x="6215" y="6949"/>
                    <a:pt x="6719" y="6445"/>
                    <a:pt x="7340" y="6445"/>
                  </a:cubicBezTo>
                  <a:cubicBezTo>
                    <a:pt x="7961" y="6445"/>
                    <a:pt x="8465" y="6949"/>
                    <a:pt x="8465" y="7570"/>
                  </a:cubicBezTo>
                  <a:cubicBezTo>
                    <a:pt x="8465" y="8191"/>
                    <a:pt x="7961" y="8695"/>
                    <a:pt x="7340" y="8695"/>
                  </a:cubicBezTo>
                  <a:cubicBezTo>
                    <a:pt x="6719" y="8695"/>
                    <a:pt x="6215" y="8191"/>
                    <a:pt x="6215" y="7570"/>
                  </a:cubicBezTo>
                  <a:moveTo>
                    <a:pt x="13135" y="7570"/>
                  </a:moveTo>
                  <a:cubicBezTo>
                    <a:pt x="13135" y="6949"/>
                    <a:pt x="13639" y="6445"/>
                    <a:pt x="14260" y="6445"/>
                  </a:cubicBezTo>
                  <a:cubicBezTo>
                    <a:pt x="14881" y="6445"/>
                    <a:pt x="15385" y="6949"/>
                    <a:pt x="15385" y="7570"/>
                  </a:cubicBezTo>
                  <a:cubicBezTo>
                    <a:pt x="15385" y="8191"/>
                    <a:pt x="14881" y="8695"/>
                    <a:pt x="14260" y="8695"/>
                  </a:cubicBezTo>
                  <a:cubicBezTo>
                    <a:pt x="13639" y="8695"/>
                    <a:pt x="13135" y="8191"/>
                    <a:pt x="13135" y="7570"/>
                  </a:cubicBezTo>
                  <a:moveTo>
                    <a:pt x="4946" y="15510"/>
                  </a:moveTo>
                  <a:cubicBezTo>
                    <a:pt x="8849" y="18190"/>
                    <a:pt x="12747" y="18190"/>
                    <a:pt x="16640" y="15510"/>
                  </a:cubicBezTo>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noFill/>
            <a:ln w="25400" cap="flat">
              <a:solidFill>
                <a:srgbClr val="0070C0"/>
              </a:solidFill>
              <a:prstDash val="solid"/>
              <a:miter lim="800000"/>
            </a:ln>
            <a:effectLst/>
          </p:spPr>
          <p:txBody>
            <a:bodyPr wrap="square" lIns="45720" tIns="45720" rIns="45720" bIns="45720"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8" name="Straight Arrow Connector 8">
            <a:extLst>
              <a:ext uri="{FF2B5EF4-FFF2-40B4-BE49-F238E27FC236}">
                <a16:creationId xmlns:a16="http://schemas.microsoft.com/office/drawing/2014/main" id="{BD1AB806-CAF9-4B4D-DFEA-4A6966DA66B8}"/>
              </a:ext>
            </a:extLst>
          </p:cNvPr>
          <p:cNvSpPr/>
          <p:nvPr/>
        </p:nvSpPr>
        <p:spPr>
          <a:xfrm flipV="1">
            <a:off x="6554633" y="2713563"/>
            <a:ext cx="2196328" cy="2286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127000">
            <a:solidFill>
              <a:schemeClr val="accent1"/>
            </a:solidFill>
            <a:miter/>
            <a:headEnd type="triangle"/>
            <a:tailEnd type="triangle"/>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Straight Arrow Connector 10">
            <a:extLst>
              <a:ext uri="{FF2B5EF4-FFF2-40B4-BE49-F238E27FC236}">
                <a16:creationId xmlns:a16="http://schemas.microsoft.com/office/drawing/2014/main" id="{0CF06071-EAC6-9432-7FBB-F331AF29065B}"/>
              </a:ext>
            </a:extLst>
          </p:cNvPr>
          <p:cNvSpPr/>
          <p:nvPr/>
        </p:nvSpPr>
        <p:spPr>
          <a:xfrm flipH="1">
            <a:off x="5622325" y="3648636"/>
            <a:ext cx="11558" cy="915172"/>
          </a:xfrm>
          <a:prstGeom prst="line">
            <a:avLst/>
          </a:prstGeom>
          <a:ln w="127000">
            <a:solidFill>
              <a:schemeClr val="accent1"/>
            </a:solidFill>
            <a:miter/>
            <a:headEnd type="triangle"/>
            <a:tailEnd type="triangle"/>
          </a:ln>
        </p:spPr>
        <p:txBody>
          <a:bodyPr tIns="45720" bIns="4572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Straight Arrow Connector 13">
            <a:extLst>
              <a:ext uri="{FF2B5EF4-FFF2-40B4-BE49-F238E27FC236}">
                <a16:creationId xmlns:a16="http://schemas.microsoft.com/office/drawing/2014/main" id="{6EBFD934-7C7A-AD1F-C8FF-B55627620C89}"/>
              </a:ext>
            </a:extLst>
          </p:cNvPr>
          <p:cNvSpPr/>
          <p:nvPr/>
        </p:nvSpPr>
        <p:spPr>
          <a:xfrm flipV="1">
            <a:off x="2688081" y="2716085"/>
            <a:ext cx="2031403" cy="20337"/>
          </a:xfrm>
          <a:prstGeom prst="line">
            <a:avLst/>
          </a:prstGeom>
          <a:ln w="127000">
            <a:solidFill>
              <a:schemeClr val="accent1"/>
            </a:solidFill>
            <a:miter/>
            <a:headEnd type="triangle"/>
            <a:tailEnd type="triangle"/>
          </a:ln>
        </p:spPr>
        <p:txBody>
          <a:bodyPr tIns="45720" bIns="4572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 name="Database">
            <a:extLst>
              <a:ext uri="{FF2B5EF4-FFF2-40B4-BE49-F238E27FC236}">
                <a16:creationId xmlns:a16="http://schemas.microsoft.com/office/drawing/2014/main" id="{9C171A53-95A4-FE62-6A3E-13C198E290BC}"/>
              </a:ext>
            </a:extLst>
          </p:cNvPr>
          <p:cNvSpPr txBox="1"/>
          <p:nvPr/>
        </p:nvSpPr>
        <p:spPr>
          <a:xfrm>
            <a:off x="1250696" y="3446164"/>
            <a:ext cx="1875962" cy="461665"/>
          </a:xfrm>
          <a:prstGeom prst="rect">
            <a:avLst/>
          </a:prstGeom>
          <a:noFill/>
          <a:ln w="254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20" tIns="45720" rIns="45720" bIns="45720" numCol="1" anchor="ctr">
            <a:spAutoFit/>
          </a:bodyPr>
          <a:lstStyle>
            <a:lvl1pPr>
              <a:defRPr sz="48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2400" b="0" i="0" u="none" strike="noStrike" kern="1200" cap="none" spc="0" normalizeH="0" baseline="0" noProof="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Human User</a:t>
            </a:r>
            <a:endParaRPr kumimoji="0"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Network…">
            <a:extLst>
              <a:ext uri="{FF2B5EF4-FFF2-40B4-BE49-F238E27FC236}">
                <a16:creationId xmlns:a16="http://schemas.microsoft.com/office/drawing/2014/main" id="{011F8A68-8D6D-A13C-57F0-48C42502DFB3}"/>
              </a:ext>
            </a:extLst>
          </p:cNvPr>
          <p:cNvSpPr txBox="1"/>
          <p:nvPr/>
        </p:nvSpPr>
        <p:spPr>
          <a:xfrm>
            <a:off x="8999178" y="2340284"/>
            <a:ext cx="2025043" cy="830997"/>
          </a:xfrm>
          <a:prstGeom prst="rect">
            <a:avLst/>
          </a:prstGeom>
          <a:noFill/>
          <a:ln w="254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20" tIns="45720" rIns="45720" bIns="45720" numCol="1"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sz="4800"/>
            </a:pPr>
            <a:r>
              <a:rPr kumimoji="0" sz="2400" b="0" i="0" u="none" strike="noStrike" kern="1200" cap="none" spc="0" normalizeH="0" baseline="0" noProof="0">
                <a:ln>
                  <a:noFill/>
                </a:ln>
                <a:solidFill>
                  <a:prstClr val="black"/>
                </a:solidFill>
                <a:effectLst/>
                <a:uLnTx/>
                <a:uFillTx/>
                <a:latin typeface="Calibri" panose="020F0502020204030204"/>
                <a:ea typeface="+mn-ea"/>
                <a:cs typeface="+mn-cs"/>
              </a:rPr>
              <a:t>Network</a:t>
            </a: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 Time, Randomness</a:t>
            </a:r>
            <a:endParaRPr kumimoji="0" sz="24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626518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 name="Good Tests are Not Flaky"/>
          <p:cNvSpPr txBox="1">
            <a:spLocks noGrp="1"/>
          </p:cNvSpPr>
          <p:nvPr>
            <p:ph type="title"/>
          </p:nvPr>
        </p:nvSpPr>
        <p:spPr>
          <a:prstGeom prst="rect">
            <a:avLst/>
          </a:prstGeom>
        </p:spPr>
        <p:txBody>
          <a:bodyPr/>
          <a:lstStyle/>
          <a:p>
            <a:r>
              <a:rPr lang="en-US" dirty="0"/>
              <a:t>Integration Tests can be Flaky</a:t>
            </a:r>
            <a:endParaRPr dirty="0"/>
          </a:p>
        </p:txBody>
      </p:sp>
      <p:sp>
        <p:nvSpPr>
          <p:cNvPr id="448" name="Body Level One…"/>
          <p:cNvSpPr txBox="1">
            <a:spLocks noGrp="1"/>
          </p:cNvSpPr>
          <p:nvPr>
            <p:ph type="body" idx="1"/>
          </p:nvPr>
        </p:nvSpPr>
        <p:spPr>
          <a:xfrm>
            <a:off x="838200" y="1500160"/>
            <a:ext cx="7097486" cy="435133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Flaky test failures are false alarms</a:t>
            </a:r>
          </a:p>
          <a:p>
            <a:r>
              <a:t>Most common cause of flaky test failures: “async wait” - tests that expect some asynchronous action to occur within a timeout</a:t>
            </a:r>
          </a:p>
          <a:p>
            <a:r>
              <a:rPr lang="en-US"/>
              <a:t>UI Testing is often flaky and slower</a:t>
            </a:r>
          </a:p>
          <a:p>
            <a:r>
              <a:t>Good tests avoid relying on timing</a:t>
            </a:r>
            <a:endParaRPr lang="en-US"/>
          </a:p>
          <a:p>
            <a:r>
              <a:rPr lang="en-US"/>
              <a:t>Good tests avoid relying on the order in which the tests are run</a:t>
            </a:r>
            <a:endParaRPr/>
          </a:p>
        </p:txBody>
      </p:sp>
      <p:sp>
        <p:nvSpPr>
          <p:cNvPr id="449" name="[Luo et al, FSE 2014 “An empirical analysis of flaky tests”]"/>
          <p:cNvSpPr txBox="1"/>
          <p:nvPr/>
        </p:nvSpPr>
        <p:spPr>
          <a:xfrm>
            <a:off x="6968229" y="6174101"/>
            <a:ext cx="5040867" cy="2821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lgn="l" defTabSz="825500">
              <a:spcBef>
                <a:spcPts val="3400"/>
              </a:spcBef>
              <a:defRPr sz="3000">
                <a:solidFill>
                  <a:srgbClr val="000000"/>
                </a:solidFill>
                <a:latin typeface="Avenir Next Medium"/>
                <a:ea typeface="Avenir Next Medium"/>
                <a:cs typeface="Avenir Next Medium"/>
                <a:sym typeface="Avenir Next Medium"/>
              </a:defRPr>
            </a:lvl1pPr>
          </a:lstStyle>
          <a:p>
            <a:pPr marL="0" marR="0" lvl="0" indent="0" algn="l" defTabSz="825500" rtl="0" eaLnBrk="1" fontAlgn="auto" latinLnBrk="0" hangingPunct="1">
              <a:lnSpc>
                <a:spcPct val="100000"/>
              </a:lnSpc>
              <a:spcBef>
                <a:spcPts val="3400"/>
              </a:spcBef>
              <a:spcAft>
                <a:spcPts val="0"/>
              </a:spcAft>
              <a:buClrTx/>
              <a:buSzTx/>
              <a:buFontTx/>
              <a:buNone/>
              <a:tabLst/>
              <a:defRPr/>
            </a:pPr>
            <a:r>
              <a:rPr kumimoji="0" sz="1500" b="0" i="0" u="none" strike="noStrike" kern="1200" cap="none" spc="0" normalizeH="0" baseline="0" noProof="0">
                <a:ln>
                  <a:noFill/>
                </a:ln>
                <a:solidFill>
                  <a:srgbClr val="000000"/>
                </a:solidFill>
                <a:effectLst/>
                <a:uLnTx/>
                <a:uFillTx/>
                <a:latin typeface="Avenir Next Medium"/>
                <a:sym typeface="Avenir Next Medium"/>
              </a:rPr>
              <a:t>[Luo et al, FSE 2014 “An empirical analysis of flaky tests”]</a:t>
            </a:r>
          </a:p>
        </p:txBody>
      </p:sp>
      <p:graphicFrame>
        <p:nvGraphicFramePr>
          <p:cNvPr id="450" name="2D Pie Chart"/>
          <p:cNvGraphicFramePr/>
          <p:nvPr/>
        </p:nvGraphicFramePr>
        <p:xfrm>
          <a:off x="6968229" y="1343818"/>
          <a:ext cx="6572428" cy="657242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 name="Flaky Test Example: Async/Wait"/>
          <p:cNvSpPr txBox="1">
            <a:spLocks noGrp="1"/>
          </p:cNvSpPr>
          <p:nvPr>
            <p:ph type="title"/>
          </p:nvPr>
        </p:nvSpPr>
        <p:spPr>
          <a:prstGeom prst="rect">
            <a:avLst/>
          </a:prstGeom>
        </p:spPr>
        <p:txBody>
          <a:bodyPr/>
          <a:lstStyle/>
          <a:p>
            <a:r>
              <a:rPr dirty="0"/>
              <a:t>Flaky Test Example: Async/Wait</a:t>
            </a:r>
          </a:p>
        </p:txBody>
      </p:sp>
      <p:sp>
        <p:nvSpPr>
          <p:cNvPr id="454" name="Body Level One…"/>
          <p:cNvSpPr txBox="1">
            <a:spLocks noGrp="1"/>
          </p:cNvSpPr>
          <p:nvPr>
            <p:ph type="body" idx="1"/>
          </p:nvPr>
        </p:nvSpPr>
        <p:spPr>
          <a:xfrm>
            <a:off x="838200" y="1500160"/>
            <a:ext cx="6891907" cy="435133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Autofit/>
          </a:bodyPr>
          <a:lstStyle/>
          <a:p>
            <a:pPr marL="238225" indent="-238225" defTabSz="1206977">
              <a:lnSpc>
                <a:spcPct val="100000"/>
              </a:lnSpc>
              <a:spcBef>
                <a:spcPts val="1200"/>
              </a:spcBef>
              <a:defRPr sz="4752"/>
            </a:pPr>
            <a:r>
              <a:rPr sz="2700"/>
              <a:t>Most common root cause of flakiness</a:t>
            </a:r>
          </a:p>
          <a:p>
            <a:pPr marL="238225" indent="-238225" defTabSz="1206977">
              <a:lnSpc>
                <a:spcPct val="100000"/>
              </a:lnSpc>
              <a:spcBef>
                <a:spcPts val="1200"/>
              </a:spcBef>
              <a:defRPr sz="4752"/>
            </a:pPr>
            <a:r>
              <a:rPr sz="2700"/>
              <a:t>Difficult to avoid, but </a:t>
            </a:r>
            <a:r>
              <a:rPr lang="en-US" sz="2700"/>
              <a:t>there are mitigations</a:t>
            </a:r>
            <a:r>
              <a:rPr sz="2700"/>
              <a:t>:</a:t>
            </a:r>
          </a:p>
          <a:p>
            <a:pPr marL="426820" lvl="1" indent="-238225" defTabSz="1206977">
              <a:lnSpc>
                <a:spcPct val="100000"/>
              </a:lnSpc>
              <a:spcBef>
                <a:spcPts val="1200"/>
              </a:spcBef>
              <a:buSzPct val="100000"/>
              <a:defRPr sz="4752"/>
            </a:pPr>
            <a:r>
              <a:rPr sz="2700"/>
              <a:t>Have more “small” tests that don’t require concurrency</a:t>
            </a:r>
          </a:p>
          <a:p>
            <a:pPr marL="426820" lvl="1" indent="-238225" defTabSz="1206977">
              <a:lnSpc>
                <a:spcPct val="100000"/>
              </a:lnSpc>
              <a:spcBef>
                <a:spcPts val="1200"/>
              </a:spcBef>
              <a:buSzPct val="100000"/>
              <a:defRPr sz="4752"/>
            </a:pPr>
            <a:r>
              <a:rPr sz="2700"/>
              <a:t>Ensure sufficient resources available for running tests</a:t>
            </a:r>
          </a:p>
          <a:p>
            <a:pPr marL="426820" lvl="1" indent="-238225" defTabSz="1206977">
              <a:lnSpc>
                <a:spcPct val="100000"/>
              </a:lnSpc>
              <a:spcBef>
                <a:spcPts val="1200"/>
              </a:spcBef>
              <a:buSzPct val="100000"/>
              <a:defRPr sz="4752"/>
            </a:pPr>
            <a:r>
              <a:rPr sz="2700"/>
              <a:t>Embed reasonable error detection to classify test failures as likely to be “flaky” vs true failures</a:t>
            </a:r>
          </a:p>
        </p:txBody>
      </p:sp>
      <p:grpSp>
        <p:nvGrpSpPr>
          <p:cNvPr id="457" name="Group"/>
          <p:cNvGrpSpPr/>
          <p:nvPr/>
        </p:nvGrpSpPr>
        <p:grpSpPr>
          <a:xfrm>
            <a:off x="9977241" y="4970735"/>
            <a:ext cx="1697823" cy="1047530"/>
            <a:chOff x="0" y="0"/>
            <a:chExt cx="3395643" cy="2095059"/>
          </a:xfrm>
        </p:grpSpPr>
        <p:sp>
          <p:nvSpPr>
            <p:cNvPr id="455" name="Test fails!"/>
            <p:cNvSpPr/>
            <p:nvPr/>
          </p:nvSpPr>
          <p:spPr>
            <a:xfrm>
              <a:off x="0" y="1120675"/>
              <a:ext cx="3395643" cy="974384"/>
            </a:xfrm>
            <a:prstGeom prst="rect">
              <a:avLst/>
            </a:prstGeom>
            <a:solidFill>
              <a:srgbClr val="8C1818"/>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3000">
                  <a:solidFill>
                    <a:srgbClr val="FFFFFF"/>
                  </a:solidFill>
                  <a:latin typeface="Avenir Next Medium"/>
                  <a:ea typeface="Avenir Next Medium"/>
                  <a:cs typeface="Avenir Next Medium"/>
                  <a:sym typeface="Avenir Next Medium"/>
                </a:defRPr>
              </a:lvl1pPr>
            </a:lstStyle>
            <a:p>
              <a:pPr marL="0" marR="0" lvl="0" indent="0" algn="l" defTabSz="821531" rtl="0" eaLnBrk="1" fontAlgn="auto" latinLnBrk="0" hangingPunct="1">
                <a:lnSpc>
                  <a:spcPct val="100000"/>
                </a:lnSpc>
                <a:spcBef>
                  <a:spcPts val="0"/>
                </a:spcBef>
                <a:spcAft>
                  <a:spcPts val="0"/>
                </a:spcAft>
                <a:buClrTx/>
                <a:buSzTx/>
                <a:buFontTx/>
                <a:buNone/>
                <a:tabLst/>
                <a:defRPr/>
              </a:pPr>
              <a:r>
                <a:rPr kumimoji="0" sz="1500" b="0" i="0" u="none" strike="noStrike" kern="1200" cap="none" spc="0" normalizeH="0" baseline="0" noProof="0">
                  <a:ln>
                    <a:noFill/>
                  </a:ln>
                  <a:solidFill>
                    <a:srgbClr val="FFFFFF"/>
                  </a:solidFill>
                  <a:effectLst/>
                  <a:uLnTx/>
                  <a:uFillTx/>
                  <a:latin typeface="Avenir Next Medium"/>
                  <a:sym typeface="Avenir Next Medium"/>
                </a:rPr>
                <a:t>Test fails!</a:t>
              </a:r>
            </a:p>
          </p:txBody>
        </p:sp>
        <p:sp>
          <p:nvSpPr>
            <p:cNvPr id="456" name="Line"/>
            <p:cNvSpPr/>
            <p:nvPr/>
          </p:nvSpPr>
          <p:spPr>
            <a:xfrm flipH="1">
              <a:off x="1697821" y="0"/>
              <a:ext cx="1" cy="1160860"/>
            </a:xfrm>
            <a:prstGeom prst="line">
              <a:avLst/>
            </a:prstGeom>
            <a:noFill/>
            <a:ln w="25400" cap="flat">
              <a:solidFill>
                <a:srgbClr val="A6AAA9"/>
              </a:solidFill>
              <a:prstDash val="solid"/>
              <a:miter lim="400000"/>
              <a:tailEnd type="triangle" w="med" len="med"/>
            </a:ln>
            <a:effectLst/>
          </p:spPr>
          <p:txBody>
            <a:bodyPr wrap="square" lIns="35719" tIns="35719" rIns="35719" bIns="35719" numCol="1" anchor="ctr">
              <a:noAutofit/>
            </a:bodyPr>
            <a:lstStyle/>
            <a:p>
              <a:pPr marL="0" marR="0" lvl="0" indent="0" algn="l" defTabSz="410766" rtl="0" eaLnBrk="1" fontAlgn="auto" latinLnBrk="0" hangingPunct="1">
                <a:lnSpc>
                  <a:spcPct val="100000"/>
                </a:lnSpc>
                <a:spcBef>
                  <a:spcPts val="0"/>
                </a:spcBef>
                <a:spcAft>
                  <a:spcPts val="0"/>
                </a:spcAft>
                <a:buClrTx/>
                <a:buSzTx/>
                <a:buFontTx/>
                <a:buNone/>
                <a:tabLst/>
                <a:defRPr sz="3000">
                  <a:solidFill>
                    <a:srgbClr val="FFFFFF"/>
                  </a:solidFill>
                  <a:latin typeface="Avenir Next Medium"/>
                  <a:ea typeface="Avenir Next Medium"/>
                  <a:cs typeface="Avenir Next Medium"/>
                  <a:sym typeface="Avenir Next Medium"/>
                </a:defRPr>
              </a:pPr>
              <a:endParaRPr kumimoji="0" sz="1500" b="0" i="0" u="none" strike="noStrike" kern="1200" cap="none" spc="0" normalizeH="0" baseline="0" noProof="0">
                <a:ln>
                  <a:noFill/>
                </a:ln>
                <a:solidFill>
                  <a:srgbClr val="FFFFFF"/>
                </a:solidFill>
                <a:effectLst/>
                <a:uLnTx/>
                <a:uFillTx/>
                <a:latin typeface="Avenir Next Medium"/>
                <a:sym typeface="Avenir Next Medium"/>
              </a:endParaRPr>
            </a:p>
          </p:txBody>
        </p:sp>
      </p:grpSp>
      <p:grpSp>
        <p:nvGrpSpPr>
          <p:cNvPr id="460" name="Group"/>
          <p:cNvGrpSpPr/>
          <p:nvPr/>
        </p:nvGrpSpPr>
        <p:grpSpPr>
          <a:xfrm>
            <a:off x="7840321" y="3788899"/>
            <a:ext cx="1602038" cy="2779368"/>
            <a:chOff x="0" y="0"/>
            <a:chExt cx="3204073" cy="5558731"/>
          </a:xfrm>
        </p:grpSpPr>
        <p:sp>
          <p:nvSpPr>
            <p:cNvPr id="458" name="Server startup complete"/>
            <p:cNvSpPr/>
            <p:nvPr/>
          </p:nvSpPr>
          <p:spPr>
            <a:xfrm>
              <a:off x="0" y="4397870"/>
              <a:ext cx="3204073" cy="1160861"/>
            </a:xfrm>
            <a:prstGeom prst="rect">
              <a:avLst/>
            </a:prstGeom>
            <a:solidFill>
              <a:srgbClr val="D9863D"/>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3000">
                  <a:solidFill>
                    <a:srgbClr val="000000"/>
                  </a:solidFill>
                  <a:latin typeface="Avenir Next Medium"/>
                  <a:ea typeface="Avenir Next Medium"/>
                  <a:cs typeface="Avenir Next Medium"/>
                  <a:sym typeface="Avenir Next Medium"/>
                </a:defRPr>
              </a:lvl1pPr>
            </a:lstStyle>
            <a:p>
              <a:pPr marL="0" marR="0" lvl="0" indent="0" algn="l" defTabSz="821531" rtl="0" eaLnBrk="1" fontAlgn="auto" latinLnBrk="0" hangingPunct="1">
                <a:lnSpc>
                  <a:spcPct val="100000"/>
                </a:lnSpc>
                <a:spcBef>
                  <a:spcPts val="0"/>
                </a:spcBef>
                <a:spcAft>
                  <a:spcPts val="0"/>
                </a:spcAft>
                <a:buClrTx/>
                <a:buSzTx/>
                <a:buFontTx/>
                <a:buNone/>
                <a:tabLst/>
                <a:defRPr/>
              </a:pPr>
              <a:r>
                <a:rPr kumimoji="0" sz="1500" b="0" i="0" u="none" strike="noStrike" kern="1200" cap="none" spc="0" normalizeH="0" baseline="0" noProof="0">
                  <a:ln>
                    <a:noFill/>
                  </a:ln>
                  <a:solidFill>
                    <a:srgbClr val="000000"/>
                  </a:solidFill>
                  <a:effectLst/>
                  <a:uLnTx/>
                  <a:uFillTx/>
                  <a:latin typeface="Avenir Next Medium"/>
                  <a:sym typeface="Avenir Next Medium"/>
                </a:rPr>
                <a:t>Server startup complete</a:t>
              </a:r>
            </a:p>
          </p:txBody>
        </p:sp>
        <p:sp>
          <p:nvSpPr>
            <p:cNvPr id="459" name="Line"/>
            <p:cNvSpPr/>
            <p:nvPr/>
          </p:nvSpPr>
          <p:spPr>
            <a:xfrm flipH="1">
              <a:off x="1602036" y="0"/>
              <a:ext cx="1" cy="4475646"/>
            </a:xfrm>
            <a:prstGeom prst="line">
              <a:avLst/>
            </a:prstGeom>
            <a:noFill/>
            <a:ln w="25400" cap="flat">
              <a:solidFill>
                <a:srgbClr val="A6AAA9"/>
              </a:solidFill>
              <a:prstDash val="solid"/>
              <a:miter lim="400000"/>
              <a:tailEnd type="triangle" w="med" len="med"/>
            </a:ln>
            <a:effectLst/>
          </p:spPr>
          <p:txBody>
            <a:bodyPr wrap="square" lIns="35719" tIns="35719" rIns="35719" bIns="35719" numCol="1" anchor="ctr">
              <a:noAutofit/>
            </a:bodyPr>
            <a:lstStyle/>
            <a:p>
              <a:pPr marL="0" marR="0" lvl="0" indent="0" algn="l" defTabSz="410766" rtl="0" eaLnBrk="1" fontAlgn="auto" latinLnBrk="0" hangingPunct="1">
                <a:lnSpc>
                  <a:spcPct val="100000"/>
                </a:lnSpc>
                <a:spcBef>
                  <a:spcPts val="0"/>
                </a:spcBef>
                <a:spcAft>
                  <a:spcPts val="0"/>
                </a:spcAft>
                <a:buClrTx/>
                <a:buSzTx/>
                <a:buFontTx/>
                <a:buNone/>
                <a:tabLst/>
                <a:defRPr sz="3000">
                  <a:solidFill>
                    <a:srgbClr val="FFFFFF"/>
                  </a:solidFill>
                  <a:latin typeface="Avenir Next Medium"/>
                  <a:ea typeface="Avenir Next Medium"/>
                  <a:cs typeface="Avenir Next Medium"/>
                  <a:sym typeface="Avenir Next Medium"/>
                </a:defRPr>
              </a:pPr>
              <a:endParaRPr kumimoji="0" sz="1500" b="0" i="0" u="none" strike="noStrike" kern="1200" cap="none" spc="0" normalizeH="0" baseline="0" noProof="0">
                <a:ln>
                  <a:noFill/>
                </a:ln>
                <a:solidFill>
                  <a:srgbClr val="FFFFFF"/>
                </a:solidFill>
                <a:effectLst/>
                <a:uLnTx/>
                <a:uFillTx/>
                <a:latin typeface="Avenir Next Medium"/>
                <a:sym typeface="Avenir Next Medium"/>
              </a:endParaRPr>
            </a:p>
          </p:txBody>
        </p:sp>
      </p:grpSp>
      <p:grpSp>
        <p:nvGrpSpPr>
          <p:cNvPr id="463" name="Group"/>
          <p:cNvGrpSpPr/>
          <p:nvPr/>
        </p:nvGrpSpPr>
        <p:grpSpPr>
          <a:xfrm>
            <a:off x="7840321" y="2131115"/>
            <a:ext cx="1823368" cy="1704666"/>
            <a:chOff x="0" y="0"/>
            <a:chExt cx="3646732" cy="3409329"/>
          </a:xfrm>
        </p:grpSpPr>
        <p:sp>
          <p:nvSpPr>
            <p:cNvPr id="461" name="Start server"/>
            <p:cNvSpPr/>
            <p:nvPr/>
          </p:nvSpPr>
          <p:spPr>
            <a:xfrm>
              <a:off x="0" y="1623391"/>
              <a:ext cx="3204073" cy="1785938"/>
            </a:xfrm>
            <a:prstGeom prst="rect">
              <a:avLst/>
            </a:prstGeom>
            <a:solidFill>
              <a:srgbClr val="D9863D"/>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3000">
                  <a:solidFill>
                    <a:srgbClr val="000000"/>
                  </a:solidFill>
                  <a:latin typeface="Avenir Next Medium"/>
                  <a:ea typeface="Avenir Next Medium"/>
                  <a:cs typeface="Avenir Next Medium"/>
                  <a:sym typeface="Avenir Next Medium"/>
                </a:defRPr>
              </a:lvl1pPr>
            </a:lstStyle>
            <a:p>
              <a:pPr marL="0" marR="0" lvl="0" indent="0" algn="l" defTabSz="821531" rtl="0" eaLnBrk="1" fontAlgn="auto" latinLnBrk="0" hangingPunct="1">
                <a:lnSpc>
                  <a:spcPct val="100000"/>
                </a:lnSpc>
                <a:spcBef>
                  <a:spcPts val="0"/>
                </a:spcBef>
                <a:spcAft>
                  <a:spcPts val="0"/>
                </a:spcAft>
                <a:buClrTx/>
                <a:buSzTx/>
                <a:buFontTx/>
                <a:buNone/>
                <a:tabLst/>
                <a:defRPr/>
              </a:pPr>
              <a:r>
                <a:rPr kumimoji="0" sz="1500" b="0" i="0" u="none" strike="noStrike" kern="1200" cap="none" spc="0" normalizeH="0" baseline="0" noProof="0">
                  <a:ln>
                    <a:noFill/>
                  </a:ln>
                  <a:solidFill>
                    <a:srgbClr val="000000"/>
                  </a:solidFill>
                  <a:effectLst/>
                  <a:uLnTx/>
                  <a:uFillTx/>
                  <a:latin typeface="Avenir Next Medium"/>
                  <a:sym typeface="Avenir Next Medium"/>
                </a:rPr>
                <a:t>Start server</a:t>
              </a:r>
            </a:p>
          </p:txBody>
        </p:sp>
        <p:sp>
          <p:nvSpPr>
            <p:cNvPr id="462" name="Line"/>
            <p:cNvSpPr/>
            <p:nvPr/>
          </p:nvSpPr>
          <p:spPr>
            <a:xfrm flipH="1">
              <a:off x="1477396" y="0"/>
              <a:ext cx="2169336" cy="1644444"/>
            </a:xfrm>
            <a:prstGeom prst="line">
              <a:avLst/>
            </a:prstGeom>
            <a:noFill/>
            <a:ln w="25400" cap="flat">
              <a:solidFill>
                <a:srgbClr val="A6AAA9"/>
              </a:solidFill>
              <a:prstDash val="solid"/>
              <a:miter lim="400000"/>
              <a:tailEnd type="triangle" w="med" len="med"/>
            </a:ln>
            <a:effectLst/>
          </p:spPr>
          <p:txBody>
            <a:bodyPr wrap="square" lIns="35719" tIns="35719" rIns="35719" bIns="35719" numCol="1" anchor="ctr">
              <a:noAutofit/>
            </a:bodyPr>
            <a:lstStyle/>
            <a:p>
              <a:pPr marL="0" marR="0" lvl="0" indent="0" algn="l" defTabSz="410766" rtl="0" eaLnBrk="1" fontAlgn="auto" latinLnBrk="0" hangingPunct="1">
                <a:lnSpc>
                  <a:spcPct val="100000"/>
                </a:lnSpc>
                <a:spcBef>
                  <a:spcPts val="0"/>
                </a:spcBef>
                <a:spcAft>
                  <a:spcPts val="0"/>
                </a:spcAft>
                <a:buClrTx/>
                <a:buSzTx/>
                <a:buFontTx/>
                <a:buNone/>
                <a:tabLst/>
                <a:defRPr sz="3000">
                  <a:solidFill>
                    <a:srgbClr val="FFFFFF"/>
                  </a:solidFill>
                  <a:latin typeface="Avenir Next Medium"/>
                  <a:ea typeface="Avenir Next Medium"/>
                  <a:cs typeface="Avenir Next Medium"/>
                  <a:sym typeface="Avenir Next Medium"/>
                </a:defRPr>
              </a:pPr>
              <a:endParaRPr kumimoji="0" sz="1500" b="0" i="0" u="none" strike="noStrike" kern="1200" cap="none" spc="0" normalizeH="0" baseline="0" noProof="0">
                <a:ln>
                  <a:noFill/>
                </a:ln>
                <a:solidFill>
                  <a:srgbClr val="FFFFFF"/>
                </a:solidFill>
                <a:effectLst/>
                <a:uLnTx/>
                <a:uFillTx/>
                <a:latin typeface="Avenir Next Medium"/>
                <a:sym typeface="Avenir Next Medium"/>
              </a:endParaRPr>
            </a:p>
          </p:txBody>
        </p:sp>
      </p:grpSp>
      <p:grpSp>
        <p:nvGrpSpPr>
          <p:cNvPr id="466" name="Group"/>
          <p:cNvGrpSpPr/>
          <p:nvPr/>
        </p:nvGrpSpPr>
        <p:grpSpPr>
          <a:xfrm>
            <a:off x="9977241" y="3774156"/>
            <a:ext cx="1697823" cy="1226265"/>
            <a:chOff x="0" y="0"/>
            <a:chExt cx="3395643" cy="2452530"/>
          </a:xfrm>
        </p:grpSpPr>
        <p:sp>
          <p:nvSpPr>
            <p:cNvPr id="464" name="Make request to server"/>
            <p:cNvSpPr/>
            <p:nvPr/>
          </p:nvSpPr>
          <p:spPr>
            <a:xfrm>
              <a:off x="0" y="1155064"/>
              <a:ext cx="3395643" cy="1297466"/>
            </a:xfrm>
            <a:prstGeom prst="rect">
              <a:avLst/>
            </a:prstGeom>
            <a:solidFill>
              <a:srgbClr val="3887A6"/>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3000">
                  <a:solidFill>
                    <a:srgbClr val="000000"/>
                  </a:solidFill>
                  <a:latin typeface="Avenir Next Medium"/>
                  <a:ea typeface="Avenir Next Medium"/>
                  <a:cs typeface="Avenir Next Medium"/>
                  <a:sym typeface="Avenir Next Medium"/>
                </a:defRPr>
              </a:lvl1pPr>
            </a:lstStyle>
            <a:p>
              <a:pPr marL="0" marR="0" lvl="0" indent="0" algn="l" defTabSz="821531" rtl="0" eaLnBrk="1" fontAlgn="auto" latinLnBrk="0" hangingPunct="1">
                <a:lnSpc>
                  <a:spcPct val="100000"/>
                </a:lnSpc>
                <a:spcBef>
                  <a:spcPts val="0"/>
                </a:spcBef>
                <a:spcAft>
                  <a:spcPts val="0"/>
                </a:spcAft>
                <a:buClrTx/>
                <a:buSzTx/>
                <a:buFontTx/>
                <a:buNone/>
                <a:tabLst/>
                <a:defRPr/>
              </a:pPr>
              <a:r>
                <a:rPr kumimoji="0" sz="1500" b="0" i="0" u="none" strike="noStrike" kern="1200" cap="none" spc="0" normalizeH="0" baseline="0" noProof="0">
                  <a:ln>
                    <a:noFill/>
                  </a:ln>
                  <a:solidFill>
                    <a:srgbClr val="000000"/>
                  </a:solidFill>
                  <a:effectLst/>
                  <a:uLnTx/>
                  <a:uFillTx/>
                  <a:latin typeface="Avenir Next Medium"/>
                  <a:sym typeface="Avenir Next Medium"/>
                </a:rPr>
                <a:t>Make request to server</a:t>
              </a:r>
            </a:p>
          </p:txBody>
        </p:sp>
        <p:sp>
          <p:nvSpPr>
            <p:cNvPr id="465" name="Line"/>
            <p:cNvSpPr/>
            <p:nvPr/>
          </p:nvSpPr>
          <p:spPr>
            <a:xfrm flipH="1">
              <a:off x="1697821" y="0"/>
              <a:ext cx="1" cy="1160860"/>
            </a:xfrm>
            <a:prstGeom prst="line">
              <a:avLst/>
            </a:prstGeom>
            <a:noFill/>
            <a:ln w="25400" cap="flat">
              <a:solidFill>
                <a:srgbClr val="A6AAA9"/>
              </a:solidFill>
              <a:prstDash val="solid"/>
              <a:miter lim="400000"/>
              <a:tailEnd type="triangle" w="med" len="med"/>
            </a:ln>
            <a:effectLst/>
          </p:spPr>
          <p:txBody>
            <a:bodyPr wrap="square" lIns="35719" tIns="35719" rIns="35719" bIns="35719" numCol="1" anchor="ctr">
              <a:noAutofit/>
            </a:bodyPr>
            <a:lstStyle/>
            <a:p>
              <a:pPr marL="0" marR="0" lvl="0" indent="0" algn="l" defTabSz="410766" rtl="0" eaLnBrk="1" fontAlgn="auto" latinLnBrk="0" hangingPunct="1">
                <a:lnSpc>
                  <a:spcPct val="100000"/>
                </a:lnSpc>
                <a:spcBef>
                  <a:spcPts val="0"/>
                </a:spcBef>
                <a:spcAft>
                  <a:spcPts val="0"/>
                </a:spcAft>
                <a:buClrTx/>
                <a:buSzTx/>
                <a:buFontTx/>
                <a:buNone/>
                <a:tabLst/>
                <a:defRPr sz="3000">
                  <a:solidFill>
                    <a:srgbClr val="FFFFFF"/>
                  </a:solidFill>
                  <a:latin typeface="Avenir Next Medium"/>
                  <a:ea typeface="Avenir Next Medium"/>
                  <a:cs typeface="Avenir Next Medium"/>
                  <a:sym typeface="Avenir Next Medium"/>
                </a:defRPr>
              </a:pPr>
              <a:endParaRPr kumimoji="0" sz="1500" b="0" i="0" u="none" strike="noStrike" kern="1200" cap="none" spc="0" normalizeH="0" baseline="0" noProof="0">
                <a:ln>
                  <a:noFill/>
                </a:ln>
                <a:solidFill>
                  <a:srgbClr val="FFFFFF"/>
                </a:solidFill>
                <a:effectLst/>
                <a:uLnTx/>
                <a:uFillTx/>
                <a:latin typeface="Avenir Next Medium"/>
                <a:sym typeface="Avenir Next Medium"/>
              </a:endParaRPr>
            </a:p>
          </p:txBody>
        </p:sp>
      </p:grpSp>
      <p:grpSp>
        <p:nvGrpSpPr>
          <p:cNvPr id="469" name="Group"/>
          <p:cNvGrpSpPr/>
          <p:nvPr/>
        </p:nvGrpSpPr>
        <p:grpSpPr>
          <a:xfrm>
            <a:off x="9691037" y="2125897"/>
            <a:ext cx="1936133" cy="1695140"/>
            <a:chOff x="-668191" y="-126479"/>
            <a:chExt cx="3872264" cy="3390280"/>
          </a:xfrm>
        </p:grpSpPr>
        <p:sp>
          <p:nvSpPr>
            <p:cNvPr id="467" name="Wait 3 seconds for server to start"/>
            <p:cNvSpPr/>
            <p:nvPr/>
          </p:nvSpPr>
          <p:spPr>
            <a:xfrm>
              <a:off x="0" y="1477863"/>
              <a:ext cx="3204073" cy="1785938"/>
            </a:xfrm>
            <a:prstGeom prst="rect">
              <a:avLst/>
            </a:prstGeom>
            <a:solidFill>
              <a:srgbClr val="3887A6"/>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3000">
                  <a:solidFill>
                    <a:srgbClr val="000000"/>
                  </a:solidFill>
                  <a:latin typeface="Avenir Next Medium"/>
                  <a:ea typeface="Avenir Next Medium"/>
                  <a:cs typeface="Avenir Next Medium"/>
                  <a:sym typeface="Avenir Next Medium"/>
                </a:defRPr>
              </a:lvl1pPr>
            </a:lstStyle>
            <a:p>
              <a:pPr marL="0" marR="0" lvl="0" indent="0" algn="l" defTabSz="821531" rtl="0" eaLnBrk="1" fontAlgn="auto" latinLnBrk="0" hangingPunct="1">
                <a:lnSpc>
                  <a:spcPct val="100000"/>
                </a:lnSpc>
                <a:spcBef>
                  <a:spcPts val="0"/>
                </a:spcBef>
                <a:spcAft>
                  <a:spcPts val="0"/>
                </a:spcAft>
                <a:buClrTx/>
                <a:buSzTx/>
                <a:buFontTx/>
                <a:buNone/>
                <a:tabLst/>
                <a:defRPr/>
              </a:pPr>
              <a:r>
                <a:rPr kumimoji="0" sz="1500" b="0" i="0" u="none" strike="noStrike" kern="1200" cap="none" spc="0" normalizeH="0" baseline="0" noProof="0">
                  <a:ln>
                    <a:noFill/>
                  </a:ln>
                  <a:solidFill>
                    <a:srgbClr val="000000"/>
                  </a:solidFill>
                  <a:effectLst/>
                  <a:uLnTx/>
                  <a:uFillTx/>
                  <a:latin typeface="Avenir Next Medium"/>
                  <a:sym typeface="Avenir Next Medium"/>
                </a:rPr>
                <a:t>Wait 3 seconds for server to start</a:t>
              </a:r>
            </a:p>
          </p:txBody>
        </p:sp>
        <p:sp>
          <p:nvSpPr>
            <p:cNvPr id="468" name="Line"/>
            <p:cNvSpPr/>
            <p:nvPr/>
          </p:nvSpPr>
          <p:spPr>
            <a:xfrm>
              <a:off x="-668191" y="-126479"/>
              <a:ext cx="2241579" cy="1654316"/>
            </a:xfrm>
            <a:prstGeom prst="line">
              <a:avLst/>
            </a:prstGeom>
            <a:noFill/>
            <a:ln w="25400" cap="flat">
              <a:solidFill>
                <a:srgbClr val="A6AAA9"/>
              </a:solidFill>
              <a:prstDash val="solid"/>
              <a:miter lim="400000"/>
              <a:tailEnd type="triangle" w="med" len="med"/>
            </a:ln>
            <a:effectLst/>
          </p:spPr>
          <p:txBody>
            <a:bodyPr wrap="square" lIns="35719" tIns="35719" rIns="35719" bIns="35719" numCol="1" anchor="ctr">
              <a:noAutofit/>
            </a:bodyPr>
            <a:lstStyle/>
            <a:p>
              <a:pPr marL="0" marR="0" lvl="0" indent="0" algn="l" defTabSz="410766" rtl="0" eaLnBrk="1" fontAlgn="auto" latinLnBrk="0" hangingPunct="1">
                <a:lnSpc>
                  <a:spcPct val="100000"/>
                </a:lnSpc>
                <a:spcBef>
                  <a:spcPts val="0"/>
                </a:spcBef>
                <a:spcAft>
                  <a:spcPts val="0"/>
                </a:spcAft>
                <a:buClrTx/>
                <a:buSzTx/>
                <a:buFontTx/>
                <a:buNone/>
                <a:tabLst/>
                <a:defRPr sz="3000">
                  <a:solidFill>
                    <a:srgbClr val="FFFFFF"/>
                  </a:solidFill>
                  <a:latin typeface="Avenir Next Medium"/>
                  <a:ea typeface="Avenir Next Medium"/>
                  <a:cs typeface="Avenir Next Medium"/>
                  <a:sym typeface="Avenir Next Medium"/>
                </a:defRPr>
              </a:pPr>
              <a:endParaRPr kumimoji="0" sz="1500" b="0" i="0" u="none" strike="noStrike" kern="1200" cap="none" spc="0" normalizeH="0" baseline="0" noProof="0">
                <a:ln>
                  <a:noFill/>
                </a:ln>
                <a:solidFill>
                  <a:srgbClr val="FFFFFF"/>
                </a:solidFill>
                <a:effectLst/>
                <a:uLnTx/>
                <a:uFillTx/>
                <a:latin typeface="Avenir Next Medium"/>
                <a:sym typeface="Avenir Next Medium"/>
              </a:endParaRPr>
            </a:p>
          </p:txBody>
        </p:sp>
      </p:grpSp>
      <p:sp>
        <p:nvSpPr>
          <p:cNvPr id="470" name="Start Test"/>
          <p:cNvSpPr/>
          <p:nvPr/>
        </p:nvSpPr>
        <p:spPr>
          <a:xfrm>
            <a:off x="9035454" y="1808246"/>
            <a:ext cx="1306451" cy="330399"/>
          </a:xfrm>
          <a:prstGeom prst="rect">
            <a:avLst/>
          </a:prstGeom>
          <a:solidFill>
            <a:srgbClr val="3887A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defTabSz="821531">
              <a:defRPr sz="3000">
                <a:solidFill>
                  <a:srgbClr val="000000"/>
                </a:solidFill>
                <a:latin typeface="Avenir Next Medium"/>
                <a:ea typeface="Avenir Next Medium"/>
                <a:cs typeface="Avenir Next Medium"/>
                <a:sym typeface="Avenir Next Medium"/>
              </a:defRPr>
            </a:lvl1pPr>
          </a:lstStyle>
          <a:p>
            <a:pPr marL="0" marR="0" lvl="0" indent="0" algn="l" defTabSz="821531" rtl="0" eaLnBrk="1" fontAlgn="auto" latinLnBrk="0" hangingPunct="1">
              <a:lnSpc>
                <a:spcPct val="100000"/>
              </a:lnSpc>
              <a:spcBef>
                <a:spcPts val="0"/>
              </a:spcBef>
              <a:spcAft>
                <a:spcPts val="0"/>
              </a:spcAft>
              <a:buClrTx/>
              <a:buSzTx/>
              <a:buFontTx/>
              <a:buNone/>
              <a:tabLst/>
              <a:defRPr/>
            </a:pPr>
            <a:r>
              <a:rPr kumimoji="0" sz="1500" b="0" i="0" u="none" strike="noStrike" kern="1200" cap="none" spc="0" normalizeH="0" baseline="0" noProof="0">
                <a:ln>
                  <a:noFill/>
                </a:ln>
                <a:solidFill>
                  <a:srgbClr val="000000"/>
                </a:solidFill>
                <a:effectLst/>
                <a:uLnTx/>
                <a:uFillTx/>
                <a:latin typeface="Avenir Next Medium"/>
                <a:sym typeface="Avenir Next Medium"/>
              </a:rPr>
              <a:t>Start Test</a:t>
            </a:r>
          </a:p>
        </p:txBody>
      </p:sp>
      <p:sp>
        <p:nvSpPr>
          <p:cNvPr id="471" name="Too late!"/>
          <p:cNvSpPr txBox="1"/>
          <p:nvPr/>
        </p:nvSpPr>
        <p:spPr>
          <a:xfrm>
            <a:off x="9464002" y="6159331"/>
            <a:ext cx="786627" cy="31835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3200" b="1">
                <a:solidFill>
                  <a:srgbClr val="D9863D"/>
                </a:solidFill>
                <a:latin typeface="Avenir Next Regular"/>
                <a:ea typeface="Avenir Next Regular"/>
                <a:cs typeface="Avenir Next Regular"/>
                <a:sym typeface="Avenir Next Regular"/>
              </a:defRPr>
            </a:lvl1pPr>
          </a:lstStyle>
          <a:p>
            <a:pPr marL="0" marR="0" lvl="0" indent="0" algn="l" defTabSz="821531" rtl="0" eaLnBrk="1" fontAlgn="auto" latinLnBrk="0" hangingPunct="1">
              <a:lnSpc>
                <a:spcPct val="100000"/>
              </a:lnSpc>
              <a:spcBef>
                <a:spcPts val="0"/>
              </a:spcBef>
              <a:spcAft>
                <a:spcPts val="0"/>
              </a:spcAft>
              <a:buClrTx/>
              <a:buSzTx/>
              <a:buFontTx/>
              <a:buNone/>
              <a:tabLst/>
              <a:defRPr/>
            </a:pPr>
            <a:r>
              <a:rPr kumimoji="0" sz="1600" b="1" i="0" u="none" strike="noStrike" kern="1200" cap="none" spc="0" normalizeH="0" baseline="0" noProof="0">
                <a:ln>
                  <a:noFill/>
                </a:ln>
                <a:solidFill>
                  <a:srgbClr val="D9863D"/>
                </a:solidFill>
                <a:effectLst/>
                <a:uLnTx/>
                <a:uFillTx/>
                <a:latin typeface="Avenir Next Regular"/>
                <a:sym typeface="Avenir Next Regular"/>
              </a:rPr>
              <a:t>Too late!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2EBB801-8508-4E8C-8C36-B7430B2AF2B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CEB5158-CD8E-CD98-7735-B3103D10B157}"/>
              </a:ext>
            </a:extLst>
          </p:cNvPr>
          <p:cNvSpPr>
            <a:spLocks noGrp="1"/>
          </p:cNvSpPr>
          <p:nvPr>
            <p:ph type="title"/>
          </p:nvPr>
        </p:nvSpPr>
        <p:spPr/>
        <p:txBody>
          <a:bodyPr/>
          <a:lstStyle/>
          <a:p>
            <a:r>
              <a:rPr lang="en-US" dirty="0"/>
              <a:t>We make flaky tests anyway</a:t>
            </a:r>
          </a:p>
        </p:txBody>
      </p:sp>
      <p:sp>
        <p:nvSpPr>
          <p:cNvPr id="6" name="TextBox 5">
            <a:extLst>
              <a:ext uri="{FF2B5EF4-FFF2-40B4-BE49-F238E27FC236}">
                <a16:creationId xmlns:a16="http://schemas.microsoft.com/office/drawing/2014/main" id="{7C908895-0AC1-0E20-03DD-78793AEBA4A4}"/>
              </a:ext>
            </a:extLst>
          </p:cNvPr>
          <p:cNvSpPr txBox="1"/>
          <p:nvPr/>
        </p:nvSpPr>
        <p:spPr>
          <a:xfrm>
            <a:off x="688889" y="1913175"/>
            <a:ext cx="21726268" cy="369331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 </a:t>
            </a:r>
            <a:r>
              <a:rPr kumimoji="0" lang="en-US" sz="1800" b="0" i="0" u="none" strike="noStrike" kern="1200" cap="none" spc="0" normalizeH="0" baseline="0" noProof="0" dirty="0">
                <a:ln>
                  <a:noFill/>
                </a:ln>
                <a:solidFill>
                  <a:srgbClr val="800000"/>
                </a:solidFill>
                <a:effectLst/>
                <a:uLnTx/>
                <a:uFillTx/>
                <a:latin typeface="Menlo" panose="020B0609030804020204" pitchFamily="49" charset="0"/>
                <a:ea typeface="+mn-ea"/>
                <a:cs typeface="+mn-cs"/>
              </a:rPr>
              <a:t>name</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Menlo" panose="020B0609030804020204" pitchFamily="49" charset="0"/>
                <a:ea typeface="+mn-ea"/>
                <a:cs typeface="+mn-cs"/>
              </a:rPr>
              <a:t>Test that the backend server starts</a:t>
            </a:r>
            <a:endPar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800000"/>
                </a:solidFill>
                <a:effectLst/>
                <a:uLnTx/>
                <a:uFillTx/>
                <a:latin typeface="Menlo" panose="020B0609030804020204" pitchFamily="49" charset="0"/>
                <a:ea typeface="+mn-ea"/>
                <a:cs typeface="+mn-cs"/>
              </a:rPr>
              <a:t>  run</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 </a:t>
            </a:r>
            <a:r>
              <a:rPr kumimoji="0" lang="en-US" sz="1800" b="0" i="0" u="none" strike="noStrike" kern="1200" cap="none" spc="0" normalizeH="0" baseline="0" noProof="0" dirty="0">
                <a:ln>
                  <a:noFill/>
                </a:ln>
                <a:solidFill>
                  <a:srgbClr val="AF00DB"/>
                </a:solidFill>
                <a:effectLst/>
                <a:uLnTx/>
                <a:uFillTx/>
                <a:latin typeface="Menlo" panose="020B0609030804020204" pitchFamily="49" charset="0"/>
                <a:ea typeface="+mn-ea"/>
                <a:cs typeface="+mn-cs"/>
              </a:rPr>
              <a:t>|</a:t>
            </a:r>
            <a:endPar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Menlo" panose="020B0609030804020204" pitchFamily="49" charset="0"/>
                <a:ea typeface="+mn-ea"/>
                <a:cs typeface="+mn-cs"/>
              </a:rPr>
              <a:t>    </a:t>
            </a:r>
            <a:r>
              <a:rPr kumimoji="0" lang="en-US" sz="1800" b="0" i="0" u="none" strike="noStrike" kern="1200" cap="none" spc="0" normalizeH="0" baseline="0" noProof="0" dirty="0" err="1">
                <a:ln>
                  <a:noFill/>
                </a:ln>
                <a:solidFill>
                  <a:srgbClr val="0000FF"/>
                </a:solidFill>
                <a:effectLst/>
                <a:uLnTx/>
                <a:uFillTx/>
                <a:latin typeface="Menlo" panose="020B0609030804020204" pitchFamily="49" charset="0"/>
                <a:ea typeface="+mn-ea"/>
                <a:cs typeface="+mn-cs"/>
              </a:rPr>
              <a:t>npm</a:t>
            </a:r>
            <a:r>
              <a:rPr kumimoji="0" lang="en-US" sz="1800" b="0" i="0" u="none" strike="noStrike" kern="1200" cap="none" spc="0" normalizeH="0" baseline="0" noProof="0" dirty="0">
                <a:ln>
                  <a:noFill/>
                </a:ln>
                <a:solidFill>
                  <a:srgbClr val="0000FF"/>
                </a:solidFill>
                <a:effectLst/>
                <a:uLnTx/>
                <a:uFillTx/>
                <a:latin typeface="Menlo" panose="020B0609030804020204" pitchFamily="49" charset="0"/>
                <a:ea typeface="+mn-ea"/>
                <a:cs typeface="+mn-cs"/>
              </a:rPr>
              <a:t> start -w=server &amp; sleep 5</a:t>
            </a:r>
            <a:endPar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Menlo" panose="020B0609030804020204" pitchFamily="49" charset="0"/>
                <a:ea typeface="+mn-ea"/>
                <a:cs typeface="+mn-cs"/>
              </a:rPr>
              <a:t>    echo "Checking if home page is served"</a:t>
            </a:r>
            <a:endPar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Menlo" panose="020B0609030804020204" pitchFamily="49" charset="0"/>
                <a:ea typeface="+mn-ea"/>
                <a:cs typeface="+mn-cs"/>
              </a:rPr>
              <a:t>    curl --fail 'http://localhost:8000/' &gt; /dev/null 2&gt;&amp;1</a:t>
            </a:r>
            <a:endPar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b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Menlo" panose="020B0609030804020204" pitchFamily="49" charset="0"/>
                <a:ea typeface="+mn-ea"/>
                <a:cs typeface="+mn-cs"/>
              </a:rPr>
              <a:t>echo "Checking if login page is served"</a:t>
            </a:r>
            <a:endPar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Menlo" panose="020B0609030804020204" pitchFamily="49" charset="0"/>
                <a:ea typeface="+mn-ea"/>
                <a:cs typeface="+mn-cs"/>
              </a:rPr>
              <a:t>    curl --fail 'http://localhost:8000/login' &gt; /dev/null 2&gt;&amp;1</a:t>
            </a:r>
            <a:endPar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b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Menlo" panose="020B0609030804020204" pitchFamily="49" charset="0"/>
                <a:ea typeface="+mn-ea"/>
                <a:cs typeface="+mn-cs"/>
              </a:rPr>
              <a:t>echo "Checking if </a:t>
            </a:r>
            <a:r>
              <a:rPr kumimoji="0" lang="en-US" sz="1800" b="0" i="0" u="none" strike="noStrike" kern="1200" cap="none" spc="0" normalizeH="0" baseline="0" noProof="0" dirty="0" err="1">
                <a:ln>
                  <a:noFill/>
                </a:ln>
                <a:solidFill>
                  <a:srgbClr val="0000FF"/>
                </a:solidFill>
                <a:effectLst/>
                <a:uLnTx/>
                <a:uFillTx/>
                <a:latin typeface="Menlo" panose="020B0609030804020204" pitchFamily="49" charset="0"/>
                <a:ea typeface="+mn-ea"/>
                <a:cs typeface="+mn-cs"/>
              </a:rPr>
              <a:t>api</a:t>
            </a:r>
            <a:r>
              <a:rPr kumimoji="0" lang="en-US" sz="1800" b="0" i="0" u="none" strike="noStrike" kern="1200" cap="none" spc="0" normalizeH="0" baseline="0" noProof="0" dirty="0">
                <a:ln>
                  <a:noFill/>
                </a:ln>
                <a:solidFill>
                  <a:srgbClr val="0000FF"/>
                </a:solidFill>
                <a:effectLst/>
                <a:uLnTx/>
                <a:uFillTx/>
                <a:latin typeface="Menlo" panose="020B0609030804020204" pitchFamily="49" charset="0"/>
                <a:ea typeface="+mn-ea"/>
                <a:cs typeface="+mn-cs"/>
              </a:rPr>
              <a:t> endpoint returns several threads"</a:t>
            </a:r>
            <a:endPar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Menlo" panose="020B0609030804020204" pitchFamily="49" charset="0"/>
                <a:ea typeface="+mn-ea"/>
                <a:cs typeface="+mn-cs"/>
              </a:rPr>
              <a:t>    curl --fail 'http://localhost:8000/</a:t>
            </a:r>
            <a:r>
              <a:rPr kumimoji="0" lang="en-US" sz="1800" b="0" i="0" u="none" strike="noStrike" kern="1200" cap="none" spc="0" normalizeH="0" baseline="0" noProof="0" dirty="0" err="1">
                <a:ln>
                  <a:noFill/>
                </a:ln>
                <a:solidFill>
                  <a:srgbClr val="0000FF"/>
                </a:solidFill>
                <a:effectLst/>
                <a:uLnTx/>
                <a:uFillTx/>
                <a:latin typeface="Menlo" panose="020B0609030804020204" pitchFamily="49" charset="0"/>
                <a:ea typeface="+mn-ea"/>
                <a:cs typeface="+mn-cs"/>
              </a:rPr>
              <a:t>api</a:t>
            </a:r>
            <a:r>
              <a:rPr kumimoji="0" lang="en-US" sz="1800" b="0" i="0" u="none" strike="noStrike" kern="1200" cap="none" spc="0" normalizeH="0" baseline="0" noProof="0" dirty="0">
                <a:ln>
                  <a:noFill/>
                </a:ln>
                <a:solidFill>
                  <a:srgbClr val="0000FF"/>
                </a:solidFill>
                <a:effectLst/>
                <a:uLnTx/>
                <a:uFillTx/>
                <a:latin typeface="Menlo" panose="020B0609030804020204" pitchFamily="49" charset="0"/>
                <a:ea typeface="+mn-ea"/>
                <a:cs typeface="+mn-cs"/>
              </a:rPr>
              <a:t>/thread/list' 2&gt; /dev/null | </a:t>
            </a:r>
            <a:r>
              <a:rPr kumimoji="0" lang="en-US" sz="1800" b="0" i="0" u="none" strike="noStrike" kern="1200" cap="none" spc="0" normalizeH="0" baseline="0" noProof="0" dirty="0" err="1">
                <a:ln>
                  <a:noFill/>
                </a:ln>
                <a:solidFill>
                  <a:srgbClr val="0000FF"/>
                </a:solidFill>
                <a:effectLst/>
                <a:uLnTx/>
                <a:uFillTx/>
                <a:latin typeface="Menlo" panose="020B0609030804020204" pitchFamily="49" charset="0"/>
                <a:ea typeface="+mn-ea"/>
                <a:cs typeface="+mn-cs"/>
              </a:rPr>
              <a:t>jq</a:t>
            </a:r>
            <a:r>
              <a:rPr kumimoji="0" lang="en-US" sz="1800" b="0" i="0" u="none" strike="noStrike" kern="1200" cap="none" spc="0" normalizeH="0" baseline="0" noProof="0" dirty="0">
                <a:ln>
                  <a:noFill/>
                </a:ln>
                <a:solidFill>
                  <a:srgbClr val="0000FF"/>
                </a:solidFill>
                <a:effectLst/>
                <a:uLnTx/>
                <a:uFillTx/>
                <a:latin typeface="Menlo" panose="020B0609030804020204" pitchFamily="49" charset="0"/>
                <a:ea typeface="+mn-ea"/>
                <a:cs typeface="+mn-cs"/>
              </a:rPr>
              <a:t> 'if length &lt; 4 then error("Too few posts returned from </a:t>
            </a:r>
            <a:r>
              <a:rPr kumimoji="0" lang="en-US" sz="1800" b="0" i="0" u="none" strike="noStrike" kern="1200" cap="none" spc="0" normalizeH="0" baseline="0" noProof="0" dirty="0" err="1">
                <a:ln>
                  <a:noFill/>
                </a:ln>
                <a:solidFill>
                  <a:srgbClr val="0000FF"/>
                </a:solidFill>
                <a:effectLst/>
                <a:uLnTx/>
                <a:uFillTx/>
                <a:latin typeface="Menlo" panose="020B0609030804020204" pitchFamily="49" charset="0"/>
                <a:ea typeface="+mn-ea"/>
                <a:cs typeface="+mn-cs"/>
              </a:rPr>
              <a:t>api</a:t>
            </a:r>
            <a:r>
              <a:rPr kumimoji="0" lang="en-US" sz="1800" b="0" i="0" u="none" strike="noStrike" kern="1200" cap="none" spc="0" normalizeH="0" baseline="0" noProof="0" dirty="0">
                <a:ln>
                  <a:noFill/>
                </a:ln>
                <a:solidFill>
                  <a:srgbClr val="0000FF"/>
                </a:solidFill>
                <a:effectLst/>
                <a:uLnTx/>
                <a:uFillTx/>
                <a:latin typeface="Menlo" panose="020B0609030804020204" pitchFamily="49" charset="0"/>
                <a:ea typeface="+mn-ea"/>
                <a:cs typeface="+mn-cs"/>
              </a:rPr>
              <a:t>") else . end'</a:t>
            </a:r>
            <a:endPar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br>
            <a:endPar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endParaRPr>
          </a:p>
        </p:txBody>
      </p:sp>
    </p:spTree>
    <p:extLst>
      <p:ext uri="{BB962C8B-B14F-4D97-AF65-F5344CB8AC3E}">
        <p14:creationId xmlns:p14="http://schemas.microsoft.com/office/powerpoint/2010/main" val="4176797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4F9A43-B57E-514D-6496-269CD26A15B9}"/>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1E1122-0CAE-D956-BA87-C9884F345EF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E4F23526-7DCE-D3F7-C203-3322510C79A1}"/>
              </a:ext>
            </a:extLst>
          </p:cNvPr>
          <p:cNvSpPr>
            <a:spLocks noGrp="1"/>
          </p:cNvSpPr>
          <p:nvPr>
            <p:ph type="title"/>
          </p:nvPr>
        </p:nvSpPr>
        <p:spPr/>
        <p:txBody>
          <a:bodyPr/>
          <a:lstStyle/>
          <a:p>
            <a:r>
              <a:rPr lang="en-US" dirty="0"/>
              <a:t>Remove unnecessary parts of environment</a:t>
            </a:r>
          </a:p>
        </p:txBody>
      </p:sp>
      <p:sp>
        <p:nvSpPr>
          <p:cNvPr id="5" name="Freeform 23">
            <a:extLst>
              <a:ext uri="{FF2B5EF4-FFF2-40B4-BE49-F238E27FC236}">
                <a16:creationId xmlns:a16="http://schemas.microsoft.com/office/drawing/2014/main" id="{7B452C4F-888F-0B8D-F2B2-E64643F82AA5}"/>
              </a:ext>
            </a:extLst>
          </p:cNvPr>
          <p:cNvSpPr/>
          <p:nvPr/>
        </p:nvSpPr>
        <p:spPr>
          <a:xfrm>
            <a:off x="3126658" y="3791908"/>
            <a:ext cx="5117691" cy="2903861"/>
          </a:xfrm>
          <a:custGeom>
            <a:avLst/>
            <a:gdLst/>
            <a:ahLst/>
            <a:cxnLst>
              <a:cxn ang="0">
                <a:pos x="wd2" y="hd2"/>
              </a:cxn>
              <a:cxn ang="5400000">
                <a:pos x="wd2" y="hd2"/>
              </a:cxn>
              <a:cxn ang="10800000">
                <a:pos x="wd2" y="hd2"/>
              </a:cxn>
              <a:cxn ang="16200000">
                <a:pos x="wd2" y="hd2"/>
              </a:cxn>
            </a:cxnLst>
            <a:rect l="0" t="0" r="r" b="b"/>
            <a:pathLst>
              <a:path w="21600" h="21159" extrusionOk="0">
                <a:moveTo>
                  <a:pt x="0" y="20837"/>
                </a:moveTo>
                <a:cubicBezTo>
                  <a:pt x="1261" y="16995"/>
                  <a:pt x="2521" y="13153"/>
                  <a:pt x="3673" y="9875"/>
                </a:cubicBezTo>
                <a:cubicBezTo>
                  <a:pt x="4824" y="6598"/>
                  <a:pt x="5198" y="2640"/>
                  <a:pt x="6910" y="1171"/>
                </a:cubicBezTo>
                <a:cubicBezTo>
                  <a:pt x="8621" y="-298"/>
                  <a:pt x="12024" y="-441"/>
                  <a:pt x="13944" y="1063"/>
                </a:cubicBezTo>
                <a:cubicBezTo>
                  <a:pt x="15863" y="2568"/>
                  <a:pt x="17149" y="6849"/>
                  <a:pt x="18425" y="10198"/>
                </a:cubicBezTo>
                <a:cubicBezTo>
                  <a:pt x="19701" y="13547"/>
                  <a:pt x="20651" y="17353"/>
                  <a:pt x="21600" y="21159"/>
                </a:cubicBezTo>
              </a:path>
            </a:pathLst>
          </a:custGeom>
          <a:blipFill>
            <a:blip r:embed="rId2"/>
          </a:blipFill>
          <a:ln w="25400">
            <a:solidFill>
              <a:srgbClr val="0070C0"/>
            </a:solidFill>
            <a:prstDash val="dash"/>
            <a:miter/>
          </a:ln>
        </p:spPr>
        <p:txBody>
          <a:bodyPr tIns="45720" bIns="45720" anchor="ctr"/>
          <a:lstStyle/>
          <a:p>
            <a:pPr marL="0" marR="0" lvl="0" indent="0" algn="ctr" defTabSz="914400" rtl="0" eaLnBrk="1" fontAlgn="auto" latinLnBrk="0" hangingPunct="1">
              <a:lnSpc>
                <a:spcPct val="100000"/>
              </a:lnSpc>
              <a:spcBef>
                <a:spcPts val="0"/>
              </a:spcBef>
              <a:spcAft>
                <a:spcPts val="0"/>
              </a:spcAft>
              <a:buClrTx/>
              <a:buSzTx/>
              <a:buFontTx/>
              <a:buNone/>
              <a:tabLst/>
              <a:defRPr>
                <a:solidFill>
                  <a:srgbClr val="FFFFFF"/>
                </a:solidFill>
              </a:defRPr>
            </a:pPr>
            <a:endParaRPr kumimoji="0"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6" name="Freeform 21">
            <a:extLst>
              <a:ext uri="{FF2B5EF4-FFF2-40B4-BE49-F238E27FC236}">
                <a16:creationId xmlns:a16="http://schemas.microsoft.com/office/drawing/2014/main" id="{3C9B608C-3592-3A22-8A33-D932081DC802}"/>
              </a:ext>
            </a:extLst>
          </p:cNvPr>
          <p:cNvGrpSpPr/>
          <p:nvPr/>
        </p:nvGrpSpPr>
        <p:grpSpPr>
          <a:xfrm>
            <a:off x="7013476" y="1533832"/>
            <a:ext cx="4888473" cy="3510117"/>
            <a:chOff x="-1" y="0"/>
            <a:chExt cx="9776943" cy="7020232"/>
          </a:xfrm>
        </p:grpSpPr>
        <p:sp>
          <p:nvSpPr>
            <p:cNvPr id="7" name="Line">
              <a:extLst>
                <a:ext uri="{FF2B5EF4-FFF2-40B4-BE49-F238E27FC236}">
                  <a16:creationId xmlns:a16="http://schemas.microsoft.com/office/drawing/2014/main" id="{47C9876F-0F8B-E863-204D-9196F701B575}"/>
                </a:ext>
              </a:extLst>
            </p:cNvPr>
            <p:cNvSpPr/>
            <p:nvPr/>
          </p:nvSpPr>
          <p:spPr>
            <a:xfrm>
              <a:off x="-1" y="0"/>
              <a:ext cx="9776943" cy="7020232"/>
            </a:xfrm>
            <a:custGeom>
              <a:avLst/>
              <a:gdLst/>
              <a:ahLst/>
              <a:cxnLst>
                <a:cxn ang="0">
                  <a:pos x="wd2" y="hd2"/>
                </a:cxn>
                <a:cxn ang="5400000">
                  <a:pos x="wd2" y="hd2"/>
                </a:cxn>
                <a:cxn ang="10800000">
                  <a:pos x="wd2" y="hd2"/>
                </a:cxn>
                <a:cxn ang="16200000">
                  <a:pos x="wd2" y="hd2"/>
                </a:cxn>
              </a:cxnLst>
              <a:rect l="0" t="0" r="r" b="b"/>
              <a:pathLst>
                <a:path w="21276" h="21600" extrusionOk="0">
                  <a:moveTo>
                    <a:pt x="15948" y="0"/>
                  </a:moveTo>
                  <a:cubicBezTo>
                    <a:pt x="11792" y="38"/>
                    <a:pt x="7636" y="76"/>
                    <a:pt x="5100" y="726"/>
                  </a:cubicBezTo>
                  <a:cubicBezTo>
                    <a:pt x="2565" y="1376"/>
                    <a:pt x="1505" y="1951"/>
                    <a:pt x="735" y="3903"/>
                  </a:cubicBezTo>
                  <a:cubicBezTo>
                    <a:pt x="-35" y="5854"/>
                    <a:pt x="-324" y="10165"/>
                    <a:pt x="478" y="12434"/>
                  </a:cubicBezTo>
                  <a:cubicBezTo>
                    <a:pt x="1281" y="14703"/>
                    <a:pt x="2950" y="16185"/>
                    <a:pt x="5549" y="17516"/>
                  </a:cubicBezTo>
                  <a:cubicBezTo>
                    <a:pt x="8149" y="18847"/>
                    <a:pt x="13455" y="19739"/>
                    <a:pt x="16077" y="20420"/>
                  </a:cubicBezTo>
                  <a:cubicBezTo>
                    <a:pt x="18698" y="21101"/>
                    <a:pt x="19987" y="21350"/>
                    <a:pt x="21276" y="21600"/>
                  </a:cubicBezTo>
                </a:path>
              </a:pathLst>
            </a:custGeom>
            <a:blipFill rotWithShape="1">
              <a:blip r:embed="rId2"/>
              <a:srcRect/>
              <a:tile tx="0" ty="0" sx="100000" sy="100000" flip="none" algn="tl"/>
            </a:blipFill>
            <a:ln w="25400" cap="flat">
              <a:solidFill>
                <a:srgbClr val="0070C0"/>
              </a:solidFill>
              <a:prstDash val="dash"/>
              <a:miter lim="800000"/>
            </a:ln>
            <a:effectLst/>
          </p:spPr>
          <p:txBody>
            <a:bodyPr wrap="square" lIns="45720" tIns="45720" rIns="45720" bIns="45720"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solidFill>
                    <a:srgbClr val="FFFFFF"/>
                  </a:solidFill>
                </a:defRPr>
              </a:pPr>
              <a:endParaRPr kumimoji="0"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 name="Mo">
              <a:extLst>
                <a:ext uri="{FF2B5EF4-FFF2-40B4-BE49-F238E27FC236}">
                  <a16:creationId xmlns:a16="http://schemas.microsoft.com/office/drawing/2014/main" id="{6D29BC13-99FC-A350-043C-81F1C81BF1A2}"/>
                </a:ext>
              </a:extLst>
            </p:cNvPr>
            <p:cNvSpPr txBox="1"/>
            <p:nvPr/>
          </p:nvSpPr>
          <p:spPr>
            <a:xfrm>
              <a:off x="104141" y="3279283"/>
              <a:ext cx="9568661" cy="461664"/>
            </a:xfrm>
            <a:prstGeom prst="rect">
              <a:avLst/>
            </a:prstGeom>
            <a:noFill/>
            <a:ln w="254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20" tIns="45720" rIns="45720" bIns="45720" numCol="1" anchor="ctr">
              <a:spAutoFit/>
            </a:bodyPr>
            <a:lstStyle>
              <a:lvl1pPr algn="ctr">
                <a:defRPr>
                  <a:solidFill>
                    <a:srgbClr val="FFFFFF"/>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sz="900" b="0" i="0" u="none" strike="noStrike" kern="1200" cap="none" spc="0" normalizeH="0" baseline="0" noProof="0">
                  <a:ln>
                    <a:noFill/>
                  </a:ln>
                  <a:solidFill>
                    <a:srgbClr val="FFFFFF"/>
                  </a:solidFill>
                  <a:effectLst/>
                  <a:uLnTx/>
                  <a:uFillTx/>
                  <a:latin typeface="Calibri" panose="020F0502020204030204"/>
                  <a:ea typeface="+mn-ea"/>
                  <a:cs typeface="+mn-cs"/>
                </a:rPr>
                <a:t>Mo</a:t>
              </a:r>
            </a:p>
          </p:txBody>
        </p:sp>
      </p:grpSp>
      <p:grpSp>
        <p:nvGrpSpPr>
          <p:cNvPr id="11" name="Group">
            <a:extLst>
              <a:ext uri="{FF2B5EF4-FFF2-40B4-BE49-F238E27FC236}">
                <a16:creationId xmlns:a16="http://schemas.microsoft.com/office/drawing/2014/main" id="{4463F2D7-C368-3687-24E9-E085544F0E1D}"/>
              </a:ext>
            </a:extLst>
          </p:cNvPr>
          <p:cNvGrpSpPr/>
          <p:nvPr/>
        </p:nvGrpSpPr>
        <p:grpSpPr>
          <a:xfrm>
            <a:off x="8750961" y="1846149"/>
            <a:ext cx="2350566" cy="1832355"/>
            <a:chOff x="0" y="0"/>
            <a:chExt cx="4701130" cy="3664706"/>
          </a:xfrm>
        </p:grpSpPr>
        <p:sp>
          <p:nvSpPr>
            <p:cNvPr id="13" name="Shape">
              <a:extLst>
                <a:ext uri="{FF2B5EF4-FFF2-40B4-BE49-F238E27FC236}">
                  <a16:creationId xmlns:a16="http://schemas.microsoft.com/office/drawing/2014/main" id="{6CF968EA-4B23-7E26-473B-67146A8C98DF}"/>
                </a:ext>
              </a:extLst>
            </p:cNvPr>
            <p:cNvSpPr/>
            <p:nvPr/>
          </p:nvSpPr>
          <p:spPr>
            <a:xfrm>
              <a:off x="0" y="-1"/>
              <a:ext cx="4701131" cy="3664708"/>
            </a:xfrm>
            <a:custGeom>
              <a:avLst/>
              <a:gdLst/>
              <a:ahLst/>
              <a:cxnLst>
                <a:cxn ang="0">
                  <a:pos x="wd2" y="hd2"/>
                </a:cxn>
                <a:cxn ang="5400000">
                  <a:pos x="wd2" y="hd2"/>
                </a:cxn>
                <a:cxn ang="10800000">
                  <a:pos x="wd2" y="hd2"/>
                </a:cxn>
                <a:cxn ang="16200000">
                  <a:pos x="wd2" y="hd2"/>
                </a:cxn>
              </a:cxnLst>
              <a:rect l="0" t="0" r="r" b="b"/>
              <a:pathLst>
                <a:path w="20879" h="20684" extrusionOk="0">
                  <a:moveTo>
                    <a:pt x="1901" y="6800"/>
                  </a:moveTo>
                  <a:lnTo>
                    <a:pt x="1901" y="6800"/>
                  </a:ln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lnTo>
                    <a:pt x="10857" y="1573"/>
                  </a:ln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lnTo>
                    <a:pt x="18513" y="2598"/>
                  </a:lnTo>
                  <a:cubicBezTo>
                    <a:pt x="19885" y="3102"/>
                    <a:pt x="20694" y="5013"/>
                    <a:pt x="20321" y="6865"/>
                  </a:cubicBezTo>
                  <a:cubicBezTo>
                    <a:pt x="20289" y="7020"/>
                    <a:pt x="20250" y="7173"/>
                    <a:pt x="20203" y="7321"/>
                  </a:cubicBez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lnTo>
                    <a:pt x="2820" y="16914"/>
                  </a:lnTo>
                  <a:cubicBezTo>
                    <a:pt x="1666" y="17096"/>
                    <a:pt x="620" y="15986"/>
                    <a:pt x="485" y="14435"/>
                  </a:cubicBezTo>
                  <a:cubicBezTo>
                    <a:pt x="412" y="13608"/>
                    <a:pt x="615" y="12780"/>
                    <a:pt x="1038" y="12172"/>
                  </a:cubicBezTo>
                  <a:lnTo>
                    <a:pt x="1038" y="12172"/>
                  </a:lnTo>
                  <a:cubicBezTo>
                    <a:pt x="39" y="11379"/>
                    <a:pt x="-297" y="9639"/>
                    <a:pt x="288" y="8285"/>
                  </a:cubicBezTo>
                  <a:cubicBezTo>
                    <a:pt x="626" y="7504"/>
                    <a:pt x="1218" y="6988"/>
                    <a:pt x="1883" y="6895"/>
                  </a:cubicBezTo>
                  <a:close/>
                </a:path>
              </a:pathLst>
            </a:custGeom>
            <a:solidFill>
              <a:srgbClr val="FBE5D6"/>
            </a:solidFill>
            <a:ln w="25400" cap="flat">
              <a:solidFill>
                <a:srgbClr val="0070C0"/>
              </a:solidFill>
              <a:prstDash val="solid"/>
              <a:miter lim="800000"/>
            </a:ln>
            <a:effectLst/>
          </p:spPr>
          <p:txBody>
            <a:bodyPr wrap="square" lIns="45720" tIns="45720" rIns="45720" bIns="45720"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solidFill>
                    <a:srgbClr val="FFFFFF"/>
                  </a:solidFill>
                </a:defRPr>
              </a:pPr>
              <a:endParaRPr kumimoji="0"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Shape">
              <a:extLst>
                <a:ext uri="{FF2B5EF4-FFF2-40B4-BE49-F238E27FC236}">
                  <a16:creationId xmlns:a16="http://schemas.microsoft.com/office/drawing/2014/main" id="{782594F1-FB7D-E71D-252E-AA67B1C11308}"/>
                </a:ext>
              </a:extLst>
            </p:cNvPr>
            <p:cNvSpPr/>
            <p:nvPr/>
          </p:nvSpPr>
          <p:spPr>
            <a:xfrm>
              <a:off x="238713" y="186346"/>
              <a:ext cx="4307805" cy="3111462"/>
            </a:xfrm>
            <a:custGeom>
              <a:avLst/>
              <a:gdLst/>
              <a:ahLst/>
              <a:cxnLst>
                <a:cxn ang="0">
                  <a:pos x="wd2" y="hd2"/>
                </a:cxn>
                <a:cxn ang="5400000">
                  <a:pos x="wd2" y="hd2"/>
                </a:cxn>
                <a:cxn ang="10800000">
                  <a:pos x="wd2" y="hd2"/>
                </a:cxn>
                <a:cxn ang="16200000">
                  <a:pos x="wd2" y="hd2"/>
                </a:cxn>
              </a:cxnLst>
              <a:rect l="0" t="0" r="r" b="b"/>
              <a:pathLst>
                <a:path w="21600" h="21600" extrusionOk="0">
                  <a:moveTo>
                    <a:pt x="1380" y="14010"/>
                  </a:moveTo>
                  <a:cubicBezTo>
                    <a:pt x="899" y="14066"/>
                    <a:pt x="417" y="13902"/>
                    <a:pt x="0" y="13542"/>
                  </a:cubicBezTo>
                  <a:moveTo>
                    <a:pt x="2598" y="19137"/>
                  </a:moveTo>
                  <a:cubicBezTo>
                    <a:pt x="2405" y="19250"/>
                    <a:pt x="2202" y="19325"/>
                    <a:pt x="1994" y="19361"/>
                  </a:cubicBezTo>
                  <a:moveTo>
                    <a:pt x="7802" y="21600"/>
                  </a:moveTo>
                  <a:lnTo>
                    <a:pt x="7802" y="21600"/>
                  </a:lnTo>
                  <a:cubicBezTo>
                    <a:pt x="7657" y="21279"/>
                    <a:pt x="7535" y="20936"/>
                    <a:pt x="7438" y="20577"/>
                  </a:cubicBezTo>
                  <a:moveTo>
                    <a:pt x="14532" y="19050"/>
                  </a:moveTo>
                  <a:cubicBezTo>
                    <a:pt x="14510" y="19430"/>
                    <a:pt x="14462" y="19806"/>
                    <a:pt x="14386" y="20172"/>
                  </a:cubicBezTo>
                  <a:moveTo>
                    <a:pt x="17421" y="12116"/>
                  </a:moveTo>
                  <a:cubicBezTo>
                    <a:pt x="18505" y="12890"/>
                    <a:pt x="19193" y="14504"/>
                    <a:pt x="19193" y="16273"/>
                  </a:cubicBezTo>
                  <a:moveTo>
                    <a:pt x="21600" y="7649"/>
                  </a:moveTo>
                  <a:cubicBezTo>
                    <a:pt x="21423" y="8256"/>
                    <a:pt x="21153" y="8794"/>
                    <a:pt x="20811" y="9222"/>
                  </a:cubicBezTo>
                  <a:moveTo>
                    <a:pt x="19707" y="1814"/>
                  </a:moveTo>
                  <a:cubicBezTo>
                    <a:pt x="19737" y="2059"/>
                    <a:pt x="19751" y="2307"/>
                    <a:pt x="19749" y="2556"/>
                  </a:cubicBezTo>
                  <a:moveTo>
                    <a:pt x="14668" y="947"/>
                  </a:moveTo>
                  <a:cubicBezTo>
                    <a:pt x="14771" y="605"/>
                    <a:pt x="14907" y="286"/>
                    <a:pt x="15073" y="0"/>
                  </a:cubicBezTo>
                  <a:moveTo>
                    <a:pt x="10888" y="1399"/>
                  </a:moveTo>
                  <a:cubicBezTo>
                    <a:pt x="10930" y="1115"/>
                    <a:pt x="10996" y="841"/>
                    <a:pt x="11084" y="582"/>
                  </a:cubicBezTo>
                  <a:moveTo>
                    <a:pt x="6452" y="1676"/>
                  </a:moveTo>
                  <a:cubicBezTo>
                    <a:pt x="6709" y="1897"/>
                    <a:pt x="6947" y="2163"/>
                    <a:pt x="7160" y="2469"/>
                  </a:cubicBezTo>
                  <a:moveTo>
                    <a:pt x="1072" y="7905"/>
                  </a:moveTo>
                  <a:lnTo>
                    <a:pt x="1072" y="7905"/>
                  </a:lnTo>
                  <a:cubicBezTo>
                    <a:pt x="1016" y="7632"/>
                    <a:pt x="974" y="7353"/>
                    <a:pt x="948" y="7071"/>
                  </a:cubicBezTo>
                </a:path>
              </a:pathLst>
            </a:custGeom>
            <a:noFill/>
            <a:ln w="25400" cap="flat">
              <a:solidFill>
                <a:srgbClr val="0070C0"/>
              </a:solidFill>
              <a:prstDash val="solid"/>
              <a:miter lim="800000"/>
            </a:ln>
            <a:effectLst/>
          </p:spPr>
          <p:txBody>
            <a:bodyPr wrap="square" lIns="45720" tIns="45720" rIns="45720" bIns="45720"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solidFill>
                    <a:srgbClr val="FFFFFF"/>
                  </a:solidFill>
                </a:defRPr>
              </a:pPr>
              <a:endParaRPr kumimoji="0"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grpSp>
        <p:nvGrpSpPr>
          <p:cNvPr id="15" name="Can 4">
            <a:extLst>
              <a:ext uri="{FF2B5EF4-FFF2-40B4-BE49-F238E27FC236}">
                <a16:creationId xmlns:a16="http://schemas.microsoft.com/office/drawing/2014/main" id="{168C6211-35BB-AD07-A6E9-443B6C2AEDA5}"/>
              </a:ext>
            </a:extLst>
          </p:cNvPr>
          <p:cNvGrpSpPr/>
          <p:nvPr/>
        </p:nvGrpSpPr>
        <p:grpSpPr>
          <a:xfrm>
            <a:off x="4725832" y="4263463"/>
            <a:ext cx="1828801" cy="2432307"/>
            <a:chOff x="0" y="-2"/>
            <a:chExt cx="3657600" cy="4864612"/>
          </a:xfrm>
        </p:grpSpPr>
        <p:grpSp>
          <p:nvGrpSpPr>
            <p:cNvPr id="16" name="Group">
              <a:extLst>
                <a:ext uri="{FF2B5EF4-FFF2-40B4-BE49-F238E27FC236}">
                  <a16:creationId xmlns:a16="http://schemas.microsoft.com/office/drawing/2014/main" id="{C7611DE0-E507-B5EF-6528-4350DEFCB9E9}"/>
                </a:ext>
              </a:extLst>
            </p:cNvPr>
            <p:cNvGrpSpPr/>
            <p:nvPr/>
          </p:nvGrpSpPr>
          <p:grpSpPr>
            <a:xfrm>
              <a:off x="0" y="-2"/>
              <a:ext cx="3657600" cy="4864612"/>
              <a:chOff x="0" y="-1"/>
              <a:chExt cx="3657600" cy="4864610"/>
            </a:xfrm>
          </p:grpSpPr>
          <p:sp>
            <p:nvSpPr>
              <p:cNvPr id="18" name="Shape">
                <a:extLst>
                  <a:ext uri="{FF2B5EF4-FFF2-40B4-BE49-F238E27FC236}">
                    <a16:creationId xmlns:a16="http://schemas.microsoft.com/office/drawing/2014/main" id="{9BDEAA36-7E9F-E41C-70EE-70B4AF222E5C}"/>
                  </a:ext>
                </a:extLst>
              </p:cNvPr>
              <p:cNvSpPr/>
              <p:nvPr/>
            </p:nvSpPr>
            <p:spPr>
              <a:xfrm>
                <a:off x="0" y="-1"/>
                <a:ext cx="3657600" cy="4864610"/>
              </a:xfrm>
              <a:custGeom>
                <a:avLst/>
                <a:gdLst/>
                <a:ahLst/>
                <a:cxnLst>
                  <a:cxn ang="0">
                    <a:pos x="wd2" y="hd2"/>
                  </a:cxn>
                  <a:cxn ang="5400000">
                    <a:pos x="wd2" y="hd2"/>
                  </a:cxn>
                  <a:cxn ang="10800000">
                    <a:pos x="wd2" y="hd2"/>
                  </a:cxn>
                  <a:cxn ang="16200000">
                    <a:pos x="wd2" y="hd2"/>
                  </a:cxn>
                </a:cxnLst>
                <a:rect l="0" t="0" r="r" b="b"/>
                <a:pathLst>
                  <a:path w="21600" h="21600" extrusionOk="0">
                    <a:moveTo>
                      <a:pt x="0" y="2030"/>
                    </a:move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close/>
                  </a:path>
                </a:pathLst>
              </a:custGeom>
              <a:solidFill>
                <a:srgbClr val="FBE5D6"/>
              </a:solidFill>
              <a:ln w="12700" cap="flat">
                <a:noFill/>
                <a:miter lim="400000"/>
              </a:ln>
              <a:effectLst/>
            </p:spPr>
            <p:txBody>
              <a:bodyPr wrap="square" lIns="45720" tIns="45720" rIns="45720" bIns="45720"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solidFill>
                      <a:srgbClr val="FFFFFF"/>
                    </a:solidFill>
                  </a:defRPr>
                </a:pPr>
                <a:endParaRPr kumimoji="0"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 name="Oval">
                <a:extLst>
                  <a:ext uri="{FF2B5EF4-FFF2-40B4-BE49-F238E27FC236}">
                    <a16:creationId xmlns:a16="http://schemas.microsoft.com/office/drawing/2014/main" id="{D945F3E2-0A5F-82B2-B406-0F5DA96AE31F}"/>
                  </a:ext>
                </a:extLst>
              </p:cNvPr>
              <p:cNvSpPr/>
              <p:nvPr/>
            </p:nvSpPr>
            <p:spPr>
              <a:xfrm>
                <a:off x="0" y="-1"/>
                <a:ext cx="3657600" cy="914401"/>
              </a:xfrm>
              <a:prstGeom prst="ellipse">
                <a:avLst/>
              </a:prstGeom>
              <a:solidFill>
                <a:srgbClr val="FFFFFF">
                  <a:alpha val="40000"/>
                </a:srgbClr>
              </a:solidFill>
              <a:ln w="12700" cap="flat">
                <a:noFill/>
                <a:miter lim="400000"/>
              </a:ln>
              <a:effectLst/>
            </p:spPr>
            <p:txBody>
              <a:bodyPr wrap="square" lIns="45720" tIns="45720" rIns="45720" bIns="45720"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solidFill>
                      <a:srgbClr val="FFFFFF"/>
                    </a:solidFill>
                  </a:defRPr>
                </a:pPr>
                <a:endParaRPr kumimoji="0"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 name="Line">
                <a:extLst>
                  <a:ext uri="{FF2B5EF4-FFF2-40B4-BE49-F238E27FC236}">
                    <a16:creationId xmlns:a16="http://schemas.microsoft.com/office/drawing/2014/main" id="{54B36D85-6E8A-89A2-D95E-CCF9187AFE78}"/>
                  </a:ext>
                </a:extLst>
              </p:cNvPr>
              <p:cNvSpPr/>
              <p:nvPr/>
            </p:nvSpPr>
            <p:spPr>
              <a:xfrm>
                <a:off x="0" y="-1"/>
                <a:ext cx="3657600" cy="4864610"/>
              </a:xfrm>
              <a:custGeom>
                <a:avLst/>
                <a:gdLst/>
                <a:ahLst/>
                <a:cxnLst>
                  <a:cxn ang="0">
                    <a:pos x="wd2" y="hd2"/>
                  </a:cxn>
                  <a:cxn ang="5400000">
                    <a:pos x="wd2" y="hd2"/>
                  </a:cxn>
                  <a:cxn ang="10800000">
                    <a:pos x="wd2" y="hd2"/>
                  </a:cxn>
                  <a:cxn ang="16200000">
                    <a:pos x="wd2" y="hd2"/>
                  </a:cxn>
                </a:cxnLst>
                <a:rect l="0" t="0" r="r" b="b"/>
                <a:pathLst>
                  <a:path w="21600" h="21600" extrusionOk="0">
                    <a:moveTo>
                      <a:pt x="21600" y="2030"/>
                    </a:moveTo>
                    <a:cubicBezTo>
                      <a:pt x="21600" y="3151"/>
                      <a:pt x="16765" y="4060"/>
                      <a:pt x="10800" y="4060"/>
                    </a:cubicBezTo>
                    <a:cubicBezTo>
                      <a:pt x="4835" y="4060"/>
                      <a:pt x="0" y="3151"/>
                      <a:pt x="0" y="2030"/>
                    </a:cubicBez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lnTo>
                      <a:pt x="0" y="2030"/>
                    </a:lnTo>
                  </a:path>
                </a:pathLst>
              </a:custGeom>
              <a:noFill/>
              <a:ln w="25400" cap="flat">
                <a:solidFill>
                  <a:srgbClr val="0070C0"/>
                </a:solidFill>
                <a:prstDash val="solid"/>
                <a:miter lim="800000"/>
              </a:ln>
              <a:effectLst/>
            </p:spPr>
            <p:txBody>
              <a:bodyPr wrap="square" lIns="45720" tIns="45720" rIns="45720" bIns="45720"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solidFill>
                      <a:srgbClr val="FFFFFF"/>
                    </a:solidFill>
                  </a:defRPr>
                </a:pPr>
                <a:endParaRPr kumimoji="0"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17" name="Database">
              <a:extLst>
                <a:ext uri="{FF2B5EF4-FFF2-40B4-BE49-F238E27FC236}">
                  <a16:creationId xmlns:a16="http://schemas.microsoft.com/office/drawing/2014/main" id="{E08A1D29-0BB9-C020-AFDA-F042CA6F576E}"/>
                </a:ext>
              </a:extLst>
            </p:cNvPr>
            <p:cNvSpPr txBox="1"/>
            <p:nvPr/>
          </p:nvSpPr>
          <p:spPr>
            <a:xfrm>
              <a:off x="104140" y="2199240"/>
              <a:ext cx="3449322" cy="923330"/>
            </a:xfrm>
            <a:prstGeom prst="rect">
              <a:avLst/>
            </a:prstGeom>
            <a:noFill/>
            <a:ln w="254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20" tIns="45720" rIns="45720" bIns="45720" numCol="1" anchor="ctr">
              <a:spAutoFit/>
            </a:bodyPr>
            <a:lstStyle>
              <a:lvl1pPr>
                <a:defRPr sz="48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2400" b="0" i="0" u="none" strike="noStrike" kern="1200" cap="none" spc="0" normalizeH="0" baseline="0" noProof="0">
                  <a:ln>
                    <a:noFill/>
                  </a:ln>
                  <a:solidFill>
                    <a:prstClr val="black"/>
                  </a:solidFill>
                  <a:effectLst/>
                  <a:uLnTx/>
                  <a:uFillTx/>
                  <a:latin typeface="Calibri" panose="020F0502020204030204"/>
                  <a:ea typeface="+mn-ea"/>
                  <a:cs typeface="+mn-cs"/>
                </a:rPr>
                <a:t>   Database</a:t>
              </a:r>
            </a:p>
          </p:txBody>
        </p:sp>
      </p:grpSp>
      <p:grpSp>
        <p:nvGrpSpPr>
          <p:cNvPr id="21" name="Rounded Rectangle 5">
            <a:extLst>
              <a:ext uri="{FF2B5EF4-FFF2-40B4-BE49-F238E27FC236}">
                <a16:creationId xmlns:a16="http://schemas.microsoft.com/office/drawing/2014/main" id="{9808EE44-192B-343C-DBF6-B50059E739F5}"/>
              </a:ext>
            </a:extLst>
          </p:cNvPr>
          <p:cNvGrpSpPr/>
          <p:nvPr/>
        </p:nvGrpSpPr>
        <p:grpSpPr>
          <a:xfrm>
            <a:off x="4719483" y="1819836"/>
            <a:ext cx="1828801" cy="1828801"/>
            <a:chOff x="0" y="0"/>
            <a:chExt cx="3657600" cy="3657600"/>
          </a:xfrm>
        </p:grpSpPr>
        <p:sp>
          <p:nvSpPr>
            <p:cNvPr id="22" name="Rounded Rectangle">
              <a:extLst>
                <a:ext uri="{FF2B5EF4-FFF2-40B4-BE49-F238E27FC236}">
                  <a16:creationId xmlns:a16="http://schemas.microsoft.com/office/drawing/2014/main" id="{DE419D82-1E5F-C66F-FED7-867E5F897396}"/>
                </a:ext>
              </a:extLst>
            </p:cNvPr>
            <p:cNvSpPr/>
            <p:nvPr/>
          </p:nvSpPr>
          <p:spPr>
            <a:xfrm>
              <a:off x="0" y="0"/>
              <a:ext cx="3657600" cy="3657600"/>
            </a:xfrm>
            <a:prstGeom prst="roundRect">
              <a:avLst>
                <a:gd name="adj" fmla="val 16667"/>
              </a:avLst>
            </a:prstGeom>
            <a:solidFill>
              <a:srgbClr val="FBE5D6"/>
            </a:solidFill>
            <a:ln w="25400" cap="flat">
              <a:solidFill>
                <a:srgbClr val="0070C0"/>
              </a:solidFill>
              <a:prstDash val="solid"/>
              <a:miter lim="800000"/>
            </a:ln>
            <a:effectLst/>
          </p:spPr>
          <p:txBody>
            <a:bodyPr wrap="square" lIns="45720" tIns="45720" rIns="45720" bIns="45720"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solidFill>
                    <a:srgbClr val="FFFFFF"/>
                  </a:solidFill>
                </a:defRPr>
              </a:pPr>
              <a:endParaRPr kumimoji="0"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3" name="Business Logic">
              <a:extLst>
                <a:ext uri="{FF2B5EF4-FFF2-40B4-BE49-F238E27FC236}">
                  <a16:creationId xmlns:a16="http://schemas.microsoft.com/office/drawing/2014/main" id="{EF0CD105-276C-7F39-B7C5-415EE387A6DE}"/>
                </a:ext>
              </a:extLst>
            </p:cNvPr>
            <p:cNvSpPr txBox="1"/>
            <p:nvPr/>
          </p:nvSpPr>
          <p:spPr>
            <a:xfrm>
              <a:off x="282690" y="1367135"/>
              <a:ext cx="3092222" cy="923329"/>
            </a:xfrm>
            <a:prstGeom prst="rect">
              <a:avLst/>
            </a:prstGeom>
            <a:noFill/>
            <a:ln w="254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20" tIns="45720" rIns="45720" bIns="45720" numCol="1" anchor="ctr">
              <a:spAutoFit/>
            </a:bodyPr>
            <a:lstStyle>
              <a:lvl1pPr algn="ctr">
                <a:defRPr sz="4800"/>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The SUT</a:t>
              </a:r>
              <a:endParaRPr kumimoji="0"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8" name="Straight Arrow Connector 8">
            <a:extLst>
              <a:ext uri="{FF2B5EF4-FFF2-40B4-BE49-F238E27FC236}">
                <a16:creationId xmlns:a16="http://schemas.microsoft.com/office/drawing/2014/main" id="{3B9E47A9-D153-B8B6-8A65-327A4991969A}"/>
              </a:ext>
            </a:extLst>
          </p:cNvPr>
          <p:cNvSpPr/>
          <p:nvPr/>
        </p:nvSpPr>
        <p:spPr>
          <a:xfrm flipV="1">
            <a:off x="6554633" y="2713563"/>
            <a:ext cx="2196328" cy="2286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127000">
            <a:solidFill>
              <a:schemeClr val="accent1"/>
            </a:solidFill>
            <a:miter/>
            <a:headEnd type="triangle"/>
            <a:tailEnd type="triangle"/>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Straight Arrow Connector 10">
            <a:extLst>
              <a:ext uri="{FF2B5EF4-FFF2-40B4-BE49-F238E27FC236}">
                <a16:creationId xmlns:a16="http://schemas.microsoft.com/office/drawing/2014/main" id="{490C3D15-25A6-B57C-522C-79974DEFB6CE}"/>
              </a:ext>
            </a:extLst>
          </p:cNvPr>
          <p:cNvSpPr/>
          <p:nvPr/>
        </p:nvSpPr>
        <p:spPr>
          <a:xfrm flipH="1">
            <a:off x="5622325" y="3648636"/>
            <a:ext cx="11558" cy="915172"/>
          </a:xfrm>
          <a:prstGeom prst="line">
            <a:avLst/>
          </a:prstGeom>
          <a:ln w="127000">
            <a:solidFill>
              <a:schemeClr val="accent1"/>
            </a:solidFill>
            <a:miter/>
            <a:headEnd type="triangle"/>
            <a:tailEnd type="triangle"/>
          </a:ln>
        </p:spPr>
        <p:txBody>
          <a:bodyPr tIns="45720" bIns="4572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Straight Arrow Connector 13">
            <a:extLst>
              <a:ext uri="{FF2B5EF4-FFF2-40B4-BE49-F238E27FC236}">
                <a16:creationId xmlns:a16="http://schemas.microsoft.com/office/drawing/2014/main" id="{B4D4967B-5337-333B-C529-72043F5525DA}"/>
              </a:ext>
            </a:extLst>
          </p:cNvPr>
          <p:cNvSpPr/>
          <p:nvPr/>
        </p:nvSpPr>
        <p:spPr>
          <a:xfrm flipV="1">
            <a:off x="2688081" y="2716085"/>
            <a:ext cx="2031403" cy="20337"/>
          </a:xfrm>
          <a:prstGeom prst="line">
            <a:avLst/>
          </a:prstGeom>
          <a:ln w="127000">
            <a:solidFill>
              <a:schemeClr val="accent1"/>
            </a:solidFill>
            <a:miter/>
            <a:headEnd type="triangle"/>
            <a:tailEnd type="triangle"/>
          </a:ln>
        </p:spPr>
        <p:txBody>
          <a:bodyPr tIns="45720" bIns="4572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32" name="Rounded Rectangle 5">
            <a:extLst>
              <a:ext uri="{FF2B5EF4-FFF2-40B4-BE49-F238E27FC236}">
                <a16:creationId xmlns:a16="http://schemas.microsoft.com/office/drawing/2014/main" id="{B60F8B7C-86BA-FE26-F415-E90ACB796883}"/>
              </a:ext>
            </a:extLst>
          </p:cNvPr>
          <p:cNvGrpSpPr/>
          <p:nvPr/>
        </p:nvGrpSpPr>
        <p:grpSpPr>
          <a:xfrm>
            <a:off x="856105" y="1797867"/>
            <a:ext cx="1828801" cy="1828801"/>
            <a:chOff x="0" y="0"/>
            <a:chExt cx="3657600" cy="3657600"/>
          </a:xfrm>
          <a:solidFill>
            <a:schemeClr val="accent6">
              <a:lumMod val="20000"/>
              <a:lumOff val="80000"/>
            </a:schemeClr>
          </a:solidFill>
        </p:grpSpPr>
        <p:sp>
          <p:nvSpPr>
            <p:cNvPr id="33" name="Rounded Rectangle">
              <a:extLst>
                <a:ext uri="{FF2B5EF4-FFF2-40B4-BE49-F238E27FC236}">
                  <a16:creationId xmlns:a16="http://schemas.microsoft.com/office/drawing/2014/main" id="{5352E274-34BA-FCB5-E3E4-C4E94339D449}"/>
                </a:ext>
              </a:extLst>
            </p:cNvPr>
            <p:cNvSpPr/>
            <p:nvPr/>
          </p:nvSpPr>
          <p:spPr>
            <a:xfrm>
              <a:off x="0" y="0"/>
              <a:ext cx="3657600" cy="3657600"/>
            </a:xfrm>
            <a:prstGeom prst="roundRect">
              <a:avLst>
                <a:gd name="adj" fmla="val 16667"/>
              </a:avLst>
            </a:prstGeom>
            <a:grpFill/>
            <a:ln w="25400" cap="flat">
              <a:solidFill>
                <a:srgbClr val="0070C0"/>
              </a:solidFill>
              <a:prstDash val="solid"/>
              <a:miter lim="800000"/>
            </a:ln>
            <a:effectLst/>
          </p:spPr>
          <p:txBody>
            <a:bodyPr wrap="square" lIns="45720" tIns="45720" rIns="45720" bIns="45720"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solidFill>
                    <a:srgbClr val="FFFFFF"/>
                  </a:solidFill>
                </a:defRPr>
              </a:pPr>
              <a:endParaRPr kumimoji="0"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4" name="Business Logic">
              <a:extLst>
                <a:ext uri="{FF2B5EF4-FFF2-40B4-BE49-F238E27FC236}">
                  <a16:creationId xmlns:a16="http://schemas.microsoft.com/office/drawing/2014/main" id="{B8151850-C373-BB2C-825B-1BE3109C5A05}"/>
                </a:ext>
              </a:extLst>
            </p:cNvPr>
            <p:cNvSpPr txBox="1"/>
            <p:nvPr/>
          </p:nvSpPr>
          <p:spPr>
            <a:xfrm>
              <a:off x="282690" y="259142"/>
              <a:ext cx="3092222" cy="3139318"/>
            </a:xfrm>
            <a:prstGeom prst="rect">
              <a:avLst/>
            </a:prstGeom>
            <a:grpFill/>
            <a:ln w="254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20" tIns="45720" rIns="45720" bIns="45720" numCol="1" anchor="ctr">
              <a:spAutoFit/>
            </a:bodyPr>
            <a:lstStyle>
              <a:lvl1pPr algn="ctr">
                <a:defRPr sz="4800"/>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Tests replace user interaction</a:t>
              </a:r>
              <a:endParaRPr kumimoji="0"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5" name="Network…">
            <a:extLst>
              <a:ext uri="{FF2B5EF4-FFF2-40B4-BE49-F238E27FC236}">
                <a16:creationId xmlns:a16="http://schemas.microsoft.com/office/drawing/2014/main" id="{3A8C50E5-A3B1-02B3-1AEF-722D229F1C77}"/>
              </a:ext>
            </a:extLst>
          </p:cNvPr>
          <p:cNvSpPr txBox="1"/>
          <p:nvPr/>
        </p:nvSpPr>
        <p:spPr>
          <a:xfrm>
            <a:off x="8999178" y="2340284"/>
            <a:ext cx="2025043" cy="830997"/>
          </a:xfrm>
          <a:prstGeom prst="rect">
            <a:avLst/>
          </a:prstGeom>
          <a:noFill/>
          <a:ln w="254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20" tIns="45720" rIns="45720" bIns="45720" numCol="1"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sz="4800"/>
            </a:pPr>
            <a:r>
              <a:rPr kumimoji="0" sz="2400" b="0" i="0" u="none" strike="noStrike" kern="1200" cap="none" spc="0" normalizeH="0" baseline="0" noProof="0">
                <a:ln>
                  <a:noFill/>
                </a:ln>
                <a:solidFill>
                  <a:prstClr val="black"/>
                </a:solidFill>
                <a:effectLst/>
                <a:uLnTx/>
                <a:uFillTx/>
                <a:latin typeface="Calibri" panose="020F0502020204030204"/>
                <a:ea typeface="+mn-ea"/>
                <a:cs typeface="+mn-cs"/>
              </a:rPr>
              <a:t>Network</a:t>
            </a: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 Time, Randomness</a:t>
            </a:r>
            <a:endParaRPr kumimoji="0" sz="24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7741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006D3D-E603-14F2-BF3E-AECB7B7F8FF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DE62445-0625-B5FC-82D7-520D1BD58AA3}"/>
              </a:ext>
            </a:extLst>
          </p:cNvPr>
          <p:cNvSpPr>
            <a:spLocks noGrp="1"/>
          </p:cNvSpPr>
          <p:nvPr>
            <p:ph type="title"/>
          </p:nvPr>
        </p:nvSpPr>
        <p:spPr/>
        <p:txBody>
          <a:bodyPr/>
          <a:lstStyle/>
          <a:p>
            <a:r>
              <a:rPr lang="en-US" dirty="0"/>
              <a:t>Test the appropriate connection points</a:t>
            </a:r>
          </a:p>
        </p:txBody>
      </p:sp>
      <p:grpSp>
        <p:nvGrpSpPr>
          <p:cNvPr id="21" name="Rounded Rectangle 5">
            <a:extLst>
              <a:ext uri="{FF2B5EF4-FFF2-40B4-BE49-F238E27FC236}">
                <a16:creationId xmlns:a16="http://schemas.microsoft.com/office/drawing/2014/main" id="{450CAF2C-E422-6B10-6F35-71CF586AC21C}"/>
              </a:ext>
            </a:extLst>
          </p:cNvPr>
          <p:cNvGrpSpPr/>
          <p:nvPr/>
        </p:nvGrpSpPr>
        <p:grpSpPr>
          <a:xfrm>
            <a:off x="4719483" y="1819836"/>
            <a:ext cx="1828801" cy="1828801"/>
            <a:chOff x="0" y="0"/>
            <a:chExt cx="3657600" cy="3657600"/>
          </a:xfrm>
        </p:grpSpPr>
        <p:sp>
          <p:nvSpPr>
            <p:cNvPr id="22" name="Rounded Rectangle">
              <a:extLst>
                <a:ext uri="{FF2B5EF4-FFF2-40B4-BE49-F238E27FC236}">
                  <a16:creationId xmlns:a16="http://schemas.microsoft.com/office/drawing/2014/main" id="{A39793DA-2105-FFE8-3610-9F23A00ACACB}"/>
                </a:ext>
              </a:extLst>
            </p:cNvPr>
            <p:cNvSpPr/>
            <p:nvPr/>
          </p:nvSpPr>
          <p:spPr>
            <a:xfrm>
              <a:off x="0" y="0"/>
              <a:ext cx="3657600" cy="3657600"/>
            </a:xfrm>
            <a:prstGeom prst="roundRect">
              <a:avLst>
                <a:gd name="adj" fmla="val 16667"/>
              </a:avLst>
            </a:prstGeom>
            <a:solidFill>
              <a:srgbClr val="FBE5D6"/>
            </a:solidFill>
            <a:ln w="25400" cap="flat">
              <a:solidFill>
                <a:srgbClr val="0070C0"/>
              </a:solidFill>
              <a:prstDash val="solid"/>
              <a:miter lim="800000"/>
            </a:ln>
            <a:effectLst/>
          </p:spPr>
          <p:txBody>
            <a:bodyPr wrap="square" lIns="45720" tIns="45720" rIns="45720" bIns="45720"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solidFill>
                    <a:srgbClr val="FFFFFF"/>
                  </a:solidFill>
                </a:defRPr>
              </a:pPr>
              <a:endParaRPr kumimoji="0"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3" name="Business Logic">
              <a:extLst>
                <a:ext uri="{FF2B5EF4-FFF2-40B4-BE49-F238E27FC236}">
                  <a16:creationId xmlns:a16="http://schemas.microsoft.com/office/drawing/2014/main" id="{6CB0EAFB-39D3-2975-9321-25B0C036681E}"/>
                </a:ext>
              </a:extLst>
            </p:cNvPr>
            <p:cNvSpPr txBox="1"/>
            <p:nvPr/>
          </p:nvSpPr>
          <p:spPr>
            <a:xfrm>
              <a:off x="282690" y="1367135"/>
              <a:ext cx="3092222" cy="923329"/>
            </a:xfrm>
            <a:prstGeom prst="rect">
              <a:avLst/>
            </a:prstGeom>
            <a:noFill/>
            <a:ln w="254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20" tIns="45720" rIns="45720" bIns="45720" numCol="1" anchor="ctr">
              <a:spAutoFit/>
            </a:bodyPr>
            <a:lstStyle>
              <a:lvl1pPr algn="ctr">
                <a:defRPr sz="4800"/>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The SUT</a:t>
              </a:r>
              <a:endParaRPr kumimoji="0"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0" name="Straight Arrow Connector 13">
            <a:extLst>
              <a:ext uri="{FF2B5EF4-FFF2-40B4-BE49-F238E27FC236}">
                <a16:creationId xmlns:a16="http://schemas.microsoft.com/office/drawing/2014/main" id="{127AAE03-1B94-60FF-4287-311F0B0149FB}"/>
              </a:ext>
            </a:extLst>
          </p:cNvPr>
          <p:cNvSpPr/>
          <p:nvPr/>
        </p:nvSpPr>
        <p:spPr>
          <a:xfrm flipV="1">
            <a:off x="2688081" y="2716085"/>
            <a:ext cx="2031403" cy="20337"/>
          </a:xfrm>
          <a:prstGeom prst="line">
            <a:avLst/>
          </a:prstGeom>
          <a:ln w="127000">
            <a:solidFill>
              <a:schemeClr val="accent1"/>
            </a:solidFill>
            <a:miter/>
            <a:headEnd type="triangle"/>
            <a:tailEnd type="triangle"/>
          </a:ln>
        </p:spPr>
        <p:txBody>
          <a:bodyPr tIns="45720" bIns="4572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32" name="Rounded Rectangle 5">
            <a:extLst>
              <a:ext uri="{FF2B5EF4-FFF2-40B4-BE49-F238E27FC236}">
                <a16:creationId xmlns:a16="http://schemas.microsoft.com/office/drawing/2014/main" id="{D65BBFB5-6F4D-7CC9-5B45-FA90AA32C50F}"/>
              </a:ext>
            </a:extLst>
          </p:cNvPr>
          <p:cNvGrpSpPr/>
          <p:nvPr/>
        </p:nvGrpSpPr>
        <p:grpSpPr>
          <a:xfrm>
            <a:off x="856105" y="1797867"/>
            <a:ext cx="1828801" cy="1828801"/>
            <a:chOff x="0" y="0"/>
            <a:chExt cx="3657600" cy="3657600"/>
          </a:xfrm>
          <a:solidFill>
            <a:schemeClr val="accent6">
              <a:lumMod val="20000"/>
              <a:lumOff val="80000"/>
            </a:schemeClr>
          </a:solidFill>
        </p:grpSpPr>
        <p:sp>
          <p:nvSpPr>
            <p:cNvPr id="33" name="Rounded Rectangle">
              <a:extLst>
                <a:ext uri="{FF2B5EF4-FFF2-40B4-BE49-F238E27FC236}">
                  <a16:creationId xmlns:a16="http://schemas.microsoft.com/office/drawing/2014/main" id="{D7A28F13-F279-EF4B-FF65-CA0F3E915EE5}"/>
                </a:ext>
              </a:extLst>
            </p:cNvPr>
            <p:cNvSpPr/>
            <p:nvPr/>
          </p:nvSpPr>
          <p:spPr>
            <a:xfrm>
              <a:off x="0" y="0"/>
              <a:ext cx="3657600" cy="3657600"/>
            </a:xfrm>
            <a:prstGeom prst="roundRect">
              <a:avLst>
                <a:gd name="adj" fmla="val 16667"/>
              </a:avLst>
            </a:prstGeom>
            <a:grpFill/>
            <a:ln w="25400" cap="flat">
              <a:solidFill>
                <a:srgbClr val="0070C0"/>
              </a:solidFill>
              <a:prstDash val="solid"/>
              <a:miter lim="800000"/>
            </a:ln>
            <a:effectLst/>
          </p:spPr>
          <p:txBody>
            <a:bodyPr wrap="square" lIns="45720" tIns="45720" rIns="45720" bIns="45720"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solidFill>
                    <a:srgbClr val="FFFFFF"/>
                  </a:solidFill>
                </a:defRPr>
              </a:pPr>
              <a:endParaRPr kumimoji="0"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4" name="Business Logic">
              <a:extLst>
                <a:ext uri="{FF2B5EF4-FFF2-40B4-BE49-F238E27FC236}">
                  <a16:creationId xmlns:a16="http://schemas.microsoft.com/office/drawing/2014/main" id="{4E92D181-52F3-B04C-3E1B-2AA745E8F70C}"/>
                </a:ext>
              </a:extLst>
            </p:cNvPr>
            <p:cNvSpPr txBox="1"/>
            <p:nvPr/>
          </p:nvSpPr>
          <p:spPr>
            <a:xfrm>
              <a:off x="282690" y="259142"/>
              <a:ext cx="3092222" cy="3139318"/>
            </a:xfrm>
            <a:prstGeom prst="rect">
              <a:avLst/>
            </a:prstGeom>
            <a:grpFill/>
            <a:ln w="254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20" tIns="45720" rIns="45720" bIns="45720" numCol="1" anchor="ctr">
              <a:spAutoFit/>
            </a:bodyPr>
            <a:lstStyle>
              <a:lvl1pPr algn="ctr">
                <a:defRPr sz="4800"/>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Tests replace user interaction</a:t>
              </a:r>
              <a:endParaRPr kumimoji="0"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4" name="TextBox 23">
            <a:extLst>
              <a:ext uri="{FF2B5EF4-FFF2-40B4-BE49-F238E27FC236}">
                <a16:creationId xmlns:a16="http://schemas.microsoft.com/office/drawing/2014/main" id="{78824760-4131-1620-5BC1-36E9505D693C}"/>
              </a:ext>
            </a:extLst>
          </p:cNvPr>
          <p:cNvSpPr txBox="1"/>
          <p:nvPr/>
        </p:nvSpPr>
        <p:spPr>
          <a:xfrm>
            <a:off x="247135" y="3778208"/>
            <a:ext cx="11944866" cy="313932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795E26"/>
                </a:solidFill>
                <a:effectLst/>
                <a:uLnTx/>
                <a:uFillTx/>
                <a:latin typeface="Menlo" panose="020B0609030804020204" pitchFamily="49" charset="0"/>
                <a:ea typeface="+mn-ea"/>
                <a:cs typeface="+mn-cs"/>
              </a:rPr>
              <a:t>describe</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a:t>
            </a:r>
            <a:r>
              <a:rPr kumimoji="0" lang="en-US" sz="1800" b="0" i="0" u="none" strike="noStrike" kern="1200" cap="none" spc="0" normalizeH="0" baseline="0" noProof="0" dirty="0">
                <a:ln>
                  <a:noFill/>
                </a:ln>
                <a:solidFill>
                  <a:srgbClr val="A31515"/>
                </a:solidFill>
                <a:effectLst/>
                <a:uLnTx/>
                <a:uFillTx/>
                <a:latin typeface="Menlo" panose="020B0609030804020204" pitchFamily="49" charset="0"/>
                <a:ea typeface="+mn-ea"/>
                <a:cs typeface="+mn-cs"/>
              </a:rPr>
              <a:t>'GET /</a:t>
            </a:r>
            <a:r>
              <a:rPr kumimoji="0" lang="en-US" sz="1800" b="0" i="0" u="none" strike="noStrike" kern="1200" cap="none" spc="0" normalizeH="0" baseline="0" noProof="0" dirty="0" err="1">
                <a:ln>
                  <a:noFill/>
                </a:ln>
                <a:solidFill>
                  <a:srgbClr val="A31515"/>
                </a:solidFill>
                <a:effectLst/>
                <a:uLnTx/>
                <a:uFillTx/>
                <a:latin typeface="Menlo" panose="020B0609030804020204" pitchFamily="49" charset="0"/>
                <a:ea typeface="+mn-ea"/>
                <a:cs typeface="+mn-cs"/>
              </a:rPr>
              <a:t>api</a:t>
            </a:r>
            <a:r>
              <a:rPr kumimoji="0" lang="en-US" sz="1800" b="0" i="0" u="none" strike="noStrike" kern="1200" cap="none" spc="0" normalizeH="0" baseline="0" noProof="0" dirty="0">
                <a:ln>
                  <a:noFill/>
                </a:ln>
                <a:solidFill>
                  <a:srgbClr val="A31515"/>
                </a:solidFill>
                <a:effectLst/>
                <a:uLnTx/>
                <a:uFillTx/>
                <a:latin typeface="Menlo" panose="020B0609030804020204" pitchFamily="49" charset="0"/>
                <a:ea typeface="+mn-ea"/>
                <a:cs typeface="+mn-cs"/>
              </a:rPr>
              <a:t>/user/:id'</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 () </a:t>
            </a:r>
            <a:r>
              <a:rPr kumimoji="0" lang="en-US" sz="1800" b="0" i="0" u="none" strike="noStrike" kern="1200" cap="none" spc="0" normalizeH="0" baseline="0" noProof="0" dirty="0">
                <a:ln>
                  <a:noFill/>
                </a:ln>
                <a:solidFill>
                  <a:srgbClr val="0000FF"/>
                </a:solidFill>
                <a:effectLst/>
                <a:uLnTx/>
                <a:uFillTx/>
                <a:latin typeface="Menlo" panose="020B0609030804020204" pitchFamily="49" charset="0"/>
                <a:ea typeface="+mn-ea"/>
                <a:cs typeface="+mn-cs"/>
              </a:rPr>
              <a:t>=&gt;</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795E26"/>
                </a:solidFill>
                <a:effectLst/>
                <a:uLnTx/>
                <a:uFillTx/>
                <a:latin typeface="Menlo" panose="020B0609030804020204" pitchFamily="49" charset="0"/>
                <a:ea typeface="+mn-ea"/>
                <a:cs typeface="+mn-cs"/>
              </a:rPr>
              <a:t>  it</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a:t>
            </a:r>
            <a:r>
              <a:rPr kumimoji="0" lang="en-US" sz="1800" b="0" i="0" u="none" strike="noStrike" kern="1200" cap="none" spc="0" normalizeH="0" baseline="0" noProof="0" dirty="0">
                <a:ln>
                  <a:noFill/>
                </a:ln>
                <a:solidFill>
                  <a:srgbClr val="A31515"/>
                </a:solidFill>
                <a:effectLst/>
                <a:uLnTx/>
                <a:uFillTx/>
                <a:latin typeface="Menlo" panose="020B0609030804020204" pitchFamily="49" charset="0"/>
                <a:ea typeface="+mn-ea"/>
                <a:cs typeface="+mn-cs"/>
              </a:rPr>
              <a:t>'should 404 for nonexistent users'</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Menlo" panose="020B0609030804020204" pitchFamily="49" charset="0"/>
                <a:ea typeface="+mn-ea"/>
                <a:cs typeface="+mn-cs"/>
              </a:rPr>
              <a:t>async</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 () </a:t>
            </a:r>
            <a:r>
              <a:rPr kumimoji="0" lang="en-US" sz="1800" b="0" i="0" u="none" strike="noStrike" kern="1200" cap="none" spc="0" normalizeH="0" baseline="0" noProof="0" dirty="0">
                <a:ln>
                  <a:noFill/>
                </a:ln>
                <a:solidFill>
                  <a:srgbClr val="0000FF"/>
                </a:solidFill>
                <a:effectLst/>
                <a:uLnTx/>
                <a:uFillTx/>
                <a:latin typeface="Menlo" panose="020B0609030804020204" pitchFamily="49" charset="0"/>
                <a:ea typeface="+mn-ea"/>
                <a:cs typeface="+mn-cs"/>
              </a:rPr>
              <a:t>=&gt;</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1080"/>
                </a:solidFill>
                <a:effectLst/>
                <a:uLnTx/>
                <a:uFillTx/>
                <a:latin typeface="Menlo" panose="020B0609030804020204" pitchFamily="49" charset="0"/>
                <a:ea typeface="+mn-ea"/>
                <a:cs typeface="+mn-cs"/>
              </a:rPr>
              <a:t>    response</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 </a:t>
            </a:r>
            <a:r>
              <a:rPr kumimoji="0" lang="en-US" sz="1800" b="0" i="0" u="none" strike="noStrike" kern="1200" cap="none" spc="0" normalizeH="0" baseline="0" noProof="0" dirty="0">
                <a:ln>
                  <a:noFill/>
                </a:ln>
                <a:solidFill>
                  <a:srgbClr val="000000"/>
                </a:solidFill>
                <a:effectLst/>
                <a:uLnTx/>
                <a:uFillTx/>
                <a:latin typeface="Menlo" panose="020B0609030804020204" pitchFamily="49" charset="0"/>
                <a:ea typeface="+mn-ea"/>
                <a:cs typeface="+mn-cs"/>
              </a:rPr>
              <a:t>=</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 </a:t>
            </a:r>
            <a:r>
              <a:rPr kumimoji="0" lang="en-US" sz="1800" b="0" i="0" u="none" strike="noStrike" kern="1200" cap="none" spc="0" normalizeH="0" baseline="0" noProof="0" dirty="0">
                <a:ln>
                  <a:noFill/>
                </a:ln>
                <a:solidFill>
                  <a:srgbClr val="AF00DB"/>
                </a:solidFill>
                <a:effectLst/>
                <a:uLnTx/>
                <a:uFillTx/>
                <a:latin typeface="Menlo" panose="020B0609030804020204" pitchFamily="49" charset="0"/>
                <a:ea typeface="+mn-ea"/>
                <a:cs typeface="+mn-cs"/>
              </a:rPr>
              <a:t>await</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 </a:t>
            </a:r>
            <a:r>
              <a:rPr kumimoji="0" lang="en-US" sz="1800" b="0" i="0" u="none" strike="noStrike" kern="1200" cap="none" spc="0" normalizeH="0" baseline="0" noProof="0" dirty="0" err="1">
                <a:ln>
                  <a:noFill/>
                </a:ln>
                <a:solidFill>
                  <a:srgbClr val="795E26"/>
                </a:solidFill>
                <a:effectLst/>
                <a:uLnTx/>
                <a:uFillTx/>
                <a:latin typeface="Menlo" panose="020B0609030804020204" pitchFamily="49" charset="0"/>
                <a:ea typeface="+mn-ea"/>
                <a:cs typeface="+mn-cs"/>
              </a:rPr>
              <a:t>supertest</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a:t>
            </a:r>
            <a:r>
              <a:rPr kumimoji="0" lang="en-US" sz="1800" b="0" i="0" u="none" strike="noStrike" kern="1200" cap="none" spc="0" normalizeH="0" baseline="0" noProof="0" dirty="0">
                <a:ln>
                  <a:noFill/>
                </a:ln>
                <a:solidFill>
                  <a:srgbClr val="0070C1"/>
                </a:solidFill>
                <a:effectLst/>
                <a:uLnTx/>
                <a:uFillTx/>
                <a:latin typeface="Menlo" panose="020B0609030804020204" pitchFamily="49" charset="0"/>
                <a:ea typeface="+mn-ea"/>
                <a:cs typeface="+mn-cs"/>
              </a:rPr>
              <a:t>app</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a:t>
            </a:r>
            <a:r>
              <a:rPr kumimoji="0" lang="en-US" sz="1800" b="0" i="0" u="none" strike="noStrike" kern="1200" cap="none" spc="0" normalizeH="0" baseline="0" noProof="0" dirty="0">
                <a:ln>
                  <a:noFill/>
                </a:ln>
                <a:solidFill>
                  <a:srgbClr val="795E26"/>
                </a:solidFill>
                <a:effectLst/>
                <a:uLnTx/>
                <a:uFillTx/>
                <a:latin typeface="Menlo" panose="020B0609030804020204" pitchFamily="49" charset="0"/>
                <a:ea typeface="+mn-ea"/>
                <a:cs typeface="+mn-cs"/>
              </a:rPr>
              <a:t>get</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a:t>
            </a:r>
            <a:r>
              <a:rPr kumimoji="0" lang="en-US" sz="1800" b="0" i="0" u="none" strike="noStrike" kern="1200" cap="none" spc="0" normalizeH="0" baseline="0" noProof="0" dirty="0">
                <a:ln>
                  <a:noFill/>
                </a:ln>
                <a:solidFill>
                  <a:srgbClr val="A31515"/>
                </a:solidFill>
                <a:effectLst/>
                <a:uLnTx/>
                <a:uFillTx/>
                <a:latin typeface="Menlo" panose="020B0609030804020204" pitchFamily="49" charset="0"/>
                <a:ea typeface="+mn-ea"/>
                <a:cs typeface="+mn-cs"/>
              </a:rPr>
              <a:t>`/</a:t>
            </a:r>
            <a:r>
              <a:rPr kumimoji="0" lang="en-US" sz="1800" b="0" i="0" u="none" strike="noStrike" kern="1200" cap="none" spc="0" normalizeH="0" baseline="0" noProof="0" dirty="0" err="1">
                <a:ln>
                  <a:noFill/>
                </a:ln>
                <a:solidFill>
                  <a:srgbClr val="A31515"/>
                </a:solidFill>
                <a:effectLst/>
                <a:uLnTx/>
                <a:uFillTx/>
                <a:latin typeface="Menlo" panose="020B0609030804020204" pitchFamily="49" charset="0"/>
                <a:ea typeface="+mn-ea"/>
                <a:cs typeface="+mn-cs"/>
              </a:rPr>
              <a:t>api</a:t>
            </a:r>
            <a:r>
              <a:rPr kumimoji="0" lang="en-US" sz="1800" b="0" i="0" u="none" strike="noStrike" kern="1200" cap="none" spc="0" normalizeH="0" baseline="0" noProof="0" dirty="0">
                <a:ln>
                  <a:noFill/>
                </a:ln>
                <a:solidFill>
                  <a:srgbClr val="A31515"/>
                </a:solidFill>
                <a:effectLst/>
                <a:uLnTx/>
                <a:uFillTx/>
                <a:latin typeface="Menlo" panose="020B0609030804020204" pitchFamily="49" charset="0"/>
                <a:ea typeface="+mn-ea"/>
                <a:cs typeface="+mn-cs"/>
              </a:rPr>
              <a:t>/user/</a:t>
            </a:r>
            <a:r>
              <a:rPr kumimoji="0" lang="en-US" sz="1800" b="0" i="0" u="none" strike="noStrike" kern="1200" cap="none" spc="0" normalizeH="0" baseline="0" noProof="0" dirty="0">
                <a:ln>
                  <a:noFill/>
                </a:ln>
                <a:solidFill>
                  <a:srgbClr val="0000FF"/>
                </a:solidFill>
                <a:effectLst/>
                <a:uLnTx/>
                <a:uFillTx/>
                <a:latin typeface="Menlo" panose="020B0609030804020204" pitchFamily="49" charset="0"/>
                <a:ea typeface="+mn-ea"/>
                <a:cs typeface="+mn-cs"/>
              </a:rPr>
              <a:t>${</a:t>
            </a:r>
            <a:r>
              <a:rPr kumimoji="0" lang="en-US" sz="1800" b="0" i="0" u="none" strike="noStrike" kern="1200" cap="none" spc="0" normalizeH="0" baseline="0" noProof="0" dirty="0" err="1">
                <a:ln>
                  <a:noFill/>
                </a:ln>
                <a:solidFill>
                  <a:srgbClr val="795E26"/>
                </a:solidFill>
                <a:effectLst/>
                <a:uLnTx/>
                <a:uFillTx/>
                <a:latin typeface="Menlo" panose="020B0609030804020204" pitchFamily="49" charset="0"/>
                <a:ea typeface="+mn-ea"/>
                <a:cs typeface="+mn-cs"/>
              </a:rPr>
              <a:t>randomUUID</a:t>
            </a:r>
            <a:r>
              <a:rPr kumimoji="0" lang="en-US" sz="1800" b="0" i="0" u="none" strike="noStrike" kern="1200" cap="none" spc="0" normalizeH="0" baseline="0" noProof="0" dirty="0">
                <a:ln>
                  <a:noFill/>
                </a:ln>
                <a:solidFill>
                  <a:srgbClr val="000000"/>
                </a:solidFill>
                <a:effectLst/>
                <a:uLnTx/>
                <a:uFillTx/>
                <a:latin typeface="Menlo" panose="020B0609030804020204" pitchFamily="49" charset="0"/>
                <a:ea typeface="+mn-ea"/>
                <a:cs typeface="+mn-cs"/>
              </a:rPr>
              <a:t>().</a:t>
            </a:r>
            <a:r>
              <a:rPr kumimoji="0" lang="en-US" sz="1800" b="0" i="0" u="none" strike="noStrike" kern="1200" cap="none" spc="0" normalizeH="0" baseline="0" noProof="0" dirty="0" err="1">
                <a:ln>
                  <a:noFill/>
                </a:ln>
                <a:solidFill>
                  <a:srgbClr val="795E26"/>
                </a:solidFill>
                <a:effectLst/>
                <a:uLnTx/>
                <a:uFillTx/>
                <a:latin typeface="Menlo" panose="020B0609030804020204" pitchFamily="49" charset="0"/>
                <a:ea typeface="+mn-ea"/>
                <a:cs typeface="+mn-cs"/>
              </a:rPr>
              <a:t>toString</a:t>
            </a:r>
            <a:r>
              <a:rPr kumimoji="0" lang="en-US" sz="1800" b="0" i="0" u="none" strike="noStrike" kern="1200" cap="none" spc="0" normalizeH="0" baseline="0" noProof="0" dirty="0">
                <a:ln>
                  <a:noFill/>
                </a:ln>
                <a:solidFill>
                  <a:srgbClr val="000000"/>
                </a:solidFill>
                <a:effectLst/>
                <a:uLnTx/>
                <a:uFillTx/>
                <a:latin typeface="Menlo" panose="020B0609030804020204" pitchFamily="49" charset="0"/>
                <a:ea typeface="+mn-ea"/>
                <a:cs typeface="+mn-cs"/>
              </a:rPr>
              <a:t>()</a:t>
            </a:r>
            <a:r>
              <a:rPr kumimoji="0" lang="en-US" sz="1800" b="0" i="0" u="none" strike="noStrike" kern="1200" cap="none" spc="0" normalizeH="0" baseline="0" noProof="0" dirty="0">
                <a:ln>
                  <a:noFill/>
                </a:ln>
                <a:solidFill>
                  <a:srgbClr val="0000FF"/>
                </a:solidFill>
                <a:effectLst/>
                <a:uLnTx/>
                <a:uFillTx/>
                <a:latin typeface="Menlo" panose="020B0609030804020204" pitchFamily="49" charset="0"/>
                <a:ea typeface="+mn-ea"/>
                <a:cs typeface="+mn-cs"/>
              </a:rPr>
              <a:t>}</a:t>
            </a:r>
            <a:r>
              <a:rPr kumimoji="0" lang="en-US" sz="1800" b="0" i="0" u="none" strike="noStrike" kern="1200" cap="none" spc="0" normalizeH="0" baseline="0" noProof="0" dirty="0">
                <a:ln>
                  <a:noFill/>
                </a:ln>
                <a:solidFill>
                  <a:srgbClr val="A31515"/>
                </a:solidFill>
                <a:effectLst/>
                <a:uLnTx/>
                <a:uFillTx/>
                <a:latin typeface="Menlo" panose="020B0609030804020204" pitchFamily="49" charset="0"/>
                <a:ea typeface="+mn-ea"/>
                <a:cs typeface="+mn-cs"/>
              </a:rPr>
              <a:t>`</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795E26"/>
                </a:solidFill>
                <a:effectLst/>
                <a:uLnTx/>
                <a:uFillTx/>
                <a:latin typeface="Menlo" panose="020B0609030804020204" pitchFamily="49" charset="0"/>
                <a:ea typeface="+mn-ea"/>
                <a:cs typeface="+mn-cs"/>
              </a:rPr>
              <a:t>    expect</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a:t>
            </a:r>
            <a:r>
              <a:rPr kumimoji="0" lang="en-US" sz="1800" b="0" i="0" u="none" strike="noStrike" kern="1200" cap="none" spc="0" normalizeH="0" baseline="0" noProof="0" dirty="0" err="1">
                <a:ln>
                  <a:noFill/>
                </a:ln>
                <a:solidFill>
                  <a:srgbClr val="001080"/>
                </a:solidFill>
                <a:effectLst/>
                <a:uLnTx/>
                <a:uFillTx/>
                <a:latin typeface="Menlo" panose="020B0609030804020204" pitchFamily="49" charset="0"/>
                <a:ea typeface="+mn-ea"/>
                <a:cs typeface="+mn-cs"/>
              </a:rPr>
              <a:t>response</a:t>
            </a:r>
            <a:r>
              <a:rPr kumimoji="0" lang="en-US" sz="1800" b="0" i="0" u="none" strike="noStrike" kern="1200" cap="none" spc="0" normalizeH="0" baseline="0" noProof="0" dirty="0" err="1">
                <a:ln>
                  <a:noFill/>
                </a:ln>
                <a:solidFill>
                  <a:srgbClr val="3B3B3B"/>
                </a:solidFill>
                <a:effectLst/>
                <a:uLnTx/>
                <a:uFillTx/>
                <a:latin typeface="Menlo" panose="020B0609030804020204" pitchFamily="49" charset="0"/>
                <a:ea typeface="+mn-ea"/>
                <a:cs typeface="+mn-cs"/>
              </a:rPr>
              <a:t>.</a:t>
            </a:r>
            <a:r>
              <a:rPr kumimoji="0" lang="en-US" sz="1800" b="0" i="0" u="none" strike="noStrike" kern="1200" cap="none" spc="0" normalizeH="0" baseline="0" noProof="0" dirty="0" err="1">
                <a:ln>
                  <a:noFill/>
                </a:ln>
                <a:solidFill>
                  <a:srgbClr val="001080"/>
                </a:solidFill>
                <a:effectLst/>
                <a:uLnTx/>
                <a:uFillTx/>
                <a:latin typeface="Menlo" panose="020B0609030804020204" pitchFamily="49" charset="0"/>
                <a:ea typeface="+mn-ea"/>
                <a:cs typeface="+mn-cs"/>
              </a:rPr>
              <a:t>status</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a:t>
            </a:r>
            <a:r>
              <a:rPr kumimoji="0" lang="en-US" sz="1800" b="0" i="0" u="none" strike="noStrike" kern="1200" cap="none" spc="0" normalizeH="0" baseline="0" noProof="0" dirty="0" err="1">
                <a:ln>
                  <a:noFill/>
                </a:ln>
                <a:solidFill>
                  <a:srgbClr val="795E26"/>
                </a:solidFill>
                <a:effectLst/>
                <a:uLnTx/>
                <a:uFillTx/>
                <a:latin typeface="Menlo" panose="020B0609030804020204" pitchFamily="49" charset="0"/>
                <a:ea typeface="+mn-ea"/>
                <a:cs typeface="+mn-cs"/>
              </a:rPr>
              <a:t>toBe</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a:t>
            </a:r>
            <a:r>
              <a:rPr kumimoji="0" lang="en-US" sz="1800" b="0" i="0" u="none" strike="noStrike" kern="1200" cap="none" spc="0" normalizeH="0" baseline="0" noProof="0" dirty="0">
                <a:ln>
                  <a:noFill/>
                </a:ln>
                <a:solidFill>
                  <a:srgbClr val="098658"/>
                </a:solidFill>
                <a:effectLst/>
                <a:uLnTx/>
                <a:uFillTx/>
                <a:latin typeface="Menlo" panose="020B0609030804020204" pitchFamily="49" charset="0"/>
                <a:ea typeface="+mn-ea"/>
                <a:cs typeface="+mn-cs"/>
              </a:rPr>
              <a:t>404</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795E26"/>
                </a:solidFill>
                <a:effectLst/>
                <a:uLnTx/>
                <a:uFillTx/>
                <a:latin typeface="Menlo" panose="020B0609030804020204" pitchFamily="49" charset="0"/>
                <a:ea typeface="+mn-ea"/>
                <a:cs typeface="+mn-cs"/>
              </a:rPr>
              <a:t>    expect</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a:t>
            </a:r>
            <a:r>
              <a:rPr kumimoji="0" lang="en-US" sz="1800" b="0" i="0" u="none" strike="noStrike" kern="1200" cap="none" spc="0" normalizeH="0" baseline="0" noProof="0" dirty="0" err="1">
                <a:ln>
                  <a:noFill/>
                </a:ln>
                <a:solidFill>
                  <a:srgbClr val="001080"/>
                </a:solidFill>
                <a:effectLst/>
                <a:uLnTx/>
                <a:uFillTx/>
                <a:latin typeface="Menlo" panose="020B0609030804020204" pitchFamily="49" charset="0"/>
                <a:ea typeface="+mn-ea"/>
                <a:cs typeface="+mn-cs"/>
              </a:rPr>
              <a:t>response</a:t>
            </a:r>
            <a:r>
              <a:rPr kumimoji="0" lang="en-US" sz="1800" b="0" i="0" u="none" strike="noStrike" kern="1200" cap="none" spc="0" normalizeH="0" baseline="0" noProof="0" dirty="0" err="1">
                <a:ln>
                  <a:noFill/>
                </a:ln>
                <a:solidFill>
                  <a:srgbClr val="3B3B3B"/>
                </a:solidFill>
                <a:effectLst/>
                <a:uLnTx/>
                <a:uFillTx/>
                <a:latin typeface="Menlo" panose="020B0609030804020204" pitchFamily="49" charset="0"/>
                <a:ea typeface="+mn-ea"/>
                <a:cs typeface="+mn-cs"/>
              </a:rPr>
              <a:t>.</a:t>
            </a:r>
            <a:r>
              <a:rPr kumimoji="0" lang="en-US" sz="1800" b="0" i="0" u="none" strike="noStrike" kern="1200" cap="none" spc="0" normalizeH="0" baseline="0" noProof="0" dirty="0" err="1">
                <a:ln>
                  <a:noFill/>
                </a:ln>
                <a:solidFill>
                  <a:srgbClr val="001080"/>
                </a:solidFill>
                <a:effectLst/>
                <a:uLnTx/>
                <a:uFillTx/>
                <a:latin typeface="Menlo" panose="020B0609030804020204" pitchFamily="49" charset="0"/>
                <a:ea typeface="+mn-ea"/>
                <a:cs typeface="+mn-cs"/>
              </a:rPr>
              <a:t>body</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a:t>
            </a:r>
            <a:r>
              <a:rPr kumimoji="0" lang="en-US" sz="1800" b="0" i="0" u="none" strike="noStrike" kern="1200" cap="none" spc="0" normalizeH="0" baseline="0" noProof="0" dirty="0" err="1">
                <a:ln>
                  <a:noFill/>
                </a:ln>
                <a:solidFill>
                  <a:srgbClr val="795E26"/>
                </a:solidFill>
                <a:effectLst/>
                <a:uLnTx/>
                <a:uFillTx/>
                <a:latin typeface="Menlo" panose="020B0609030804020204" pitchFamily="49" charset="0"/>
                <a:ea typeface="+mn-ea"/>
                <a:cs typeface="+mn-cs"/>
              </a:rPr>
              <a:t>toStrictEqual</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 </a:t>
            </a:r>
            <a:r>
              <a:rPr kumimoji="0" lang="en-US" sz="1800" b="0" i="0" u="none" strike="noStrike" kern="1200" cap="none" spc="0" normalizeH="0" baseline="0" noProof="0" dirty="0">
                <a:ln>
                  <a:noFill/>
                </a:ln>
                <a:solidFill>
                  <a:srgbClr val="001080"/>
                </a:solidFill>
                <a:effectLst/>
                <a:uLnTx/>
                <a:uFillTx/>
                <a:latin typeface="Menlo" panose="020B0609030804020204" pitchFamily="49" charset="0"/>
                <a:ea typeface="+mn-ea"/>
                <a:cs typeface="+mn-cs"/>
              </a:rPr>
              <a:t>error:</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 </a:t>
            </a:r>
            <a:r>
              <a:rPr kumimoji="0" lang="en-US" sz="1800" b="0" i="0" u="none" strike="noStrike" kern="1200" cap="none" spc="0" normalizeH="0" baseline="0" noProof="0" dirty="0">
                <a:ln>
                  <a:noFill/>
                </a:ln>
                <a:solidFill>
                  <a:srgbClr val="A31515"/>
                </a:solidFill>
                <a:effectLst/>
                <a:uLnTx/>
                <a:uFillTx/>
                <a:latin typeface="Menlo" panose="020B0609030804020204" pitchFamily="49" charset="0"/>
                <a:ea typeface="+mn-ea"/>
                <a:cs typeface="+mn-cs"/>
              </a:rPr>
              <a:t>'User not found'</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b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  </a:t>
            </a:r>
            <a:r>
              <a:rPr kumimoji="0" lang="en-US" sz="1800" b="0" i="0" u="none" strike="noStrike" kern="1200" cap="none" spc="0" normalizeH="0" baseline="0" noProof="0" dirty="0">
                <a:ln>
                  <a:noFill/>
                </a:ln>
                <a:solidFill>
                  <a:srgbClr val="795E26"/>
                </a:solidFill>
                <a:effectLst/>
                <a:uLnTx/>
                <a:uFillTx/>
                <a:latin typeface="Menlo" panose="020B0609030804020204" pitchFamily="49" charset="0"/>
                <a:ea typeface="+mn-ea"/>
                <a:cs typeface="+mn-cs"/>
              </a:rPr>
              <a:t>it</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a:t>
            </a:r>
            <a:r>
              <a:rPr kumimoji="0" lang="en-US" sz="1800" b="0" i="0" u="none" strike="noStrike" kern="1200" cap="none" spc="0" normalizeH="0" baseline="0" noProof="0" dirty="0">
                <a:ln>
                  <a:noFill/>
                </a:ln>
                <a:solidFill>
                  <a:srgbClr val="A31515"/>
                </a:solidFill>
                <a:effectLst/>
                <a:uLnTx/>
                <a:uFillTx/>
                <a:latin typeface="Menlo" panose="020B0609030804020204" pitchFamily="49" charset="0"/>
                <a:ea typeface="+mn-ea"/>
                <a:cs typeface="+mn-cs"/>
              </a:rPr>
              <a:t>'should return existing users'</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Menlo" panose="020B0609030804020204" pitchFamily="49" charset="0"/>
                <a:ea typeface="+mn-ea"/>
                <a:cs typeface="+mn-cs"/>
              </a:rPr>
              <a:t>async</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 () </a:t>
            </a:r>
            <a:r>
              <a:rPr kumimoji="0" lang="en-US" sz="1800" b="0" i="0" u="none" strike="noStrike" kern="1200" cap="none" spc="0" normalizeH="0" baseline="0" noProof="0" dirty="0">
                <a:ln>
                  <a:noFill/>
                </a:ln>
                <a:solidFill>
                  <a:srgbClr val="0000FF"/>
                </a:solidFill>
                <a:effectLst/>
                <a:uLnTx/>
                <a:uFillTx/>
                <a:latin typeface="Menlo" panose="020B0609030804020204" pitchFamily="49" charset="0"/>
                <a:ea typeface="+mn-ea"/>
                <a:cs typeface="+mn-cs"/>
              </a:rPr>
              <a:t>=&gt;</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1080"/>
                </a:solidFill>
                <a:effectLst/>
                <a:uLnTx/>
                <a:uFillTx/>
                <a:latin typeface="Menlo" panose="020B0609030804020204" pitchFamily="49" charset="0"/>
                <a:ea typeface="+mn-ea"/>
                <a:cs typeface="+mn-cs"/>
              </a:rPr>
              <a:t>    response</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 </a:t>
            </a:r>
            <a:r>
              <a:rPr kumimoji="0" lang="en-US" sz="1800" b="0" i="0" u="none" strike="noStrike" kern="1200" cap="none" spc="0" normalizeH="0" baseline="0" noProof="0" dirty="0">
                <a:ln>
                  <a:noFill/>
                </a:ln>
                <a:solidFill>
                  <a:srgbClr val="000000"/>
                </a:solidFill>
                <a:effectLst/>
                <a:uLnTx/>
                <a:uFillTx/>
                <a:latin typeface="Menlo" panose="020B0609030804020204" pitchFamily="49" charset="0"/>
                <a:ea typeface="+mn-ea"/>
                <a:cs typeface="+mn-cs"/>
              </a:rPr>
              <a:t>=</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 </a:t>
            </a:r>
            <a:r>
              <a:rPr kumimoji="0" lang="en-US" sz="1800" b="0" i="0" u="none" strike="noStrike" kern="1200" cap="none" spc="0" normalizeH="0" baseline="0" noProof="0" dirty="0">
                <a:ln>
                  <a:noFill/>
                </a:ln>
                <a:solidFill>
                  <a:srgbClr val="AF00DB"/>
                </a:solidFill>
                <a:effectLst/>
                <a:uLnTx/>
                <a:uFillTx/>
                <a:latin typeface="Menlo" panose="020B0609030804020204" pitchFamily="49" charset="0"/>
                <a:ea typeface="+mn-ea"/>
                <a:cs typeface="+mn-cs"/>
              </a:rPr>
              <a:t>await</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 </a:t>
            </a:r>
            <a:r>
              <a:rPr kumimoji="0" lang="en-US" sz="1800" b="0" i="0" u="none" strike="noStrike" kern="1200" cap="none" spc="0" normalizeH="0" baseline="0" noProof="0" dirty="0" err="1">
                <a:ln>
                  <a:noFill/>
                </a:ln>
                <a:solidFill>
                  <a:srgbClr val="795E26"/>
                </a:solidFill>
                <a:effectLst/>
                <a:uLnTx/>
                <a:uFillTx/>
                <a:latin typeface="Menlo" panose="020B0609030804020204" pitchFamily="49" charset="0"/>
                <a:ea typeface="+mn-ea"/>
                <a:cs typeface="+mn-cs"/>
              </a:rPr>
              <a:t>supertest</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a:t>
            </a:r>
            <a:r>
              <a:rPr kumimoji="0" lang="en-US" sz="1800" b="0" i="0" u="none" strike="noStrike" kern="1200" cap="none" spc="0" normalizeH="0" baseline="0" noProof="0" dirty="0">
                <a:ln>
                  <a:noFill/>
                </a:ln>
                <a:solidFill>
                  <a:srgbClr val="0070C1"/>
                </a:solidFill>
                <a:effectLst/>
                <a:uLnTx/>
                <a:uFillTx/>
                <a:latin typeface="Menlo" panose="020B0609030804020204" pitchFamily="49" charset="0"/>
                <a:ea typeface="+mn-ea"/>
                <a:cs typeface="+mn-cs"/>
              </a:rPr>
              <a:t>app</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a:t>
            </a:r>
            <a:r>
              <a:rPr kumimoji="0" lang="en-US" sz="1800" b="0" i="0" u="none" strike="noStrike" kern="1200" cap="none" spc="0" normalizeH="0" baseline="0" noProof="0" dirty="0">
                <a:ln>
                  <a:noFill/>
                </a:ln>
                <a:solidFill>
                  <a:srgbClr val="795E26"/>
                </a:solidFill>
                <a:effectLst/>
                <a:uLnTx/>
                <a:uFillTx/>
                <a:latin typeface="Menlo" panose="020B0609030804020204" pitchFamily="49" charset="0"/>
                <a:ea typeface="+mn-ea"/>
                <a:cs typeface="+mn-cs"/>
              </a:rPr>
              <a:t>get</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a:t>
            </a:r>
            <a:r>
              <a:rPr kumimoji="0" lang="en-US" sz="1800" b="0" i="0" u="none" strike="noStrike" kern="1200" cap="none" spc="0" normalizeH="0" baseline="0" noProof="0" dirty="0">
                <a:ln>
                  <a:noFill/>
                </a:ln>
                <a:solidFill>
                  <a:srgbClr val="A31515"/>
                </a:solidFill>
                <a:effectLst/>
                <a:uLnTx/>
                <a:uFillTx/>
                <a:latin typeface="Menlo" panose="020B0609030804020204" pitchFamily="49" charset="0"/>
                <a:ea typeface="+mn-ea"/>
                <a:cs typeface="+mn-cs"/>
              </a:rPr>
              <a:t>`/</a:t>
            </a:r>
            <a:r>
              <a:rPr kumimoji="0" lang="en-US" sz="1800" b="0" i="0" u="none" strike="noStrike" kern="1200" cap="none" spc="0" normalizeH="0" baseline="0" noProof="0" dirty="0" err="1">
                <a:ln>
                  <a:noFill/>
                </a:ln>
                <a:solidFill>
                  <a:srgbClr val="A31515"/>
                </a:solidFill>
                <a:effectLst/>
                <a:uLnTx/>
                <a:uFillTx/>
                <a:latin typeface="Menlo" panose="020B0609030804020204" pitchFamily="49" charset="0"/>
                <a:ea typeface="+mn-ea"/>
                <a:cs typeface="+mn-cs"/>
              </a:rPr>
              <a:t>api</a:t>
            </a:r>
            <a:r>
              <a:rPr kumimoji="0" lang="en-US" sz="1800" b="0" i="0" u="none" strike="noStrike" kern="1200" cap="none" spc="0" normalizeH="0" baseline="0" noProof="0" dirty="0">
                <a:ln>
                  <a:noFill/>
                </a:ln>
                <a:solidFill>
                  <a:srgbClr val="A31515"/>
                </a:solidFill>
                <a:effectLst/>
                <a:uLnTx/>
                <a:uFillTx/>
                <a:latin typeface="Menlo" panose="020B0609030804020204" pitchFamily="49" charset="0"/>
                <a:ea typeface="+mn-ea"/>
                <a:cs typeface="+mn-cs"/>
              </a:rPr>
              <a:t>/user/user1`</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795E26"/>
                </a:solidFill>
                <a:effectLst/>
                <a:uLnTx/>
                <a:uFillTx/>
                <a:latin typeface="Menlo" panose="020B0609030804020204" pitchFamily="49" charset="0"/>
                <a:ea typeface="+mn-ea"/>
                <a:cs typeface="+mn-cs"/>
              </a:rPr>
              <a:t>    expect</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a:t>
            </a:r>
            <a:r>
              <a:rPr kumimoji="0" lang="en-US" sz="1800" b="0" i="0" u="none" strike="noStrike" kern="1200" cap="none" spc="0" normalizeH="0" baseline="0" noProof="0" dirty="0" err="1">
                <a:ln>
                  <a:noFill/>
                </a:ln>
                <a:solidFill>
                  <a:srgbClr val="001080"/>
                </a:solidFill>
                <a:effectLst/>
                <a:uLnTx/>
                <a:uFillTx/>
                <a:latin typeface="Menlo" panose="020B0609030804020204" pitchFamily="49" charset="0"/>
                <a:ea typeface="+mn-ea"/>
                <a:cs typeface="+mn-cs"/>
              </a:rPr>
              <a:t>response</a:t>
            </a:r>
            <a:r>
              <a:rPr kumimoji="0" lang="en-US" sz="1800" b="0" i="0" u="none" strike="noStrike" kern="1200" cap="none" spc="0" normalizeH="0" baseline="0" noProof="0" dirty="0" err="1">
                <a:ln>
                  <a:noFill/>
                </a:ln>
                <a:solidFill>
                  <a:srgbClr val="3B3B3B"/>
                </a:solidFill>
                <a:effectLst/>
                <a:uLnTx/>
                <a:uFillTx/>
                <a:latin typeface="Menlo" panose="020B0609030804020204" pitchFamily="49" charset="0"/>
                <a:ea typeface="+mn-ea"/>
                <a:cs typeface="+mn-cs"/>
              </a:rPr>
              <a:t>.</a:t>
            </a:r>
            <a:r>
              <a:rPr kumimoji="0" lang="en-US" sz="1800" b="0" i="0" u="none" strike="noStrike" kern="1200" cap="none" spc="0" normalizeH="0" baseline="0" noProof="0" dirty="0" err="1">
                <a:ln>
                  <a:noFill/>
                </a:ln>
                <a:solidFill>
                  <a:srgbClr val="001080"/>
                </a:solidFill>
                <a:effectLst/>
                <a:uLnTx/>
                <a:uFillTx/>
                <a:latin typeface="Menlo" panose="020B0609030804020204" pitchFamily="49" charset="0"/>
                <a:ea typeface="+mn-ea"/>
                <a:cs typeface="+mn-cs"/>
              </a:rPr>
              <a:t>status</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a:t>
            </a:r>
            <a:r>
              <a:rPr kumimoji="0" lang="en-US" sz="1800" b="0" i="0" u="none" strike="noStrike" kern="1200" cap="none" spc="0" normalizeH="0" baseline="0" noProof="0" dirty="0" err="1">
                <a:ln>
                  <a:noFill/>
                </a:ln>
                <a:solidFill>
                  <a:srgbClr val="795E26"/>
                </a:solidFill>
                <a:effectLst/>
                <a:uLnTx/>
                <a:uFillTx/>
                <a:latin typeface="Menlo" panose="020B0609030804020204" pitchFamily="49" charset="0"/>
                <a:ea typeface="+mn-ea"/>
                <a:cs typeface="+mn-cs"/>
              </a:rPr>
              <a:t>toBe</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a:t>
            </a:r>
            <a:r>
              <a:rPr kumimoji="0" lang="en-US" sz="1800" b="0" i="0" u="none" strike="noStrike" kern="1200" cap="none" spc="0" normalizeH="0" baseline="0" noProof="0" dirty="0">
                <a:ln>
                  <a:noFill/>
                </a:ln>
                <a:solidFill>
                  <a:srgbClr val="098658"/>
                </a:solidFill>
                <a:effectLst/>
                <a:uLnTx/>
                <a:uFillTx/>
                <a:latin typeface="Menlo" panose="020B0609030804020204" pitchFamily="49" charset="0"/>
                <a:ea typeface="+mn-ea"/>
                <a:cs typeface="+mn-cs"/>
              </a:rPr>
              <a:t>200</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795E26"/>
                </a:solidFill>
                <a:effectLst/>
                <a:uLnTx/>
                <a:uFillTx/>
                <a:latin typeface="Menlo" panose="020B0609030804020204" pitchFamily="49" charset="0"/>
                <a:ea typeface="+mn-ea"/>
                <a:cs typeface="+mn-cs"/>
              </a:rPr>
              <a:t>    expect</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a:t>
            </a:r>
            <a:r>
              <a:rPr kumimoji="0" lang="en-US" sz="1800" b="0" i="0" u="none" strike="noStrike" kern="1200" cap="none" spc="0" normalizeH="0" baseline="0" noProof="0" dirty="0" err="1">
                <a:ln>
                  <a:noFill/>
                </a:ln>
                <a:solidFill>
                  <a:srgbClr val="001080"/>
                </a:solidFill>
                <a:effectLst/>
                <a:uLnTx/>
                <a:uFillTx/>
                <a:latin typeface="Menlo" panose="020B0609030804020204" pitchFamily="49" charset="0"/>
                <a:ea typeface="+mn-ea"/>
                <a:cs typeface="+mn-cs"/>
              </a:rPr>
              <a:t>response</a:t>
            </a:r>
            <a:r>
              <a:rPr kumimoji="0" lang="en-US" sz="1800" b="0" i="0" u="none" strike="noStrike" kern="1200" cap="none" spc="0" normalizeH="0" baseline="0" noProof="0" dirty="0" err="1">
                <a:ln>
                  <a:noFill/>
                </a:ln>
                <a:solidFill>
                  <a:srgbClr val="3B3B3B"/>
                </a:solidFill>
                <a:effectLst/>
                <a:uLnTx/>
                <a:uFillTx/>
                <a:latin typeface="Menlo" panose="020B0609030804020204" pitchFamily="49" charset="0"/>
                <a:ea typeface="+mn-ea"/>
                <a:cs typeface="+mn-cs"/>
              </a:rPr>
              <a:t>.</a:t>
            </a:r>
            <a:r>
              <a:rPr kumimoji="0" lang="en-US" sz="1800" b="0" i="0" u="none" strike="noStrike" kern="1200" cap="none" spc="0" normalizeH="0" baseline="0" noProof="0" dirty="0" err="1">
                <a:ln>
                  <a:noFill/>
                </a:ln>
                <a:solidFill>
                  <a:srgbClr val="001080"/>
                </a:solidFill>
                <a:effectLst/>
                <a:uLnTx/>
                <a:uFillTx/>
                <a:latin typeface="Menlo" panose="020B0609030804020204" pitchFamily="49" charset="0"/>
                <a:ea typeface="+mn-ea"/>
                <a:cs typeface="+mn-cs"/>
              </a:rPr>
              <a:t>body</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a:t>
            </a:r>
            <a:r>
              <a:rPr kumimoji="0" lang="en-US" sz="1800" b="0" i="0" u="none" strike="noStrike" kern="1200" cap="none" spc="0" normalizeH="0" baseline="0" noProof="0" dirty="0" err="1">
                <a:ln>
                  <a:noFill/>
                </a:ln>
                <a:solidFill>
                  <a:srgbClr val="795E26"/>
                </a:solidFill>
                <a:effectLst/>
                <a:uLnTx/>
                <a:uFillTx/>
                <a:latin typeface="Menlo" panose="020B0609030804020204" pitchFamily="49" charset="0"/>
                <a:ea typeface="+mn-ea"/>
                <a:cs typeface="+mn-cs"/>
              </a:rPr>
              <a:t>toStrictEqual</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 </a:t>
            </a:r>
            <a:r>
              <a:rPr kumimoji="0" lang="en-US" sz="1800" b="0" i="0" u="none" strike="noStrike" kern="1200" cap="none" spc="0" normalizeH="0" baseline="0" noProof="0" dirty="0">
                <a:ln>
                  <a:noFill/>
                </a:ln>
                <a:solidFill>
                  <a:srgbClr val="000000"/>
                </a:solidFill>
                <a:effectLst/>
                <a:uLnTx/>
                <a:uFillTx/>
                <a:latin typeface="Menlo" panose="020B0609030804020204" pitchFamily="49" charset="0"/>
                <a:ea typeface="+mn-ea"/>
                <a:cs typeface="+mn-cs"/>
              </a:rPr>
              <a:t>...</a:t>
            </a:r>
            <a:r>
              <a:rPr kumimoji="0" lang="en-US" sz="1800" b="0" i="0" u="none" strike="noStrike" kern="1200" cap="none" spc="0" normalizeH="0" baseline="0" noProof="0" dirty="0">
                <a:ln>
                  <a:noFill/>
                </a:ln>
                <a:solidFill>
                  <a:srgbClr val="0070C1"/>
                </a:solidFill>
                <a:effectLst/>
                <a:uLnTx/>
                <a:uFillTx/>
                <a:latin typeface="Menlo" panose="020B0609030804020204" pitchFamily="49" charset="0"/>
                <a:ea typeface="+mn-ea"/>
                <a:cs typeface="+mn-cs"/>
              </a:rPr>
              <a:t>user1</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 </a:t>
            </a:r>
            <a:r>
              <a:rPr kumimoji="0" lang="en-US" sz="1800" b="0" i="0" u="none" strike="noStrike" kern="1200" cap="none" spc="0" normalizeH="0" baseline="0" noProof="0" dirty="0" err="1">
                <a:ln>
                  <a:noFill/>
                </a:ln>
                <a:solidFill>
                  <a:srgbClr val="001080"/>
                </a:solidFill>
                <a:effectLst/>
                <a:uLnTx/>
                <a:uFillTx/>
                <a:latin typeface="Menlo" panose="020B0609030804020204" pitchFamily="49" charset="0"/>
                <a:ea typeface="+mn-ea"/>
                <a:cs typeface="+mn-cs"/>
              </a:rPr>
              <a:t>createdAt</a:t>
            </a:r>
            <a:r>
              <a:rPr kumimoji="0" lang="en-US" sz="1800" b="0" i="0" u="none" strike="noStrike" kern="1200" cap="none" spc="0" normalizeH="0" baseline="0" noProof="0" dirty="0">
                <a:ln>
                  <a:noFill/>
                </a:ln>
                <a:solidFill>
                  <a:srgbClr val="001080"/>
                </a:solidFill>
                <a:effectLst/>
                <a:uLnTx/>
                <a:uFillTx/>
                <a:latin typeface="Menlo" panose="020B0609030804020204" pitchFamily="49" charset="0"/>
                <a:ea typeface="+mn-ea"/>
                <a:cs typeface="+mn-cs"/>
              </a:rPr>
              <a:t>:</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 </a:t>
            </a:r>
            <a:r>
              <a:rPr kumimoji="0" lang="en-US" sz="1800" b="0" i="0" u="none" strike="noStrike" kern="1200" cap="none" spc="0" normalizeH="0" baseline="0" noProof="0" dirty="0" err="1">
                <a:ln>
                  <a:noFill/>
                </a:ln>
                <a:solidFill>
                  <a:srgbClr val="0070C1"/>
                </a:solidFill>
                <a:effectLst/>
                <a:uLnTx/>
                <a:uFillTx/>
                <a:latin typeface="Menlo" panose="020B0609030804020204" pitchFamily="49" charset="0"/>
                <a:ea typeface="+mn-ea"/>
                <a:cs typeface="+mn-cs"/>
              </a:rPr>
              <a:t>expect</a:t>
            </a:r>
            <a:r>
              <a:rPr kumimoji="0" lang="en-US" sz="1800" b="0" i="0" u="none" strike="noStrike" kern="1200" cap="none" spc="0" normalizeH="0" baseline="0" noProof="0" dirty="0" err="1">
                <a:ln>
                  <a:noFill/>
                </a:ln>
                <a:solidFill>
                  <a:srgbClr val="3B3B3B"/>
                </a:solidFill>
                <a:effectLst/>
                <a:uLnTx/>
                <a:uFillTx/>
                <a:latin typeface="Menlo" panose="020B0609030804020204" pitchFamily="49" charset="0"/>
                <a:ea typeface="+mn-ea"/>
                <a:cs typeface="+mn-cs"/>
              </a:rPr>
              <a:t>.</a:t>
            </a:r>
            <a:r>
              <a:rPr kumimoji="0" lang="en-US" sz="1800" b="0" i="0" u="none" strike="noStrike" kern="1200" cap="none" spc="0" normalizeH="0" baseline="0" noProof="0" dirty="0" err="1">
                <a:ln>
                  <a:noFill/>
                </a:ln>
                <a:solidFill>
                  <a:srgbClr val="795E26"/>
                </a:solidFill>
                <a:effectLst/>
                <a:uLnTx/>
                <a:uFillTx/>
                <a:latin typeface="Menlo" panose="020B0609030804020204" pitchFamily="49" charset="0"/>
                <a:ea typeface="+mn-ea"/>
                <a:cs typeface="+mn-cs"/>
              </a:rPr>
              <a:t>anything</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 });</a:t>
            </a:r>
          </a:p>
        </p:txBody>
      </p:sp>
    </p:spTree>
    <p:extLst>
      <p:ext uri="{BB962C8B-B14F-4D97-AF65-F5344CB8AC3E}">
        <p14:creationId xmlns:p14="http://schemas.microsoft.com/office/powerpoint/2010/main" val="3228312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C6379F-167F-E3B0-BB93-3032F366804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7F5FE56-F716-D6C2-502E-5A708B2D76B9}"/>
              </a:ext>
            </a:extLst>
          </p:cNvPr>
          <p:cNvSpPr>
            <a:spLocks noGrp="1"/>
          </p:cNvSpPr>
          <p:nvPr>
            <p:ph type="title"/>
          </p:nvPr>
        </p:nvSpPr>
        <p:spPr/>
        <p:txBody>
          <a:bodyPr/>
          <a:lstStyle/>
          <a:p>
            <a:r>
              <a:rPr lang="en-US" dirty="0"/>
              <a:t>Test the appropriate connection points</a:t>
            </a:r>
          </a:p>
        </p:txBody>
      </p:sp>
      <p:grpSp>
        <p:nvGrpSpPr>
          <p:cNvPr id="21" name="Rounded Rectangle 5">
            <a:extLst>
              <a:ext uri="{FF2B5EF4-FFF2-40B4-BE49-F238E27FC236}">
                <a16:creationId xmlns:a16="http://schemas.microsoft.com/office/drawing/2014/main" id="{ADC6D216-1EB5-3B6A-2C6E-0EEAABD927DE}"/>
              </a:ext>
            </a:extLst>
          </p:cNvPr>
          <p:cNvGrpSpPr/>
          <p:nvPr/>
        </p:nvGrpSpPr>
        <p:grpSpPr>
          <a:xfrm>
            <a:off x="4719483" y="1819836"/>
            <a:ext cx="1828801" cy="1828801"/>
            <a:chOff x="0" y="0"/>
            <a:chExt cx="3657600" cy="3657600"/>
          </a:xfrm>
        </p:grpSpPr>
        <p:sp>
          <p:nvSpPr>
            <p:cNvPr id="22" name="Rounded Rectangle">
              <a:extLst>
                <a:ext uri="{FF2B5EF4-FFF2-40B4-BE49-F238E27FC236}">
                  <a16:creationId xmlns:a16="http://schemas.microsoft.com/office/drawing/2014/main" id="{2DA28DE0-20F5-F19D-3A18-1F9F163D226E}"/>
                </a:ext>
              </a:extLst>
            </p:cNvPr>
            <p:cNvSpPr/>
            <p:nvPr/>
          </p:nvSpPr>
          <p:spPr>
            <a:xfrm>
              <a:off x="0" y="0"/>
              <a:ext cx="3657600" cy="3657600"/>
            </a:xfrm>
            <a:prstGeom prst="roundRect">
              <a:avLst>
                <a:gd name="adj" fmla="val 16667"/>
              </a:avLst>
            </a:prstGeom>
            <a:solidFill>
              <a:srgbClr val="FBE5D6"/>
            </a:solidFill>
            <a:ln w="25400" cap="flat">
              <a:solidFill>
                <a:srgbClr val="0070C0"/>
              </a:solidFill>
              <a:prstDash val="solid"/>
              <a:miter lim="800000"/>
            </a:ln>
            <a:effectLst/>
          </p:spPr>
          <p:txBody>
            <a:bodyPr wrap="square" lIns="45720" tIns="45720" rIns="45720" bIns="45720"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solidFill>
                    <a:srgbClr val="FFFFFF"/>
                  </a:solidFill>
                </a:defRPr>
              </a:pPr>
              <a:endParaRPr kumimoji="0"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3" name="Business Logic">
              <a:extLst>
                <a:ext uri="{FF2B5EF4-FFF2-40B4-BE49-F238E27FC236}">
                  <a16:creationId xmlns:a16="http://schemas.microsoft.com/office/drawing/2014/main" id="{6E33285C-1F4E-484E-0DAA-D74FA55CBEC9}"/>
                </a:ext>
              </a:extLst>
            </p:cNvPr>
            <p:cNvSpPr txBox="1"/>
            <p:nvPr/>
          </p:nvSpPr>
          <p:spPr>
            <a:xfrm>
              <a:off x="282690" y="259142"/>
              <a:ext cx="3092222" cy="3139318"/>
            </a:xfrm>
            <a:prstGeom prst="rect">
              <a:avLst/>
            </a:prstGeom>
            <a:noFill/>
            <a:ln w="254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20" tIns="45720" rIns="45720" bIns="45720" numCol="1" anchor="ctr">
              <a:spAutoFit/>
            </a:bodyPr>
            <a:lstStyle>
              <a:lvl1pPr algn="ctr">
                <a:defRPr sz="4800"/>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The SUT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0" name="Straight Arrow Connector 13">
            <a:extLst>
              <a:ext uri="{FF2B5EF4-FFF2-40B4-BE49-F238E27FC236}">
                <a16:creationId xmlns:a16="http://schemas.microsoft.com/office/drawing/2014/main" id="{09E0C381-57CA-1551-2718-2E1E75C15B78}"/>
              </a:ext>
            </a:extLst>
          </p:cNvPr>
          <p:cNvSpPr/>
          <p:nvPr/>
        </p:nvSpPr>
        <p:spPr>
          <a:xfrm flipV="1">
            <a:off x="2688081" y="2716085"/>
            <a:ext cx="2031403" cy="20337"/>
          </a:xfrm>
          <a:prstGeom prst="line">
            <a:avLst/>
          </a:prstGeom>
          <a:ln w="127000">
            <a:solidFill>
              <a:schemeClr val="accent1"/>
            </a:solidFill>
            <a:miter/>
            <a:headEnd type="triangle"/>
            <a:tailEnd type="triangle"/>
          </a:ln>
        </p:spPr>
        <p:txBody>
          <a:bodyPr tIns="45720" bIns="4572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32" name="Rounded Rectangle 5">
            <a:extLst>
              <a:ext uri="{FF2B5EF4-FFF2-40B4-BE49-F238E27FC236}">
                <a16:creationId xmlns:a16="http://schemas.microsoft.com/office/drawing/2014/main" id="{97B29FDF-2C3E-C5E5-0D78-AB0740646772}"/>
              </a:ext>
            </a:extLst>
          </p:cNvPr>
          <p:cNvGrpSpPr/>
          <p:nvPr/>
        </p:nvGrpSpPr>
        <p:grpSpPr>
          <a:xfrm>
            <a:off x="856105" y="1797867"/>
            <a:ext cx="1828801" cy="1828801"/>
            <a:chOff x="0" y="0"/>
            <a:chExt cx="3657600" cy="3657600"/>
          </a:xfrm>
          <a:solidFill>
            <a:schemeClr val="accent6">
              <a:lumMod val="20000"/>
              <a:lumOff val="80000"/>
            </a:schemeClr>
          </a:solidFill>
        </p:grpSpPr>
        <p:sp>
          <p:nvSpPr>
            <p:cNvPr id="33" name="Rounded Rectangle">
              <a:extLst>
                <a:ext uri="{FF2B5EF4-FFF2-40B4-BE49-F238E27FC236}">
                  <a16:creationId xmlns:a16="http://schemas.microsoft.com/office/drawing/2014/main" id="{FBE0B360-C612-D401-EC00-2875167E4692}"/>
                </a:ext>
              </a:extLst>
            </p:cNvPr>
            <p:cNvSpPr/>
            <p:nvPr/>
          </p:nvSpPr>
          <p:spPr>
            <a:xfrm>
              <a:off x="0" y="0"/>
              <a:ext cx="3657600" cy="3657600"/>
            </a:xfrm>
            <a:prstGeom prst="roundRect">
              <a:avLst>
                <a:gd name="adj" fmla="val 16667"/>
              </a:avLst>
            </a:prstGeom>
            <a:grpFill/>
            <a:ln w="25400" cap="flat">
              <a:solidFill>
                <a:srgbClr val="0070C0"/>
              </a:solidFill>
              <a:prstDash val="solid"/>
              <a:miter lim="800000"/>
            </a:ln>
            <a:effectLst/>
          </p:spPr>
          <p:txBody>
            <a:bodyPr wrap="square" lIns="45720" tIns="45720" rIns="45720" bIns="45720"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solidFill>
                    <a:srgbClr val="FFFFFF"/>
                  </a:solidFill>
                </a:defRPr>
              </a:pPr>
              <a:endParaRPr kumimoji="0"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4" name="Business Logic">
              <a:extLst>
                <a:ext uri="{FF2B5EF4-FFF2-40B4-BE49-F238E27FC236}">
                  <a16:creationId xmlns:a16="http://schemas.microsoft.com/office/drawing/2014/main" id="{D351EC85-8A12-6AD2-1CAE-07BB8FB31254}"/>
                </a:ext>
              </a:extLst>
            </p:cNvPr>
            <p:cNvSpPr txBox="1"/>
            <p:nvPr/>
          </p:nvSpPr>
          <p:spPr>
            <a:xfrm>
              <a:off x="282690" y="259142"/>
              <a:ext cx="3092222" cy="3139318"/>
            </a:xfrm>
            <a:prstGeom prst="rect">
              <a:avLst/>
            </a:prstGeom>
            <a:grpFill/>
            <a:ln w="254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20" tIns="45720" rIns="45720" bIns="45720" numCol="1" anchor="ctr">
              <a:spAutoFit/>
            </a:bodyPr>
            <a:lstStyle>
              <a:lvl1pPr algn="ctr">
                <a:defRPr sz="4800"/>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Tests replace user interaction</a:t>
              </a:r>
              <a:endParaRPr kumimoji="0"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9" name="Rounded Rectangle">
            <a:extLst>
              <a:ext uri="{FF2B5EF4-FFF2-40B4-BE49-F238E27FC236}">
                <a16:creationId xmlns:a16="http://schemas.microsoft.com/office/drawing/2014/main" id="{3B2370D5-14E5-D97F-419C-E4CB17144BAB}"/>
              </a:ext>
            </a:extLst>
          </p:cNvPr>
          <p:cNvSpPr/>
          <p:nvPr/>
        </p:nvSpPr>
        <p:spPr>
          <a:xfrm>
            <a:off x="4943040" y="2407174"/>
            <a:ext cx="1358569" cy="301233"/>
          </a:xfrm>
          <a:prstGeom prst="roundRect">
            <a:avLst>
              <a:gd name="adj" fmla="val 16667"/>
            </a:avLst>
          </a:prstGeom>
          <a:solidFill>
            <a:srgbClr val="FBE5D6"/>
          </a:solidFill>
          <a:ln w="25400" cap="flat">
            <a:solidFill>
              <a:srgbClr val="0070C0"/>
            </a:solidFill>
            <a:prstDash val="solid"/>
            <a:miter lim="800000"/>
          </a:ln>
          <a:effectLst/>
        </p:spPr>
        <p:txBody>
          <a:bodyPr wrap="square" lIns="45720" tIns="45720" rIns="45720" bIns="45720"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solidFill>
                  <a:srgbClr val="FFFFFF"/>
                </a:solidFill>
              </a:defRPr>
            </a:pPr>
            <a:r>
              <a:rPr kumimoji="0" lang="en-US" sz="1600" b="0" i="0" u="none" strike="noStrike" kern="1200" cap="none" spc="0" normalizeH="0" baseline="0" noProof="0" dirty="0">
                <a:ln>
                  <a:solidFill>
                    <a:prstClr val="black"/>
                  </a:solidFill>
                </a:ln>
                <a:noFill/>
                <a:effectLst/>
                <a:uLnTx/>
                <a:uFillTx/>
                <a:latin typeface="Calibri" panose="020F0502020204030204"/>
                <a:ea typeface="+mn-ea"/>
                <a:cs typeface="+mn-cs"/>
              </a:rPr>
              <a:t>Controller</a:t>
            </a:r>
            <a:endParaRPr kumimoji="0" sz="1600" b="0" i="0" u="none" strike="noStrike" kern="1200" cap="none" spc="0" normalizeH="0" baseline="0" noProof="0" dirty="0">
              <a:ln>
                <a:solidFill>
                  <a:prstClr val="black"/>
                </a:solidFill>
              </a:ln>
              <a:noFill/>
              <a:effectLst/>
              <a:uLnTx/>
              <a:uFillTx/>
              <a:latin typeface="Calibri" panose="020F0502020204030204"/>
              <a:ea typeface="+mn-ea"/>
              <a:cs typeface="+mn-cs"/>
            </a:endParaRPr>
          </a:p>
        </p:txBody>
      </p:sp>
      <p:sp>
        <p:nvSpPr>
          <p:cNvPr id="10" name="Rounded Rectangle">
            <a:extLst>
              <a:ext uri="{FF2B5EF4-FFF2-40B4-BE49-F238E27FC236}">
                <a16:creationId xmlns:a16="http://schemas.microsoft.com/office/drawing/2014/main" id="{4035D879-6B62-2884-ED85-7FF34FE86D0A}"/>
              </a:ext>
            </a:extLst>
          </p:cNvPr>
          <p:cNvSpPr/>
          <p:nvPr/>
        </p:nvSpPr>
        <p:spPr>
          <a:xfrm>
            <a:off x="4943039" y="2762326"/>
            <a:ext cx="1358569" cy="301233"/>
          </a:xfrm>
          <a:prstGeom prst="roundRect">
            <a:avLst>
              <a:gd name="adj" fmla="val 16667"/>
            </a:avLst>
          </a:prstGeom>
          <a:solidFill>
            <a:srgbClr val="FBE5D6"/>
          </a:solidFill>
          <a:ln w="25400" cap="flat">
            <a:solidFill>
              <a:srgbClr val="0070C0"/>
            </a:solidFill>
            <a:prstDash val="solid"/>
            <a:miter lim="800000"/>
          </a:ln>
          <a:effectLst/>
        </p:spPr>
        <p:txBody>
          <a:bodyPr wrap="square" lIns="45720" tIns="45720" rIns="45720" bIns="45720"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solidFill>
                  <a:srgbClr val="FFFFFF"/>
                </a:solidFill>
              </a:defRPr>
            </a:pPr>
            <a:r>
              <a:rPr kumimoji="0" lang="en-US" sz="1600" b="0" i="0" u="none" strike="noStrike" kern="1200" cap="none" spc="0" normalizeH="0" baseline="0" noProof="0" dirty="0">
                <a:ln>
                  <a:solidFill>
                    <a:prstClr val="black"/>
                  </a:solidFill>
                </a:ln>
                <a:noFill/>
                <a:effectLst/>
                <a:uLnTx/>
                <a:uFillTx/>
                <a:latin typeface="Calibri" panose="020F0502020204030204"/>
                <a:ea typeface="+mn-ea"/>
                <a:cs typeface="+mn-cs"/>
              </a:rPr>
              <a:t>Service</a:t>
            </a:r>
            <a:endParaRPr kumimoji="0" sz="1600" b="0" i="0" u="none" strike="noStrike" kern="1200" cap="none" spc="0" normalizeH="0" baseline="0" noProof="0" dirty="0">
              <a:ln>
                <a:solidFill>
                  <a:prstClr val="black"/>
                </a:solidFill>
              </a:ln>
              <a:noFill/>
              <a:effectLst/>
              <a:uLnTx/>
              <a:uFillTx/>
              <a:latin typeface="Calibri" panose="020F0502020204030204"/>
              <a:ea typeface="+mn-ea"/>
              <a:cs typeface="+mn-cs"/>
            </a:endParaRPr>
          </a:p>
        </p:txBody>
      </p:sp>
      <p:sp>
        <p:nvSpPr>
          <p:cNvPr id="11" name="Rounded Rectangle">
            <a:extLst>
              <a:ext uri="{FF2B5EF4-FFF2-40B4-BE49-F238E27FC236}">
                <a16:creationId xmlns:a16="http://schemas.microsoft.com/office/drawing/2014/main" id="{3B52E07B-A8D2-B24A-0E24-5994A34381DD}"/>
              </a:ext>
            </a:extLst>
          </p:cNvPr>
          <p:cNvSpPr/>
          <p:nvPr/>
        </p:nvSpPr>
        <p:spPr>
          <a:xfrm>
            <a:off x="4943038" y="3117478"/>
            <a:ext cx="1358569" cy="301233"/>
          </a:xfrm>
          <a:prstGeom prst="roundRect">
            <a:avLst>
              <a:gd name="adj" fmla="val 16667"/>
            </a:avLst>
          </a:prstGeom>
          <a:solidFill>
            <a:srgbClr val="FBE5D6"/>
          </a:solidFill>
          <a:ln w="25400" cap="flat">
            <a:solidFill>
              <a:srgbClr val="0070C0"/>
            </a:solidFill>
            <a:prstDash val="solid"/>
            <a:miter lim="800000"/>
          </a:ln>
          <a:effectLst/>
        </p:spPr>
        <p:txBody>
          <a:bodyPr wrap="square" lIns="45720" tIns="45720" rIns="45720" bIns="45720"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solidFill>
                  <a:srgbClr val="FFFFFF"/>
                </a:solidFill>
              </a:defRPr>
            </a:pPr>
            <a:r>
              <a:rPr kumimoji="0" lang="en-US" sz="1600" b="0" i="0" u="none" strike="noStrike" kern="1200" cap="none" spc="0" normalizeH="0" baseline="0" noProof="0" dirty="0">
                <a:ln>
                  <a:solidFill>
                    <a:prstClr val="black"/>
                  </a:solidFill>
                </a:ln>
                <a:noFill/>
                <a:effectLst/>
                <a:uLnTx/>
                <a:uFillTx/>
                <a:latin typeface="Calibri" panose="020F0502020204030204"/>
                <a:ea typeface="+mn-ea"/>
                <a:cs typeface="+mn-cs"/>
              </a:rPr>
              <a:t>Repository</a:t>
            </a:r>
          </a:p>
        </p:txBody>
      </p:sp>
      <p:sp>
        <p:nvSpPr>
          <p:cNvPr id="12" name="TextBox 11">
            <a:extLst>
              <a:ext uri="{FF2B5EF4-FFF2-40B4-BE49-F238E27FC236}">
                <a16:creationId xmlns:a16="http://schemas.microsoft.com/office/drawing/2014/main" id="{C8FBEC84-F24E-F30F-67E1-04E0E495BB0C}"/>
              </a:ext>
            </a:extLst>
          </p:cNvPr>
          <p:cNvSpPr txBox="1"/>
          <p:nvPr/>
        </p:nvSpPr>
        <p:spPr>
          <a:xfrm>
            <a:off x="247135" y="3778208"/>
            <a:ext cx="11944866" cy="313932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795E26"/>
                </a:solidFill>
                <a:effectLst/>
                <a:uLnTx/>
                <a:uFillTx/>
                <a:latin typeface="Menlo" panose="020B0609030804020204" pitchFamily="49" charset="0"/>
                <a:ea typeface="+mn-ea"/>
                <a:cs typeface="+mn-cs"/>
              </a:rPr>
              <a:t>describe</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a:t>
            </a:r>
            <a:r>
              <a:rPr kumimoji="0" lang="en-US" sz="1800" b="0" i="0" u="none" strike="noStrike" kern="1200" cap="none" spc="0" normalizeH="0" baseline="0" noProof="0" dirty="0">
                <a:ln>
                  <a:noFill/>
                </a:ln>
                <a:solidFill>
                  <a:srgbClr val="A31515"/>
                </a:solidFill>
                <a:effectLst/>
                <a:uLnTx/>
                <a:uFillTx/>
                <a:latin typeface="Menlo" panose="020B0609030804020204" pitchFamily="49" charset="0"/>
                <a:ea typeface="+mn-ea"/>
                <a:cs typeface="+mn-cs"/>
              </a:rPr>
              <a:t>'GET /</a:t>
            </a:r>
            <a:r>
              <a:rPr kumimoji="0" lang="en-US" sz="1800" b="0" i="0" u="none" strike="noStrike" kern="1200" cap="none" spc="0" normalizeH="0" baseline="0" noProof="0" dirty="0" err="1">
                <a:ln>
                  <a:noFill/>
                </a:ln>
                <a:solidFill>
                  <a:srgbClr val="A31515"/>
                </a:solidFill>
                <a:effectLst/>
                <a:uLnTx/>
                <a:uFillTx/>
                <a:latin typeface="Menlo" panose="020B0609030804020204" pitchFamily="49" charset="0"/>
                <a:ea typeface="+mn-ea"/>
                <a:cs typeface="+mn-cs"/>
              </a:rPr>
              <a:t>api</a:t>
            </a:r>
            <a:r>
              <a:rPr kumimoji="0" lang="en-US" sz="1800" b="0" i="0" u="none" strike="noStrike" kern="1200" cap="none" spc="0" normalizeH="0" baseline="0" noProof="0" dirty="0">
                <a:ln>
                  <a:noFill/>
                </a:ln>
                <a:solidFill>
                  <a:srgbClr val="A31515"/>
                </a:solidFill>
                <a:effectLst/>
                <a:uLnTx/>
                <a:uFillTx/>
                <a:latin typeface="Menlo" panose="020B0609030804020204" pitchFamily="49" charset="0"/>
                <a:ea typeface="+mn-ea"/>
                <a:cs typeface="+mn-cs"/>
              </a:rPr>
              <a:t>/user/:id'</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 () </a:t>
            </a:r>
            <a:r>
              <a:rPr kumimoji="0" lang="en-US" sz="1800" b="0" i="0" u="none" strike="noStrike" kern="1200" cap="none" spc="0" normalizeH="0" baseline="0" noProof="0" dirty="0">
                <a:ln>
                  <a:noFill/>
                </a:ln>
                <a:solidFill>
                  <a:srgbClr val="0000FF"/>
                </a:solidFill>
                <a:effectLst/>
                <a:uLnTx/>
                <a:uFillTx/>
                <a:latin typeface="Menlo" panose="020B0609030804020204" pitchFamily="49" charset="0"/>
                <a:ea typeface="+mn-ea"/>
                <a:cs typeface="+mn-cs"/>
              </a:rPr>
              <a:t>=&gt;</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795E26"/>
                </a:solidFill>
                <a:effectLst/>
                <a:uLnTx/>
                <a:uFillTx/>
                <a:latin typeface="Menlo" panose="020B0609030804020204" pitchFamily="49" charset="0"/>
                <a:ea typeface="+mn-ea"/>
                <a:cs typeface="+mn-cs"/>
              </a:rPr>
              <a:t>  it</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a:t>
            </a:r>
            <a:r>
              <a:rPr kumimoji="0" lang="en-US" sz="1800" b="0" i="0" u="none" strike="noStrike" kern="1200" cap="none" spc="0" normalizeH="0" baseline="0" noProof="0" dirty="0">
                <a:ln>
                  <a:noFill/>
                </a:ln>
                <a:solidFill>
                  <a:srgbClr val="A31515"/>
                </a:solidFill>
                <a:effectLst/>
                <a:uLnTx/>
                <a:uFillTx/>
                <a:latin typeface="Menlo" panose="020B0609030804020204" pitchFamily="49" charset="0"/>
                <a:ea typeface="+mn-ea"/>
                <a:cs typeface="+mn-cs"/>
              </a:rPr>
              <a:t>'should 404 for nonexistent users'</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Menlo" panose="020B0609030804020204" pitchFamily="49" charset="0"/>
                <a:ea typeface="+mn-ea"/>
                <a:cs typeface="+mn-cs"/>
              </a:rPr>
              <a:t>async</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 () </a:t>
            </a:r>
            <a:r>
              <a:rPr kumimoji="0" lang="en-US" sz="1800" b="0" i="0" u="none" strike="noStrike" kern="1200" cap="none" spc="0" normalizeH="0" baseline="0" noProof="0" dirty="0">
                <a:ln>
                  <a:noFill/>
                </a:ln>
                <a:solidFill>
                  <a:srgbClr val="0000FF"/>
                </a:solidFill>
                <a:effectLst/>
                <a:uLnTx/>
                <a:uFillTx/>
                <a:latin typeface="Menlo" panose="020B0609030804020204" pitchFamily="49" charset="0"/>
                <a:ea typeface="+mn-ea"/>
                <a:cs typeface="+mn-cs"/>
              </a:rPr>
              <a:t>=&gt;</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1080"/>
                </a:solidFill>
                <a:effectLst/>
                <a:uLnTx/>
                <a:uFillTx/>
                <a:latin typeface="Menlo" panose="020B0609030804020204" pitchFamily="49" charset="0"/>
                <a:ea typeface="+mn-ea"/>
                <a:cs typeface="+mn-cs"/>
              </a:rPr>
              <a:t>    response</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 </a:t>
            </a:r>
            <a:r>
              <a:rPr kumimoji="0" lang="en-US" sz="1800" b="0" i="0" u="none" strike="noStrike" kern="1200" cap="none" spc="0" normalizeH="0" baseline="0" noProof="0" dirty="0">
                <a:ln>
                  <a:noFill/>
                </a:ln>
                <a:solidFill>
                  <a:srgbClr val="000000"/>
                </a:solidFill>
                <a:effectLst/>
                <a:uLnTx/>
                <a:uFillTx/>
                <a:latin typeface="Menlo" panose="020B0609030804020204" pitchFamily="49" charset="0"/>
                <a:ea typeface="+mn-ea"/>
                <a:cs typeface="+mn-cs"/>
              </a:rPr>
              <a:t>=</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 </a:t>
            </a:r>
            <a:r>
              <a:rPr kumimoji="0" lang="en-US" sz="1800" b="0" i="0" u="none" strike="noStrike" kern="1200" cap="none" spc="0" normalizeH="0" baseline="0" noProof="0" dirty="0">
                <a:ln>
                  <a:noFill/>
                </a:ln>
                <a:solidFill>
                  <a:srgbClr val="AF00DB"/>
                </a:solidFill>
                <a:effectLst/>
                <a:uLnTx/>
                <a:uFillTx/>
                <a:latin typeface="Menlo" panose="020B0609030804020204" pitchFamily="49" charset="0"/>
                <a:ea typeface="+mn-ea"/>
                <a:cs typeface="+mn-cs"/>
              </a:rPr>
              <a:t>await</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 </a:t>
            </a:r>
            <a:r>
              <a:rPr kumimoji="0" lang="en-US" sz="1800" b="0" i="0" u="none" strike="noStrike" kern="1200" cap="none" spc="0" normalizeH="0" baseline="0" noProof="0" dirty="0" err="1">
                <a:ln>
                  <a:noFill/>
                </a:ln>
                <a:solidFill>
                  <a:srgbClr val="795E26"/>
                </a:solidFill>
                <a:effectLst/>
                <a:uLnTx/>
                <a:uFillTx/>
                <a:latin typeface="Menlo" panose="020B0609030804020204" pitchFamily="49" charset="0"/>
                <a:ea typeface="+mn-ea"/>
                <a:cs typeface="+mn-cs"/>
              </a:rPr>
              <a:t>supertest</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a:t>
            </a:r>
            <a:r>
              <a:rPr kumimoji="0" lang="en-US" sz="1800" b="0" i="0" u="none" strike="noStrike" kern="1200" cap="none" spc="0" normalizeH="0" baseline="0" noProof="0" dirty="0">
                <a:ln>
                  <a:noFill/>
                </a:ln>
                <a:solidFill>
                  <a:srgbClr val="0070C1"/>
                </a:solidFill>
                <a:effectLst/>
                <a:uLnTx/>
                <a:uFillTx/>
                <a:latin typeface="Menlo" panose="020B0609030804020204" pitchFamily="49" charset="0"/>
                <a:ea typeface="+mn-ea"/>
                <a:cs typeface="+mn-cs"/>
              </a:rPr>
              <a:t>app</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a:t>
            </a:r>
            <a:r>
              <a:rPr kumimoji="0" lang="en-US" sz="1800" b="0" i="0" u="none" strike="noStrike" kern="1200" cap="none" spc="0" normalizeH="0" baseline="0" noProof="0" dirty="0">
                <a:ln>
                  <a:noFill/>
                </a:ln>
                <a:solidFill>
                  <a:srgbClr val="795E26"/>
                </a:solidFill>
                <a:effectLst/>
                <a:uLnTx/>
                <a:uFillTx/>
                <a:latin typeface="Menlo" panose="020B0609030804020204" pitchFamily="49" charset="0"/>
                <a:ea typeface="+mn-ea"/>
                <a:cs typeface="+mn-cs"/>
              </a:rPr>
              <a:t>get</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a:t>
            </a:r>
            <a:r>
              <a:rPr kumimoji="0" lang="en-US" sz="1800" b="0" i="0" u="none" strike="noStrike" kern="1200" cap="none" spc="0" normalizeH="0" baseline="0" noProof="0" dirty="0">
                <a:ln>
                  <a:noFill/>
                </a:ln>
                <a:solidFill>
                  <a:srgbClr val="A31515"/>
                </a:solidFill>
                <a:effectLst/>
                <a:uLnTx/>
                <a:uFillTx/>
                <a:latin typeface="Menlo" panose="020B0609030804020204" pitchFamily="49" charset="0"/>
                <a:ea typeface="+mn-ea"/>
                <a:cs typeface="+mn-cs"/>
              </a:rPr>
              <a:t>`/</a:t>
            </a:r>
            <a:r>
              <a:rPr kumimoji="0" lang="en-US" sz="1800" b="0" i="0" u="none" strike="noStrike" kern="1200" cap="none" spc="0" normalizeH="0" baseline="0" noProof="0" dirty="0" err="1">
                <a:ln>
                  <a:noFill/>
                </a:ln>
                <a:solidFill>
                  <a:srgbClr val="A31515"/>
                </a:solidFill>
                <a:effectLst/>
                <a:uLnTx/>
                <a:uFillTx/>
                <a:latin typeface="Menlo" panose="020B0609030804020204" pitchFamily="49" charset="0"/>
                <a:ea typeface="+mn-ea"/>
                <a:cs typeface="+mn-cs"/>
              </a:rPr>
              <a:t>api</a:t>
            </a:r>
            <a:r>
              <a:rPr kumimoji="0" lang="en-US" sz="1800" b="0" i="0" u="none" strike="noStrike" kern="1200" cap="none" spc="0" normalizeH="0" baseline="0" noProof="0" dirty="0">
                <a:ln>
                  <a:noFill/>
                </a:ln>
                <a:solidFill>
                  <a:srgbClr val="A31515"/>
                </a:solidFill>
                <a:effectLst/>
                <a:uLnTx/>
                <a:uFillTx/>
                <a:latin typeface="Menlo" panose="020B0609030804020204" pitchFamily="49" charset="0"/>
                <a:ea typeface="+mn-ea"/>
                <a:cs typeface="+mn-cs"/>
              </a:rPr>
              <a:t>/user/</a:t>
            </a:r>
            <a:r>
              <a:rPr kumimoji="0" lang="en-US" sz="1800" b="0" i="0" u="none" strike="noStrike" kern="1200" cap="none" spc="0" normalizeH="0" baseline="0" noProof="0" dirty="0">
                <a:ln>
                  <a:noFill/>
                </a:ln>
                <a:solidFill>
                  <a:srgbClr val="0000FF"/>
                </a:solidFill>
                <a:effectLst/>
                <a:uLnTx/>
                <a:uFillTx/>
                <a:latin typeface="Menlo" panose="020B0609030804020204" pitchFamily="49" charset="0"/>
                <a:ea typeface="+mn-ea"/>
                <a:cs typeface="+mn-cs"/>
              </a:rPr>
              <a:t>${</a:t>
            </a:r>
            <a:r>
              <a:rPr kumimoji="0" lang="en-US" sz="1800" b="0" i="0" u="none" strike="noStrike" kern="1200" cap="none" spc="0" normalizeH="0" baseline="0" noProof="0" dirty="0" err="1">
                <a:ln>
                  <a:noFill/>
                </a:ln>
                <a:solidFill>
                  <a:srgbClr val="795E26"/>
                </a:solidFill>
                <a:effectLst/>
                <a:uLnTx/>
                <a:uFillTx/>
                <a:latin typeface="Menlo" panose="020B0609030804020204" pitchFamily="49" charset="0"/>
                <a:ea typeface="+mn-ea"/>
                <a:cs typeface="+mn-cs"/>
              </a:rPr>
              <a:t>randomUUID</a:t>
            </a:r>
            <a:r>
              <a:rPr kumimoji="0" lang="en-US" sz="1800" b="0" i="0" u="none" strike="noStrike" kern="1200" cap="none" spc="0" normalizeH="0" baseline="0" noProof="0" dirty="0">
                <a:ln>
                  <a:noFill/>
                </a:ln>
                <a:solidFill>
                  <a:srgbClr val="000000"/>
                </a:solidFill>
                <a:effectLst/>
                <a:uLnTx/>
                <a:uFillTx/>
                <a:latin typeface="Menlo" panose="020B0609030804020204" pitchFamily="49" charset="0"/>
                <a:ea typeface="+mn-ea"/>
                <a:cs typeface="+mn-cs"/>
              </a:rPr>
              <a:t>().</a:t>
            </a:r>
            <a:r>
              <a:rPr kumimoji="0" lang="en-US" sz="1800" b="0" i="0" u="none" strike="noStrike" kern="1200" cap="none" spc="0" normalizeH="0" baseline="0" noProof="0" dirty="0" err="1">
                <a:ln>
                  <a:noFill/>
                </a:ln>
                <a:solidFill>
                  <a:srgbClr val="795E26"/>
                </a:solidFill>
                <a:effectLst/>
                <a:uLnTx/>
                <a:uFillTx/>
                <a:latin typeface="Menlo" panose="020B0609030804020204" pitchFamily="49" charset="0"/>
                <a:ea typeface="+mn-ea"/>
                <a:cs typeface="+mn-cs"/>
              </a:rPr>
              <a:t>toString</a:t>
            </a:r>
            <a:r>
              <a:rPr kumimoji="0" lang="en-US" sz="1800" b="0" i="0" u="none" strike="noStrike" kern="1200" cap="none" spc="0" normalizeH="0" baseline="0" noProof="0" dirty="0">
                <a:ln>
                  <a:noFill/>
                </a:ln>
                <a:solidFill>
                  <a:srgbClr val="000000"/>
                </a:solidFill>
                <a:effectLst/>
                <a:uLnTx/>
                <a:uFillTx/>
                <a:latin typeface="Menlo" panose="020B0609030804020204" pitchFamily="49" charset="0"/>
                <a:ea typeface="+mn-ea"/>
                <a:cs typeface="+mn-cs"/>
              </a:rPr>
              <a:t>()</a:t>
            </a:r>
            <a:r>
              <a:rPr kumimoji="0" lang="en-US" sz="1800" b="0" i="0" u="none" strike="noStrike" kern="1200" cap="none" spc="0" normalizeH="0" baseline="0" noProof="0" dirty="0">
                <a:ln>
                  <a:noFill/>
                </a:ln>
                <a:solidFill>
                  <a:srgbClr val="0000FF"/>
                </a:solidFill>
                <a:effectLst/>
                <a:uLnTx/>
                <a:uFillTx/>
                <a:latin typeface="Menlo" panose="020B0609030804020204" pitchFamily="49" charset="0"/>
                <a:ea typeface="+mn-ea"/>
                <a:cs typeface="+mn-cs"/>
              </a:rPr>
              <a:t>}</a:t>
            </a:r>
            <a:r>
              <a:rPr kumimoji="0" lang="en-US" sz="1800" b="0" i="0" u="none" strike="noStrike" kern="1200" cap="none" spc="0" normalizeH="0" baseline="0" noProof="0" dirty="0">
                <a:ln>
                  <a:noFill/>
                </a:ln>
                <a:solidFill>
                  <a:srgbClr val="A31515"/>
                </a:solidFill>
                <a:effectLst/>
                <a:uLnTx/>
                <a:uFillTx/>
                <a:latin typeface="Menlo" panose="020B0609030804020204" pitchFamily="49" charset="0"/>
                <a:ea typeface="+mn-ea"/>
                <a:cs typeface="+mn-cs"/>
              </a:rPr>
              <a:t>`</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795E26"/>
                </a:solidFill>
                <a:effectLst/>
                <a:uLnTx/>
                <a:uFillTx/>
                <a:latin typeface="Menlo" panose="020B0609030804020204" pitchFamily="49" charset="0"/>
                <a:ea typeface="+mn-ea"/>
                <a:cs typeface="+mn-cs"/>
              </a:rPr>
              <a:t>    expect</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a:t>
            </a:r>
            <a:r>
              <a:rPr kumimoji="0" lang="en-US" sz="1800" b="0" i="0" u="none" strike="noStrike" kern="1200" cap="none" spc="0" normalizeH="0" baseline="0" noProof="0" dirty="0" err="1">
                <a:ln>
                  <a:noFill/>
                </a:ln>
                <a:solidFill>
                  <a:srgbClr val="001080"/>
                </a:solidFill>
                <a:effectLst/>
                <a:uLnTx/>
                <a:uFillTx/>
                <a:latin typeface="Menlo" panose="020B0609030804020204" pitchFamily="49" charset="0"/>
                <a:ea typeface="+mn-ea"/>
                <a:cs typeface="+mn-cs"/>
              </a:rPr>
              <a:t>response</a:t>
            </a:r>
            <a:r>
              <a:rPr kumimoji="0" lang="en-US" sz="1800" b="0" i="0" u="none" strike="noStrike" kern="1200" cap="none" spc="0" normalizeH="0" baseline="0" noProof="0" dirty="0" err="1">
                <a:ln>
                  <a:noFill/>
                </a:ln>
                <a:solidFill>
                  <a:srgbClr val="3B3B3B"/>
                </a:solidFill>
                <a:effectLst/>
                <a:uLnTx/>
                <a:uFillTx/>
                <a:latin typeface="Menlo" panose="020B0609030804020204" pitchFamily="49" charset="0"/>
                <a:ea typeface="+mn-ea"/>
                <a:cs typeface="+mn-cs"/>
              </a:rPr>
              <a:t>.</a:t>
            </a:r>
            <a:r>
              <a:rPr kumimoji="0" lang="en-US" sz="1800" b="0" i="0" u="none" strike="noStrike" kern="1200" cap="none" spc="0" normalizeH="0" baseline="0" noProof="0" dirty="0" err="1">
                <a:ln>
                  <a:noFill/>
                </a:ln>
                <a:solidFill>
                  <a:srgbClr val="001080"/>
                </a:solidFill>
                <a:effectLst/>
                <a:uLnTx/>
                <a:uFillTx/>
                <a:latin typeface="Menlo" panose="020B0609030804020204" pitchFamily="49" charset="0"/>
                <a:ea typeface="+mn-ea"/>
                <a:cs typeface="+mn-cs"/>
              </a:rPr>
              <a:t>status</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a:t>
            </a:r>
            <a:r>
              <a:rPr kumimoji="0" lang="en-US" sz="1800" b="0" i="0" u="none" strike="noStrike" kern="1200" cap="none" spc="0" normalizeH="0" baseline="0" noProof="0" dirty="0" err="1">
                <a:ln>
                  <a:noFill/>
                </a:ln>
                <a:solidFill>
                  <a:srgbClr val="795E26"/>
                </a:solidFill>
                <a:effectLst/>
                <a:uLnTx/>
                <a:uFillTx/>
                <a:latin typeface="Menlo" panose="020B0609030804020204" pitchFamily="49" charset="0"/>
                <a:ea typeface="+mn-ea"/>
                <a:cs typeface="+mn-cs"/>
              </a:rPr>
              <a:t>toBe</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a:t>
            </a:r>
            <a:r>
              <a:rPr kumimoji="0" lang="en-US" sz="1800" b="0" i="0" u="none" strike="noStrike" kern="1200" cap="none" spc="0" normalizeH="0" baseline="0" noProof="0" dirty="0">
                <a:ln>
                  <a:noFill/>
                </a:ln>
                <a:solidFill>
                  <a:srgbClr val="098658"/>
                </a:solidFill>
                <a:effectLst/>
                <a:uLnTx/>
                <a:uFillTx/>
                <a:latin typeface="Menlo" panose="020B0609030804020204" pitchFamily="49" charset="0"/>
                <a:ea typeface="+mn-ea"/>
                <a:cs typeface="+mn-cs"/>
              </a:rPr>
              <a:t>404</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795E26"/>
                </a:solidFill>
                <a:effectLst/>
                <a:uLnTx/>
                <a:uFillTx/>
                <a:latin typeface="Menlo" panose="020B0609030804020204" pitchFamily="49" charset="0"/>
                <a:ea typeface="+mn-ea"/>
                <a:cs typeface="+mn-cs"/>
              </a:rPr>
              <a:t>    expect</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a:t>
            </a:r>
            <a:r>
              <a:rPr kumimoji="0" lang="en-US" sz="1800" b="0" i="0" u="none" strike="noStrike" kern="1200" cap="none" spc="0" normalizeH="0" baseline="0" noProof="0" dirty="0" err="1">
                <a:ln>
                  <a:noFill/>
                </a:ln>
                <a:solidFill>
                  <a:srgbClr val="001080"/>
                </a:solidFill>
                <a:effectLst/>
                <a:uLnTx/>
                <a:uFillTx/>
                <a:latin typeface="Menlo" panose="020B0609030804020204" pitchFamily="49" charset="0"/>
                <a:ea typeface="+mn-ea"/>
                <a:cs typeface="+mn-cs"/>
              </a:rPr>
              <a:t>response</a:t>
            </a:r>
            <a:r>
              <a:rPr kumimoji="0" lang="en-US" sz="1800" b="0" i="0" u="none" strike="noStrike" kern="1200" cap="none" spc="0" normalizeH="0" baseline="0" noProof="0" dirty="0" err="1">
                <a:ln>
                  <a:noFill/>
                </a:ln>
                <a:solidFill>
                  <a:srgbClr val="3B3B3B"/>
                </a:solidFill>
                <a:effectLst/>
                <a:uLnTx/>
                <a:uFillTx/>
                <a:latin typeface="Menlo" panose="020B0609030804020204" pitchFamily="49" charset="0"/>
                <a:ea typeface="+mn-ea"/>
                <a:cs typeface="+mn-cs"/>
              </a:rPr>
              <a:t>.</a:t>
            </a:r>
            <a:r>
              <a:rPr kumimoji="0" lang="en-US" sz="1800" b="0" i="0" u="none" strike="noStrike" kern="1200" cap="none" spc="0" normalizeH="0" baseline="0" noProof="0" dirty="0" err="1">
                <a:ln>
                  <a:noFill/>
                </a:ln>
                <a:solidFill>
                  <a:srgbClr val="001080"/>
                </a:solidFill>
                <a:effectLst/>
                <a:uLnTx/>
                <a:uFillTx/>
                <a:latin typeface="Menlo" panose="020B0609030804020204" pitchFamily="49" charset="0"/>
                <a:ea typeface="+mn-ea"/>
                <a:cs typeface="+mn-cs"/>
              </a:rPr>
              <a:t>body</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a:t>
            </a:r>
            <a:r>
              <a:rPr kumimoji="0" lang="en-US" sz="1800" b="0" i="0" u="none" strike="noStrike" kern="1200" cap="none" spc="0" normalizeH="0" baseline="0" noProof="0" dirty="0" err="1">
                <a:ln>
                  <a:noFill/>
                </a:ln>
                <a:solidFill>
                  <a:srgbClr val="795E26"/>
                </a:solidFill>
                <a:effectLst/>
                <a:uLnTx/>
                <a:uFillTx/>
                <a:latin typeface="Menlo" panose="020B0609030804020204" pitchFamily="49" charset="0"/>
                <a:ea typeface="+mn-ea"/>
                <a:cs typeface="+mn-cs"/>
              </a:rPr>
              <a:t>toStrictEqual</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 </a:t>
            </a:r>
            <a:r>
              <a:rPr kumimoji="0" lang="en-US" sz="1800" b="0" i="0" u="none" strike="noStrike" kern="1200" cap="none" spc="0" normalizeH="0" baseline="0" noProof="0" dirty="0">
                <a:ln>
                  <a:noFill/>
                </a:ln>
                <a:solidFill>
                  <a:srgbClr val="001080"/>
                </a:solidFill>
                <a:effectLst/>
                <a:uLnTx/>
                <a:uFillTx/>
                <a:latin typeface="Menlo" panose="020B0609030804020204" pitchFamily="49" charset="0"/>
                <a:ea typeface="+mn-ea"/>
                <a:cs typeface="+mn-cs"/>
              </a:rPr>
              <a:t>error:</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 </a:t>
            </a:r>
            <a:r>
              <a:rPr kumimoji="0" lang="en-US" sz="1800" b="0" i="0" u="none" strike="noStrike" kern="1200" cap="none" spc="0" normalizeH="0" baseline="0" noProof="0" dirty="0">
                <a:ln>
                  <a:noFill/>
                </a:ln>
                <a:solidFill>
                  <a:srgbClr val="A31515"/>
                </a:solidFill>
                <a:effectLst/>
                <a:uLnTx/>
                <a:uFillTx/>
                <a:latin typeface="Menlo" panose="020B0609030804020204" pitchFamily="49" charset="0"/>
                <a:ea typeface="+mn-ea"/>
                <a:cs typeface="+mn-cs"/>
              </a:rPr>
              <a:t>'User not found'</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b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  </a:t>
            </a:r>
            <a:r>
              <a:rPr kumimoji="0" lang="en-US" sz="1800" b="0" i="0" u="none" strike="noStrike" kern="1200" cap="none" spc="0" normalizeH="0" baseline="0" noProof="0" dirty="0">
                <a:ln>
                  <a:noFill/>
                </a:ln>
                <a:solidFill>
                  <a:srgbClr val="795E26"/>
                </a:solidFill>
                <a:effectLst/>
                <a:uLnTx/>
                <a:uFillTx/>
                <a:latin typeface="Menlo" panose="020B0609030804020204" pitchFamily="49" charset="0"/>
                <a:ea typeface="+mn-ea"/>
                <a:cs typeface="+mn-cs"/>
              </a:rPr>
              <a:t>it</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a:t>
            </a:r>
            <a:r>
              <a:rPr kumimoji="0" lang="en-US" sz="1800" b="0" i="0" u="none" strike="noStrike" kern="1200" cap="none" spc="0" normalizeH="0" baseline="0" noProof="0" dirty="0">
                <a:ln>
                  <a:noFill/>
                </a:ln>
                <a:solidFill>
                  <a:srgbClr val="A31515"/>
                </a:solidFill>
                <a:effectLst/>
                <a:uLnTx/>
                <a:uFillTx/>
                <a:latin typeface="Menlo" panose="020B0609030804020204" pitchFamily="49" charset="0"/>
                <a:ea typeface="+mn-ea"/>
                <a:cs typeface="+mn-cs"/>
              </a:rPr>
              <a:t>'should return existing users'</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Menlo" panose="020B0609030804020204" pitchFamily="49" charset="0"/>
                <a:ea typeface="+mn-ea"/>
                <a:cs typeface="+mn-cs"/>
              </a:rPr>
              <a:t>async</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 () </a:t>
            </a:r>
            <a:r>
              <a:rPr kumimoji="0" lang="en-US" sz="1800" b="0" i="0" u="none" strike="noStrike" kern="1200" cap="none" spc="0" normalizeH="0" baseline="0" noProof="0" dirty="0">
                <a:ln>
                  <a:noFill/>
                </a:ln>
                <a:solidFill>
                  <a:srgbClr val="0000FF"/>
                </a:solidFill>
                <a:effectLst/>
                <a:uLnTx/>
                <a:uFillTx/>
                <a:latin typeface="Menlo" panose="020B0609030804020204" pitchFamily="49" charset="0"/>
                <a:ea typeface="+mn-ea"/>
                <a:cs typeface="+mn-cs"/>
              </a:rPr>
              <a:t>=&gt;</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1080"/>
                </a:solidFill>
                <a:effectLst/>
                <a:uLnTx/>
                <a:uFillTx/>
                <a:latin typeface="Menlo" panose="020B0609030804020204" pitchFamily="49" charset="0"/>
                <a:ea typeface="+mn-ea"/>
                <a:cs typeface="+mn-cs"/>
              </a:rPr>
              <a:t>    response</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 </a:t>
            </a:r>
            <a:r>
              <a:rPr kumimoji="0" lang="en-US" sz="1800" b="0" i="0" u="none" strike="noStrike" kern="1200" cap="none" spc="0" normalizeH="0" baseline="0" noProof="0" dirty="0">
                <a:ln>
                  <a:noFill/>
                </a:ln>
                <a:solidFill>
                  <a:srgbClr val="000000"/>
                </a:solidFill>
                <a:effectLst/>
                <a:uLnTx/>
                <a:uFillTx/>
                <a:latin typeface="Menlo" panose="020B0609030804020204" pitchFamily="49" charset="0"/>
                <a:ea typeface="+mn-ea"/>
                <a:cs typeface="+mn-cs"/>
              </a:rPr>
              <a:t>=</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 </a:t>
            </a:r>
            <a:r>
              <a:rPr kumimoji="0" lang="en-US" sz="1800" b="0" i="0" u="none" strike="noStrike" kern="1200" cap="none" spc="0" normalizeH="0" baseline="0" noProof="0" dirty="0">
                <a:ln>
                  <a:noFill/>
                </a:ln>
                <a:solidFill>
                  <a:srgbClr val="AF00DB"/>
                </a:solidFill>
                <a:effectLst/>
                <a:uLnTx/>
                <a:uFillTx/>
                <a:latin typeface="Menlo" panose="020B0609030804020204" pitchFamily="49" charset="0"/>
                <a:ea typeface="+mn-ea"/>
                <a:cs typeface="+mn-cs"/>
              </a:rPr>
              <a:t>await</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 </a:t>
            </a:r>
            <a:r>
              <a:rPr kumimoji="0" lang="en-US" sz="1800" b="0" i="0" u="none" strike="noStrike" kern="1200" cap="none" spc="0" normalizeH="0" baseline="0" noProof="0" dirty="0" err="1">
                <a:ln>
                  <a:noFill/>
                </a:ln>
                <a:solidFill>
                  <a:srgbClr val="795E26"/>
                </a:solidFill>
                <a:effectLst/>
                <a:uLnTx/>
                <a:uFillTx/>
                <a:latin typeface="Menlo" panose="020B0609030804020204" pitchFamily="49" charset="0"/>
                <a:ea typeface="+mn-ea"/>
                <a:cs typeface="+mn-cs"/>
              </a:rPr>
              <a:t>supertest</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a:t>
            </a:r>
            <a:r>
              <a:rPr kumimoji="0" lang="en-US" sz="1800" b="0" i="0" u="none" strike="noStrike" kern="1200" cap="none" spc="0" normalizeH="0" baseline="0" noProof="0" dirty="0">
                <a:ln>
                  <a:noFill/>
                </a:ln>
                <a:solidFill>
                  <a:srgbClr val="0070C1"/>
                </a:solidFill>
                <a:effectLst/>
                <a:uLnTx/>
                <a:uFillTx/>
                <a:latin typeface="Menlo" panose="020B0609030804020204" pitchFamily="49" charset="0"/>
                <a:ea typeface="+mn-ea"/>
                <a:cs typeface="+mn-cs"/>
              </a:rPr>
              <a:t>app</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a:t>
            </a:r>
            <a:r>
              <a:rPr kumimoji="0" lang="en-US" sz="1800" b="0" i="0" u="none" strike="noStrike" kern="1200" cap="none" spc="0" normalizeH="0" baseline="0" noProof="0" dirty="0">
                <a:ln>
                  <a:noFill/>
                </a:ln>
                <a:solidFill>
                  <a:srgbClr val="795E26"/>
                </a:solidFill>
                <a:effectLst/>
                <a:uLnTx/>
                <a:uFillTx/>
                <a:latin typeface="Menlo" panose="020B0609030804020204" pitchFamily="49" charset="0"/>
                <a:ea typeface="+mn-ea"/>
                <a:cs typeface="+mn-cs"/>
              </a:rPr>
              <a:t>get</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a:t>
            </a:r>
            <a:r>
              <a:rPr kumimoji="0" lang="en-US" sz="1800" b="0" i="0" u="none" strike="noStrike" kern="1200" cap="none" spc="0" normalizeH="0" baseline="0" noProof="0" dirty="0">
                <a:ln>
                  <a:noFill/>
                </a:ln>
                <a:solidFill>
                  <a:srgbClr val="A31515"/>
                </a:solidFill>
                <a:effectLst/>
                <a:uLnTx/>
                <a:uFillTx/>
                <a:latin typeface="Menlo" panose="020B0609030804020204" pitchFamily="49" charset="0"/>
                <a:ea typeface="+mn-ea"/>
                <a:cs typeface="+mn-cs"/>
              </a:rPr>
              <a:t>`/</a:t>
            </a:r>
            <a:r>
              <a:rPr kumimoji="0" lang="en-US" sz="1800" b="0" i="0" u="none" strike="noStrike" kern="1200" cap="none" spc="0" normalizeH="0" baseline="0" noProof="0" dirty="0" err="1">
                <a:ln>
                  <a:noFill/>
                </a:ln>
                <a:solidFill>
                  <a:srgbClr val="A31515"/>
                </a:solidFill>
                <a:effectLst/>
                <a:uLnTx/>
                <a:uFillTx/>
                <a:latin typeface="Menlo" panose="020B0609030804020204" pitchFamily="49" charset="0"/>
                <a:ea typeface="+mn-ea"/>
                <a:cs typeface="+mn-cs"/>
              </a:rPr>
              <a:t>api</a:t>
            </a:r>
            <a:r>
              <a:rPr kumimoji="0" lang="en-US" sz="1800" b="0" i="0" u="none" strike="noStrike" kern="1200" cap="none" spc="0" normalizeH="0" baseline="0" noProof="0" dirty="0">
                <a:ln>
                  <a:noFill/>
                </a:ln>
                <a:solidFill>
                  <a:srgbClr val="A31515"/>
                </a:solidFill>
                <a:effectLst/>
                <a:uLnTx/>
                <a:uFillTx/>
                <a:latin typeface="Menlo" panose="020B0609030804020204" pitchFamily="49" charset="0"/>
                <a:ea typeface="+mn-ea"/>
                <a:cs typeface="+mn-cs"/>
              </a:rPr>
              <a:t>/user/user1`</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795E26"/>
                </a:solidFill>
                <a:effectLst/>
                <a:uLnTx/>
                <a:uFillTx/>
                <a:latin typeface="Menlo" panose="020B0609030804020204" pitchFamily="49" charset="0"/>
                <a:ea typeface="+mn-ea"/>
                <a:cs typeface="+mn-cs"/>
              </a:rPr>
              <a:t>    expect</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a:t>
            </a:r>
            <a:r>
              <a:rPr kumimoji="0" lang="en-US" sz="1800" b="0" i="0" u="none" strike="noStrike" kern="1200" cap="none" spc="0" normalizeH="0" baseline="0" noProof="0" dirty="0" err="1">
                <a:ln>
                  <a:noFill/>
                </a:ln>
                <a:solidFill>
                  <a:srgbClr val="001080"/>
                </a:solidFill>
                <a:effectLst/>
                <a:uLnTx/>
                <a:uFillTx/>
                <a:latin typeface="Menlo" panose="020B0609030804020204" pitchFamily="49" charset="0"/>
                <a:ea typeface="+mn-ea"/>
                <a:cs typeface="+mn-cs"/>
              </a:rPr>
              <a:t>response</a:t>
            </a:r>
            <a:r>
              <a:rPr kumimoji="0" lang="en-US" sz="1800" b="0" i="0" u="none" strike="noStrike" kern="1200" cap="none" spc="0" normalizeH="0" baseline="0" noProof="0" dirty="0" err="1">
                <a:ln>
                  <a:noFill/>
                </a:ln>
                <a:solidFill>
                  <a:srgbClr val="3B3B3B"/>
                </a:solidFill>
                <a:effectLst/>
                <a:uLnTx/>
                <a:uFillTx/>
                <a:latin typeface="Menlo" panose="020B0609030804020204" pitchFamily="49" charset="0"/>
                <a:ea typeface="+mn-ea"/>
                <a:cs typeface="+mn-cs"/>
              </a:rPr>
              <a:t>.</a:t>
            </a:r>
            <a:r>
              <a:rPr kumimoji="0" lang="en-US" sz="1800" b="0" i="0" u="none" strike="noStrike" kern="1200" cap="none" spc="0" normalizeH="0" baseline="0" noProof="0" dirty="0" err="1">
                <a:ln>
                  <a:noFill/>
                </a:ln>
                <a:solidFill>
                  <a:srgbClr val="001080"/>
                </a:solidFill>
                <a:effectLst/>
                <a:uLnTx/>
                <a:uFillTx/>
                <a:latin typeface="Menlo" panose="020B0609030804020204" pitchFamily="49" charset="0"/>
                <a:ea typeface="+mn-ea"/>
                <a:cs typeface="+mn-cs"/>
              </a:rPr>
              <a:t>status</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a:t>
            </a:r>
            <a:r>
              <a:rPr kumimoji="0" lang="en-US" sz="1800" b="0" i="0" u="none" strike="noStrike" kern="1200" cap="none" spc="0" normalizeH="0" baseline="0" noProof="0" dirty="0" err="1">
                <a:ln>
                  <a:noFill/>
                </a:ln>
                <a:solidFill>
                  <a:srgbClr val="795E26"/>
                </a:solidFill>
                <a:effectLst/>
                <a:uLnTx/>
                <a:uFillTx/>
                <a:latin typeface="Menlo" panose="020B0609030804020204" pitchFamily="49" charset="0"/>
                <a:ea typeface="+mn-ea"/>
                <a:cs typeface="+mn-cs"/>
              </a:rPr>
              <a:t>toBe</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a:t>
            </a:r>
            <a:r>
              <a:rPr kumimoji="0" lang="en-US" sz="1800" b="0" i="0" u="none" strike="noStrike" kern="1200" cap="none" spc="0" normalizeH="0" baseline="0" noProof="0" dirty="0">
                <a:ln>
                  <a:noFill/>
                </a:ln>
                <a:solidFill>
                  <a:srgbClr val="098658"/>
                </a:solidFill>
                <a:effectLst/>
                <a:uLnTx/>
                <a:uFillTx/>
                <a:latin typeface="Menlo" panose="020B0609030804020204" pitchFamily="49" charset="0"/>
                <a:ea typeface="+mn-ea"/>
                <a:cs typeface="+mn-cs"/>
              </a:rPr>
              <a:t>200</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795E26"/>
                </a:solidFill>
                <a:effectLst/>
                <a:uLnTx/>
                <a:uFillTx/>
                <a:latin typeface="Menlo" panose="020B0609030804020204" pitchFamily="49" charset="0"/>
                <a:ea typeface="+mn-ea"/>
                <a:cs typeface="+mn-cs"/>
              </a:rPr>
              <a:t>    expect</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a:t>
            </a:r>
            <a:r>
              <a:rPr kumimoji="0" lang="en-US" sz="1800" b="0" i="0" u="none" strike="noStrike" kern="1200" cap="none" spc="0" normalizeH="0" baseline="0" noProof="0" dirty="0" err="1">
                <a:ln>
                  <a:noFill/>
                </a:ln>
                <a:solidFill>
                  <a:srgbClr val="001080"/>
                </a:solidFill>
                <a:effectLst/>
                <a:uLnTx/>
                <a:uFillTx/>
                <a:latin typeface="Menlo" panose="020B0609030804020204" pitchFamily="49" charset="0"/>
                <a:ea typeface="+mn-ea"/>
                <a:cs typeface="+mn-cs"/>
              </a:rPr>
              <a:t>response</a:t>
            </a:r>
            <a:r>
              <a:rPr kumimoji="0" lang="en-US" sz="1800" b="0" i="0" u="none" strike="noStrike" kern="1200" cap="none" spc="0" normalizeH="0" baseline="0" noProof="0" dirty="0" err="1">
                <a:ln>
                  <a:noFill/>
                </a:ln>
                <a:solidFill>
                  <a:srgbClr val="3B3B3B"/>
                </a:solidFill>
                <a:effectLst/>
                <a:uLnTx/>
                <a:uFillTx/>
                <a:latin typeface="Menlo" panose="020B0609030804020204" pitchFamily="49" charset="0"/>
                <a:ea typeface="+mn-ea"/>
                <a:cs typeface="+mn-cs"/>
              </a:rPr>
              <a:t>.</a:t>
            </a:r>
            <a:r>
              <a:rPr kumimoji="0" lang="en-US" sz="1800" b="0" i="0" u="none" strike="noStrike" kern="1200" cap="none" spc="0" normalizeH="0" baseline="0" noProof="0" dirty="0" err="1">
                <a:ln>
                  <a:noFill/>
                </a:ln>
                <a:solidFill>
                  <a:srgbClr val="001080"/>
                </a:solidFill>
                <a:effectLst/>
                <a:uLnTx/>
                <a:uFillTx/>
                <a:latin typeface="Menlo" panose="020B0609030804020204" pitchFamily="49" charset="0"/>
                <a:ea typeface="+mn-ea"/>
                <a:cs typeface="+mn-cs"/>
              </a:rPr>
              <a:t>body</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a:t>
            </a:r>
            <a:r>
              <a:rPr kumimoji="0" lang="en-US" sz="1800" b="0" i="0" u="none" strike="noStrike" kern="1200" cap="none" spc="0" normalizeH="0" baseline="0" noProof="0" dirty="0" err="1">
                <a:ln>
                  <a:noFill/>
                </a:ln>
                <a:solidFill>
                  <a:srgbClr val="795E26"/>
                </a:solidFill>
                <a:effectLst/>
                <a:uLnTx/>
                <a:uFillTx/>
                <a:latin typeface="Menlo" panose="020B0609030804020204" pitchFamily="49" charset="0"/>
                <a:ea typeface="+mn-ea"/>
                <a:cs typeface="+mn-cs"/>
              </a:rPr>
              <a:t>toStrictEqual</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 </a:t>
            </a:r>
            <a:r>
              <a:rPr kumimoji="0" lang="en-US" sz="1800" b="0" i="0" u="none" strike="noStrike" kern="1200" cap="none" spc="0" normalizeH="0" baseline="0" noProof="0" dirty="0">
                <a:ln>
                  <a:noFill/>
                </a:ln>
                <a:solidFill>
                  <a:srgbClr val="000000"/>
                </a:solidFill>
                <a:effectLst/>
                <a:uLnTx/>
                <a:uFillTx/>
                <a:latin typeface="Menlo" panose="020B0609030804020204" pitchFamily="49" charset="0"/>
                <a:ea typeface="+mn-ea"/>
                <a:cs typeface="+mn-cs"/>
              </a:rPr>
              <a:t>...</a:t>
            </a:r>
            <a:r>
              <a:rPr kumimoji="0" lang="en-US" sz="1800" b="0" i="0" u="none" strike="noStrike" kern="1200" cap="none" spc="0" normalizeH="0" baseline="0" noProof="0" dirty="0">
                <a:ln>
                  <a:noFill/>
                </a:ln>
                <a:solidFill>
                  <a:srgbClr val="0070C1"/>
                </a:solidFill>
                <a:effectLst/>
                <a:uLnTx/>
                <a:uFillTx/>
                <a:latin typeface="Menlo" panose="020B0609030804020204" pitchFamily="49" charset="0"/>
                <a:ea typeface="+mn-ea"/>
                <a:cs typeface="+mn-cs"/>
              </a:rPr>
              <a:t>user1</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 </a:t>
            </a:r>
            <a:r>
              <a:rPr kumimoji="0" lang="en-US" sz="1800" b="0" i="0" u="none" strike="noStrike" kern="1200" cap="none" spc="0" normalizeH="0" baseline="0" noProof="0" dirty="0" err="1">
                <a:ln>
                  <a:noFill/>
                </a:ln>
                <a:solidFill>
                  <a:srgbClr val="001080"/>
                </a:solidFill>
                <a:effectLst/>
                <a:uLnTx/>
                <a:uFillTx/>
                <a:latin typeface="Menlo" panose="020B0609030804020204" pitchFamily="49" charset="0"/>
                <a:ea typeface="+mn-ea"/>
                <a:cs typeface="+mn-cs"/>
              </a:rPr>
              <a:t>createdAt</a:t>
            </a:r>
            <a:r>
              <a:rPr kumimoji="0" lang="en-US" sz="1800" b="0" i="0" u="none" strike="noStrike" kern="1200" cap="none" spc="0" normalizeH="0" baseline="0" noProof="0" dirty="0">
                <a:ln>
                  <a:noFill/>
                </a:ln>
                <a:solidFill>
                  <a:srgbClr val="001080"/>
                </a:solidFill>
                <a:effectLst/>
                <a:uLnTx/>
                <a:uFillTx/>
                <a:latin typeface="Menlo" panose="020B0609030804020204" pitchFamily="49" charset="0"/>
                <a:ea typeface="+mn-ea"/>
                <a:cs typeface="+mn-cs"/>
              </a:rPr>
              <a:t>:</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 </a:t>
            </a:r>
            <a:r>
              <a:rPr kumimoji="0" lang="en-US" sz="1800" b="0" i="0" u="none" strike="noStrike" kern="1200" cap="none" spc="0" normalizeH="0" baseline="0" noProof="0" dirty="0" err="1">
                <a:ln>
                  <a:noFill/>
                </a:ln>
                <a:solidFill>
                  <a:srgbClr val="0070C1"/>
                </a:solidFill>
                <a:effectLst/>
                <a:uLnTx/>
                <a:uFillTx/>
                <a:latin typeface="Menlo" panose="020B0609030804020204" pitchFamily="49" charset="0"/>
                <a:ea typeface="+mn-ea"/>
                <a:cs typeface="+mn-cs"/>
              </a:rPr>
              <a:t>expect</a:t>
            </a:r>
            <a:r>
              <a:rPr kumimoji="0" lang="en-US" sz="1800" b="0" i="0" u="none" strike="noStrike" kern="1200" cap="none" spc="0" normalizeH="0" baseline="0" noProof="0" dirty="0" err="1">
                <a:ln>
                  <a:noFill/>
                </a:ln>
                <a:solidFill>
                  <a:srgbClr val="3B3B3B"/>
                </a:solidFill>
                <a:effectLst/>
                <a:uLnTx/>
                <a:uFillTx/>
                <a:latin typeface="Menlo" panose="020B0609030804020204" pitchFamily="49" charset="0"/>
                <a:ea typeface="+mn-ea"/>
                <a:cs typeface="+mn-cs"/>
              </a:rPr>
              <a:t>.</a:t>
            </a:r>
            <a:r>
              <a:rPr kumimoji="0" lang="en-US" sz="1800" b="0" i="0" u="none" strike="noStrike" kern="1200" cap="none" spc="0" normalizeH="0" baseline="0" noProof="0" dirty="0" err="1">
                <a:ln>
                  <a:noFill/>
                </a:ln>
                <a:solidFill>
                  <a:srgbClr val="795E26"/>
                </a:solidFill>
                <a:effectLst/>
                <a:uLnTx/>
                <a:uFillTx/>
                <a:latin typeface="Menlo" panose="020B0609030804020204" pitchFamily="49" charset="0"/>
                <a:ea typeface="+mn-ea"/>
                <a:cs typeface="+mn-cs"/>
              </a:rPr>
              <a:t>anything</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 });</a:t>
            </a:r>
          </a:p>
        </p:txBody>
      </p:sp>
    </p:spTree>
    <p:extLst>
      <p:ext uri="{BB962C8B-B14F-4D97-AF65-F5344CB8AC3E}">
        <p14:creationId xmlns:p14="http://schemas.microsoft.com/office/powerpoint/2010/main" val="2075653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2DBF85-268D-17B8-787D-8D2214892DE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1D5A858-AF4B-B289-46E7-52DC4FBD720B}"/>
              </a:ext>
            </a:extLst>
          </p:cNvPr>
          <p:cNvSpPr>
            <a:spLocks noGrp="1"/>
          </p:cNvSpPr>
          <p:nvPr>
            <p:ph type="title"/>
          </p:nvPr>
        </p:nvSpPr>
        <p:spPr/>
        <p:txBody>
          <a:bodyPr/>
          <a:lstStyle/>
          <a:p>
            <a:r>
              <a:rPr lang="en-US" dirty="0"/>
              <a:t>Test the appropriate connection points</a:t>
            </a:r>
          </a:p>
        </p:txBody>
      </p:sp>
      <p:grpSp>
        <p:nvGrpSpPr>
          <p:cNvPr id="21" name="Rounded Rectangle 5">
            <a:extLst>
              <a:ext uri="{FF2B5EF4-FFF2-40B4-BE49-F238E27FC236}">
                <a16:creationId xmlns:a16="http://schemas.microsoft.com/office/drawing/2014/main" id="{D0A89DBD-85AF-F084-953C-6279405F5C54}"/>
              </a:ext>
            </a:extLst>
          </p:cNvPr>
          <p:cNvGrpSpPr/>
          <p:nvPr/>
        </p:nvGrpSpPr>
        <p:grpSpPr>
          <a:xfrm>
            <a:off x="4719483" y="1819836"/>
            <a:ext cx="1828801" cy="1828801"/>
            <a:chOff x="0" y="0"/>
            <a:chExt cx="3657600" cy="3657600"/>
          </a:xfrm>
        </p:grpSpPr>
        <p:sp>
          <p:nvSpPr>
            <p:cNvPr id="22" name="Rounded Rectangle">
              <a:extLst>
                <a:ext uri="{FF2B5EF4-FFF2-40B4-BE49-F238E27FC236}">
                  <a16:creationId xmlns:a16="http://schemas.microsoft.com/office/drawing/2014/main" id="{A012A00B-7D9A-08BA-CF7D-FB72E2406FFD}"/>
                </a:ext>
              </a:extLst>
            </p:cNvPr>
            <p:cNvSpPr/>
            <p:nvPr/>
          </p:nvSpPr>
          <p:spPr>
            <a:xfrm>
              <a:off x="0" y="0"/>
              <a:ext cx="3657600" cy="3657600"/>
            </a:xfrm>
            <a:prstGeom prst="roundRect">
              <a:avLst>
                <a:gd name="adj" fmla="val 16667"/>
              </a:avLst>
            </a:prstGeom>
            <a:solidFill>
              <a:srgbClr val="FBE5D6"/>
            </a:solidFill>
            <a:ln w="25400" cap="flat">
              <a:solidFill>
                <a:srgbClr val="0070C0"/>
              </a:solidFill>
              <a:prstDash val="solid"/>
              <a:miter lim="800000"/>
            </a:ln>
            <a:effectLst/>
          </p:spPr>
          <p:txBody>
            <a:bodyPr wrap="square" lIns="45720" tIns="45720" rIns="45720" bIns="45720"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solidFill>
                    <a:srgbClr val="FFFFFF"/>
                  </a:solidFill>
                </a:defRPr>
              </a:pPr>
              <a:endParaRPr kumimoji="0"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3" name="Business Logic">
              <a:extLst>
                <a:ext uri="{FF2B5EF4-FFF2-40B4-BE49-F238E27FC236}">
                  <a16:creationId xmlns:a16="http://schemas.microsoft.com/office/drawing/2014/main" id="{3E14E906-6DBA-1E32-7983-C20A32BDADC1}"/>
                </a:ext>
              </a:extLst>
            </p:cNvPr>
            <p:cNvSpPr txBox="1"/>
            <p:nvPr/>
          </p:nvSpPr>
          <p:spPr>
            <a:xfrm>
              <a:off x="282690" y="259142"/>
              <a:ext cx="3092222" cy="3139318"/>
            </a:xfrm>
            <a:prstGeom prst="rect">
              <a:avLst/>
            </a:prstGeom>
            <a:noFill/>
            <a:ln w="254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20" tIns="45720" rIns="45720" bIns="45720" numCol="1" anchor="ctr">
              <a:spAutoFit/>
            </a:bodyPr>
            <a:lstStyle>
              <a:lvl1pPr algn="ctr">
                <a:defRPr sz="4800"/>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The SUT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32" name="Rounded Rectangle 5">
            <a:extLst>
              <a:ext uri="{FF2B5EF4-FFF2-40B4-BE49-F238E27FC236}">
                <a16:creationId xmlns:a16="http://schemas.microsoft.com/office/drawing/2014/main" id="{24320E37-6DDC-3E81-A462-D42B5DA57BD2}"/>
              </a:ext>
            </a:extLst>
          </p:cNvPr>
          <p:cNvGrpSpPr/>
          <p:nvPr/>
        </p:nvGrpSpPr>
        <p:grpSpPr>
          <a:xfrm>
            <a:off x="856105" y="1797867"/>
            <a:ext cx="1828801" cy="1828801"/>
            <a:chOff x="0" y="0"/>
            <a:chExt cx="3657600" cy="3657600"/>
          </a:xfrm>
          <a:solidFill>
            <a:schemeClr val="accent6">
              <a:lumMod val="20000"/>
              <a:lumOff val="80000"/>
            </a:schemeClr>
          </a:solidFill>
        </p:grpSpPr>
        <p:sp>
          <p:nvSpPr>
            <p:cNvPr id="33" name="Rounded Rectangle">
              <a:extLst>
                <a:ext uri="{FF2B5EF4-FFF2-40B4-BE49-F238E27FC236}">
                  <a16:creationId xmlns:a16="http://schemas.microsoft.com/office/drawing/2014/main" id="{4E1A6541-A72C-96DB-8C9F-0B2098A21BB0}"/>
                </a:ext>
              </a:extLst>
            </p:cNvPr>
            <p:cNvSpPr/>
            <p:nvPr/>
          </p:nvSpPr>
          <p:spPr>
            <a:xfrm>
              <a:off x="0" y="0"/>
              <a:ext cx="3657600" cy="3657600"/>
            </a:xfrm>
            <a:prstGeom prst="roundRect">
              <a:avLst>
                <a:gd name="adj" fmla="val 16667"/>
              </a:avLst>
            </a:prstGeom>
            <a:grpFill/>
            <a:ln w="25400" cap="flat">
              <a:solidFill>
                <a:srgbClr val="0070C0"/>
              </a:solidFill>
              <a:prstDash val="solid"/>
              <a:miter lim="800000"/>
            </a:ln>
            <a:effectLst/>
          </p:spPr>
          <p:txBody>
            <a:bodyPr wrap="square" lIns="45720" tIns="45720" rIns="45720" bIns="45720"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solidFill>
                    <a:srgbClr val="FFFFFF"/>
                  </a:solidFill>
                </a:defRPr>
              </a:pPr>
              <a:endParaRPr kumimoji="0"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4" name="Business Logic">
              <a:extLst>
                <a:ext uri="{FF2B5EF4-FFF2-40B4-BE49-F238E27FC236}">
                  <a16:creationId xmlns:a16="http://schemas.microsoft.com/office/drawing/2014/main" id="{CC5E022F-9AF8-2F27-026F-638530BEF90E}"/>
                </a:ext>
              </a:extLst>
            </p:cNvPr>
            <p:cNvSpPr txBox="1"/>
            <p:nvPr/>
          </p:nvSpPr>
          <p:spPr>
            <a:xfrm>
              <a:off x="110872" y="628472"/>
              <a:ext cx="3387610" cy="2400657"/>
            </a:xfrm>
            <a:prstGeom prst="rect">
              <a:avLst/>
            </a:prstGeom>
            <a:grpFill/>
            <a:ln w="254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20" tIns="45720" rIns="45720" bIns="45720" numCol="1" anchor="ctr">
              <a:spAutoFit/>
            </a:bodyPr>
            <a:lstStyle>
              <a:lvl1pPr algn="ctr">
                <a:defRPr sz="4800"/>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Tests replace service-layer interaction</a:t>
              </a:r>
              <a:endParaRPr kumimoji="0"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9" name="Rounded Rectangle">
            <a:extLst>
              <a:ext uri="{FF2B5EF4-FFF2-40B4-BE49-F238E27FC236}">
                <a16:creationId xmlns:a16="http://schemas.microsoft.com/office/drawing/2014/main" id="{B1322B86-47CF-D83D-A74B-97376F5AFDB7}"/>
              </a:ext>
            </a:extLst>
          </p:cNvPr>
          <p:cNvSpPr/>
          <p:nvPr/>
        </p:nvSpPr>
        <p:spPr>
          <a:xfrm>
            <a:off x="4943040" y="2407174"/>
            <a:ext cx="1358569" cy="301233"/>
          </a:xfrm>
          <a:prstGeom prst="roundRect">
            <a:avLst>
              <a:gd name="adj" fmla="val 16667"/>
            </a:avLst>
          </a:prstGeom>
          <a:solidFill>
            <a:srgbClr val="FBE5D6"/>
          </a:solidFill>
          <a:ln w="25400" cap="flat">
            <a:solidFill>
              <a:srgbClr val="0070C0"/>
            </a:solidFill>
            <a:prstDash val="solid"/>
            <a:miter lim="800000"/>
          </a:ln>
          <a:effectLst/>
        </p:spPr>
        <p:txBody>
          <a:bodyPr wrap="square" lIns="45720" tIns="45720" rIns="45720" bIns="45720"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solidFill>
                  <a:srgbClr val="FFFFFF"/>
                </a:solidFill>
              </a:defRPr>
            </a:pPr>
            <a:r>
              <a:rPr kumimoji="0" lang="en-US" sz="1600" b="0" i="0" u="none" strike="noStrike" kern="1200" cap="none" spc="0" normalizeH="0" baseline="0" noProof="0" dirty="0">
                <a:ln>
                  <a:solidFill>
                    <a:prstClr val="black"/>
                  </a:solidFill>
                </a:ln>
                <a:noFill/>
                <a:effectLst/>
                <a:uLnTx/>
                <a:uFillTx/>
                <a:latin typeface="Calibri" panose="020F0502020204030204"/>
                <a:ea typeface="+mn-ea"/>
                <a:cs typeface="+mn-cs"/>
              </a:rPr>
              <a:t>Controller</a:t>
            </a:r>
            <a:endParaRPr kumimoji="0" sz="1600" b="0" i="0" u="none" strike="noStrike" kern="1200" cap="none" spc="0" normalizeH="0" baseline="0" noProof="0" dirty="0">
              <a:ln>
                <a:solidFill>
                  <a:prstClr val="black"/>
                </a:solidFill>
              </a:ln>
              <a:noFill/>
              <a:effectLst/>
              <a:uLnTx/>
              <a:uFillTx/>
              <a:latin typeface="Calibri" panose="020F0502020204030204"/>
              <a:ea typeface="+mn-ea"/>
              <a:cs typeface="+mn-cs"/>
            </a:endParaRPr>
          </a:p>
        </p:txBody>
      </p:sp>
      <p:sp>
        <p:nvSpPr>
          <p:cNvPr id="10" name="Rounded Rectangle">
            <a:extLst>
              <a:ext uri="{FF2B5EF4-FFF2-40B4-BE49-F238E27FC236}">
                <a16:creationId xmlns:a16="http://schemas.microsoft.com/office/drawing/2014/main" id="{61119196-6385-99FA-7FF1-727B40D8B4A4}"/>
              </a:ext>
            </a:extLst>
          </p:cNvPr>
          <p:cNvSpPr/>
          <p:nvPr/>
        </p:nvSpPr>
        <p:spPr>
          <a:xfrm>
            <a:off x="4943039" y="2762326"/>
            <a:ext cx="1358569" cy="301233"/>
          </a:xfrm>
          <a:prstGeom prst="roundRect">
            <a:avLst>
              <a:gd name="adj" fmla="val 16667"/>
            </a:avLst>
          </a:prstGeom>
          <a:solidFill>
            <a:srgbClr val="FBE5D6"/>
          </a:solidFill>
          <a:ln w="25400" cap="flat">
            <a:solidFill>
              <a:srgbClr val="0070C0"/>
            </a:solidFill>
            <a:prstDash val="solid"/>
            <a:miter lim="800000"/>
          </a:ln>
          <a:effectLst/>
        </p:spPr>
        <p:txBody>
          <a:bodyPr wrap="square" lIns="45720" tIns="45720" rIns="45720" bIns="45720"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solidFill>
                  <a:srgbClr val="FFFFFF"/>
                </a:solidFill>
              </a:defRPr>
            </a:pPr>
            <a:r>
              <a:rPr kumimoji="0" lang="en-US" sz="1600" b="0" i="0" u="none" strike="noStrike" kern="1200" cap="none" spc="0" normalizeH="0" baseline="0" noProof="0" dirty="0">
                <a:ln>
                  <a:solidFill>
                    <a:prstClr val="black"/>
                  </a:solidFill>
                </a:ln>
                <a:noFill/>
                <a:effectLst/>
                <a:uLnTx/>
                <a:uFillTx/>
                <a:latin typeface="Calibri" panose="020F0502020204030204"/>
                <a:ea typeface="+mn-ea"/>
                <a:cs typeface="+mn-cs"/>
              </a:rPr>
              <a:t>Service</a:t>
            </a:r>
            <a:endParaRPr kumimoji="0" sz="1600" b="0" i="0" u="none" strike="noStrike" kern="1200" cap="none" spc="0" normalizeH="0" baseline="0" noProof="0" dirty="0">
              <a:ln>
                <a:solidFill>
                  <a:prstClr val="black"/>
                </a:solidFill>
              </a:ln>
              <a:noFill/>
              <a:effectLst/>
              <a:uLnTx/>
              <a:uFillTx/>
              <a:latin typeface="Calibri" panose="020F0502020204030204"/>
              <a:ea typeface="+mn-ea"/>
              <a:cs typeface="+mn-cs"/>
            </a:endParaRPr>
          </a:p>
        </p:txBody>
      </p:sp>
      <p:sp>
        <p:nvSpPr>
          <p:cNvPr id="11" name="Rounded Rectangle">
            <a:extLst>
              <a:ext uri="{FF2B5EF4-FFF2-40B4-BE49-F238E27FC236}">
                <a16:creationId xmlns:a16="http://schemas.microsoft.com/office/drawing/2014/main" id="{7F24C7B8-D56B-0B42-B5BE-23D69FEE10E2}"/>
              </a:ext>
            </a:extLst>
          </p:cNvPr>
          <p:cNvSpPr/>
          <p:nvPr/>
        </p:nvSpPr>
        <p:spPr>
          <a:xfrm>
            <a:off x="4943038" y="3117478"/>
            <a:ext cx="1358569" cy="301233"/>
          </a:xfrm>
          <a:prstGeom prst="roundRect">
            <a:avLst>
              <a:gd name="adj" fmla="val 16667"/>
            </a:avLst>
          </a:prstGeom>
          <a:solidFill>
            <a:srgbClr val="FBE5D6"/>
          </a:solidFill>
          <a:ln w="25400" cap="flat">
            <a:solidFill>
              <a:srgbClr val="0070C0"/>
            </a:solidFill>
            <a:prstDash val="solid"/>
            <a:miter lim="800000"/>
          </a:ln>
          <a:effectLst/>
        </p:spPr>
        <p:txBody>
          <a:bodyPr wrap="square" lIns="45720" tIns="45720" rIns="45720" bIns="45720"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solidFill>
                  <a:srgbClr val="FFFFFF"/>
                </a:solidFill>
              </a:defRPr>
            </a:pPr>
            <a:r>
              <a:rPr kumimoji="0" lang="en-US" sz="1600" b="0" i="0" u="none" strike="noStrike" kern="1200" cap="none" spc="0" normalizeH="0" baseline="0" noProof="0" dirty="0">
                <a:ln>
                  <a:solidFill>
                    <a:prstClr val="black"/>
                  </a:solidFill>
                </a:ln>
                <a:noFill/>
                <a:effectLst/>
                <a:uLnTx/>
                <a:uFillTx/>
                <a:latin typeface="Calibri" panose="020F0502020204030204"/>
                <a:ea typeface="+mn-ea"/>
                <a:cs typeface="+mn-cs"/>
              </a:rPr>
              <a:t>Repository</a:t>
            </a:r>
          </a:p>
        </p:txBody>
      </p:sp>
      <p:sp>
        <p:nvSpPr>
          <p:cNvPr id="6" name="Straight Arrow Connector 13">
            <a:extLst>
              <a:ext uri="{FF2B5EF4-FFF2-40B4-BE49-F238E27FC236}">
                <a16:creationId xmlns:a16="http://schemas.microsoft.com/office/drawing/2014/main" id="{AB85B4B6-AAFB-F9E7-E419-7580E4AA4A42}"/>
              </a:ext>
            </a:extLst>
          </p:cNvPr>
          <p:cNvSpPr/>
          <p:nvPr/>
        </p:nvSpPr>
        <p:spPr>
          <a:xfrm flipV="1">
            <a:off x="2688081" y="2557790"/>
            <a:ext cx="2248610" cy="178631"/>
          </a:xfrm>
          <a:prstGeom prst="line">
            <a:avLst/>
          </a:prstGeom>
          <a:ln w="127000">
            <a:solidFill>
              <a:schemeClr val="accent1">
                <a:alpha val="28000"/>
              </a:schemeClr>
            </a:solidFill>
            <a:miter/>
            <a:headEnd type="triangle"/>
            <a:tailEnd type="triangle"/>
          </a:ln>
        </p:spPr>
        <p:txBody>
          <a:bodyPr tIns="45720" bIns="4572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traight Arrow Connector 13">
            <a:extLst>
              <a:ext uri="{FF2B5EF4-FFF2-40B4-BE49-F238E27FC236}">
                <a16:creationId xmlns:a16="http://schemas.microsoft.com/office/drawing/2014/main" id="{D1B3A589-3AE8-22ED-8054-E45CE940ACCC}"/>
              </a:ext>
            </a:extLst>
          </p:cNvPr>
          <p:cNvSpPr/>
          <p:nvPr/>
        </p:nvSpPr>
        <p:spPr>
          <a:xfrm>
            <a:off x="2691255" y="2734312"/>
            <a:ext cx="2245435" cy="161352"/>
          </a:xfrm>
          <a:prstGeom prst="line">
            <a:avLst/>
          </a:prstGeom>
          <a:ln w="127000">
            <a:solidFill>
              <a:schemeClr val="accent1"/>
            </a:solidFill>
            <a:miter/>
            <a:headEnd type="triangle"/>
            <a:tailEnd type="triangle"/>
          </a:ln>
        </p:spPr>
        <p:txBody>
          <a:bodyPr tIns="45720" bIns="4572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Straight Arrow Connector 13">
            <a:extLst>
              <a:ext uri="{FF2B5EF4-FFF2-40B4-BE49-F238E27FC236}">
                <a16:creationId xmlns:a16="http://schemas.microsoft.com/office/drawing/2014/main" id="{2F67312D-73D4-E7DC-7E5F-DB66DF0A1046}"/>
              </a:ext>
            </a:extLst>
          </p:cNvPr>
          <p:cNvSpPr/>
          <p:nvPr/>
        </p:nvSpPr>
        <p:spPr>
          <a:xfrm>
            <a:off x="2691254" y="2734313"/>
            <a:ext cx="2245436" cy="551060"/>
          </a:xfrm>
          <a:prstGeom prst="line">
            <a:avLst/>
          </a:prstGeom>
          <a:ln w="127000">
            <a:solidFill>
              <a:schemeClr val="accent1">
                <a:alpha val="28000"/>
              </a:schemeClr>
            </a:solidFill>
            <a:miter/>
            <a:headEnd type="triangle"/>
            <a:tailEnd type="triangle"/>
          </a:ln>
        </p:spPr>
        <p:txBody>
          <a:bodyPr tIns="45720" bIns="4572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C6B11D65-9399-F064-B06B-09A54BA54A9A}"/>
              </a:ext>
            </a:extLst>
          </p:cNvPr>
          <p:cNvSpPr txBox="1"/>
          <p:nvPr/>
        </p:nvSpPr>
        <p:spPr>
          <a:xfrm>
            <a:off x="247135" y="3772773"/>
            <a:ext cx="11751275" cy="313932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795E26"/>
                </a:solidFill>
                <a:effectLst/>
                <a:uLnTx/>
                <a:uFillTx/>
                <a:latin typeface="Menlo" panose="020B0609030804020204" pitchFamily="49" charset="0"/>
                <a:ea typeface="+mn-ea"/>
                <a:cs typeface="+mn-cs"/>
              </a:rPr>
              <a:t>describe</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a:t>
            </a:r>
            <a:r>
              <a:rPr kumimoji="0" lang="en-US" sz="1800" b="0" i="0" u="none" strike="noStrike" kern="1200" cap="none" spc="0" normalizeH="0" baseline="0" noProof="0" dirty="0">
                <a:ln>
                  <a:noFill/>
                </a:ln>
                <a:solidFill>
                  <a:srgbClr val="A31515"/>
                </a:solidFill>
                <a:effectLst/>
                <a:uLnTx/>
                <a:uFillTx/>
                <a:latin typeface="Menlo" panose="020B0609030804020204" pitchFamily="49" charset="0"/>
                <a:ea typeface="+mn-ea"/>
                <a:cs typeface="+mn-cs"/>
              </a:rPr>
              <a:t>'</a:t>
            </a:r>
            <a:r>
              <a:rPr kumimoji="0" lang="en-US" sz="1800" b="0" i="0" u="none" strike="noStrike" kern="1200" cap="none" spc="0" normalizeH="0" baseline="0" noProof="0" dirty="0" err="1">
                <a:ln>
                  <a:noFill/>
                </a:ln>
                <a:solidFill>
                  <a:srgbClr val="A31515"/>
                </a:solidFill>
                <a:effectLst/>
                <a:uLnTx/>
                <a:uFillTx/>
                <a:latin typeface="Menlo" panose="020B0609030804020204" pitchFamily="49" charset="0"/>
                <a:ea typeface="+mn-ea"/>
                <a:cs typeface="+mn-cs"/>
              </a:rPr>
              <a:t>enforceAuth</a:t>
            </a:r>
            <a:r>
              <a:rPr kumimoji="0" lang="en-US" sz="1800" b="0" i="0" u="none" strike="noStrike" kern="1200" cap="none" spc="0" normalizeH="0" baseline="0" noProof="0" dirty="0">
                <a:ln>
                  <a:noFill/>
                </a:ln>
                <a:solidFill>
                  <a:srgbClr val="A31515"/>
                </a:solidFill>
                <a:effectLst/>
                <a:uLnTx/>
                <a:uFillTx/>
                <a:latin typeface="Menlo" panose="020B0609030804020204" pitchFamily="49" charset="0"/>
                <a:ea typeface="+mn-ea"/>
                <a:cs typeface="+mn-cs"/>
              </a:rPr>
              <a:t>'</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 () </a:t>
            </a:r>
            <a:r>
              <a:rPr kumimoji="0" lang="en-US" sz="1800" b="0" i="0" u="none" strike="noStrike" kern="1200" cap="none" spc="0" normalizeH="0" baseline="0" noProof="0" dirty="0">
                <a:ln>
                  <a:noFill/>
                </a:ln>
                <a:solidFill>
                  <a:srgbClr val="0000FF"/>
                </a:solidFill>
                <a:effectLst/>
                <a:uLnTx/>
                <a:uFillTx/>
                <a:latin typeface="Menlo" panose="020B0609030804020204" pitchFamily="49" charset="0"/>
                <a:ea typeface="+mn-ea"/>
                <a:cs typeface="+mn-cs"/>
              </a:rPr>
              <a:t>=&gt;</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795E26"/>
                </a:solidFill>
                <a:effectLst/>
                <a:uLnTx/>
                <a:uFillTx/>
                <a:latin typeface="Menlo" panose="020B0609030804020204" pitchFamily="49" charset="0"/>
                <a:ea typeface="+mn-ea"/>
                <a:cs typeface="+mn-cs"/>
              </a:rPr>
              <a:t>  it</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a:t>
            </a:r>
            <a:r>
              <a:rPr kumimoji="0" lang="en-US" sz="1800" b="0" i="0" u="none" strike="noStrike" kern="1200" cap="none" spc="0" normalizeH="0" baseline="0" noProof="0" dirty="0">
                <a:ln>
                  <a:noFill/>
                </a:ln>
                <a:solidFill>
                  <a:srgbClr val="A31515"/>
                </a:solidFill>
                <a:effectLst/>
                <a:uLnTx/>
                <a:uFillTx/>
                <a:latin typeface="Menlo" panose="020B0609030804020204" pitchFamily="49" charset="0"/>
                <a:ea typeface="+mn-ea"/>
                <a:cs typeface="+mn-cs"/>
              </a:rPr>
              <a:t>'should return a user and id on good auth'</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Menlo" panose="020B0609030804020204" pitchFamily="49" charset="0"/>
                <a:ea typeface="+mn-ea"/>
                <a:cs typeface="+mn-cs"/>
              </a:rPr>
              <a:t>async</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 () </a:t>
            </a:r>
            <a:r>
              <a:rPr kumimoji="0" lang="en-US" sz="1800" b="0" i="0" u="none" strike="noStrike" kern="1200" cap="none" spc="0" normalizeH="0" baseline="0" noProof="0" dirty="0">
                <a:ln>
                  <a:noFill/>
                </a:ln>
                <a:solidFill>
                  <a:srgbClr val="0000FF"/>
                </a:solidFill>
                <a:effectLst/>
                <a:uLnTx/>
                <a:uFillTx/>
                <a:latin typeface="Menlo" panose="020B0609030804020204" pitchFamily="49" charset="0"/>
                <a:ea typeface="+mn-ea"/>
                <a:cs typeface="+mn-cs"/>
              </a:rPr>
              <a:t>=&gt;</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Menlo" panose="020B0609030804020204" pitchFamily="49" charset="0"/>
                <a:ea typeface="+mn-ea"/>
                <a:cs typeface="+mn-cs"/>
              </a:rPr>
              <a:t>    const</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 </a:t>
            </a:r>
            <a:r>
              <a:rPr kumimoji="0" lang="en-US" sz="1800" b="0" i="0" u="none" strike="noStrike" kern="1200" cap="none" spc="0" normalizeH="0" baseline="0" noProof="0" dirty="0">
                <a:ln>
                  <a:noFill/>
                </a:ln>
                <a:solidFill>
                  <a:srgbClr val="0070C1"/>
                </a:solidFill>
                <a:effectLst/>
                <a:uLnTx/>
                <a:uFillTx/>
                <a:latin typeface="Menlo" panose="020B0609030804020204" pitchFamily="49" charset="0"/>
                <a:ea typeface="+mn-ea"/>
                <a:cs typeface="+mn-cs"/>
              </a:rPr>
              <a:t>user</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 </a:t>
            </a:r>
            <a:r>
              <a:rPr kumimoji="0" lang="en-US" sz="1800" b="0" i="0" u="none" strike="noStrike" kern="1200" cap="none" spc="0" normalizeH="0" baseline="0" noProof="0" dirty="0">
                <a:ln>
                  <a:noFill/>
                </a:ln>
                <a:solidFill>
                  <a:srgbClr val="000000"/>
                </a:solidFill>
                <a:effectLst/>
                <a:uLnTx/>
                <a:uFillTx/>
                <a:latin typeface="Menlo" panose="020B0609030804020204" pitchFamily="49" charset="0"/>
                <a:ea typeface="+mn-ea"/>
                <a:cs typeface="+mn-cs"/>
              </a:rPr>
              <a:t>=</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 </a:t>
            </a:r>
            <a:r>
              <a:rPr kumimoji="0" lang="en-US" sz="1800" b="0" i="0" u="none" strike="noStrike" kern="1200" cap="none" spc="0" normalizeH="0" baseline="0" noProof="0" dirty="0">
                <a:ln>
                  <a:noFill/>
                </a:ln>
                <a:solidFill>
                  <a:srgbClr val="AF00DB"/>
                </a:solidFill>
                <a:effectLst/>
                <a:uLnTx/>
                <a:uFillTx/>
                <a:latin typeface="Menlo" panose="020B0609030804020204" pitchFamily="49" charset="0"/>
                <a:ea typeface="+mn-ea"/>
                <a:cs typeface="+mn-cs"/>
              </a:rPr>
              <a:t>await</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 </a:t>
            </a:r>
            <a:r>
              <a:rPr kumimoji="0" lang="en-US" sz="1800" b="0" i="0" u="none" strike="noStrike" kern="1200" cap="none" spc="0" normalizeH="0" baseline="0" noProof="0" dirty="0" err="1">
                <a:ln>
                  <a:noFill/>
                </a:ln>
                <a:solidFill>
                  <a:srgbClr val="795E26"/>
                </a:solidFill>
                <a:effectLst/>
                <a:uLnTx/>
                <a:uFillTx/>
                <a:latin typeface="Menlo" panose="020B0609030804020204" pitchFamily="49" charset="0"/>
                <a:ea typeface="+mn-ea"/>
                <a:cs typeface="+mn-cs"/>
              </a:rPr>
              <a:t>enforceAuth</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 </a:t>
            </a:r>
            <a:r>
              <a:rPr kumimoji="0" lang="en-US" sz="1800" b="0" i="0" u="none" strike="noStrike" kern="1200" cap="none" spc="0" normalizeH="0" baseline="0" noProof="0" dirty="0">
                <a:ln>
                  <a:noFill/>
                </a:ln>
                <a:solidFill>
                  <a:srgbClr val="001080"/>
                </a:solidFill>
                <a:effectLst/>
                <a:uLnTx/>
                <a:uFillTx/>
                <a:latin typeface="Menlo" panose="020B0609030804020204" pitchFamily="49" charset="0"/>
                <a:ea typeface="+mn-ea"/>
                <a:cs typeface="+mn-cs"/>
              </a:rPr>
              <a:t>username:</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 </a:t>
            </a:r>
            <a:r>
              <a:rPr kumimoji="0" lang="en-US" sz="1800" b="0" i="0" u="none" strike="noStrike" kern="1200" cap="none" spc="0" normalizeH="0" baseline="0" noProof="0" dirty="0">
                <a:ln>
                  <a:noFill/>
                </a:ln>
                <a:solidFill>
                  <a:srgbClr val="A31515"/>
                </a:solidFill>
                <a:effectLst/>
                <a:uLnTx/>
                <a:uFillTx/>
                <a:latin typeface="Menlo" panose="020B0609030804020204" pitchFamily="49" charset="0"/>
                <a:ea typeface="+mn-ea"/>
                <a:cs typeface="+mn-cs"/>
              </a:rPr>
              <a:t>'user1'</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 </a:t>
            </a:r>
            <a:r>
              <a:rPr kumimoji="0" lang="en-US" sz="1800" b="0" i="0" u="none" strike="noStrike" kern="1200" cap="none" spc="0" normalizeH="0" baseline="0" noProof="0" dirty="0">
                <a:ln>
                  <a:noFill/>
                </a:ln>
                <a:solidFill>
                  <a:srgbClr val="001080"/>
                </a:solidFill>
                <a:effectLst/>
                <a:uLnTx/>
                <a:uFillTx/>
                <a:latin typeface="Menlo" panose="020B0609030804020204" pitchFamily="49" charset="0"/>
                <a:ea typeface="+mn-ea"/>
                <a:cs typeface="+mn-cs"/>
              </a:rPr>
              <a:t>password:</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 </a:t>
            </a:r>
            <a:r>
              <a:rPr kumimoji="0" lang="en-US" sz="1800" b="0" i="0" u="none" strike="noStrike" kern="1200" cap="none" spc="0" normalizeH="0" baseline="0" noProof="0" dirty="0">
                <a:ln>
                  <a:noFill/>
                </a:ln>
                <a:solidFill>
                  <a:srgbClr val="A31515"/>
                </a:solidFill>
                <a:effectLst/>
                <a:uLnTx/>
                <a:uFillTx/>
                <a:latin typeface="Menlo" panose="020B0609030804020204" pitchFamily="49" charset="0"/>
                <a:ea typeface="+mn-ea"/>
                <a:cs typeface="+mn-cs"/>
              </a:rPr>
              <a:t>'pwd1'</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795E26"/>
                </a:solidFill>
                <a:effectLst/>
                <a:uLnTx/>
                <a:uFillTx/>
                <a:latin typeface="Menlo" panose="020B0609030804020204" pitchFamily="49" charset="0"/>
                <a:ea typeface="+mn-ea"/>
                <a:cs typeface="+mn-cs"/>
              </a:rPr>
              <a:t>    expect</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a:t>
            </a:r>
            <a:r>
              <a:rPr kumimoji="0" lang="en-US" sz="1800" b="0" i="0" u="none" strike="noStrike" kern="1200" cap="none" spc="0" normalizeH="0" baseline="0" noProof="0" dirty="0">
                <a:ln>
                  <a:noFill/>
                </a:ln>
                <a:solidFill>
                  <a:srgbClr val="0070C1"/>
                </a:solidFill>
                <a:effectLst/>
                <a:uLnTx/>
                <a:uFillTx/>
                <a:latin typeface="Menlo" panose="020B0609030804020204" pitchFamily="49" charset="0"/>
                <a:ea typeface="+mn-ea"/>
                <a:cs typeface="+mn-cs"/>
              </a:rPr>
              <a:t>user</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a:t>
            </a:r>
            <a:r>
              <a:rPr kumimoji="0" lang="en-US" sz="1800" b="0" i="0" u="none" strike="noStrike" kern="1200" cap="none" spc="0" normalizeH="0" baseline="0" noProof="0" dirty="0" err="1">
                <a:ln>
                  <a:noFill/>
                </a:ln>
                <a:solidFill>
                  <a:srgbClr val="795E26"/>
                </a:solidFill>
                <a:effectLst/>
                <a:uLnTx/>
                <a:uFillTx/>
                <a:latin typeface="Menlo" panose="020B0609030804020204" pitchFamily="49" charset="0"/>
                <a:ea typeface="+mn-ea"/>
                <a:cs typeface="+mn-cs"/>
              </a:rPr>
              <a:t>toStrictEqual</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1080"/>
                </a:solidFill>
                <a:effectLst/>
                <a:uLnTx/>
                <a:uFillTx/>
                <a:latin typeface="Menlo" panose="020B0609030804020204" pitchFamily="49" charset="0"/>
                <a:ea typeface="+mn-ea"/>
                <a:cs typeface="+mn-cs"/>
              </a:rPr>
              <a:t>      _id:</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 </a:t>
            </a:r>
            <a:r>
              <a:rPr kumimoji="0" lang="en-US" sz="1800" b="0" i="0" u="none" strike="noStrike" kern="1200" cap="none" spc="0" normalizeH="0" baseline="0" noProof="0" dirty="0" err="1">
                <a:ln>
                  <a:noFill/>
                </a:ln>
                <a:solidFill>
                  <a:srgbClr val="0070C1"/>
                </a:solidFill>
                <a:effectLst/>
                <a:uLnTx/>
                <a:uFillTx/>
                <a:latin typeface="Menlo" panose="020B0609030804020204" pitchFamily="49" charset="0"/>
                <a:ea typeface="+mn-ea"/>
                <a:cs typeface="+mn-cs"/>
              </a:rPr>
              <a:t>expect</a:t>
            </a:r>
            <a:r>
              <a:rPr kumimoji="0" lang="en-US" sz="1800" b="0" i="0" u="none" strike="noStrike" kern="1200" cap="none" spc="0" normalizeH="0" baseline="0" noProof="0" dirty="0" err="1">
                <a:ln>
                  <a:noFill/>
                </a:ln>
                <a:solidFill>
                  <a:srgbClr val="3B3B3B"/>
                </a:solidFill>
                <a:effectLst/>
                <a:uLnTx/>
                <a:uFillTx/>
                <a:latin typeface="Menlo" panose="020B0609030804020204" pitchFamily="49" charset="0"/>
                <a:ea typeface="+mn-ea"/>
                <a:cs typeface="+mn-cs"/>
              </a:rPr>
              <a:t>.</a:t>
            </a:r>
            <a:r>
              <a:rPr kumimoji="0" lang="en-US" sz="1800" b="0" i="0" u="none" strike="noStrike" kern="1200" cap="none" spc="0" normalizeH="0" baseline="0" noProof="0" dirty="0" err="1">
                <a:ln>
                  <a:noFill/>
                </a:ln>
                <a:solidFill>
                  <a:srgbClr val="795E26"/>
                </a:solidFill>
                <a:effectLst/>
                <a:uLnTx/>
                <a:uFillTx/>
                <a:latin typeface="Menlo" panose="020B0609030804020204" pitchFamily="49" charset="0"/>
                <a:ea typeface="+mn-ea"/>
                <a:cs typeface="+mn-cs"/>
              </a:rPr>
              <a:t>any</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a:t>
            </a:r>
            <a:r>
              <a:rPr kumimoji="0" lang="en-US" sz="1800" b="0" i="0" u="none" strike="noStrike" kern="1200" cap="none" spc="0" normalizeH="0" baseline="0" noProof="0" dirty="0" err="1">
                <a:ln>
                  <a:noFill/>
                </a:ln>
                <a:solidFill>
                  <a:srgbClr val="267F99"/>
                </a:solidFill>
                <a:effectLst/>
                <a:uLnTx/>
                <a:uFillTx/>
                <a:latin typeface="Menlo" panose="020B0609030804020204" pitchFamily="49" charset="0"/>
                <a:ea typeface="+mn-ea"/>
                <a:cs typeface="+mn-cs"/>
              </a:rPr>
              <a:t>Types</a:t>
            </a:r>
            <a:r>
              <a:rPr kumimoji="0" lang="en-US" sz="1800" b="0" i="0" u="none" strike="noStrike" kern="1200" cap="none" spc="0" normalizeH="0" baseline="0" noProof="0" dirty="0" err="1">
                <a:ln>
                  <a:noFill/>
                </a:ln>
                <a:solidFill>
                  <a:srgbClr val="3B3B3B"/>
                </a:solidFill>
                <a:effectLst/>
                <a:uLnTx/>
                <a:uFillTx/>
                <a:latin typeface="Menlo" panose="020B0609030804020204" pitchFamily="49" charset="0"/>
                <a:ea typeface="+mn-ea"/>
                <a:cs typeface="+mn-cs"/>
              </a:rPr>
              <a:t>.</a:t>
            </a:r>
            <a:r>
              <a:rPr kumimoji="0" lang="en-US" sz="1800" b="0" i="0" u="none" strike="noStrike" kern="1200" cap="none" spc="0" normalizeH="0" baseline="0" noProof="0" dirty="0" err="1">
                <a:ln>
                  <a:noFill/>
                </a:ln>
                <a:solidFill>
                  <a:srgbClr val="267F99"/>
                </a:solidFill>
                <a:effectLst/>
                <a:uLnTx/>
                <a:uFillTx/>
                <a:latin typeface="Menlo" panose="020B0609030804020204" pitchFamily="49" charset="0"/>
                <a:ea typeface="+mn-ea"/>
                <a:cs typeface="+mn-cs"/>
              </a:rPr>
              <a:t>ObjectId</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1080"/>
                </a:solidFill>
                <a:effectLst/>
                <a:uLnTx/>
                <a:uFillTx/>
                <a:latin typeface="Menlo" panose="020B0609030804020204" pitchFamily="49" charset="0"/>
                <a:ea typeface="+mn-ea"/>
                <a:cs typeface="+mn-cs"/>
              </a:rPr>
              <a:t>      username:</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 </a:t>
            </a:r>
            <a:r>
              <a:rPr kumimoji="0" lang="en-US" sz="1800" b="0" i="0" u="none" strike="noStrike" kern="1200" cap="none" spc="0" normalizeH="0" baseline="0" noProof="0" dirty="0">
                <a:ln>
                  <a:noFill/>
                </a:ln>
                <a:solidFill>
                  <a:srgbClr val="A31515"/>
                </a:solidFill>
                <a:effectLst/>
                <a:uLnTx/>
                <a:uFillTx/>
                <a:latin typeface="Menlo" panose="020B0609030804020204" pitchFamily="49" charset="0"/>
                <a:ea typeface="+mn-ea"/>
                <a:cs typeface="+mn-cs"/>
              </a:rPr>
              <a:t>'user1’</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b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  </a:t>
            </a:r>
            <a:r>
              <a:rPr kumimoji="0" lang="en-US" sz="1800" b="0" i="0" u="none" strike="noStrike" kern="1200" cap="none" spc="0" normalizeH="0" baseline="0" noProof="0" dirty="0">
                <a:ln>
                  <a:noFill/>
                </a:ln>
                <a:solidFill>
                  <a:srgbClr val="795E26"/>
                </a:solidFill>
                <a:effectLst/>
                <a:uLnTx/>
                <a:uFillTx/>
                <a:latin typeface="Menlo" panose="020B0609030804020204" pitchFamily="49" charset="0"/>
                <a:ea typeface="+mn-ea"/>
                <a:cs typeface="+mn-cs"/>
              </a:rPr>
              <a:t>it</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a:t>
            </a:r>
            <a:r>
              <a:rPr kumimoji="0" lang="en-US" sz="1800" b="0" i="0" u="none" strike="noStrike" kern="1200" cap="none" spc="0" normalizeH="0" baseline="0" noProof="0" dirty="0">
                <a:ln>
                  <a:noFill/>
                </a:ln>
                <a:solidFill>
                  <a:srgbClr val="A31515"/>
                </a:solidFill>
                <a:effectLst/>
                <a:uLnTx/>
                <a:uFillTx/>
                <a:latin typeface="Menlo" panose="020B0609030804020204" pitchFamily="49" charset="0"/>
                <a:ea typeface="+mn-ea"/>
                <a:cs typeface="+mn-cs"/>
              </a:rPr>
              <a:t>'should raise on bad auth'</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Menlo" panose="020B0609030804020204" pitchFamily="49" charset="0"/>
                <a:ea typeface="+mn-ea"/>
                <a:cs typeface="+mn-cs"/>
              </a:rPr>
              <a:t>async</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 () </a:t>
            </a:r>
            <a:r>
              <a:rPr kumimoji="0" lang="en-US" sz="1800" b="0" i="0" u="none" strike="noStrike" kern="1200" cap="none" spc="0" normalizeH="0" baseline="0" noProof="0" dirty="0">
                <a:ln>
                  <a:noFill/>
                </a:ln>
                <a:solidFill>
                  <a:srgbClr val="0000FF"/>
                </a:solidFill>
                <a:effectLst/>
                <a:uLnTx/>
                <a:uFillTx/>
                <a:latin typeface="Menlo" panose="020B0609030804020204" pitchFamily="49" charset="0"/>
                <a:ea typeface="+mn-ea"/>
                <a:cs typeface="+mn-cs"/>
              </a:rPr>
              <a:t>=&gt;</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AF00DB"/>
                </a:solidFill>
                <a:effectLst/>
                <a:uLnTx/>
                <a:uFillTx/>
                <a:latin typeface="Menlo" panose="020B0609030804020204" pitchFamily="49" charset="0"/>
                <a:ea typeface="+mn-ea"/>
                <a:cs typeface="+mn-cs"/>
              </a:rPr>
              <a:t>    await</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 </a:t>
            </a:r>
            <a:r>
              <a:rPr kumimoji="0" lang="en-US" sz="1800" b="0" i="0" u="none" strike="noStrike" kern="1200" cap="none" spc="0" normalizeH="0" baseline="0" noProof="0" dirty="0">
                <a:ln>
                  <a:noFill/>
                </a:ln>
                <a:solidFill>
                  <a:srgbClr val="795E26"/>
                </a:solidFill>
                <a:effectLst/>
                <a:uLnTx/>
                <a:uFillTx/>
                <a:latin typeface="Menlo" panose="020B0609030804020204" pitchFamily="49" charset="0"/>
                <a:ea typeface="+mn-ea"/>
                <a:cs typeface="+mn-cs"/>
              </a:rPr>
              <a:t>expect</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a:t>
            </a:r>
          </a:p>
        </p:txBody>
      </p:sp>
    </p:spTree>
    <p:extLst>
      <p:ext uri="{BB962C8B-B14F-4D97-AF65-F5344CB8AC3E}">
        <p14:creationId xmlns:p14="http://schemas.microsoft.com/office/powerpoint/2010/main" val="3911814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522B25-B56A-350C-3EB7-27C3FCE9632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A8A3908-4189-283D-EDCF-58D281BAC9D4}"/>
              </a:ext>
            </a:extLst>
          </p:cNvPr>
          <p:cNvSpPr>
            <a:spLocks noGrp="1"/>
          </p:cNvSpPr>
          <p:nvPr>
            <p:ph type="title"/>
          </p:nvPr>
        </p:nvSpPr>
        <p:spPr/>
        <p:txBody>
          <a:bodyPr/>
          <a:lstStyle/>
          <a:p>
            <a:r>
              <a:rPr lang="en-US" dirty="0"/>
              <a:t>Test the appropriate connection points</a:t>
            </a:r>
          </a:p>
        </p:txBody>
      </p:sp>
      <p:sp>
        <p:nvSpPr>
          <p:cNvPr id="22" name="Rounded Rectangle">
            <a:extLst>
              <a:ext uri="{FF2B5EF4-FFF2-40B4-BE49-F238E27FC236}">
                <a16:creationId xmlns:a16="http://schemas.microsoft.com/office/drawing/2014/main" id="{CE1BB547-0BA3-BE5E-4573-6F4DC4EC1CE8}"/>
              </a:ext>
            </a:extLst>
          </p:cNvPr>
          <p:cNvSpPr/>
          <p:nvPr/>
        </p:nvSpPr>
        <p:spPr>
          <a:xfrm>
            <a:off x="4719483" y="1819836"/>
            <a:ext cx="1828801" cy="1828801"/>
          </a:xfrm>
          <a:prstGeom prst="roundRect">
            <a:avLst>
              <a:gd name="adj" fmla="val 16667"/>
            </a:avLst>
          </a:prstGeom>
          <a:solidFill>
            <a:schemeClr val="bg2"/>
          </a:solidFill>
          <a:ln w="25400" cap="flat">
            <a:solidFill>
              <a:srgbClr val="0070C0"/>
            </a:solidFill>
            <a:prstDash val="solid"/>
            <a:miter lim="800000"/>
          </a:ln>
          <a:effectLst/>
        </p:spPr>
        <p:txBody>
          <a:bodyPr wrap="square" lIns="45720" tIns="45720" rIns="45720" bIns="45720"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solidFill>
                  <a:srgbClr val="FFFFFF"/>
                </a:solidFill>
              </a:defRPr>
            </a:pPr>
            <a:endParaRPr kumimoji="0" sz="9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nvGrpSpPr>
          <p:cNvPr id="32" name="Rounded Rectangle 5">
            <a:extLst>
              <a:ext uri="{FF2B5EF4-FFF2-40B4-BE49-F238E27FC236}">
                <a16:creationId xmlns:a16="http://schemas.microsoft.com/office/drawing/2014/main" id="{F0A9C3FE-DDC9-8214-7B0F-65161CDA40E7}"/>
              </a:ext>
            </a:extLst>
          </p:cNvPr>
          <p:cNvGrpSpPr/>
          <p:nvPr/>
        </p:nvGrpSpPr>
        <p:grpSpPr>
          <a:xfrm>
            <a:off x="856105" y="1797867"/>
            <a:ext cx="1828801" cy="1828801"/>
            <a:chOff x="0" y="0"/>
            <a:chExt cx="3657600" cy="3657600"/>
          </a:xfrm>
          <a:solidFill>
            <a:schemeClr val="accent6">
              <a:lumMod val="20000"/>
              <a:lumOff val="80000"/>
            </a:schemeClr>
          </a:solidFill>
        </p:grpSpPr>
        <p:sp>
          <p:nvSpPr>
            <p:cNvPr id="33" name="Rounded Rectangle">
              <a:extLst>
                <a:ext uri="{FF2B5EF4-FFF2-40B4-BE49-F238E27FC236}">
                  <a16:creationId xmlns:a16="http://schemas.microsoft.com/office/drawing/2014/main" id="{52CBB325-3A89-51A2-E2E7-95E8FCD3F911}"/>
                </a:ext>
              </a:extLst>
            </p:cNvPr>
            <p:cNvSpPr/>
            <p:nvPr/>
          </p:nvSpPr>
          <p:spPr>
            <a:xfrm>
              <a:off x="0" y="0"/>
              <a:ext cx="3657600" cy="3657600"/>
            </a:xfrm>
            <a:prstGeom prst="roundRect">
              <a:avLst>
                <a:gd name="adj" fmla="val 16667"/>
              </a:avLst>
            </a:prstGeom>
            <a:grpFill/>
            <a:ln w="25400" cap="flat">
              <a:solidFill>
                <a:srgbClr val="0070C0"/>
              </a:solidFill>
              <a:prstDash val="solid"/>
              <a:miter lim="800000"/>
            </a:ln>
            <a:effectLst/>
          </p:spPr>
          <p:txBody>
            <a:bodyPr wrap="square" lIns="45720" tIns="45720" rIns="45720" bIns="45720"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solidFill>
                    <a:srgbClr val="FFFFFF"/>
                  </a:solidFill>
                </a:defRPr>
              </a:pPr>
              <a:endParaRPr kumimoji="0"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4" name="Business Logic">
              <a:extLst>
                <a:ext uri="{FF2B5EF4-FFF2-40B4-BE49-F238E27FC236}">
                  <a16:creationId xmlns:a16="http://schemas.microsoft.com/office/drawing/2014/main" id="{2B13CAF6-9AD1-8356-9649-5AD96423DBAC}"/>
                </a:ext>
              </a:extLst>
            </p:cNvPr>
            <p:cNvSpPr txBox="1"/>
            <p:nvPr/>
          </p:nvSpPr>
          <p:spPr>
            <a:xfrm>
              <a:off x="110872" y="628472"/>
              <a:ext cx="3387610" cy="2400657"/>
            </a:xfrm>
            <a:prstGeom prst="rect">
              <a:avLst/>
            </a:prstGeom>
            <a:grpFill/>
            <a:ln w="254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20" tIns="45720" rIns="45720" bIns="45720" numCol="1" anchor="ctr">
              <a:spAutoFit/>
            </a:bodyPr>
            <a:lstStyle>
              <a:lvl1pPr algn="ctr">
                <a:defRPr sz="4800"/>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Tests replace service-layer interaction</a:t>
              </a:r>
              <a:endParaRPr kumimoji="0"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9" name="Rounded Rectangle">
            <a:extLst>
              <a:ext uri="{FF2B5EF4-FFF2-40B4-BE49-F238E27FC236}">
                <a16:creationId xmlns:a16="http://schemas.microsoft.com/office/drawing/2014/main" id="{597E121B-FB1F-E13A-2783-F75F0D96E77E}"/>
              </a:ext>
            </a:extLst>
          </p:cNvPr>
          <p:cNvSpPr/>
          <p:nvPr/>
        </p:nvSpPr>
        <p:spPr>
          <a:xfrm>
            <a:off x="4943040" y="2407174"/>
            <a:ext cx="1358569" cy="301233"/>
          </a:xfrm>
          <a:prstGeom prst="roundRect">
            <a:avLst>
              <a:gd name="adj" fmla="val 16667"/>
            </a:avLst>
          </a:prstGeom>
          <a:solidFill>
            <a:schemeClr val="bg2"/>
          </a:solidFill>
          <a:ln w="25400" cap="flat">
            <a:solidFill>
              <a:srgbClr val="0070C0"/>
            </a:solidFill>
            <a:prstDash val="solid"/>
            <a:miter lim="800000"/>
          </a:ln>
          <a:effectLst/>
        </p:spPr>
        <p:txBody>
          <a:bodyPr wrap="square" lIns="45720" tIns="45720" rIns="45720" bIns="45720"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solidFill>
                  <a:srgbClr val="FFFFFF"/>
                </a:solidFill>
              </a:defRPr>
            </a:pPr>
            <a:r>
              <a:rPr kumimoji="0" lang="en-US" sz="1600" b="0" i="0" u="none" strike="noStrike" kern="1200" cap="none" spc="0" normalizeH="0" baseline="0" noProof="0" dirty="0">
                <a:ln>
                  <a:solidFill>
                    <a:prstClr val="black"/>
                  </a:solidFill>
                </a:ln>
                <a:noFill/>
                <a:effectLst/>
                <a:uLnTx/>
                <a:uFillTx/>
                <a:latin typeface="Calibri" panose="020F0502020204030204"/>
                <a:ea typeface="+mn-ea"/>
                <a:cs typeface="+mn-cs"/>
              </a:rPr>
              <a:t>Controller</a:t>
            </a:r>
            <a:endParaRPr kumimoji="0" sz="1600" b="0" i="0" u="none" strike="noStrike" kern="1200" cap="none" spc="0" normalizeH="0" baseline="0" noProof="0" dirty="0">
              <a:ln>
                <a:solidFill>
                  <a:prstClr val="black"/>
                </a:solidFill>
              </a:ln>
              <a:noFill/>
              <a:effectLst/>
              <a:uLnTx/>
              <a:uFillTx/>
              <a:latin typeface="Calibri" panose="020F0502020204030204"/>
              <a:ea typeface="+mn-ea"/>
              <a:cs typeface="+mn-cs"/>
            </a:endParaRPr>
          </a:p>
        </p:txBody>
      </p:sp>
      <p:sp>
        <p:nvSpPr>
          <p:cNvPr id="10" name="Rounded Rectangle">
            <a:extLst>
              <a:ext uri="{FF2B5EF4-FFF2-40B4-BE49-F238E27FC236}">
                <a16:creationId xmlns:a16="http://schemas.microsoft.com/office/drawing/2014/main" id="{05E17525-83A9-6C19-F45B-6987E1E63280}"/>
              </a:ext>
            </a:extLst>
          </p:cNvPr>
          <p:cNvSpPr/>
          <p:nvPr/>
        </p:nvSpPr>
        <p:spPr>
          <a:xfrm>
            <a:off x="4943039" y="2762326"/>
            <a:ext cx="1358569" cy="301233"/>
          </a:xfrm>
          <a:prstGeom prst="roundRect">
            <a:avLst>
              <a:gd name="adj" fmla="val 16667"/>
            </a:avLst>
          </a:prstGeom>
          <a:solidFill>
            <a:srgbClr val="FBE5D6"/>
          </a:solidFill>
          <a:ln w="25400" cap="flat">
            <a:solidFill>
              <a:srgbClr val="0070C0"/>
            </a:solidFill>
            <a:prstDash val="solid"/>
            <a:miter lim="800000"/>
          </a:ln>
          <a:effectLst/>
        </p:spPr>
        <p:txBody>
          <a:bodyPr wrap="square" lIns="45720" tIns="45720" rIns="45720" bIns="45720"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solidFill>
                  <a:srgbClr val="FFFFFF"/>
                </a:solidFill>
              </a:defRPr>
            </a:pPr>
            <a:r>
              <a:rPr kumimoji="0" lang="en-US" sz="1600" b="0" i="0" u="none" strike="noStrike" kern="1200" cap="none" spc="0" normalizeH="0" baseline="0" noProof="0" dirty="0">
                <a:ln>
                  <a:solidFill>
                    <a:prstClr val="black"/>
                  </a:solidFill>
                </a:ln>
                <a:noFill/>
                <a:effectLst/>
                <a:uLnTx/>
                <a:uFillTx/>
                <a:latin typeface="Calibri" panose="020F0502020204030204"/>
                <a:ea typeface="+mn-ea"/>
                <a:cs typeface="+mn-cs"/>
              </a:rPr>
              <a:t>Service</a:t>
            </a:r>
            <a:endParaRPr kumimoji="0" sz="1600" b="0" i="0" u="none" strike="noStrike" kern="1200" cap="none" spc="0" normalizeH="0" baseline="0" noProof="0" dirty="0">
              <a:ln>
                <a:solidFill>
                  <a:prstClr val="black"/>
                </a:solidFill>
              </a:ln>
              <a:noFill/>
              <a:effectLst/>
              <a:uLnTx/>
              <a:uFillTx/>
              <a:latin typeface="Calibri" panose="020F0502020204030204"/>
              <a:ea typeface="+mn-ea"/>
              <a:cs typeface="+mn-cs"/>
            </a:endParaRPr>
          </a:p>
        </p:txBody>
      </p:sp>
      <p:sp>
        <p:nvSpPr>
          <p:cNvPr id="11" name="Rounded Rectangle">
            <a:extLst>
              <a:ext uri="{FF2B5EF4-FFF2-40B4-BE49-F238E27FC236}">
                <a16:creationId xmlns:a16="http://schemas.microsoft.com/office/drawing/2014/main" id="{311AC53D-2CB8-5684-52B8-EE62C176C3D9}"/>
              </a:ext>
            </a:extLst>
          </p:cNvPr>
          <p:cNvSpPr/>
          <p:nvPr/>
        </p:nvSpPr>
        <p:spPr>
          <a:xfrm>
            <a:off x="4943038" y="3117478"/>
            <a:ext cx="1358569" cy="301233"/>
          </a:xfrm>
          <a:prstGeom prst="roundRect">
            <a:avLst>
              <a:gd name="adj" fmla="val 16667"/>
            </a:avLst>
          </a:prstGeom>
          <a:solidFill>
            <a:srgbClr val="FBE5D6"/>
          </a:solidFill>
          <a:ln w="25400" cap="flat">
            <a:solidFill>
              <a:srgbClr val="0070C0"/>
            </a:solidFill>
            <a:prstDash val="solid"/>
            <a:miter lim="800000"/>
          </a:ln>
          <a:effectLst/>
        </p:spPr>
        <p:txBody>
          <a:bodyPr wrap="square" lIns="45720" tIns="45720" rIns="45720" bIns="45720"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solidFill>
                  <a:srgbClr val="FFFFFF"/>
                </a:solidFill>
              </a:defRPr>
            </a:pPr>
            <a:r>
              <a:rPr kumimoji="0" lang="en-US" sz="1600" b="0" i="0" u="none" strike="noStrike" kern="1200" cap="none" spc="0" normalizeH="0" baseline="0" noProof="0" dirty="0">
                <a:ln>
                  <a:solidFill>
                    <a:prstClr val="black"/>
                  </a:solidFill>
                </a:ln>
                <a:noFill/>
                <a:effectLst/>
                <a:uLnTx/>
                <a:uFillTx/>
                <a:latin typeface="Calibri" panose="020F0502020204030204"/>
                <a:ea typeface="+mn-ea"/>
                <a:cs typeface="+mn-cs"/>
              </a:rPr>
              <a:t>Repository</a:t>
            </a:r>
          </a:p>
        </p:txBody>
      </p:sp>
      <p:sp>
        <p:nvSpPr>
          <p:cNvPr id="7" name="Straight Arrow Connector 13">
            <a:extLst>
              <a:ext uri="{FF2B5EF4-FFF2-40B4-BE49-F238E27FC236}">
                <a16:creationId xmlns:a16="http://schemas.microsoft.com/office/drawing/2014/main" id="{5704F026-4891-BF1D-C834-BCE05ABBD36C}"/>
              </a:ext>
            </a:extLst>
          </p:cNvPr>
          <p:cNvSpPr/>
          <p:nvPr/>
        </p:nvSpPr>
        <p:spPr>
          <a:xfrm>
            <a:off x="2691255" y="2734312"/>
            <a:ext cx="2245435" cy="161352"/>
          </a:xfrm>
          <a:prstGeom prst="line">
            <a:avLst/>
          </a:prstGeom>
          <a:ln w="127000">
            <a:solidFill>
              <a:schemeClr val="accent1"/>
            </a:solidFill>
            <a:miter/>
            <a:headEnd type="triangle"/>
            <a:tailEnd type="triangle"/>
          </a:ln>
        </p:spPr>
        <p:txBody>
          <a:bodyPr tIns="45720" bIns="4572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Freeform 23">
            <a:extLst>
              <a:ext uri="{FF2B5EF4-FFF2-40B4-BE49-F238E27FC236}">
                <a16:creationId xmlns:a16="http://schemas.microsoft.com/office/drawing/2014/main" id="{1D3BD1A1-2397-1745-936C-2DD2AE416040}"/>
              </a:ext>
            </a:extLst>
          </p:cNvPr>
          <p:cNvSpPr/>
          <p:nvPr/>
        </p:nvSpPr>
        <p:spPr>
          <a:xfrm>
            <a:off x="3126658" y="3791908"/>
            <a:ext cx="5117691" cy="2903861"/>
          </a:xfrm>
          <a:custGeom>
            <a:avLst/>
            <a:gdLst/>
            <a:ahLst/>
            <a:cxnLst>
              <a:cxn ang="0">
                <a:pos x="wd2" y="hd2"/>
              </a:cxn>
              <a:cxn ang="5400000">
                <a:pos x="wd2" y="hd2"/>
              </a:cxn>
              <a:cxn ang="10800000">
                <a:pos x="wd2" y="hd2"/>
              </a:cxn>
              <a:cxn ang="16200000">
                <a:pos x="wd2" y="hd2"/>
              </a:cxn>
            </a:cxnLst>
            <a:rect l="0" t="0" r="r" b="b"/>
            <a:pathLst>
              <a:path w="21600" h="21159" extrusionOk="0">
                <a:moveTo>
                  <a:pt x="0" y="20837"/>
                </a:moveTo>
                <a:cubicBezTo>
                  <a:pt x="1261" y="16995"/>
                  <a:pt x="2521" y="13153"/>
                  <a:pt x="3673" y="9875"/>
                </a:cubicBezTo>
                <a:cubicBezTo>
                  <a:pt x="4824" y="6598"/>
                  <a:pt x="5198" y="2640"/>
                  <a:pt x="6910" y="1171"/>
                </a:cubicBezTo>
                <a:cubicBezTo>
                  <a:pt x="8621" y="-298"/>
                  <a:pt x="12024" y="-441"/>
                  <a:pt x="13944" y="1063"/>
                </a:cubicBezTo>
                <a:cubicBezTo>
                  <a:pt x="15863" y="2568"/>
                  <a:pt x="17149" y="6849"/>
                  <a:pt x="18425" y="10198"/>
                </a:cubicBezTo>
                <a:cubicBezTo>
                  <a:pt x="19701" y="13547"/>
                  <a:pt x="20651" y="17353"/>
                  <a:pt x="21600" y="21159"/>
                </a:cubicBezTo>
              </a:path>
            </a:pathLst>
          </a:custGeom>
          <a:blipFill>
            <a:blip r:embed="rId3"/>
          </a:blipFill>
          <a:ln w="25400">
            <a:solidFill>
              <a:srgbClr val="0070C0"/>
            </a:solidFill>
            <a:prstDash val="dash"/>
            <a:miter/>
          </a:ln>
        </p:spPr>
        <p:txBody>
          <a:bodyPr tIns="45720" bIns="45720" anchor="ctr"/>
          <a:lstStyle/>
          <a:p>
            <a:pPr marL="0" marR="0" lvl="0" indent="0" algn="ctr" defTabSz="914400" rtl="0" eaLnBrk="1" fontAlgn="auto" latinLnBrk="0" hangingPunct="1">
              <a:lnSpc>
                <a:spcPct val="100000"/>
              </a:lnSpc>
              <a:spcBef>
                <a:spcPts val="0"/>
              </a:spcBef>
              <a:spcAft>
                <a:spcPts val="0"/>
              </a:spcAft>
              <a:buClrTx/>
              <a:buSzTx/>
              <a:buFontTx/>
              <a:buNone/>
              <a:tabLst/>
              <a:defRPr>
                <a:solidFill>
                  <a:srgbClr val="FFFFFF"/>
                </a:solidFill>
              </a:defRPr>
            </a:pPr>
            <a:endParaRPr kumimoji="0"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4" name="Freeform 21">
            <a:extLst>
              <a:ext uri="{FF2B5EF4-FFF2-40B4-BE49-F238E27FC236}">
                <a16:creationId xmlns:a16="http://schemas.microsoft.com/office/drawing/2014/main" id="{950CEE77-B233-E87E-E7D7-A3E283B8E09D}"/>
              </a:ext>
            </a:extLst>
          </p:cNvPr>
          <p:cNvGrpSpPr/>
          <p:nvPr/>
        </p:nvGrpSpPr>
        <p:grpSpPr>
          <a:xfrm>
            <a:off x="7013476" y="1533832"/>
            <a:ext cx="4888473" cy="3510117"/>
            <a:chOff x="-1" y="0"/>
            <a:chExt cx="9776943" cy="7020232"/>
          </a:xfrm>
        </p:grpSpPr>
        <p:sp>
          <p:nvSpPr>
            <p:cNvPr id="5" name="Line">
              <a:extLst>
                <a:ext uri="{FF2B5EF4-FFF2-40B4-BE49-F238E27FC236}">
                  <a16:creationId xmlns:a16="http://schemas.microsoft.com/office/drawing/2014/main" id="{A30769A7-DE35-C210-D8A6-B52B50D235C9}"/>
                </a:ext>
              </a:extLst>
            </p:cNvPr>
            <p:cNvSpPr/>
            <p:nvPr/>
          </p:nvSpPr>
          <p:spPr>
            <a:xfrm>
              <a:off x="-1" y="0"/>
              <a:ext cx="9776943" cy="7020232"/>
            </a:xfrm>
            <a:custGeom>
              <a:avLst/>
              <a:gdLst/>
              <a:ahLst/>
              <a:cxnLst>
                <a:cxn ang="0">
                  <a:pos x="wd2" y="hd2"/>
                </a:cxn>
                <a:cxn ang="5400000">
                  <a:pos x="wd2" y="hd2"/>
                </a:cxn>
                <a:cxn ang="10800000">
                  <a:pos x="wd2" y="hd2"/>
                </a:cxn>
                <a:cxn ang="16200000">
                  <a:pos x="wd2" y="hd2"/>
                </a:cxn>
              </a:cxnLst>
              <a:rect l="0" t="0" r="r" b="b"/>
              <a:pathLst>
                <a:path w="21276" h="21600" extrusionOk="0">
                  <a:moveTo>
                    <a:pt x="15948" y="0"/>
                  </a:moveTo>
                  <a:cubicBezTo>
                    <a:pt x="11792" y="38"/>
                    <a:pt x="7636" y="76"/>
                    <a:pt x="5100" y="726"/>
                  </a:cubicBezTo>
                  <a:cubicBezTo>
                    <a:pt x="2565" y="1376"/>
                    <a:pt x="1505" y="1951"/>
                    <a:pt x="735" y="3903"/>
                  </a:cubicBezTo>
                  <a:cubicBezTo>
                    <a:pt x="-35" y="5854"/>
                    <a:pt x="-324" y="10165"/>
                    <a:pt x="478" y="12434"/>
                  </a:cubicBezTo>
                  <a:cubicBezTo>
                    <a:pt x="1281" y="14703"/>
                    <a:pt x="2950" y="16185"/>
                    <a:pt x="5549" y="17516"/>
                  </a:cubicBezTo>
                  <a:cubicBezTo>
                    <a:pt x="8149" y="18847"/>
                    <a:pt x="13455" y="19739"/>
                    <a:pt x="16077" y="20420"/>
                  </a:cubicBezTo>
                  <a:cubicBezTo>
                    <a:pt x="18698" y="21101"/>
                    <a:pt x="19987" y="21350"/>
                    <a:pt x="21276" y="21600"/>
                  </a:cubicBezTo>
                </a:path>
              </a:pathLst>
            </a:custGeom>
            <a:blipFill rotWithShape="1">
              <a:blip r:embed="rId3"/>
              <a:srcRect/>
              <a:tile tx="0" ty="0" sx="100000" sy="100000" flip="none" algn="tl"/>
            </a:blipFill>
            <a:ln w="25400" cap="flat">
              <a:solidFill>
                <a:srgbClr val="0070C0"/>
              </a:solidFill>
              <a:prstDash val="dash"/>
              <a:miter lim="800000"/>
            </a:ln>
            <a:effectLst/>
          </p:spPr>
          <p:txBody>
            <a:bodyPr wrap="square" lIns="45720" tIns="45720" rIns="45720" bIns="45720"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solidFill>
                    <a:srgbClr val="FFFFFF"/>
                  </a:solidFill>
                </a:defRPr>
              </a:pPr>
              <a:endParaRPr kumimoji="0"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Mo">
              <a:extLst>
                <a:ext uri="{FF2B5EF4-FFF2-40B4-BE49-F238E27FC236}">
                  <a16:creationId xmlns:a16="http://schemas.microsoft.com/office/drawing/2014/main" id="{550BC7A2-686E-4C0C-B14A-4C1271B0E06B}"/>
                </a:ext>
              </a:extLst>
            </p:cNvPr>
            <p:cNvSpPr txBox="1"/>
            <p:nvPr/>
          </p:nvSpPr>
          <p:spPr>
            <a:xfrm>
              <a:off x="104141" y="3279283"/>
              <a:ext cx="9568661" cy="461664"/>
            </a:xfrm>
            <a:prstGeom prst="rect">
              <a:avLst/>
            </a:prstGeom>
            <a:noFill/>
            <a:ln w="254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20" tIns="45720" rIns="45720" bIns="45720" numCol="1" anchor="ctr">
              <a:spAutoFit/>
            </a:bodyPr>
            <a:lstStyle>
              <a:lvl1pPr algn="ctr">
                <a:defRPr>
                  <a:solidFill>
                    <a:srgbClr val="FFFFFF"/>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sz="900" b="0" i="0" u="none" strike="noStrike" kern="1200" cap="none" spc="0" normalizeH="0" baseline="0" noProof="0">
                  <a:ln>
                    <a:noFill/>
                  </a:ln>
                  <a:solidFill>
                    <a:srgbClr val="FFFFFF"/>
                  </a:solidFill>
                  <a:effectLst/>
                  <a:uLnTx/>
                  <a:uFillTx/>
                  <a:latin typeface="Calibri" panose="020F0502020204030204"/>
                  <a:ea typeface="+mn-ea"/>
                  <a:cs typeface="+mn-cs"/>
                </a:rPr>
                <a:t>Mo</a:t>
              </a:r>
            </a:p>
          </p:txBody>
        </p:sp>
      </p:grpSp>
      <p:grpSp>
        <p:nvGrpSpPr>
          <p:cNvPr id="13" name="Cloud 3">
            <a:extLst>
              <a:ext uri="{FF2B5EF4-FFF2-40B4-BE49-F238E27FC236}">
                <a16:creationId xmlns:a16="http://schemas.microsoft.com/office/drawing/2014/main" id="{C193F771-3124-098A-9F2D-A5DEFAD4BAD8}"/>
              </a:ext>
            </a:extLst>
          </p:cNvPr>
          <p:cNvGrpSpPr/>
          <p:nvPr/>
        </p:nvGrpSpPr>
        <p:grpSpPr>
          <a:xfrm>
            <a:off x="8750961" y="1846148"/>
            <a:ext cx="2350567" cy="1832356"/>
            <a:chOff x="0" y="-2"/>
            <a:chExt cx="4701132" cy="3664710"/>
          </a:xfrm>
        </p:grpSpPr>
        <p:grpSp>
          <p:nvGrpSpPr>
            <p:cNvPr id="14" name="Group">
              <a:extLst>
                <a:ext uri="{FF2B5EF4-FFF2-40B4-BE49-F238E27FC236}">
                  <a16:creationId xmlns:a16="http://schemas.microsoft.com/office/drawing/2014/main" id="{5670E99A-31AC-6643-67FF-78F2C4E501D9}"/>
                </a:ext>
              </a:extLst>
            </p:cNvPr>
            <p:cNvGrpSpPr/>
            <p:nvPr/>
          </p:nvGrpSpPr>
          <p:grpSpPr>
            <a:xfrm>
              <a:off x="0" y="-2"/>
              <a:ext cx="4701132" cy="3664710"/>
              <a:chOff x="0" y="-1"/>
              <a:chExt cx="4701131" cy="3664708"/>
            </a:xfrm>
          </p:grpSpPr>
          <p:sp>
            <p:nvSpPr>
              <p:cNvPr id="17" name="Shape">
                <a:extLst>
                  <a:ext uri="{FF2B5EF4-FFF2-40B4-BE49-F238E27FC236}">
                    <a16:creationId xmlns:a16="http://schemas.microsoft.com/office/drawing/2014/main" id="{0F91D1D8-FA56-2BD0-0E4B-21E4ED58DF0C}"/>
                  </a:ext>
                </a:extLst>
              </p:cNvPr>
              <p:cNvSpPr/>
              <p:nvPr/>
            </p:nvSpPr>
            <p:spPr>
              <a:xfrm>
                <a:off x="0" y="-1"/>
                <a:ext cx="4701131" cy="3664708"/>
              </a:xfrm>
              <a:custGeom>
                <a:avLst/>
                <a:gdLst/>
                <a:ahLst/>
                <a:cxnLst>
                  <a:cxn ang="0">
                    <a:pos x="wd2" y="hd2"/>
                  </a:cxn>
                  <a:cxn ang="5400000">
                    <a:pos x="wd2" y="hd2"/>
                  </a:cxn>
                  <a:cxn ang="10800000">
                    <a:pos x="wd2" y="hd2"/>
                  </a:cxn>
                  <a:cxn ang="16200000">
                    <a:pos x="wd2" y="hd2"/>
                  </a:cxn>
                </a:cxnLst>
                <a:rect l="0" t="0" r="r" b="b"/>
                <a:pathLst>
                  <a:path w="20879" h="20684" extrusionOk="0">
                    <a:moveTo>
                      <a:pt x="1901" y="6800"/>
                    </a:moveTo>
                    <a:lnTo>
                      <a:pt x="1901" y="6800"/>
                    </a:ln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lnTo>
                      <a:pt x="10857" y="1573"/>
                    </a:ln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lnTo>
                      <a:pt x="18513" y="2598"/>
                    </a:lnTo>
                    <a:cubicBezTo>
                      <a:pt x="19885" y="3102"/>
                      <a:pt x="20694" y="5013"/>
                      <a:pt x="20321" y="6865"/>
                    </a:cubicBezTo>
                    <a:cubicBezTo>
                      <a:pt x="20289" y="7020"/>
                      <a:pt x="20250" y="7173"/>
                      <a:pt x="20203" y="7321"/>
                    </a:cubicBez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lnTo>
                      <a:pt x="2820" y="16914"/>
                    </a:lnTo>
                    <a:cubicBezTo>
                      <a:pt x="1666" y="17096"/>
                      <a:pt x="620" y="15986"/>
                      <a:pt x="485" y="14435"/>
                    </a:cubicBezTo>
                    <a:cubicBezTo>
                      <a:pt x="412" y="13608"/>
                      <a:pt x="615" y="12780"/>
                      <a:pt x="1038" y="12172"/>
                    </a:cubicBezTo>
                    <a:lnTo>
                      <a:pt x="1038" y="12172"/>
                    </a:lnTo>
                    <a:cubicBezTo>
                      <a:pt x="39" y="11379"/>
                      <a:pt x="-297" y="9639"/>
                      <a:pt x="288" y="8285"/>
                    </a:cubicBezTo>
                    <a:cubicBezTo>
                      <a:pt x="626" y="7504"/>
                      <a:pt x="1218" y="6988"/>
                      <a:pt x="1883" y="6895"/>
                    </a:cubicBezTo>
                    <a:close/>
                  </a:path>
                </a:pathLst>
              </a:custGeom>
              <a:solidFill>
                <a:srgbClr val="FBE5D6"/>
              </a:solidFill>
              <a:ln w="25400" cap="flat">
                <a:solidFill>
                  <a:srgbClr val="0070C0"/>
                </a:solidFill>
                <a:prstDash val="solid"/>
                <a:miter lim="800000"/>
              </a:ln>
              <a:effectLst/>
            </p:spPr>
            <p:txBody>
              <a:bodyPr wrap="square" lIns="45720" tIns="45720" rIns="45720" bIns="45720"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solidFill>
                      <a:srgbClr val="FFFFFF"/>
                    </a:solidFill>
                  </a:defRPr>
                </a:pPr>
                <a:endParaRPr kumimoji="0"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8" name="Shape">
                <a:extLst>
                  <a:ext uri="{FF2B5EF4-FFF2-40B4-BE49-F238E27FC236}">
                    <a16:creationId xmlns:a16="http://schemas.microsoft.com/office/drawing/2014/main" id="{F5B7AD84-C8F6-A6BB-DCA6-DFEA27766AFF}"/>
                  </a:ext>
                </a:extLst>
              </p:cNvPr>
              <p:cNvSpPr/>
              <p:nvPr/>
            </p:nvSpPr>
            <p:spPr>
              <a:xfrm>
                <a:off x="238713" y="186346"/>
                <a:ext cx="4307805" cy="3111462"/>
              </a:xfrm>
              <a:custGeom>
                <a:avLst/>
                <a:gdLst/>
                <a:ahLst/>
                <a:cxnLst>
                  <a:cxn ang="0">
                    <a:pos x="wd2" y="hd2"/>
                  </a:cxn>
                  <a:cxn ang="5400000">
                    <a:pos x="wd2" y="hd2"/>
                  </a:cxn>
                  <a:cxn ang="10800000">
                    <a:pos x="wd2" y="hd2"/>
                  </a:cxn>
                  <a:cxn ang="16200000">
                    <a:pos x="wd2" y="hd2"/>
                  </a:cxn>
                </a:cxnLst>
                <a:rect l="0" t="0" r="r" b="b"/>
                <a:pathLst>
                  <a:path w="21600" h="21600" extrusionOk="0">
                    <a:moveTo>
                      <a:pt x="1380" y="14010"/>
                    </a:moveTo>
                    <a:cubicBezTo>
                      <a:pt x="899" y="14066"/>
                      <a:pt x="417" y="13902"/>
                      <a:pt x="0" y="13542"/>
                    </a:cubicBezTo>
                    <a:moveTo>
                      <a:pt x="2598" y="19137"/>
                    </a:moveTo>
                    <a:cubicBezTo>
                      <a:pt x="2405" y="19250"/>
                      <a:pt x="2202" y="19325"/>
                      <a:pt x="1994" y="19361"/>
                    </a:cubicBezTo>
                    <a:moveTo>
                      <a:pt x="7802" y="21600"/>
                    </a:moveTo>
                    <a:lnTo>
                      <a:pt x="7802" y="21600"/>
                    </a:lnTo>
                    <a:cubicBezTo>
                      <a:pt x="7657" y="21279"/>
                      <a:pt x="7535" y="20936"/>
                      <a:pt x="7438" y="20577"/>
                    </a:cubicBezTo>
                    <a:moveTo>
                      <a:pt x="14532" y="19050"/>
                    </a:moveTo>
                    <a:cubicBezTo>
                      <a:pt x="14510" y="19430"/>
                      <a:pt x="14462" y="19806"/>
                      <a:pt x="14386" y="20172"/>
                    </a:cubicBezTo>
                    <a:moveTo>
                      <a:pt x="17421" y="12116"/>
                    </a:moveTo>
                    <a:cubicBezTo>
                      <a:pt x="18505" y="12890"/>
                      <a:pt x="19193" y="14504"/>
                      <a:pt x="19193" y="16273"/>
                    </a:cubicBezTo>
                    <a:moveTo>
                      <a:pt x="21600" y="7649"/>
                    </a:moveTo>
                    <a:cubicBezTo>
                      <a:pt x="21423" y="8256"/>
                      <a:pt x="21153" y="8794"/>
                      <a:pt x="20811" y="9222"/>
                    </a:cubicBezTo>
                    <a:moveTo>
                      <a:pt x="19707" y="1814"/>
                    </a:moveTo>
                    <a:cubicBezTo>
                      <a:pt x="19737" y="2059"/>
                      <a:pt x="19751" y="2307"/>
                      <a:pt x="19749" y="2556"/>
                    </a:cubicBezTo>
                    <a:moveTo>
                      <a:pt x="14668" y="947"/>
                    </a:moveTo>
                    <a:cubicBezTo>
                      <a:pt x="14771" y="605"/>
                      <a:pt x="14907" y="286"/>
                      <a:pt x="15073" y="0"/>
                    </a:cubicBezTo>
                    <a:moveTo>
                      <a:pt x="10888" y="1399"/>
                    </a:moveTo>
                    <a:cubicBezTo>
                      <a:pt x="10930" y="1115"/>
                      <a:pt x="10996" y="841"/>
                      <a:pt x="11084" y="582"/>
                    </a:cubicBezTo>
                    <a:moveTo>
                      <a:pt x="6452" y="1676"/>
                    </a:moveTo>
                    <a:cubicBezTo>
                      <a:pt x="6709" y="1897"/>
                      <a:pt x="6947" y="2163"/>
                      <a:pt x="7160" y="2469"/>
                    </a:cubicBezTo>
                    <a:moveTo>
                      <a:pt x="1072" y="7905"/>
                    </a:moveTo>
                    <a:lnTo>
                      <a:pt x="1072" y="7905"/>
                    </a:lnTo>
                    <a:cubicBezTo>
                      <a:pt x="1016" y="7632"/>
                      <a:pt x="974" y="7353"/>
                      <a:pt x="948" y="7071"/>
                    </a:cubicBezTo>
                  </a:path>
                </a:pathLst>
              </a:custGeom>
              <a:noFill/>
              <a:ln w="25400" cap="flat">
                <a:solidFill>
                  <a:srgbClr val="0070C0"/>
                </a:solidFill>
                <a:prstDash val="solid"/>
                <a:miter lim="800000"/>
              </a:ln>
              <a:effectLst/>
            </p:spPr>
            <p:txBody>
              <a:bodyPr wrap="square" lIns="45720" tIns="45720" rIns="45720" bIns="45720"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solidFill>
                      <a:srgbClr val="FFFFFF"/>
                    </a:solidFill>
                  </a:defRPr>
                </a:pPr>
                <a:endParaRPr kumimoji="0"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15" name="Network…">
              <a:extLst>
                <a:ext uri="{FF2B5EF4-FFF2-40B4-BE49-F238E27FC236}">
                  <a16:creationId xmlns:a16="http://schemas.microsoft.com/office/drawing/2014/main" id="{8710090D-3D32-7438-D178-A4754AF67B15}"/>
                </a:ext>
              </a:extLst>
            </p:cNvPr>
            <p:cNvSpPr txBox="1"/>
            <p:nvPr/>
          </p:nvSpPr>
          <p:spPr>
            <a:xfrm>
              <a:off x="496434" y="988268"/>
              <a:ext cx="4050085" cy="1661993"/>
            </a:xfrm>
            <a:prstGeom prst="rect">
              <a:avLst/>
            </a:prstGeom>
            <a:noFill/>
            <a:ln w="254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20" tIns="45720" rIns="45720" bIns="45720" numCol="1"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sz="4800"/>
              </a:pPr>
              <a:r>
                <a:rPr kumimoji="0" sz="2400" b="0" i="0" u="none" strike="noStrike" kern="1200" cap="none" spc="0" normalizeH="0" baseline="0" noProof="0">
                  <a:ln>
                    <a:noFill/>
                  </a:ln>
                  <a:solidFill>
                    <a:prstClr val="black"/>
                  </a:solidFill>
                  <a:effectLst/>
                  <a:uLnTx/>
                  <a:uFillTx/>
                  <a:latin typeface="Calibri" panose="020F0502020204030204"/>
                  <a:ea typeface="+mn-ea"/>
                  <a:cs typeface="+mn-cs"/>
                </a:rPr>
                <a:t>Network</a:t>
              </a: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 Time, Randomness</a:t>
              </a:r>
              <a:endParaRPr kumimoji="0" sz="24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grpSp>
        <p:nvGrpSpPr>
          <p:cNvPr id="19" name="Can 4">
            <a:extLst>
              <a:ext uri="{FF2B5EF4-FFF2-40B4-BE49-F238E27FC236}">
                <a16:creationId xmlns:a16="http://schemas.microsoft.com/office/drawing/2014/main" id="{23DE0B09-8335-1C99-948B-6DE5D10D719B}"/>
              </a:ext>
            </a:extLst>
          </p:cNvPr>
          <p:cNvGrpSpPr/>
          <p:nvPr/>
        </p:nvGrpSpPr>
        <p:grpSpPr>
          <a:xfrm>
            <a:off x="4725832" y="4263463"/>
            <a:ext cx="1828801" cy="2432307"/>
            <a:chOff x="0" y="-2"/>
            <a:chExt cx="3657600" cy="4864612"/>
          </a:xfrm>
        </p:grpSpPr>
        <p:grpSp>
          <p:nvGrpSpPr>
            <p:cNvPr id="20" name="Group">
              <a:extLst>
                <a:ext uri="{FF2B5EF4-FFF2-40B4-BE49-F238E27FC236}">
                  <a16:creationId xmlns:a16="http://schemas.microsoft.com/office/drawing/2014/main" id="{90B60E09-B073-28A8-3DD6-3111BA3C3FD7}"/>
                </a:ext>
              </a:extLst>
            </p:cNvPr>
            <p:cNvGrpSpPr/>
            <p:nvPr/>
          </p:nvGrpSpPr>
          <p:grpSpPr>
            <a:xfrm>
              <a:off x="0" y="-2"/>
              <a:ext cx="3657600" cy="4864612"/>
              <a:chOff x="0" y="-1"/>
              <a:chExt cx="3657600" cy="4864610"/>
            </a:xfrm>
          </p:grpSpPr>
          <p:sp>
            <p:nvSpPr>
              <p:cNvPr id="25" name="Shape">
                <a:extLst>
                  <a:ext uri="{FF2B5EF4-FFF2-40B4-BE49-F238E27FC236}">
                    <a16:creationId xmlns:a16="http://schemas.microsoft.com/office/drawing/2014/main" id="{3B74D1A3-ACCC-FF91-C892-248B34731A07}"/>
                  </a:ext>
                </a:extLst>
              </p:cNvPr>
              <p:cNvSpPr/>
              <p:nvPr/>
            </p:nvSpPr>
            <p:spPr>
              <a:xfrm>
                <a:off x="0" y="-1"/>
                <a:ext cx="3657600" cy="4864610"/>
              </a:xfrm>
              <a:custGeom>
                <a:avLst/>
                <a:gdLst/>
                <a:ahLst/>
                <a:cxnLst>
                  <a:cxn ang="0">
                    <a:pos x="wd2" y="hd2"/>
                  </a:cxn>
                  <a:cxn ang="5400000">
                    <a:pos x="wd2" y="hd2"/>
                  </a:cxn>
                  <a:cxn ang="10800000">
                    <a:pos x="wd2" y="hd2"/>
                  </a:cxn>
                  <a:cxn ang="16200000">
                    <a:pos x="wd2" y="hd2"/>
                  </a:cxn>
                </a:cxnLst>
                <a:rect l="0" t="0" r="r" b="b"/>
                <a:pathLst>
                  <a:path w="21600" h="21600" extrusionOk="0">
                    <a:moveTo>
                      <a:pt x="0" y="2030"/>
                    </a:move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close/>
                  </a:path>
                </a:pathLst>
              </a:custGeom>
              <a:solidFill>
                <a:srgbClr val="FBE5D6"/>
              </a:solidFill>
              <a:ln w="12700" cap="flat">
                <a:noFill/>
                <a:miter lim="400000"/>
              </a:ln>
              <a:effectLst/>
            </p:spPr>
            <p:txBody>
              <a:bodyPr wrap="square" lIns="45720" tIns="45720" rIns="45720" bIns="45720"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solidFill>
                      <a:srgbClr val="FFFFFF"/>
                    </a:solidFill>
                  </a:defRPr>
                </a:pPr>
                <a:endParaRPr kumimoji="0"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6" name="Oval">
                <a:extLst>
                  <a:ext uri="{FF2B5EF4-FFF2-40B4-BE49-F238E27FC236}">
                    <a16:creationId xmlns:a16="http://schemas.microsoft.com/office/drawing/2014/main" id="{24676CB4-F2BE-0C59-6277-A024A0D2D1E0}"/>
                  </a:ext>
                </a:extLst>
              </p:cNvPr>
              <p:cNvSpPr/>
              <p:nvPr/>
            </p:nvSpPr>
            <p:spPr>
              <a:xfrm>
                <a:off x="0" y="-1"/>
                <a:ext cx="3657600" cy="914401"/>
              </a:xfrm>
              <a:prstGeom prst="ellipse">
                <a:avLst/>
              </a:prstGeom>
              <a:solidFill>
                <a:srgbClr val="FFFFFF">
                  <a:alpha val="40000"/>
                </a:srgbClr>
              </a:solidFill>
              <a:ln w="12700" cap="flat">
                <a:noFill/>
                <a:miter lim="400000"/>
              </a:ln>
              <a:effectLst/>
            </p:spPr>
            <p:txBody>
              <a:bodyPr wrap="square" lIns="45720" tIns="45720" rIns="45720" bIns="45720"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solidFill>
                      <a:srgbClr val="FFFFFF"/>
                    </a:solidFill>
                  </a:defRPr>
                </a:pPr>
                <a:endParaRPr kumimoji="0"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7" name="Line">
                <a:extLst>
                  <a:ext uri="{FF2B5EF4-FFF2-40B4-BE49-F238E27FC236}">
                    <a16:creationId xmlns:a16="http://schemas.microsoft.com/office/drawing/2014/main" id="{98291A57-49D1-22FA-EAA5-E7F0B0C02549}"/>
                  </a:ext>
                </a:extLst>
              </p:cNvPr>
              <p:cNvSpPr/>
              <p:nvPr/>
            </p:nvSpPr>
            <p:spPr>
              <a:xfrm>
                <a:off x="0" y="-1"/>
                <a:ext cx="3657600" cy="4864610"/>
              </a:xfrm>
              <a:custGeom>
                <a:avLst/>
                <a:gdLst/>
                <a:ahLst/>
                <a:cxnLst>
                  <a:cxn ang="0">
                    <a:pos x="wd2" y="hd2"/>
                  </a:cxn>
                  <a:cxn ang="5400000">
                    <a:pos x="wd2" y="hd2"/>
                  </a:cxn>
                  <a:cxn ang="10800000">
                    <a:pos x="wd2" y="hd2"/>
                  </a:cxn>
                  <a:cxn ang="16200000">
                    <a:pos x="wd2" y="hd2"/>
                  </a:cxn>
                </a:cxnLst>
                <a:rect l="0" t="0" r="r" b="b"/>
                <a:pathLst>
                  <a:path w="21600" h="21600" extrusionOk="0">
                    <a:moveTo>
                      <a:pt x="21600" y="2030"/>
                    </a:moveTo>
                    <a:cubicBezTo>
                      <a:pt x="21600" y="3151"/>
                      <a:pt x="16765" y="4060"/>
                      <a:pt x="10800" y="4060"/>
                    </a:cubicBezTo>
                    <a:cubicBezTo>
                      <a:pt x="4835" y="4060"/>
                      <a:pt x="0" y="3151"/>
                      <a:pt x="0" y="2030"/>
                    </a:cubicBez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lnTo>
                      <a:pt x="0" y="2030"/>
                    </a:lnTo>
                  </a:path>
                </a:pathLst>
              </a:custGeom>
              <a:noFill/>
              <a:ln w="25400" cap="flat">
                <a:solidFill>
                  <a:srgbClr val="0070C0"/>
                </a:solidFill>
                <a:prstDash val="solid"/>
                <a:miter lim="800000"/>
              </a:ln>
              <a:effectLst/>
            </p:spPr>
            <p:txBody>
              <a:bodyPr wrap="square" lIns="45720" tIns="45720" rIns="45720" bIns="45720"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solidFill>
                      <a:srgbClr val="FFFFFF"/>
                    </a:solidFill>
                  </a:defRPr>
                </a:pPr>
                <a:endParaRPr kumimoji="0"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24" name="Database">
              <a:extLst>
                <a:ext uri="{FF2B5EF4-FFF2-40B4-BE49-F238E27FC236}">
                  <a16:creationId xmlns:a16="http://schemas.microsoft.com/office/drawing/2014/main" id="{0807CF5E-2310-D1BD-9774-EBA85E8347EB}"/>
                </a:ext>
              </a:extLst>
            </p:cNvPr>
            <p:cNvSpPr txBox="1"/>
            <p:nvPr/>
          </p:nvSpPr>
          <p:spPr>
            <a:xfrm>
              <a:off x="104140" y="2199240"/>
              <a:ext cx="3449322" cy="923330"/>
            </a:xfrm>
            <a:prstGeom prst="rect">
              <a:avLst/>
            </a:prstGeom>
            <a:noFill/>
            <a:ln w="254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20" tIns="45720" rIns="45720" bIns="45720" numCol="1" anchor="ctr">
              <a:spAutoFit/>
            </a:bodyPr>
            <a:lstStyle>
              <a:lvl1pPr>
                <a:defRPr sz="48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2400" b="0" i="0" u="none" strike="noStrike" kern="1200" cap="none" spc="0" normalizeH="0" baseline="0" noProof="0">
                  <a:ln>
                    <a:noFill/>
                  </a:ln>
                  <a:solidFill>
                    <a:prstClr val="black"/>
                  </a:solidFill>
                  <a:effectLst/>
                  <a:uLnTx/>
                  <a:uFillTx/>
                  <a:latin typeface="Calibri" panose="020F0502020204030204"/>
                  <a:ea typeface="+mn-ea"/>
                  <a:cs typeface="+mn-cs"/>
                </a:rPr>
                <a:t>   Database</a:t>
              </a:r>
            </a:p>
          </p:txBody>
        </p:sp>
      </p:grpSp>
      <p:sp>
        <p:nvSpPr>
          <p:cNvPr id="28" name="Straight Arrow Connector 8">
            <a:extLst>
              <a:ext uri="{FF2B5EF4-FFF2-40B4-BE49-F238E27FC236}">
                <a16:creationId xmlns:a16="http://schemas.microsoft.com/office/drawing/2014/main" id="{DEE5E401-697D-2A8E-5553-5525CF53BAE2}"/>
              </a:ext>
            </a:extLst>
          </p:cNvPr>
          <p:cNvSpPr/>
          <p:nvPr/>
        </p:nvSpPr>
        <p:spPr>
          <a:xfrm flipV="1">
            <a:off x="6554633" y="2713563"/>
            <a:ext cx="2196328" cy="2286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127000">
            <a:solidFill>
              <a:schemeClr val="accent1"/>
            </a:solidFill>
            <a:miter/>
            <a:headEnd type="triangle"/>
            <a:tailEnd type="triangle"/>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Straight Arrow Connector 10">
            <a:extLst>
              <a:ext uri="{FF2B5EF4-FFF2-40B4-BE49-F238E27FC236}">
                <a16:creationId xmlns:a16="http://schemas.microsoft.com/office/drawing/2014/main" id="{F43EA050-D664-E3EF-131F-2150891CBB93}"/>
              </a:ext>
            </a:extLst>
          </p:cNvPr>
          <p:cNvSpPr/>
          <p:nvPr/>
        </p:nvSpPr>
        <p:spPr>
          <a:xfrm>
            <a:off x="5609968" y="3418711"/>
            <a:ext cx="12357" cy="1145097"/>
          </a:xfrm>
          <a:prstGeom prst="line">
            <a:avLst/>
          </a:prstGeom>
          <a:ln w="127000">
            <a:solidFill>
              <a:schemeClr val="accent1"/>
            </a:solidFill>
            <a:miter/>
            <a:headEnd type="triangle"/>
            <a:tailEnd type="triangle"/>
          </a:ln>
        </p:spPr>
        <p:txBody>
          <a:bodyPr tIns="45720" bIns="4572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31072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33DEB0-8726-F2FB-6690-363D5833391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FE00269-6AD2-F572-8ED4-C0A73888141D}"/>
              </a:ext>
            </a:extLst>
          </p:cNvPr>
          <p:cNvSpPr>
            <a:spLocks noGrp="1"/>
          </p:cNvSpPr>
          <p:nvPr>
            <p:ph type="title"/>
          </p:nvPr>
        </p:nvSpPr>
        <p:spPr/>
        <p:txBody>
          <a:bodyPr/>
          <a:lstStyle/>
          <a:p>
            <a:r>
              <a:rPr lang="en-US" dirty="0"/>
              <a:t>Control easy-to-control parts of environment</a:t>
            </a:r>
          </a:p>
        </p:txBody>
      </p:sp>
      <p:sp>
        <p:nvSpPr>
          <p:cNvPr id="22" name="Rounded Rectangle">
            <a:extLst>
              <a:ext uri="{FF2B5EF4-FFF2-40B4-BE49-F238E27FC236}">
                <a16:creationId xmlns:a16="http://schemas.microsoft.com/office/drawing/2014/main" id="{8088C67D-429C-6EB7-4D1E-300DEE837336}"/>
              </a:ext>
            </a:extLst>
          </p:cNvPr>
          <p:cNvSpPr/>
          <p:nvPr/>
        </p:nvSpPr>
        <p:spPr>
          <a:xfrm>
            <a:off x="4719483" y="1819836"/>
            <a:ext cx="1828801" cy="1828801"/>
          </a:xfrm>
          <a:prstGeom prst="roundRect">
            <a:avLst>
              <a:gd name="adj" fmla="val 16667"/>
            </a:avLst>
          </a:prstGeom>
          <a:solidFill>
            <a:schemeClr val="bg2"/>
          </a:solidFill>
          <a:ln w="25400" cap="flat">
            <a:solidFill>
              <a:srgbClr val="0070C0"/>
            </a:solidFill>
            <a:prstDash val="solid"/>
            <a:miter lim="800000"/>
          </a:ln>
          <a:effectLst/>
        </p:spPr>
        <p:txBody>
          <a:bodyPr wrap="square" lIns="45720" tIns="45720" rIns="45720" bIns="45720"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solidFill>
                  <a:srgbClr val="FFFFFF"/>
                </a:solidFill>
              </a:defRPr>
            </a:pPr>
            <a:endParaRPr kumimoji="0" sz="9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nvGrpSpPr>
          <p:cNvPr id="32" name="Rounded Rectangle 5">
            <a:extLst>
              <a:ext uri="{FF2B5EF4-FFF2-40B4-BE49-F238E27FC236}">
                <a16:creationId xmlns:a16="http://schemas.microsoft.com/office/drawing/2014/main" id="{98CF15FC-72BD-146B-3889-367F761D91EC}"/>
              </a:ext>
            </a:extLst>
          </p:cNvPr>
          <p:cNvGrpSpPr/>
          <p:nvPr/>
        </p:nvGrpSpPr>
        <p:grpSpPr>
          <a:xfrm>
            <a:off x="856105" y="1797867"/>
            <a:ext cx="1828801" cy="1828801"/>
            <a:chOff x="0" y="0"/>
            <a:chExt cx="3657600" cy="3657600"/>
          </a:xfrm>
          <a:solidFill>
            <a:schemeClr val="accent6">
              <a:lumMod val="20000"/>
              <a:lumOff val="80000"/>
            </a:schemeClr>
          </a:solidFill>
        </p:grpSpPr>
        <p:sp>
          <p:nvSpPr>
            <p:cNvPr id="33" name="Rounded Rectangle">
              <a:extLst>
                <a:ext uri="{FF2B5EF4-FFF2-40B4-BE49-F238E27FC236}">
                  <a16:creationId xmlns:a16="http://schemas.microsoft.com/office/drawing/2014/main" id="{840EBE4E-D526-2619-E4FD-C892ECEC114C}"/>
                </a:ext>
              </a:extLst>
            </p:cNvPr>
            <p:cNvSpPr/>
            <p:nvPr/>
          </p:nvSpPr>
          <p:spPr>
            <a:xfrm>
              <a:off x="0" y="0"/>
              <a:ext cx="3657600" cy="3657600"/>
            </a:xfrm>
            <a:prstGeom prst="roundRect">
              <a:avLst>
                <a:gd name="adj" fmla="val 16667"/>
              </a:avLst>
            </a:prstGeom>
            <a:grpFill/>
            <a:ln w="25400" cap="flat">
              <a:solidFill>
                <a:srgbClr val="0070C0"/>
              </a:solidFill>
              <a:prstDash val="solid"/>
              <a:miter lim="800000"/>
            </a:ln>
            <a:effectLst/>
          </p:spPr>
          <p:txBody>
            <a:bodyPr wrap="square" lIns="45720" tIns="45720" rIns="45720" bIns="45720"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solidFill>
                    <a:srgbClr val="FFFFFF"/>
                  </a:solidFill>
                </a:defRPr>
              </a:pPr>
              <a:endParaRPr kumimoji="0"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4" name="Business Logic">
              <a:extLst>
                <a:ext uri="{FF2B5EF4-FFF2-40B4-BE49-F238E27FC236}">
                  <a16:creationId xmlns:a16="http://schemas.microsoft.com/office/drawing/2014/main" id="{D0C1B12A-1B05-8F9B-5177-79D508D629D3}"/>
                </a:ext>
              </a:extLst>
            </p:cNvPr>
            <p:cNvSpPr txBox="1"/>
            <p:nvPr/>
          </p:nvSpPr>
          <p:spPr>
            <a:xfrm>
              <a:off x="110872" y="628472"/>
              <a:ext cx="3387610" cy="2400657"/>
            </a:xfrm>
            <a:prstGeom prst="rect">
              <a:avLst/>
            </a:prstGeom>
            <a:grpFill/>
            <a:ln w="254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20" tIns="45720" rIns="45720" bIns="45720" numCol="1" anchor="ctr">
              <a:spAutoFit/>
            </a:bodyPr>
            <a:lstStyle>
              <a:lvl1pPr algn="ctr">
                <a:defRPr sz="4800"/>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Tests replace service-layer interaction</a:t>
              </a:r>
              <a:endParaRPr kumimoji="0"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9" name="Rounded Rectangle">
            <a:extLst>
              <a:ext uri="{FF2B5EF4-FFF2-40B4-BE49-F238E27FC236}">
                <a16:creationId xmlns:a16="http://schemas.microsoft.com/office/drawing/2014/main" id="{7D2C3AFB-00EE-2EBF-A651-28121EDE9293}"/>
              </a:ext>
            </a:extLst>
          </p:cNvPr>
          <p:cNvSpPr/>
          <p:nvPr/>
        </p:nvSpPr>
        <p:spPr>
          <a:xfrm>
            <a:off x="4943040" y="2407174"/>
            <a:ext cx="1358569" cy="301233"/>
          </a:xfrm>
          <a:prstGeom prst="roundRect">
            <a:avLst>
              <a:gd name="adj" fmla="val 16667"/>
            </a:avLst>
          </a:prstGeom>
          <a:solidFill>
            <a:schemeClr val="bg2"/>
          </a:solidFill>
          <a:ln w="25400" cap="flat">
            <a:solidFill>
              <a:srgbClr val="0070C0"/>
            </a:solidFill>
            <a:prstDash val="solid"/>
            <a:miter lim="800000"/>
          </a:ln>
          <a:effectLst/>
        </p:spPr>
        <p:txBody>
          <a:bodyPr wrap="square" lIns="45720" tIns="45720" rIns="45720" bIns="45720"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solidFill>
                  <a:srgbClr val="FFFFFF"/>
                </a:solidFill>
              </a:defRPr>
            </a:pPr>
            <a:r>
              <a:rPr kumimoji="0" lang="en-US" sz="1600" b="0" i="0" u="none" strike="noStrike" kern="1200" cap="none" spc="0" normalizeH="0" baseline="0" noProof="0" dirty="0">
                <a:ln>
                  <a:solidFill>
                    <a:prstClr val="black"/>
                  </a:solidFill>
                </a:ln>
                <a:noFill/>
                <a:effectLst/>
                <a:uLnTx/>
                <a:uFillTx/>
                <a:latin typeface="Calibri" panose="020F0502020204030204"/>
                <a:ea typeface="+mn-ea"/>
                <a:cs typeface="+mn-cs"/>
              </a:rPr>
              <a:t>Controller</a:t>
            </a:r>
            <a:endParaRPr kumimoji="0" sz="1600" b="0" i="0" u="none" strike="noStrike" kern="1200" cap="none" spc="0" normalizeH="0" baseline="0" noProof="0" dirty="0">
              <a:ln>
                <a:solidFill>
                  <a:prstClr val="black"/>
                </a:solidFill>
              </a:ln>
              <a:noFill/>
              <a:effectLst/>
              <a:uLnTx/>
              <a:uFillTx/>
              <a:latin typeface="Calibri" panose="020F0502020204030204"/>
              <a:ea typeface="+mn-ea"/>
              <a:cs typeface="+mn-cs"/>
            </a:endParaRPr>
          </a:p>
        </p:txBody>
      </p:sp>
      <p:sp>
        <p:nvSpPr>
          <p:cNvPr id="10" name="Rounded Rectangle">
            <a:extLst>
              <a:ext uri="{FF2B5EF4-FFF2-40B4-BE49-F238E27FC236}">
                <a16:creationId xmlns:a16="http://schemas.microsoft.com/office/drawing/2014/main" id="{6870DACA-61F8-54D1-4439-811F062C2BC8}"/>
              </a:ext>
            </a:extLst>
          </p:cNvPr>
          <p:cNvSpPr/>
          <p:nvPr/>
        </p:nvSpPr>
        <p:spPr>
          <a:xfrm>
            <a:off x="4943039" y="2762326"/>
            <a:ext cx="1358569" cy="301233"/>
          </a:xfrm>
          <a:prstGeom prst="roundRect">
            <a:avLst>
              <a:gd name="adj" fmla="val 16667"/>
            </a:avLst>
          </a:prstGeom>
          <a:solidFill>
            <a:srgbClr val="FBE5D6"/>
          </a:solidFill>
          <a:ln w="25400" cap="flat">
            <a:solidFill>
              <a:srgbClr val="0070C0"/>
            </a:solidFill>
            <a:prstDash val="solid"/>
            <a:miter lim="800000"/>
          </a:ln>
          <a:effectLst/>
        </p:spPr>
        <p:txBody>
          <a:bodyPr wrap="square" lIns="45720" tIns="45720" rIns="45720" bIns="45720"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solidFill>
                  <a:srgbClr val="FFFFFF"/>
                </a:solidFill>
              </a:defRPr>
            </a:pPr>
            <a:r>
              <a:rPr kumimoji="0" lang="en-US" sz="1600" b="0" i="0" u="none" strike="noStrike" kern="1200" cap="none" spc="0" normalizeH="0" baseline="0" noProof="0" dirty="0">
                <a:ln>
                  <a:solidFill>
                    <a:prstClr val="black"/>
                  </a:solidFill>
                </a:ln>
                <a:noFill/>
                <a:effectLst/>
                <a:uLnTx/>
                <a:uFillTx/>
                <a:latin typeface="Calibri" panose="020F0502020204030204"/>
                <a:ea typeface="+mn-ea"/>
                <a:cs typeface="+mn-cs"/>
              </a:rPr>
              <a:t>Service</a:t>
            </a:r>
            <a:endParaRPr kumimoji="0" sz="1600" b="0" i="0" u="none" strike="noStrike" kern="1200" cap="none" spc="0" normalizeH="0" baseline="0" noProof="0" dirty="0">
              <a:ln>
                <a:solidFill>
                  <a:prstClr val="black"/>
                </a:solidFill>
              </a:ln>
              <a:noFill/>
              <a:effectLst/>
              <a:uLnTx/>
              <a:uFillTx/>
              <a:latin typeface="Calibri" panose="020F0502020204030204"/>
              <a:ea typeface="+mn-ea"/>
              <a:cs typeface="+mn-cs"/>
            </a:endParaRPr>
          </a:p>
        </p:txBody>
      </p:sp>
      <p:sp>
        <p:nvSpPr>
          <p:cNvPr id="11" name="Rounded Rectangle">
            <a:extLst>
              <a:ext uri="{FF2B5EF4-FFF2-40B4-BE49-F238E27FC236}">
                <a16:creationId xmlns:a16="http://schemas.microsoft.com/office/drawing/2014/main" id="{62126E66-9487-F3A7-3E65-51C9E2C6F30A}"/>
              </a:ext>
            </a:extLst>
          </p:cNvPr>
          <p:cNvSpPr/>
          <p:nvPr/>
        </p:nvSpPr>
        <p:spPr>
          <a:xfrm>
            <a:off x="4943038" y="3117478"/>
            <a:ext cx="1358569" cy="301233"/>
          </a:xfrm>
          <a:prstGeom prst="roundRect">
            <a:avLst>
              <a:gd name="adj" fmla="val 16667"/>
            </a:avLst>
          </a:prstGeom>
          <a:solidFill>
            <a:srgbClr val="FBE5D6"/>
          </a:solidFill>
          <a:ln w="25400" cap="flat">
            <a:solidFill>
              <a:srgbClr val="0070C0"/>
            </a:solidFill>
            <a:prstDash val="solid"/>
            <a:miter lim="800000"/>
          </a:ln>
          <a:effectLst/>
        </p:spPr>
        <p:txBody>
          <a:bodyPr wrap="square" lIns="45720" tIns="45720" rIns="45720" bIns="45720"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solidFill>
                  <a:srgbClr val="FFFFFF"/>
                </a:solidFill>
              </a:defRPr>
            </a:pPr>
            <a:r>
              <a:rPr kumimoji="0" lang="en-US" sz="1600" b="0" i="0" u="none" strike="noStrike" kern="1200" cap="none" spc="0" normalizeH="0" baseline="0" noProof="0" dirty="0">
                <a:ln>
                  <a:solidFill>
                    <a:prstClr val="black"/>
                  </a:solidFill>
                </a:ln>
                <a:noFill/>
                <a:effectLst/>
                <a:uLnTx/>
                <a:uFillTx/>
                <a:latin typeface="Calibri" panose="020F0502020204030204"/>
                <a:ea typeface="+mn-ea"/>
                <a:cs typeface="+mn-cs"/>
              </a:rPr>
              <a:t>Repository</a:t>
            </a:r>
          </a:p>
        </p:txBody>
      </p:sp>
      <p:sp>
        <p:nvSpPr>
          <p:cNvPr id="7" name="Straight Arrow Connector 13">
            <a:extLst>
              <a:ext uri="{FF2B5EF4-FFF2-40B4-BE49-F238E27FC236}">
                <a16:creationId xmlns:a16="http://schemas.microsoft.com/office/drawing/2014/main" id="{D95348A9-5735-532C-DBD8-597FF5778447}"/>
              </a:ext>
            </a:extLst>
          </p:cNvPr>
          <p:cNvSpPr/>
          <p:nvPr/>
        </p:nvSpPr>
        <p:spPr>
          <a:xfrm>
            <a:off x="2691255" y="2734312"/>
            <a:ext cx="2245435" cy="161352"/>
          </a:xfrm>
          <a:prstGeom prst="line">
            <a:avLst/>
          </a:prstGeom>
          <a:ln w="127000">
            <a:solidFill>
              <a:schemeClr val="accent1"/>
            </a:solidFill>
            <a:miter/>
            <a:headEnd type="triangle"/>
            <a:tailEnd type="triangle"/>
          </a:ln>
        </p:spPr>
        <p:txBody>
          <a:bodyPr tIns="45720" bIns="4572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4" name="Freeform 21">
            <a:extLst>
              <a:ext uri="{FF2B5EF4-FFF2-40B4-BE49-F238E27FC236}">
                <a16:creationId xmlns:a16="http://schemas.microsoft.com/office/drawing/2014/main" id="{EA2BF422-6F06-0C80-62CF-C0B17CEAA837}"/>
              </a:ext>
            </a:extLst>
          </p:cNvPr>
          <p:cNvGrpSpPr/>
          <p:nvPr/>
        </p:nvGrpSpPr>
        <p:grpSpPr>
          <a:xfrm>
            <a:off x="7013476" y="1533832"/>
            <a:ext cx="4888473" cy="3510117"/>
            <a:chOff x="-1" y="0"/>
            <a:chExt cx="9776943" cy="7020232"/>
          </a:xfrm>
        </p:grpSpPr>
        <p:sp>
          <p:nvSpPr>
            <p:cNvPr id="5" name="Line">
              <a:extLst>
                <a:ext uri="{FF2B5EF4-FFF2-40B4-BE49-F238E27FC236}">
                  <a16:creationId xmlns:a16="http://schemas.microsoft.com/office/drawing/2014/main" id="{32F439E4-4229-1758-2818-E59036FB2F8F}"/>
                </a:ext>
              </a:extLst>
            </p:cNvPr>
            <p:cNvSpPr/>
            <p:nvPr/>
          </p:nvSpPr>
          <p:spPr>
            <a:xfrm>
              <a:off x="-1" y="0"/>
              <a:ext cx="9776943" cy="7020232"/>
            </a:xfrm>
            <a:custGeom>
              <a:avLst/>
              <a:gdLst/>
              <a:ahLst/>
              <a:cxnLst>
                <a:cxn ang="0">
                  <a:pos x="wd2" y="hd2"/>
                </a:cxn>
                <a:cxn ang="5400000">
                  <a:pos x="wd2" y="hd2"/>
                </a:cxn>
                <a:cxn ang="10800000">
                  <a:pos x="wd2" y="hd2"/>
                </a:cxn>
                <a:cxn ang="16200000">
                  <a:pos x="wd2" y="hd2"/>
                </a:cxn>
              </a:cxnLst>
              <a:rect l="0" t="0" r="r" b="b"/>
              <a:pathLst>
                <a:path w="21276" h="21600" extrusionOk="0">
                  <a:moveTo>
                    <a:pt x="15948" y="0"/>
                  </a:moveTo>
                  <a:cubicBezTo>
                    <a:pt x="11792" y="38"/>
                    <a:pt x="7636" y="76"/>
                    <a:pt x="5100" y="726"/>
                  </a:cubicBezTo>
                  <a:cubicBezTo>
                    <a:pt x="2565" y="1376"/>
                    <a:pt x="1505" y="1951"/>
                    <a:pt x="735" y="3903"/>
                  </a:cubicBezTo>
                  <a:cubicBezTo>
                    <a:pt x="-35" y="5854"/>
                    <a:pt x="-324" y="10165"/>
                    <a:pt x="478" y="12434"/>
                  </a:cubicBezTo>
                  <a:cubicBezTo>
                    <a:pt x="1281" y="14703"/>
                    <a:pt x="2950" y="16185"/>
                    <a:pt x="5549" y="17516"/>
                  </a:cubicBezTo>
                  <a:cubicBezTo>
                    <a:pt x="8149" y="18847"/>
                    <a:pt x="13455" y="19739"/>
                    <a:pt x="16077" y="20420"/>
                  </a:cubicBezTo>
                  <a:cubicBezTo>
                    <a:pt x="18698" y="21101"/>
                    <a:pt x="19987" y="21350"/>
                    <a:pt x="21276" y="21600"/>
                  </a:cubicBezTo>
                </a:path>
              </a:pathLst>
            </a:custGeom>
            <a:blipFill rotWithShape="1">
              <a:blip r:embed="rId3"/>
              <a:srcRect/>
              <a:tile tx="0" ty="0" sx="100000" sy="100000" flip="none" algn="tl"/>
            </a:blipFill>
            <a:ln w="25400" cap="flat">
              <a:solidFill>
                <a:srgbClr val="0070C0"/>
              </a:solidFill>
              <a:prstDash val="dash"/>
              <a:miter lim="800000"/>
            </a:ln>
            <a:effectLst/>
          </p:spPr>
          <p:txBody>
            <a:bodyPr wrap="square" lIns="45720" tIns="45720" rIns="45720" bIns="45720"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solidFill>
                    <a:srgbClr val="FFFFFF"/>
                  </a:solidFill>
                </a:defRPr>
              </a:pPr>
              <a:endParaRPr kumimoji="0"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Mo">
              <a:extLst>
                <a:ext uri="{FF2B5EF4-FFF2-40B4-BE49-F238E27FC236}">
                  <a16:creationId xmlns:a16="http://schemas.microsoft.com/office/drawing/2014/main" id="{36978AD3-FA0E-B29D-6298-B91BE6133B1E}"/>
                </a:ext>
              </a:extLst>
            </p:cNvPr>
            <p:cNvSpPr txBox="1"/>
            <p:nvPr/>
          </p:nvSpPr>
          <p:spPr>
            <a:xfrm>
              <a:off x="104141" y="3279283"/>
              <a:ext cx="9568661" cy="461664"/>
            </a:xfrm>
            <a:prstGeom prst="rect">
              <a:avLst/>
            </a:prstGeom>
            <a:noFill/>
            <a:ln w="254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20" tIns="45720" rIns="45720" bIns="45720" numCol="1" anchor="ctr">
              <a:spAutoFit/>
            </a:bodyPr>
            <a:lstStyle>
              <a:lvl1pPr algn="ctr">
                <a:defRPr>
                  <a:solidFill>
                    <a:srgbClr val="FFFFFF"/>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sz="900" b="0" i="0" u="none" strike="noStrike" kern="1200" cap="none" spc="0" normalizeH="0" baseline="0" noProof="0">
                  <a:ln>
                    <a:noFill/>
                  </a:ln>
                  <a:solidFill>
                    <a:srgbClr val="FFFFFF"/>
                  </a:solidFill>
                  <a:effectLst/>
                  <a:uLnTx/>
                  <a:uFillTx/>
                  <a:latin typeface="Calibri" panose="020F0502020204030204"/>
                  <a:ea typeface="+mn-ea"/>
                  <a:cs typeface="+mn-cs"/>
                </a:rPr>
                <a:t>Mo</a:t>
              </a:r>
            </a:p>
          </p:txBody>
        </p:sp>
      </p:grpSp>
      <p:grpSp>
        <p:nvGrpSpPr>
          <p:cNvPr id="14" name="Group">
            <a:extLst>
              <a:ext uri="{FF2B5EF4-FFF2-40B4-BE49-F238E27FC236}">
                <a16:creationId xmlns:a16="http://schemas.microsoft.com/office/drawing/2014/main" id="{2514417C-97A1-3B92-C354-1DF5A8110AD8}"/>
              </a:ext>
            </a:extLst>
          </p:cNvPr>
          <p:cNvGrpSpPr/>
          <p:nvPr/>
        </p:nvGrpSpPr>
        <p:grpSpPr>
          <a:xfrm>
            <a:off x="8750961" y="1846148"/>
            <a:ext cx="2350567" cy="1832356"/>
            <a:chOff x="0" y="-2"/>
            <a:chExt cx="4701132" cy="3664708"/>
          </a:xfrm>
        </p:grpSpPr>
        <p:sp>
          <p:nvSpPr>
            <p:cNvPr id="17" name="Shape">
              <a:extLst>
                <a:ext uri="{FF2B5EF4-FFF2-40B4-BE49-F238E27FC236}">
                  <a16:creationId xmlns:a16="http://schemas.microsoft.com/office/drawing/2014/main" id="{66A8E530-09B4-522A-F8A1-C59209B42380}"/>
                </a:ext>
              </a:extLst>
            </p:cNvPr>
            <p:cNvSpPr/>
            <p:nvPr/>
          </p:nvSpPr>
          <p:spPr>
            <a:xfrm>
              <a:off x="0" y="-1"/>
              <a:ext cx="4701131" cy="3664708"/>
            </a:xfrm>
            <a:custGeom>
              <a:avLst/>
              <a:gdLst/>
              <a:ahLst/>
              <a:cxnLst>
                <a:cxn ang="0">
                  <a:pos x="wd2" y="hd2"/>
                </a:cxn>
                <a:cxn ang="5400000">
                  <a:pos x="wd2" y="hd2"/>
                </a:cxn>
                <a:cxn ang="10800000">
                  <a:pos x="wd2" y="hd2"/>
                </a:cxn>
                <a:cxn ang="16200000">
                  <a:pos x="wd2" y="hd2"/>
                </a:cxn>
              </a:cxnLst>
              <a:rect l="0" t="0" r="r" b="b"/>
              <a:pathLst>
                <a:path w="20879" h="20684" extrusionOk="0">
                  <a:moveTo>
                    <a:pt x="1901" y="6800"/>
                  </a:moveTo>
                  <a:lnTo>
                    <a:pt x="1901" y="6800"/>
                  </a:ln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lnTo>
                    <a:pt x="10857" y="1573"/>
                  </a:ln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lnTo>
                    <a:pt x="18513" y="2598"/>
                  </a:lnTo>
                  <a:cubicBezTo>
                    <a:pt x="19885" y="3102"/>
                    <a:pt x="20694" y="5013"/>
                    <a:pt x="20321" y="6865"/>
                  </a:cubicBezTo>
                  <a:cubicBezTo>
                    <a:pt x="20289" y="7020"/>
                    <a:pt x="20250" y="7173"/>
                    <a:pt x="20203" y="7321"/>
                  </a:cubicBez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lnTo>
                    <a:pt x="2820" y="16914"/>
                  </a:lnTo>
                  <a:cubicBezTo>
                    <a:pt x="1666" y="17096"/>
                    <a:pt x="620" y="15986"/>
                    <a:pt x="485" y="14435"/>
                  </a:cubicBezTo>
                  <a:cubicBezTo>
                    <a:pt x="412" y="13608"/>
                    <a:pt x="615" y="12780"/>
                    <a:pt x="1038" y="12172"/>
                  </a:cubicBezTo>
                  <a:lnTo>
                    <a:pt x="1038" y="12172"/>
                  </a:lnTo>
                  <a:cubicBezTo>
                    <a:pt x="39" y="11379"/>
                    <a:pt x="-297" y="9639"/>
                    <a:pt x="288" y="8285"/>
                  </a:cubicBezTo>
                  <a:cubicBezTo>
                    <a:pt x="626" y="7504"/>
                    <a:pt x="1218" y="6988"/>
                    <a:pt x="1883" y="6895"/>
                  </a:cubicBezTo>
                  <a:close/>
                </a:path>
              </a:pathLst>
            </a:custGeom>
            <a:solidFill>
              <a:srgbClr val="FBE5D6"/>
            </a:solidFill>
            <a:ln w="25400" cap="flat">
              <a:solidFill>
                <a:srgbClr val="0070C0"/>
              </a:solidFill>
              <a:prstDash val="solid"/>
              <a:miter lim="800000"/>
            </a:ln>
            <a:effectLst/>
          </p:spPr>
          <p:txBody>
            <a:bodyPr wrap="square" lIns="45720" tIns="45720" rIns="45720" bIns="45720"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solidFill>
                    <a:srgbClr val="FFFFFF"/>
                  </a:solidFill>
                </a:defRPr>
              </a:pPr>
              <a:endParaRPr kumimoji="0"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8" name="Shape">
              <a:extLst>
                <a:ext uri="{FF2B5EF4-FFF2-40B4-BE49-F238E27FC236}">
                  <a16:creationId xmlns:a16="http://schemas.microsoft.com/office/drawing/2014/main" id="{E239F235-2A48-0953-2BA4-06FEEA813ADA}"/>
                </a:ext>
              </a:extLst>
            </p:cNvPr>
            <p:cNvSpPr/>
            <p:nvPr/>
          </p:nvSpPr>
          <p:spPr>
            <a:xfrm>
              <a:off x="238713" y="186346"/>
              <a:ext cx="4307805" cy="3111462"/>
            </a:xfrm>
            <a:custGeom>
              <a:avLst/>
              <a:gdLst/>
              <a:ahLst/>
              <a:cxnLst>
                <a:cxn ang="0">
                  <a:pos x="wd2" y="hd2"/>
                </a:cxn>
                <a:cxn ang="5400000">
                  <a:pos x="wd2" y="hd2"/>
                </a:cxn>
                <a:cxn ang="10800000">
                  <a:pos x="wd2" y="hd2"/>
                </a:cxn>
                <a:cxn ang="16200000">
                  <a:pos x="wd2" y="hd2"/>
                </a:cxn>
              </a:cxnLst>
              <a:rect l="0" t="0" r="r" b="b"/>
              <a:pathLst>
                <a:path w="21600" h="21600" extrusionOk="0">
                  <a:moveTo>
                    <a:pt x="1380" y="14010"/>
                  </a:moveTo>
                  <a:cubicBezTo>
                    <a:pt x="899" y="14066"/>
                    <a:pt x="417" y="13902"/>
                    <a:pt x="0" y="13542"/>
                  </a:cubicBezTo>
                  <a:moveTo>
                    <a:pt x="2598" y="19137"/>
                  </a:moveTo>
                  <a:cubicBezTo>
                    <a:pt x="2405" y="19250"/>
                    <a:pt x="2202" y="19325"/>
                    <a:pt x="1994" y="19361"/>
                  </a:cubicBezTo>
                  <a:moveTo>
                    <a:pt x="7802" y="21600"/>
                  </a:moveTo>
                  <a:lnTo>
                    <a:pt x="7802" y="21600"/>
                  </a:lnTo>
                  <a:cubicBezTo>
                    <a:pt x="7657" y="21279"/>
                    <a:pt x="7535" y="20936"/>
                    <a:pt x="7438" y="20577"/>
                  </a:cubicBezTo>
                  <a:moveTo>
                    <a:pt x="14532" y="19050"/>
                  </a:moveTo>
                  <a:cubicBezTo>
                    <a:pt x="14510" y="19430"/>
                    <a:pt x="14462" y="19806"/>
                    <a:pt x="14386" y="20172"/>
                  </a:cubicBezTo>
                  <a:moveTo>
                    <a:pt x="17421" y="12116"/>
                  </a:moveTo>
                  <a:cubicBezTo>
                    <a:pt x="18505" y="12890"/>
                    <a:pt x="19193" y="14504"/>
                    <a:pt x="19193" y="16273"/>
                  </a:cubicBezTo>
                  <a:moveTo>
                    <a:pt x="21600" y="7649"/>
                  </a:moveTo>
                  <a:cubicBezTo>
                    <a:pt x="21423" y="8256"/>
                    <a:pt x="21153" y="8794"/>
                    <a:pt x="20811" y="9222"/>
                  </a:cubicBezTo>
                  <a:moveTo>
                    <a:pt x="19707" y="1814"/>
                  </a:moveTo>
                  <a:cubicBezTo>
                    <a:pt x="19737" y="2059"/>
                    <a:pt x="19751" y="2307"/>
                    <a:pt x="19749" y="2556"/>
                  </a:cubicBezTo>
                  <a:moveTo>
                    <a:pt x="14668" y="947"/>
                  </a:moveTo>
                  <a:cubicBezTo>
                    <a:pt x="14771" y="605"/>
                    <a:pt x="14907" y="286"/>
                    <a:pt x="15073" y="0"/>
                  </a:cubicBezTo>
                  <a:moveTo>
                    <a:pt x="10888" y="1399"/>
                  </a:moveTo>
                  <a:cubicBezTo>
                    <a:pt x="10930" y="1115"/>
                    <a:pt x="10996" y="841"/>
                    <a:pt x="11084" y="582"/>
                  </a:cubicBezTo>
                  <a:moveTo>
                    <a:pt x="6452" y="1676"/>
                  </a:moveTo>
                  <a:cubicBezTo>
                    <a:pt x="6709" y="1897"/>
                    <a:pt x="6947" y="2163"/>
                    <a:pt x="7160" y="2469"/>
                  </a:cubicBezTo>
                  <a:moveTo>
                    <a:pt x="1072" y="7905"/>
                  </a:moveTo>
                  <a:lnTo>
                    <a:pt x="1072" y="7905"/>
                  </a:lnTo>
                  <a:cubicBezTo>
                    <a:pt x="1016" y="7632"/>
                    <a:pt x="974" y="7353"/>
                    <a:pt x="948" y="7071"/>
                  </a:cubicBezTo>
                </a:path>
              </a:pathLst>
            </a:custGeom>
            <a:noFill/>
            <a:ln w="25400" cap="flat">
              <a:solidFill>
                <a:srgbClr val="0070C0"/>
              </a:solidFill>
              <a:prstDash val="solid"/>
              <a:miter lim="800000"/>
            </a:ln>
            <a:effectLst/>
          </p:spPr>
          <p:txBody>
            <a:bodyPr wrap="square" lIns="45720" tIns="45720" rIns="45720" bIns="45720"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solidFill>
                    <a:srgbClr val="FFFFFF"/>
                  </a:solidFill>
                </a:defRPr>
              </a:pPr>
              <a:endParaRPr kumimoji="0"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28" name="Straight Arrow Connector 8">
            <a:extLst>
              <a:ext uri="{FF2B5EF4-FFF2-40B4-BE49-F238E27FC236}">
                <a16:creationId xmlns:a16="http://schemas.microsoft.com/office/drawing/2014/main" id="{494D2DF1-2781-313C-062A-E6ED36422E67}"/>
              </a:ext>
            </a:extLst>
          </p:cNvPr>
          <p:cNvSpPr/>
          <p:nvPr/>
        </p:nvSpPr>
        <p:spPr>
          <a:xfrm flipV="1">
            <a:off x="6554633" y="2713563"/>
            <a:ext cx="2196328" cy="2286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127000">
            <a:solidFill>
              <a:schemeClr val="accent1"/>
            </a:solidFill>
            <a:miter/>
            <a:headEnd type="triangle"/>
            <a:tailEnd type="triangle"/>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6" name="Can 4">
            <a:extLst>
              <a:ext uri="{FF2B5EF4-FFF2-40B4-BE49-F238E27FC236}">
                <a16:creationId xmlns:a16="http://schemas.microsoft.com/office/drawing/2014/main" id="{C446088F-863F-9A30-8980-41A3F3D0837A}"/>
              </a:ext>
            </a:extLst>
          </p:cNvPr>
          <p:cNvGrpSpPr/>
          <p:nvPr/>
        </p:nvGrpSpPr>
        <p:grpSpPr>
          <a:xfrm>
            <a:off x="4725832" y="4263463"/>
            <a:ext cx="1828801" cy="2432307"/>
            <a:chOff x="0" y="-2"/>
            <a:chExt cx="3657600" cy="4864612"/>
          </a:xfrm>
        </p:grpSpPr>
        <p:grpSp>
          <p:nvGrpSpPr>
            <p:cNvPr id="8" name="Group">
              <a:extLst>
                <a:ext uri="{FF2B5EF4-FFF2-40B4-BE49-F238E27FC236}">
                  <a16:creationId xmlns:a16="http://schemas.microsoft.com/office/drawing/2014/main" id="{23FE6B4C-DB19-3779-6445-98CD3D476299}"/>
                </a:ext>
              </a:extLst>
            </p:cNvPr>
            <p:cNvGrpSpPr/>
            <p:nvPr/>
          </p:nvGrpSpPr>
          <p:grpSpPr>
            <a:xfrm>
              <a:off x="0" y="-2"/>
              <a:ext cx="3657600" cy="4864612"/>
              <a:chOff x="0" y="-1"/>
              <a:chExt cx="3657600" cy="4864610"/>
            </a:xfrm>
          </p:grpSpPr>
          <p:sp>
            <p:nvSpPr>
              <p:cNvPr id="21" name="Shape">
                <a:extLst>
                  <a:ext uri="{FF2B5EF4-FFF2-40B4-BE49-F238E27FC236}">
                    <a16:creationId xmlns:a16="http://schemas.microsoft.com/office/drawing/2014/main" id="{1CC00B66-BD5A-18F6-0044-1B85DE90560D}"/>
                  </a:ext>
                </a:extLst>
              </p:cNvPr>
              <p:cNvSpPr/>
              <p:nvPr/>
            </p:nvSpPr>
            <p:spPr>
              <a:xfrm>
                <a:off x="0" y="-1"/>
                <a:ext cx="3657600" cy="4864610"/>
              </a:xfrm>
              <a:custGeom>
                <a:avLst/>
                <a:gdLst/>
                <a:ahLst/>
                <a:cxnLst>
                  <a:cxn ang="0">
                    <a:pos x="wd2" y="hd2"/>
                  </a:cxn>
                  <a:cxn ang="5400000">
                    <a:pos x="wd2" y="hd2"/>
                  </a:cxn>
                  <a:cxn ang="10800000">
                    <a:pos x="wd2" y="hd2"/>
                  </a:cxn>
                  <a:cxn ang="16200000">
                    <a:pos x="wd2" y="hd2"/>
                  </a:cxn>
                </a:cxnLst>
                <a:rect l="0" t="0" r="r" b="b"/>
                <a:pathLst>
                  <a:path w="21600" h="21600" extrusionOk="0">
                    <a:moveTo>
                      <a:pt x="0" y="2030"/>
                    </a:move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close/>
                  </a:path>
                </a:pathLst>
              </a:custGeom>
              <a:solidFill>
                <a:srgbClr val="FBE5D6"/>
              </a:solidFill>
              <a:ln w="12700" cap="flat">
                <a:noFill/>
                <a:miter lim="400000"/>
              </a:ln>
              <a:effectLst/>
            </p:spPr>
            <p:txBody>
              <a:bodyPr wrap="square" lIns="45720" tIns="45720" rIns="45720" bIns="45720"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solidFill>
                      <a:srgbClr val="FFFFFF"/>
                    </a:solidFill>
                  </a:defRPr>
                </a:pPr>
                <a:endParaRPr kumimoji="0"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3" name="Oval">
                <a:extLst>
                  <a:ext uri="{FF2B5EF4-FFF2-40B4-BE49-F238E27FC236}">
                    <a16:creationId xmlns:a16="http://schemas.microsoft.com/office/drawing/2014/main" id="{A4C48341-9E13-140F-0946-095A3329B031}"/>
                  </a:ext>
                </a:extLst>
              </p:cNvPr>
              <p:cNvSpPr/>
              <p:nvPr/>
            </p:nvSpPr>
            <p:spPr>
              <a:xfrm>
                <a:off x="0" y="-1"/>
                <a:ext cx="3657600" cy="914401"/>
              </a:xfrm>
              <a:prstGeom prst="ellipse">
                <a:avLst/>
              </a:prstGeom>
              <a:solidFill>
                <a:srgbClr val="FFFFFF">
                  <a:alpha val="40000"/>
                </a:srgbClr>
              </a:solidFill>
              <a:ln w="12700" cap="flat">
                <a:noFill/>
                <a:miter lim="400000"/>
              </a:ln>
              <a:effectLst/>
            </p:spPr>
            <p:txBody>
              <a:bodyPr wrap="square" lIns="45720" tIns="45720" rIns="45720" bIns="45720"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solidFill>
                      <a:srgbClr val="FFFFFF"/>
                    </a:solidFill>
                  </a:defRPr>
                </a:pPr>
                <a:endParaRPr kumimoji="0"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0" name="Line">
                <a:extLst>
                  <a:ext uri="{FF2B5EF4-FFF2-40B4-BE49-F238E27FC236}">
                    <a16:creationId xmlns:a16="http://schemas.microsoft.com/office/drawing/2014/main" id="{C1D2FEFA-310F-0240-9013-D978E80C2088}"/>
                  </a:ext>
                </a:extLst>
              </p:cNvPr>
              <p:cNvSpPr/>
              <p:nvPr/>
            </p:nvSpPr>
            <p:spPr>
              <a:xfrm>
                <a:off x="0" y="-1"/>
                <a:ext cx="3657600" cy="4864610"/>
              </a:xfrm>
              <a:custGeom>
                <a:avLst/>
                <a:gdLst/>
                <a:ahLst/>
                <a:cxnLst>
                  <a:cxn ang="0">
                    <a:pos x="wd2" y="hd2"/>
                  </a:cxn>
                  <a:cxn ang="5400000">
                    <a:pos x="wd2" y="hd2"/>
                  </a:cxn>
                  <a:cxn ang="10800000">
                    <a:pos x="wd2" y="hd2"/>
                  </a:cxn>
                  <a:cxn ang="16200000">
                    <a:pos x="wd2" y="hd2"/>
                  </a:cxn>
                </a:cxnLst>
                <a:rect l="0" t="0" r="r" b="b"/>
                <a:pathLst>
                  <a:path w="21600" h="21600" extrusionOk="0">
                    <a:moveTo>
                      <a:pt x="21600" y="2030"/>
                    </a:moveTo>
                    <a:cubicBezTo>
                      <a:pt x="21600" y="3151"/>
                      <a:pt x="16765" y="4060"/>
                      <a:pt x="10800" y="4060"/>
                    </a:cubicBezTo>
                    <a:cubicBezTo>
                      <a:pt x="4835" y="4060"/>
                      <a:pt x="0" y="3151"/>
                      <a:pt x="0" y="2030"/>
                    </a:cubicBez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lnTo>
                      <a:pt x="0" y="2030"/>
                    </a:lnTo>
                  </a:path>
                </a:pathLst>
              </a:custGeom>
              <a:solidFill>
                <a:schemeClr val="accent6">
                  <a:lumMod val="20000"/>
                  <a:lumOff val="80000"/>
                </a:schemeClr>
              </a:solidFill>
              <a:ln w="25400" cap="flat">
                <a:solidFill>
                  <a:srgbClr val="0070C0"/>
                </a:solidFill>
                <a:prstDash val="solid"/>
                <a:miter lim="800000"/>
              </a:ln>
              <a:effectLst/>
            </p:spPr>
            <p:txBody>
              <a:bodyPr wrap="square" lIns="45720" tIns="45720" rIns="45720" bIns="45720"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solidFill>
                      <a:srgbClr val="FFFFFF"/>
                    </a:solidFill>
                  </a:defRPr>
                </a:pPr>
                <a:endParaRPr kumimoji="0"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16" name="Database">
              <a:extLst>
                <a:ext uri="{FF2B5EF4-FFF2-40B4-BE49-F238E27FC236}">
                  <a16:creationId xmlns:a16="http://schemas.microsoft.com/office/drawing/2014/main" id="{CF98618F-AB05-5BF3-29FD-6F9A4D5A646E}"/>
                </a:ext>
              </a:extLst>
            </p:cNvPr>
            <p:cNvSpPr txBox="1"/>
            <p:nvPr/>
          </p:nvSpPr>
          <p:spPr>
            <a:xfrm>
              <a:off x="104140" y="1091247"/>
              <a:ext cx="3449322" cy="3139319"/>
            </a:xfrm>
            <a:prstGeom prst="rect">
              <a:avLst/>
            </a:prstGeom>
            <a:noFill/>
            <a:ln w="254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20" tIns="45720" rIns="45720" bIns="45720" numCol="1" anchor="ctr">
              <a:spAutoFit/>
            </a:bodyPr>
            <a:lstStyle>
              <a:lvl1pPr>
                <a:defRPr sz="48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In-memory database, resets after each test</a:t>
              </a:r>
              <a:endParaRPr kumimoji="0"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6" name="Straight Arrow Connector 10">
            <a:extLst>
              <a:ext uri="{FF2B5EF4-FFF2-40B4-BE49-F238E27FC236}">
                <a16:creationId xmlns:a16="http://schemas.microsoft.com/office/drawing/2014/main" id="{76A65ED3-C443-63B1-5099-46682C522385}"/>
              </a:ext>
            </a:extLst>
          </p:cNvPr>
          <p:cNvSpPr/>
          <p:nvPr/>
        </p:nvSpPr>
        <p:spPr>
          <a:xfrm>
            <a:off x="5609968" y="3418711"/>
            <a:ext cx="12357" cy="1145097"/>
          </a:xfrm>
          <a:prstGeom prst="line">
            <a:avLst/>
          </a:prstGeom>
          <a:ln w="127000">
            <a:solidFill>
              <a:schemeClr val="accent1"/>
            </a:solidFill>
            <a:miter/>
            <a:headEnd type="triangle"/>
            <a:tailEnd type="triangle"/>
          </a:ln>
        </p:spPr>
        <p:txBody>
          <a:bodyPr tIns="45720" bIns="4572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TextBox 37">
            <a:extLst>
              <a:ext uri="{FF2B5EF4-FFF2-40B4-BE49-F238E27FC236}">
                <a16:creationId xmlns:a16="http://schemas.microsoft.com/office/drawing/2014/main" id="{53974438-EA5F-E00C-96FC-D2A87AAB6D64}"/>
              </a:ext>
            </a:extLst>
          </p:cNvPr>
          <p:cNvSpPr txBox="1"/>
          <p:nvPr/>
        </p:nvSpPr>
        <p:spPr>
          <a:xfrm>
            <a:off x="219843" y="3870451"/>
            <a:ext cx="8083898" cy="618630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795E26"/>
                </a:solidFill>
                <a:effectLst/>
                <a:uLnTx/>
                <a:uFillTx/>
                <a:latin typeface="Menlo" panose="020B0609030804020204" pitchFamily="49" charset="0"/>
                <a:ea typeface="+mn-ea"/>
                <a:cs typeface="+mn-cs"/>
              </a:rPr>
              <a:t>beforeAll</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a:t>
            </a:r>
            <a:r>
              <a:rPr kumimoji="0" lang="en-US" sz="1800" b="0" i="0" u="none" strike="noStrike" kern="1200" cap="none" spc="0" normalizeH="0" baseline="0" noProof="0" dirty="0">
                <a:ln>
                  <a:noFill/>
                </a:ln>
                <a:solidFill>
                  <a:srgbClr val="0000FF"/>
                </a:solidFill>
                <a:effectLst/>
                <a:uLnTx/>
                <a:uFillTx/>
                <a:latin typeface="Menlo" panose="020B0609030804020204" pitchFamily="49" charset="0"/>
                <a:ea typeface="+mn-ea"/>
                <a:cs typeface="+mn-cs"/>
              </a:rPr>
              <a:t>async</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 () </a:t>
            </a:r>
            <a:r>
              <a:rPr kumimoji="0" lang="en-US" sz="1800" b="0" i="0" u="none" strike="noStrike" kern="1200" cap="none" spc="0" normalizeH="0" baseline="0" noProof="0" dirty="0">
                <a:ln>
                  <a:noFill/>
                </a:ln>
                <a:solidFill>
                  <a:srgbClr val="0000FF"/>
                </a:solidFill>
                <a:effectLst/>
                <a:uLnTx/>
                <a:uFillTx/>
                <a:latin typeface="Menlo" panose="020B0609030804020204" pitchFamily="49" charset="0"/>
                <a:ea typeface="+mn-ea"/>
                <a:cs typeface="+mn-cs"/>
              </a:rPr>
              <a:t>=&gt;</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1080"/>
                </a:solidFill>
                <a:effectLst/>
                <a:uLnTx/>
                <a:uFillTx/>
                <a:latin typeface="Menlo" panose="020B0609030804020204" pitchFamily="49" charset="0"/>
                <a:ea typeface="+mn-ea"/>
                <a:cs typeface="+mn-cs"/>
              </a:rPr>
              <a:t>  mongo</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 </a:t>
            </a:r>
            <a:r>
              <a:rPr kumimoji="0" lang="en-US" sz="1800" b="0" i="0" u="none" strike="noStrike" kern="1200" cap="none" spc="0" normalizeH="0" baseline="0" noProof="0" dirty="0">
                <a:ln>
                  <a:noFill/>
                </a:ln>
                <a:solidFill>
                  <a:srgbClr val="000000"/>
                </a:solidFill>
                <a:effectLst/>
                <a:uLnTx/>
                <a:uFillTx/>
                <a:latin typeface="Menlo" panose="020B0609030804020204" pitchFamily="49" charset="0"/>
                <a:ea typeface="+mn-ea"/>
                <a:cs typeface="+mn-cs"/>
              </a:rPr>
              <a:t>=</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 </a:t>
            </a:r>
            <a:r>
              <a:rPr kumimoji="0" lang="en-US" sz="1800" b="0" i="0" u="none" strike="noStrike" kern="1200" cap="none" spc="0" normalizeH="0" baseline="0" noProof="0" dirty="0">
                <a:ln>
                  <a:noFill/>
                </a:ln>
                <a:solidFill>
                  <a:srgbClr val="AF00DB"/>
                </a:solidFill>
                <a:effectLst/>
                <a:uLnTx/>
                <a:uFillTx/>
                <a:latin typeface="Menlo" panose="020B0609030804020204" pitchFamily="49" charset="0"/>
                <a:ea typeface="+mn-ea"/>
                <a:cs typeface="+mn-cs"/>
              </a:rPr>
              <a:t>await</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 </a:t>
            </a:r>
            <a:r>
              <a:rPr kumimoji="0" lang="en-US" sz="1800" b="0" i="0" u="none" strike="noStrike" kern="1200" cap="none" spc="0" normalizeH="0" baseline="0" noProof="0" dirty="0" err="1">
                <a:ln>
                  <a:noFill/>
                </a:ln>
                <a:solidFill>
                  <a:srgbClr val="267F99"/>
                </a:solidFill>
                <a:effectLst/>
                <a:uLnTx/>
                <a:uFillTx/>
                <a:latin typeface="Menlo" panose="020B0609030804020204" pitchFamily="49" charset="0"/>
                <a:ea typeface="+mn-ea"/>
                <a:cs typeface="+mn-cs"/>
              </a:rPr>
              <a:t>MongoMemoryServer</a:t>
            </a:r>
            <a:r>
              <a:rPr kumimoji="0" lang="en-US" sz="1800" b="0" i="0" u="none" strike="noStrike" kern="1200" cap="none" spc="0" normalizeH="0" baseline="0" noProof="0" dirty="0" err="1">
                <a:ln>
                  <a:noFill/>
                </a:ln>
                <a:solidFill>
                  <a:srgbClr val="3B3B3B"/>
                </a:solidFill>
                <a:effectLst/>
                <a:uLnTx/>
                <a:uFillTx/>
                <a:latin typeface="Menlo" panose="020B0609030804020204" pitchFamily="49" charset="0"/>
                <a:ea typeface="+mn-ea"/>
                <a:cs typeface="+mn-cs"/>
              </a:rPr>
              <a:t>.</a:t>
            </a:r>
            <a:r>
              <a:rPr kumimoji="0" lang="en-US" sz="1800" b="0" i="0" u="none" strike="noStrike" kern="1200" cap="none" spc="0" normalizeH="0" baseline="0" noProof="0" dirty="0" err="1">
                <a:ln>
                  <a:noFill/>
                </a:ln>
                <a:solidFill>
                  <a:srgbClr val="795E26"/>
                </a:solidFill>
                <a:effectLst/>
                <a:uLnTx/>
                <a:uFillTx/>
                <a:latin typeface="Menlo" panose="020B0609030804020204" pitchFamily="49" charset="0"/>
                <a:ea typeface="+mn-ea"/>
                <a:cs typeface="+mn-cs"/>
              </a:rPr>
              <a:t>create</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Menlo" panose="020B0609030804020204" pitchFamily="49" charset="0"/>
                <a:ea typeface="+mn-ea"/>
                <a:cs typeface="+mn-cs"/>
              </a:rPr>
              <a:t>  const</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 </a:t>
            </a:r>
            <a:r>
              <a:rPr kumimoji="0" lang="en-US" sz="1800" b="0" i="0" u="none" strike="noStrike" kern="1200" cap="none" spc="0" normalizeH="0" baseline="0" noProof="0" dirty="0" err="1">
                <a:ln>
                  <a:noFill/>
                </a:ln>
                <a:solidFill>
                  <a:srgbClr val="0070C1"/>
                </a:solidFill>
                <a:effectLst/>
                <a:uLnTx/>
                <a:uFillTx/>
                <a:latin typeface="Menlo" panose="020B0609030804020204" pitchFamily="49" charset="0"/>
                <a:ea typeface="+mn-ea"/>
                <a:cs typeface="+mn-cs"/>
              </a:rPr>
              <a:t>uri</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 </a:t>
            </a:r>
            <a:r>
              <a:rPr kumimoji="0" lang="en-US" sz="1800" b="0" i="0" u="none" strike="noStrike" kern="1200" cap="none" spc="0" normalizeH="0" baseline="0" noProof="0" dirty="0">
                <a:ln>
                  <a:noFill/>
                </a:ln>
                <a:solidFill>
                  <a:srgbClr val="000000"/>
                </a:solidFill>
                <a:effectLst/>
                <a:uLnTx/>
                <a:uFillTx/>
                <a:latin typeface="Menlo" panose="020B0609030804020204" pitchFamily="49" charset="0"/>
                <a:ea typeface="+mn-ea"/>
                <a:cs typeface="+mn-cs"/>
              </a:rPr>
              <a:t>=</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 </a:t>
            </a:r>
            <a:r>
              <a:rPr kumimoji="0" lang="en-US" sz="1800" b="0" i="0" u="none" strike="noStrike" kern="1200" cap="none" spc="0" normalizeH="0" baseline="0" noProof="0" dirty="0" err="1">
                <a:ln>
                  <a:noFill/>
                </a:ln>
                <a:solidFill>
                  <a:srgbClr val="001080"/>
                </a:solidFill>
                <a:effectLst/>
                <a:uLnTx/>
                <a:uFillTx/>
                <a:latin typeface="Menlo" panose="020B0609030804020204" pitchFamily="49" charset="0"/>
                <a:ea typeface="+mn-ea"/>
                <a:cs typeface="+mn-cs"/>
              </a:rPr>
              <a:t>mongo</a:t>
            </a:r>
            <a:r>
              <a:rPr kumimoji="0" lang="en-US" sz="1800" b="0" i="0" u="none" strike="noStrike" kern="1200" cap="none" spc="0" normalizeH="0" baseline="0" noProof="0" dirty="0" err="1">
                <a:ln>
                  <a:noFill/>
                </a:ln>
                <a:solidFill>
                  <a:srgbClr val="3B3B3B"/>
                </a:solidFill>
                <a:effectLst/>
                <a:uLnTx/>
                <a:uFillTx/>
                <a:latin typeface="Menlo" panose="020B0609030804020204" pitchFamily="49" charset="0"/>
                <a:ea typeface="+mn-ea"/>
                <a:cs typeface="+mn-cs"/>
              </a:rPr>
              <a:t>.</a:t>
            </a:r>
            <a:r>
              <a:rPr kumimoji="0" lang="en-US" sz="1800" b="0" i="0" u="none" strike="noStrike" kern="1200" cap="none" spc="0" normalizeH="0" baseline="0" noProof="0" dirty="0" err="1">
                <a:ln>
                  <a:noFill/>
                </a:ln>
                <a:solidFill>
                  <a:srgbClr val="795E26"/>
                </a:solidFill>
                <a:effectLst/>
                <a:uLnTx/>
                <a:uFillTx/>
                <a:latin typeface="Menlo" panose="020B0609030804020204" pitchFamily="49" charset="0"/>
                <a:ea typeface="+mn-ea"/>
                <a:cs typeface="+mn-cs"/>
              </a:rPr>
              <a:t>getUri</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AF00DB"/>
                </a:solidFill>
                <a:effectLst/>
                <a:uLnTx/>
                <a:uFillTx/>
                <a:latin typeface="Menlo" panose="020B0609030804020204" pitchFamily="49" charset="0"/>
                <a:ea typeface="+mn-ea"/>
                <a:cs typeface="+mn-cs"/>
              </a:rPr>
              <a:t>  await</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 </a:t>
            </a:r>
            <a:r>
              <a:rPr kumimoji="0" lang="en-US" sz="1800" b="0" i="0" u="none" strike="noStrike" kern="1200" cap="none" spc="0" normalizeH="0" baseline="0" noProof="0" dirty="0">
                <a:ln>
                  <a:noFill/>
                </a:ln>
                <a:solidFill>
                  <a:srgbClr val="795E26"/>
                </a:solidFill>
                <a:effectLst/>
                <a:uLnTx/>
                <a:uFillTx/>
                <a:latin typeface="Menlo" panose="020B0609030804020204" pitchFamily="49" charset="0"/>
                <a:ea typeface="+mn-ea"/>
                <a:cs typeface="+mn-cs"/>
              </a:rPr>
              <a:t>connect</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a:t>
            </a:r>
            <a:r>
              <a:rPr kumimoji="0" lang="en-US" sz="1800" b="0" i="0" u="none" strike="noStrike" kern="1200" cap="none" spc="0" normalizeH="0" baseline="0" noProof="0" dirty="0" err="1">
                <a:ln>
                  <a:noFill/>
                </a:ln>
                <a:solidFill>
                  <a:srgbClr val="0070C1"/>
                </a:solidFill>
                <a:effectLst/>
                <a:uLnTx/>
                <a:uFillTx/>
                <a:latin typeface="Menlo" panose="020B0609030804020204" pitchFamily="49" charset="0"/>
                <a:ea typeface="+mn-ea"/>
                <a:cs typeface="+mn-cs"/>
              </a:rPr>
              <a:t>uri</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br>
            <a:r>
              <a:rPr kumimoji="0" lang="en-US" sz="1800" b="0" i="0" u="none" strike="noStrike" kern="1200" cap="none" spc="0" normalizeH="0" baseline="0" noProof="0" dirty="0" err="1">
                <a:ln>
                  <a:noFill/>
                </a:ln>
                <a:solidFill>
                  <a:srgbClr val="795E26"/>
                </a:solidFill>
                <a:effectLst/>
                <a:uLnTx/>
                <a:uFillTx/>
                <a:latin typeface="Menlo" panose="020B0609030804020204" pitchFamily="49" charset="0"/>
                <a:ea typeface="+mn-ea"/>
                <a:cs typeface="+mn-cs"/>
              </a:rPr>
              <a:t>beforeEach</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a:t>
            </a:r>
            <a:r>
              <a:rPr kumimoji="0" lang="en-US" sz="1800" b="0" i="0" u="none" strike="noStrike" kern="1200" cap="none" spc="0" normalizeH="0" baseline="0" noProof="0" dirty="0">
                <a:ln>
                  <a:noFill/>
                </a:ln>
                <a:solidFill>
                  <a:srgbClr val="0000FF"/>
                </a:solidFill>
                <a:effectLst/>
                <a:uLnTx/>
                <a:uFillTx/>
                <a:latin typeface="Menlo" panose="020B0609030804020204" pitchFamily="49" charset="0"/>
                <a:ea typeface="+mn-ea"/>
                <a:cs typeface="+mn-cs"/>
              </a:rPr>
              <a:t>async</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 () </a:t>
            </a:r>
            <a:r>
              <a:rPr kumimoji="0" lang="en-US" sz="1800" b="0" i="0" u="none" strike="noStrike" kern="1200" cap="none" spc="0" normalizeH="0" baseline="0" noProof="0" dirty="0">
                <a:ln>
                  <a:noFill/>
                </a:ln>
                <a:solidFill>
                  <a:srgbClr val="0000FF"/>
                </a:solidFill>
                <a:effectLst/>
                <a:uLnTx/>
                <a:uFillTx/>
                <a:latin typeface="Menlo" panose="020B0609030804020204" pitchFamily="49" charset="0"/>
                <a:ea typeface="+mn-ea"/>
                <a:cs typeface="+mn-cs"/>
              </a:rPr>
              <a:t>=&gt;</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AF00DB"/>
                </a:solidFill>
                <a:effectLst/>
                <a:uLnTx/>
                <a:uFillTx/>
                <a:latin typeface="Menlo" panose="020B0609030804020204" pitchFamily="49" charset="0"/>
                <a:ea typeface="+mn-ea"/>
                <a:cs typeface="+mn-cs"/>
              </a:rPr>
              <a:t>  await</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 </a:t>
            </a:r>
            <a:r>
              <a:rPr kumimoji="0" lang="en-US" sz="1800" b="0" i="0" u="none" strike="noStrike" kern="1200" cap="none" spc="0" normalizeH="0" baseline="0" noProof="0" dirty="0" err="1">
                <a:ln>
                  <a:noFill/>
                </a:ln>
                <a:solidFill>
                  <a:srgbClr val="795E26"/>
                </a:solidFill>
                <a:effectLst/>
                <a:uLnTx/>
                <a:uFillTx/>
                <a:latin typeface="Menlo" panose="020B0609030804020204" pitchFamily="49" charset="0"/>
                <a:ea typeface="+mn-ea"/>
                <a:cs typeface="+mn-cs"/>
              </a:rPr>
              <a:t>populateMongo</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br>
            <a:r>
              <a:rPr kumimoji="0" lang="en-US" sz="1800" b="0" i="0" u="none" strike="noStrike" kern="1200" cap="none" spc="0" normalizeH="0" baseline="0" noProof="0" dirty="0" err="1">
                <a:ln>
                  <a:noFill/>
                </a:ln>
                <a:solidFill>
                  <a:srgbClr val="795E26"/>
                </a:solidFill>
                <a:effectLst/>
                <a:uLnTx/>
                <a:uFillTx/>
                <a:latin typeface="Menlo" panose="020B0609030804020204" pitchFamily="49" charset="0"/>
                <a:ea typeface="+mn-ea"/>
                <a:cs typeface="+mn-cs"/>
              </a:rPr>
              <a:t>afterEach</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a:t>
            </a:r>
            <a:r>
              <a:rPr kumimoji="0" lang="en-US" sz="1800" b="0" i="0" u="none" strike="noStrike" kern="1200" cap="none" spc="0" normalizeH="0" baseline="0" noProof="0" dirty="0">
                <a:ln>
                  <a:noFill/>
                </a:ln>
                <a:solidFill>
                  <a:srgbClr val="0000FF"/>
                </a:solidFill>
                <a:effectLst/>
                <a:uLnTx/>
                <a:uFillTx/>
                <a:latin typeface="Menlo" panose="020B0609030804020204" pitchFamily="49" charset="0"/>
                <a:ea typeface="+mn-ea"/>
                <a:cs typeface="+mn-cs"/>
              </a:rPr>
              <a:t>async</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 () </a:t>
            </a:r>
            <a:r>
              <a:rPr kumimoji="0" lang="en-US" sz="1800" b="0" i="0" u="none" strike="noStrike" kern="1200" cap="none" spc="0" normalizeH="0" baseline="0" noProof="0" dirty="0">
                <a:ln>
                  <a:noFill/>
                </a:ln>
                <a:solidFill>
                  <a:srgbClr val="0000FF"/>
                </a:solidFill>
                <a:effectLst/>
                <a:uLnTx/>
                <a:uFillTx/>
                <a:latin typeface="Menlo" panose="020B0609030804020204" pitchFamily="49" charset="0"/>
                <a:ea typeface="+mn-ea"/>
                <a:cs typeface="+mn-cs"/>
              </a:rPr>
              <a:t>=&gt;</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AF00DB"/>
                </a:solidFill>
                <a:effectLst/>
                <a:uLnTx/>
                <a:uFillTx/>
                <a:latin typeface="Menlo" panose="020B0609030804020204" pitchFamily="49" charset="0"/>
                <a:ea typeface="+mn-ea"/>
                <a:cs typeface="+mn-cs"/>
              </a:rPr>
              <a:t>  await</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 </a:t>
            </a:r>
            <a:r>
              <a:rPr kumimoji="0" lang="en-US" sz="1800" b="0" i="0" u="none" strike="noStrike" kern="1200" cap="none" spc="0" normalizeH="0" baseline="0" noProof="0" dirty="0" err="1">
                <a:ln>
                  <a:noFill/>
                </a:ln>
                <a:solidFill>
                  <a:srgbClr val="795E26"/>
                </a:solidFill>
                <a:effectLst/>
                <a:uLnTx/>
                <a:uFillTx/>
                <a:latin typeface="Menlo" panose="020B0609030804020204" pitchFamily="49" charset="0"/>
                <a:ea typeface="+mn-ea"/>
                <a:cs typeface="+mn-cs"/>
              </a:rPr>
              <a:t>clearMongo</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br>
            <a:r>
              <a:rPr kumimoji="0" lang="en-US" sz="1800" b="0" i="0" u="none" strike="noStrike" kern="1200" cap="none" spc="0" normalizeH="0" baseline="0" noProof="0" dirty="0" err="1">
                <a:ln>
                  <a:noFill/>
                </a:ln>
                <a:solidFill>
                  <a:srgbClr val="795E26"/>
                </a:solidFill>
                <a:effectLst/>
                <a:uLnTx/>
                <a:uFillTx/>
                <a:latin typeface="Menlo" panose="020B0609030804020204" pitchFamily="49" charset="0"/>
                <a:ea typeface="+mn-ea"/>
                <a:cs typeface="+mn-cs"/>
              </a:rPr>
              <a:t>afterAll</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a:t>
            </a:r>
            <a:r>
              <a:rPr kumimoji="0" lang="en-US" sz="1800" b="0" i="0" u="none" strike="noStrike" kern="1200" cap="none" spc="0" normalizeH="0" baseline="0" noProof="0" dirty="0">
                <a:ln>
                  <a:noFill/>
                </a:ln>
                <a:solidFill>
                  <a:srgbClr val="0000FF"/>
                </a:solidFill>
                <a:effectLst/>
                <a:uLnTx/>
                <a:uFillTx/>
                <a:latin typeface="Menlo" panose="020B0609030804020204" pitchFamily="49" charset="0"/>
                <a:ea typeface="+mn-ea"/>
                <a:cs typeface="+mn-cs"/>
              </a:rPr>
              <a:t>async</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 () </a:t>
            </a:r>
            <a:r>
              <a:rPr kumimoji="0" lang="en-US" sz="1800" b="0" i="0" u="none" strike="noStrike" kern="1200" cap="none" spc="0" normalizeH="0" baseline="0" noProof="0" dirty="0">
                <a:ln>
                  <a:noFill/>
                </a:ln>
                <a:solidFill>
                  <a:srgbClr val="0000FF"/>
                </a:solidFill>
                <a:effectLst/>
                <a:uLnTx/>
                <a:uFillTx/>
                <a:latin typeface="Menlo" panose="020B0609030804020204" pitchFamily="49" charset="0"/>
                <a:ea typeface="+mn-ea"/>
                <a:cs typeface="+mn-cs"/>
              </a:rPr>
              <a:t>=&gt;</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AF00DB"/>
                </a:solidFill>
                <a:effectLst/>
                <a:uLnTx/>
                <a:uFillTx/>
                <a:latin typeface="Menlo" panose="020B0609030804020204" pitchFamily="49" charset="0"/>
                <a:ea typeface="+mn-ea"/>
                <a:cs typeface="+mn-cs"/>
              </a:rPr>
              <a:t>  if</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 (</a:t>
            </a:r>
            <a:r>
              <a:rPr kumimoji="0" lang="en-US" sz="1800" b="0" i="0" u="none" strike="noStrike" kern="1200" cap="none" spc="0" normalizeH="0" baseline="0" noProof="0" dirty="0">
                <a:ln>
                  <a:noFill/>
                </a:ln>
                <a:solidFill>
                  <a:srgbClr val="001080"/>
                </a:solidFill>
                <a:effectLst/>
                <a:uLnTx/>
                <a:uFillTx/>
                <a:latin typeface="Menlo" panose="020B0609030804020204" pitchFamily="49" charset="0"/>
                <a:ea typeface="+mn-ea"/>
                <a:cs typeface="+mn-cs"/>
              </a:rPr>
              <a:t>mongo</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AF00DB"/>
                </a:solidFill>
                <a:effectLst/>
                <a:uLnTx/>
                <a:uFillTx/>
                <a:latin typeface="Menlo" panose="020B0609030804020204" pitchFamily="49" charset="0"/>
                <a:ea typeface="+mn-ea"/>
                <a:cs typeface="+mn-cs"/>
              </a:rPr>
              <a:t>    await</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 </a:t>
            </a:r>
            <a:r>
              <a:rPr kumimoji="0" lang="en-US" sz="1800" b="0" i="0" u="none" strike="noStrike" kern="1200" cap="none" spc="0" normalizeH="0" baseline="0" noProof="0" dirty="0">
                <a:ln>
                  <a:noFill/>
                </a:ln>
                <a:solidFill>
                  <a:srgbClr val="795E26"/>
                </a:solidFill>
                <a:effectLst/>
                <a:uLnTx/>
                <a:uFillTx/>
                <a:latin typeface="Menlo" panose="020B0609030804020204" pitchFamily="49" charset="0"/>
                <a:ea typeface="+mn-ea"/>
                <a:cs typeface="+mn-cs"/>
              </a:rPr>
              <a:t>disconnect</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AF00DB"/>
                </a:solidFill>
                <a:effectLst/>
                <a:uLnTx/>
                <a:uFillTx/>
                <a:latin typeface="Menlo" panose="020B0609030804020204" pitchFamily="49" charset="0"/>
                <a:ea typeface="+mn-ea"/>
                <a:cs typeface="+mn-cs"/>
              </a:rPr>
              <a:t>    await</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 </a:t>
            </a:r>
            <a:r>
              <a:rPr kumimoji="0" lang="en-US" sz="1800" b="0" i="0" u="none" strike="noStrike" kern="1200" cap="none" spc="0" normalizeH="0" baseline="0" noProof="0" dirty="0" err="1">
                <a:ln>
                  <a:noFill/>
                </a:ln>
                <a:solidFill>
                  <a:srgbClr val="001080"/>
                </a:solidFill>
                <a:effectLst/>
                <a:uLnTx/>
                <a:uFillTx/>
                <a:latin typeface="Menlo" panose="020B0609030804020204" pitchFamily="49" charset="0"/>
                <a:ea typeface="+mn-ea"/>
                <a:cs typeface="+mn-cs"/>
              </a:rPr>
              <a:t>mongo</a:t>
            </a:r>
            <a:r>
              <a:rPr kumimoji="0" lang="en-US" sz="1800" b="0" i="0" u="none" strike="noStrike" kern="1200" cap="none" spc="0" normalizeH="0" baseline="0" noProof="0" dirty="0" err="1">
                <a:ln>
                  <a:noFill/>
                </a:ln>
                <a:solidFill>
                  <a:srgbClr val="3B3B3B"/>
                </a:solidFill>
                <a:effectLst/>
                <a:uLnTx/>
                <a:uFillTx/>
                <a:latin typeface="Menlo" panose="020B0609030804020204" pitchFamily="49" charset="0"/>
                <a:ea typeface="+mn-ea"/>
                <a:cs typeface="+mn-cs"/>
              </a:rPr>
              <a:t>.</a:t>
            </a:r>
            <a:r>
              <a:rPr kumimoji="0" lang="en-US" sz="1800" b="0" i="0" u="none" strike="noStrike" kern="1200" cap="none" spc="0" normalizeH="0" baseline="0" noProof="0" dirty="0" err="1">
                <a:ln>
                  <a:noFill/>
                </a:ln>
                <a:solidFill>
                  <a:srgbClr val="795E26"/>
                </a:solidFill>
                <a:effectLst/>
                <a:uLnTx/>
                <a:uFillTx/>
                <a:latin typeface="Menlo" panose="020B0609030804020204" pitchFamily="49" charset="0"/>
                <a:ea typeface="+mn-ea"/>
                <a:cs typeface="+mn-cs"/>
              </a:rPr>
              <a:t>stop</a:t>
            </a: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rPr>
            </a:br>
            <a:endParaRPr kumimoji="0" lang="en-US" sz="1800" b="0" i="0" u="none" strike="noStrike" kern="1200" cap="none" spc="0" normalizeH="0" baseline="0" noProof="0" dirty="0">
              <a:ln>
                <a:noFill/>
              </a:ln>
              <a:solidFill>
                <a:srgbClr val="3B3B3B"/>
              </a:solidFill>
              <a:effectLst/>
              <a:uLnTx/>
              <a:uFillTx/>
              <a:latin typeface="Menlo" panose="020B0609030804020204" pitchFamily="49" charset="0"/>
              <a:ea typeface="+mn-ea"/>
              <a:cs typeface="+mn-cs"/>
            </a:endParaRPr>
          </a:p>
        </p:txBody>
      </p:sp>
      <p:sp>
        <p:nvSpPr>
          <p:cNvPr id="39" name="Network…">
            <a:extLst>
              <a:ext uri="{FF2B5EF4-FFF2-40B4-BE49-F238E27FC236}">
                <a16:creationId xmlns:a16="http://schemas.microsoft.com/office/drawing/2014/main" id="{B77171FD-66E4-F350-7F2D-17AEAD2A1155}"/>
              </a:ext>
            </a:extLst>
          </p:cNvPr>
          <p:cNvSpPr txBox="1"/>
          <p:nvPr/>
        </p:nvSpPr>
        <p:spPr>
          <a:xfrm>
            <a:off x="8999178" y="2340284"/>
            <a:ext cx="2025043" cy="830997"/>
          </a:xfrm>
          <a:prstGeom prst="rect">
            <a:avLst/>
          </a:prstGeom>
          <a:noFill/>
          <a:ln w="254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20" tIns="45720" rIns="45720" bIns="45720" numCol="1"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sz="4800"/>
            </a:pPr>
            <a:r>
              <a:rPr kumimoji="0" sz="2400" b="0" i="0" u="none" strike="noStrike" kern="1200" cap="none" spc="0" normalizeH="0" baseline="0" noProof="0">
                <a:ln>
                  <a:noFill/>
                </a:ln>
                <a:solidFill>
                  <a:prstClr val="black"/>
                </a:solidFill>
                <a:effectLst/>
                <a:uLnTx/>
                <a:uFillTx/>
                <a:latin typeface="Calibri" panose="020F0502020204030204"/>
                <a:ea typeface="+mn-ea"/>
                <a:cs typeface="+mn-cs"/>
              </a:rPr>
              <a:t>Network</a:t>
            </a: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 Time, Randomness</a:t>
            </a:r>
            <a:endParaRPr kumimoji="0" sz="24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4571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CDA118-C5EE-8266-0673-2325A665956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12ED326-D07B-01AE-C9A4-E677A5A45D26}"/>
              </a:ext>
            </a:extLst>
          </p:cNvPr>
          <p:cNvSpPr>
            <a:spLocks noGrp="1"/>
          </p:cNvSpPr>
          <p:nvPr>
            <p:ph type="title"/>
          </p:nvPr>
        </p:nvSpPr>
        <p:spPr/>
        <p:txBody>
          <a:bodyPr/>
          <a:lstStyle/>
          <a:p>
            <a:r>
              <a:rPr lang="en-US" dirty="0"/>
              <a:t>Hijack hard-to-control parts of environment</a:t>
            </a:r>
          </a:p>
        </p:txBody>
      </p:sp>
      <p:sp>
        <p:nvSpPr>
          <p:cNvPr id="22" name="Rounded Rectangle">
            <a:extLst>
              <a:ext uri="{FF2B5EF4-FFF2-40B4-BE49-F238E27FC236}">
                <a16:creationId xmlns:a16="http://schemas.microsoft.com/office/drawing/2014/main" id="{25038245-B9E4-AE49-1D00-AF155E6ADECB}"/>
              </a:ext>
            </a:extLst>
          </p:cNvPr>
          <p:cNvSpPr/>
          <p:nvPr/>
        </p:nvSpPr>
        <p:spPr>
          <a:xfrm>
            <a:off x="4719483" y="1819836"/>
            <a:ext cx="1828801" cy="1828801"/>
          </a:xfrm>
          <a:prstGeom prst="roundRect">
            <a:avLst>
              <a:gd name="adj" fmla="val 16667"/>
            </a:avLst>
          </a:prstGeom>
          <a:solidFill>
            <a:schemeClr val="bg2"/>
          </a:solidFill>
          <a:ln w="25400" cap="flat">
            <a:solidFill>
              <a:srgbClr val="0070C0"/>
            </a:solidFill>
            <a:prstDash val="solid"/>
            <a:miter lim="800000"/>
          </a:ln>
          <a:effectLst/>
        </p:spPr>
        <p:txBody>
          <a:bodyPr wrap="square" lIns="45720" tIns="45720" rIns="45720" bIns="45720"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solidFill>
                  <a:srgbClr val="FFFFFF"/>
                </a:solidFill>
              </a:defRPr>
            </a:pPr>
            <a:endParaRPr kumimoji="0" sz="9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nvGrpSpPr>
          <p:cNvPr id="32" name="Rounded Rectangle 5">
            <a:extLst>
              <a:ext uri="{FF2B5EF4-FFF2-40B4-BE49-F238E27FC236}">
                <a16:creationId xmlns:a16="http://schemas.microsoft.com/office/drawing/2014/main" id="{1F139E6E-DE2B-CB71-9E4B-AD6706FC0329}"/>
              </a:ext>
            </a:extLst>
          </p:cNvPr>
          <p:cNvGrpSpPr/>
          <p:nvPr/>
        </p:nvGrpSpPr>
        <p:grpSpPr>
          <a:xfrm>
            <a:off x="856105" y="1797867"/>
            <a:ext cx="1828801" cy="1828801"/>
            <a:chOff x="0" y="0"/>
            <a:chExt cx="3657600" cy="3657600"/>
          </a:xfrm>
          <a:solidFill>
            <a:schemeClr val="accent6">
              <a:lumMod val="20000"/>
              <a:lumOff val="80000"/>
            </a:schemeClr>
          </a:solidFill>
        </p:grpSpPr>
        <p:sp>
          <p:nvSpPr>
            <p:cNvPr id="33" name="Rounded Rectangle">
              <a:extLst>
                <a:ext uri="{FF2B5EF4-FFF2-40B4-BE49-F238E27FC236}">
                  <a16:creationId xmlns:a16="http://schemas.microsoft.com/office/drawing/2014/main" id="{39EBEE45-47AE-9CAF-3E1E-C816807A2D8B}"/>
                </a:ext>
              </a:extLst>
            </p:cNvPr>
            <p:cNvSpPr/>
            <p:nvPr/>
          </p:nvSpPr>
          <p:spPr>
            <a:xfrm>
              <a:off x="0" y="0"/>
              <a:ext cx="3657600" cy="3657600"/>
            </a:xfrm>
            <a:prstGeom prst="roundRect">
              <a:avLst>
                <a:gd name="adj" fmla="val 16667"/>
              </a:avLst>
            </a:prstGeom>
            <a:grpFill/>
            <a:ln w="25400" cap="flat">
              <a:solidFill>
                <a:srgbClr val="0070C0"/>
              </a:solidFill>
              <a:prstDash val="solid"/>
              <a:miter lim="800000"/>
            </a:ln>
            <a:effectLst/>
          </p:spPr>
          <p:txBody>
            <a:bodyPr wrap="square" lIns="45720" tIns="45720" rIns="45720" bIns="45720"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solidFill>
                    <a:srgbClr val="FFFFFF"/>
                  </a:solidFill>
                </a:defRPr>
              </a:pPr>
              <a:endParaRPr kumimoji="0"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4" name="Business Logic">
              <a:extLst>
                <a:ext uri="{FF2B5EF4-FFF2-40B4-BE49-F238E27FC236}">
                  <a16:creationId xmlns:a16="http://schemas.microsoft.com/office/drawing/2014/main" id="{6D1DDE86-8C16-0BC6-9DD9-0CC0DC549E99}"/>
                </a:ext>
              </a:extLst>
            </p:cNvPr>
            <p:cNvSpPr txBox="1"/>
            <p:nvPr/>
          </p:nvSpPr>
          <p:spPr>
            <a:xfrm>
              <a:off x="110872" y="628472"/>
              <a:ext cx="3387610" cy="2400657"/>
            </a:xfrm>
            <a:prstGeom prst="rect">
              <a:avLst/>
            </a:prstGeom>
            <a:grpFill/>
            <a:ln w="254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20" tIns="45720" rIns="45720" bIns="45720" numCol="1" anchor="ctr">
              <a:spAutoFit/>
            </a:bodyPr>
            <a:lstStyle>
              <a:lvl1pPr algn="ctr">
                <a:defRPr sz="4800"/>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Tests replace service-layer interaction</a:t>
              </a:r>
              <a:endParaRPr kumimoji="0"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9" name="Rounded Rectangle">
            <a:extLst>
              <a:ext uri="{FF2B5EF4-FFF2-40B4-BE49-F238E27FC236}">
                <a16:creationId xmlns:a16="http://schemas.microsoft.com/office/drawing/2014/main" id="{E3EE2FB9-B4F9-2B57-606A-D6F9A8A6321D}"/>
              </a:ext>
            </a:extLst>
          </p:cNvPr>
          <p:cNvSpPr/>
          <p:nvPr/>
        </p:nvSpPr>
        <p:spPr>
          <a:xfrm>
            <a:off x="4943040" y="2407174"/>
            <a:ext cx="1358569" cy="301233"/>
          </a:xfrm>
          <a:prstGeom prst="roundRect">
            <a:avLst>
              <a:gd name="adj" fmla="val 16667"/>
            </a:avLst>
          </a:prstGeom>
          <a:solidFill>
            <a:schemeClr val="bg2"/>
          </a:solidFill>
          <a:ln w="25400" cap="flat">
            <a:solidFill>
              <a:srgbClr val="0070C0"/>
            </a:solidFill>
            <a:prstDash val="solid"/>
            <a:miter lim="800000"/>
          </a:ln>
          <a:effectLst/>
        </p:spPr>
        <p:txBody>
          <a:bodyPr wrap="square" lIns="45720" tIns="45720" rIns="45720" bIns="45720"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solidFill>
                  <a:srgbClr val="FFFFFF"/>
                </a:solidFill>
              </a:defRPr>
            </a:pPr>
            <a:r>
              <a:rPr kumimoji="0" lang="en-US" sz="1600" b="0" i="0" u="none" strike="noStrike" kern="1200" cap="none" spc="0" normalizeH="0" baseline="0" noProof="0" dirty="0">
                <a:ln>
                  <a:solidFill>
                    <a:prstClr val="black"/>
                  </a:solidFill>
                </a:ln>
                <a:noFill/>
                <a:effectLst/>
                <a:uLnTx/>
                <a:uFillTx/>
                <a:latin typeface="Calibri" panose="020F0502020204030204"/>
                <a:ea typeface="+mn-ea"/>
                <a:cs typeface="+mn-cs"/>
              </a:rPr>
              <a:t>Controller</a:t>
            </a:r>
            <a:endParaRPr kumimoji="0" sz="1600" b="0" i="0" u="none" strike="noStrike" kern="1200" cap="none" spc="0" normalizeH="0" baseline="0" noProof="0" dirty="0">
              <a:ln>
                <a:solidFill>
                  <a:prstClr val="black"/>
                </a:solidFill>
              </a:ln>
              <a:noFill/>
              <a:effectLst/>
              <a:uLnTx/>
              <a:uFillTx/>
              <a:latin typeface="Calibri" panose="020F0502020204030204"/>
              <a:ea typeface="+mn-ea"/>
              <a:cs typeface="+mn-cs"/>
            </a:endParaRPr>
          </a:p>
        </p:txBody>
      </p:sp>
      <p:sp>
        <p:nvSpPr>
          <p:cNvPr id="10" name="Rounded Rectangle">
            <a:extLst>
              <a:ext uri="{FF2B5EF4-FFF2-40B4-BE49-F238E27FC236}">
                <a16:creationId xmlns:a16="http://schemas.microsoft.com/office/drawing/2014/main" id="{FDE8BC65-A9CB-7D95-CA11-31A19D3922E9}"/>
              </a:ext>
            </a:extLst>
          </p:cNvPr>
          <p:cNvSpPr/>
          <p:nvPr/>
        </p:nvSpPr>
        <p:spPr>
          <a:xfrm>
            <a:off x="4943039" y="2762326"/>
            <a:ext cx="1358569" cy="301233"/>
          </a:xfrm>
          <a:prstGeom prst="roundRect">
            <a:avLst>
              <a:gd name="adj" fmla="val 16667"/>
            </a:avLst>
          </a:prstGeom>
          <a:solidFill>
            <a:srgbClr val="FBE5D6"/>
          </a:solidFill>
          <a:ln w="25400" cap="flat">
            <a:solidFill>
              <a:srgbClr val="0070C0"/>
            </a:solidFill>
            <a:prstDash val="solid"/>
            <a:miter lim="800000"/>
          </a:ln>
          <a:effectLst/>
        </p:spPr>
        <p:txBody>
          <a:bodyPr wrap="square" lIns="45720" tIns="45720" rIns="45720" bIns="45720"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solidFill>
                  <a:srgbClr val="FFFFFF"/>
                </a:solidFill>
              </a:defRPr>
            </a:pPr>
            <a:r>
              <a:rPr kumimoji="0" lang="en-US" sz="1600" b="0" i="0" u="none" strike="noStrike" kern="1200" cap="none" spc="0" normalizeH="0" baseline="0" noProof="0" dirty="0">
                <a:ln>
                  <a:solidFill>
                    <a:prstClr val="black"/>
                  </a:solidFill>
                </a:ln>
                <a:noFill/>
                <a:effectLst/>
                <a:uLnTx/>
                <a:uFillTx/>
                <a:latin typeface="Calibri" panose="020F0502020204030204"/>
                <a:ea typeface="+mn-ea"/>
                <a:cs typeface="+mn-cs"/>
              </a:rPr>
              <a:t>Service</a:t>
            </a:r>
            <a:endParaRPr kumimoji="0" sz="1600" b="0" i="0" u="none" strike="noStrike" kern="1200" cap="none" spc="0" normalizeH="0" baseline="0" noProof="0" dirty="0">
              <a:ln>
                <a:solidFill>
                  <a:prstClr val="black"/>
                </a:solidFill>
              </a:ln>
              <a:noFill/>
              <a:effectLst/>
              <a:uLnTx/>
              <a:uFillTx/>
              <a:latin typeface="Calibri" panose="020F0502020204030204"/>
              <a:ea typeface="+mn-ea"/>
              <a:cs typeface="+mn-cs"/>
            </a:endParaRPr>
          </a:p>
        </p:txBody>
      </p:sp>
      <p:sp>
        <p:nvSpPr>
          <p:cNvPr id="11" name="Rounded Rectangle">
            <a:extLst>
              <a:ext uri="{FF2B5EF4-FFF2-40B4-BE49-F238E27FC236}">
                <a16:creationId xmlns:a16="http://schemas.microsoft.com/office/drawing/2014/main" id="{09817EAA-491A-5CE1-CC8B-2C490BCA8E72}"/>
              </a:ext>
            </a:extLst>
          </p:cNvPr>
          <p:cNvSpPr/>
          <p:nvPr/>
        </p:nvSpPr>
        <p:spPr>
          <a:xfrm>
            <a:off x="4943038" y="3117478"/>
            <a:ext cx="1358569" cy="301233"/>
          </a:xfrm>
          <a:prstGeom prst="roundRect">
            <a:avLst>
              <a:gd name="adj" fmla="val 16667"/>
            </a:avLst>
          </a:prstGeom>
          <a:solidFill>
            <a:srgbClr val="FBE5D6"/>
          </a:solidFill>
          <a:ln w="25400" cap="flat">
            <a:solidFill>
              <a:srgbClr val="0070C0"/>
            </a:solidFill>
            <a:prstDash val="solid"/>
            <a:miter lim="800000"/>
          </a:ln>
          <a:effectLst/>
        </p:spPr>
        <p:txBody>
          <a:bodyPr wrap="square" lIns="45720" tIns="45720" rIns="45720" bIns="45720"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solidFill>
                  <a:srgbClr val="FFFFFF"/>
                </a:solidFill>
              </a:defRPr>
            </a:pPr>
            <a:r>
              <a:rPr kumimoji="0" lang="en-US" sz="1600" b="0" i="0" u="none" strike="noStrike" kern="1200" cap="none" spc="0" normalizeH="0" baseline="0" noProof="0" dirty="0">
                <a:ln>
                  <a:solidFill>
                    <a:prstClr val="black"/>
                  </a:solidFill>
                </a:ln>
                <a:noFill/>
                <a:effectLst/>
                <a:uLnTx/>
                <a:uFillTx/>
                <a:latin typeface="Calibri" panose="020F0502020204030204"/>
                <a:ea typeface="+mn-ea"/>
                <a:cs typeface="+mn-cs"/>
              </a:rPr>
              <a:t>Repository</a:t>
            </a:r>
          </a:p>
        </p:txBody>
      </p:sp>
      <p:sp>
        <p:nvSpPr>
          <p:cNvPr id="7" name="Straight Arrow Connector 13">
            <a:extLst>
              <a:ext uri="{FF2B5EF4-FFF2-40B4-BE49-F238E27FC236}">
                <a16:creationId xmlns:a16="http://schemas.microsoft.com/office/drawing/2014/main" id="{6FD846BF-AE16-0A90-323D-67B690277554}"/>
              </a:ext>
            </a:extLst>
          </p:cNvPr>
          <p:cNvSpPr/>
          <p:nvPr/>
        </p:nvSpPr>
        <p:spPr>
          <a:xfrm>
            <a:off x="2691255" y="2734312"/>
            <a:ext cx="2245435" cy="161352"/>
          </a:xfrm>
          <a:prstGeom prst="line">
            <a:avLst/>
          </a:prstGeom>
          <a:ln w="127000">
            <a:solidFill>
              <a:schemeClr val="accent1"/>
            </a:solidFill>
            <a:miter/>
            <a:headEnd type="triangle"/>
            <a:tailEnd type="triangle"/>
          </a:ln>
        </p:spPr>
        <p:txBody>
          <a:bodyPr tIns="45720" bIns="4572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4" name="Freeform 21">
            <a:extLst>
              <a:ext uri="{FF2B5EF4-FFF2-40B4-BE49-F238E27FC236}">
                <a16:creationId xmlns:a16="http://schemas.microsoft.com/office/drawing/2014/main" id="{6193CD24-F4A5-F3BF-4C52-F531658D3C1F}"/>
              </a:ext>
            </a:extLst>
          </p:cNvPr>
          <p:cNvGrpSpPr/>
          <p:nvPr/>
        </p:nvGrpSpPr>
        <p:grpSpPr>
          <a:xfrm>
            <a:off x="7013476" y="1533832"/>
            <a:ext cx="4888473" cy="3510117"/>
            <a:chOff x="-1" y="0"/>
            <a:chExt cx="9776943" cy="7020232"/>
          </a:xfrm>
        </p:grpSpPr>
        <p:sp>
          <p:nvSpPr>
            <p:cNvPr id="5" name="Line">
              <a:extLst>
                <a:ext uri="{FF2B5EF4-FFF2-40B4-BE49-F238E27FC236}">
                  <a16:creationId xmlns:a16="http://schemas.microsoft.com/office/drawing/2014/main" id="{650C7960-6E29-7359-3C81-81EFB6BA0043}"/>
                </a:ext>
              </a:extLst>
            </p:cNvPr>
            <p:cNvSpPr/>
            <p:nvPr/>
          </p:nvSpPr>
          <p:spPr>
            <a:xfrm>
              <a:off x="-1" y="0"/>
              <a:ext cx="9776943" cy="7020232"/>
            </a:xfrm>
            <a:custGeom>
              <a:avLst/>
              <a:gdLst/>
              <a:ahLst/>
              <a:cxnLst>
                <a:cxn ang="0">
                  <a:pos x="wd2" y="hd2"/>
                </a:cxn>
                <a:cxn ang="5400000">
                  <a:pos x="wd2" y="hd2"/>
                </a:cxn>
                <a:cxn ang="10800000">
                  <a:pos x="wd2" y="hd2"/>
                </a:cxn>
                <a:cxn ang="16200000">
                  <a:pos x="wd2" y="hd2"/>
                </a:cxn>
              </a:cxnLst>
              <a:rect l="0" t="0" r="r" b="b"/>
              <a:pathLst>
                <a:path w="21276" h="21600" extrusionOk="0">
                  <a:moveTo>
                    <a:pt x="15948" y="0"/>
                  </a:moveTo>
                  <a:cubicBezTo>
                    <a:pt x="11792" y="38"/>
                    <a:pt x="7636" y="76"/>
                    <a:pt x="5100" y="726"/>
                  </a:cubicBezTo>
                  <a:cubicBezTo>
                    <a:pt x="2565" y="1376"/>
                    <a:pt x="1505" y="1951"/>
                    <a:pt x="735" y="3903"/>
                  </a:cubicBezTo>
                  <a:cubicBezTo>
                    <a:pt x="-35" y="5854"/>
                    <a:pt x="-324" y="10165"/>
                    <a:pt x="478" y="12434"/>
                  </a:cubicBezTo>
                  <a:cubicBezTo>
                    <a:pt x="1281" y="14703"/>
                    <a:pt x="2950" y="16185"/>
                    <a:pt x="5549" y="17516"/>
                  </a:cubicBezTo>
                  <a:cubicBezTo>
                    <a:pt x="8149" y="18847"/>
                    <a:pt x="13455" y="19739"/>
                    <a:pt x="16077" y="20420"/>
                  </a:cubicBezTo>
                  <a:cubicBezTo>
                    <a:pt x="18698" y="21101"/>
                    <a:pt x="19987" y="21350"/>
                    <a:pt x="21276" y="21600"/>
                  </a:cubicBezTo>
                </a:path>
              </a:pathLst>
            </a:custGeom>
            <a:blipFill rotWithShape="1">
              <a:blip r:embed="rId3"/>
              <a:srcRect/>
              <a:tile tx="0" ty="0" sx="100000" sy="100000" flip="none" algn="tl"/>
            </a:blipFill>
            <a:ln w="25400" cap="flat">
              <a:solidFill>
                <a:srgbClr val="0070C0"/>
              </a:solidFill>
              <a:prstDash val="dash"/>
              <a:miter lim="800000"/>
            </a:ln>
            <a:effectLst/>
          </p:spPr>
          <p:txBody>
            <a:bodyPr wrap="square" lIns="45720" tIns="45720" rIns="45720" bIns="45720"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solidFill>
                    <a:srgbClr val="FFFFFF"/>
                  </a:solidFill>
                </a:defRPr>
              </a:pPr>
              <a:endParaRPr kumimoji="0"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Mo">
              <a:extLst>
                <a:ext uri="{FF2B5EF4-FFF2-40B4-BE49-F238E27FC236}">
                  <a16:creationId xmlns:a16="http://schemas.microsoft.com/office/drawing/2014/main" id="{CA6A0991-39A4-F01F-DCC7-4F2474D58E39}"/>
                </a:ext>
              </a:extLst>
            </p:cNvPr>
            <p:cNvSpPr txBox="1"/>
            <p:nvPr/>
          </p:nvSpPr>
          <p:spPr>
            <a:xfrm>
              <a:off x="104141" y="3279283"/>
              <a:ext cx="9568661" cy="461664"/>
            </a:xfrm>
            <a:prstGeom prst="rect">
              <a:avLst/>
            </a:prstGeom>
            <a:noFill/>
            <a:ln w="254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20" tIns="45720" rIns="45720" bIns="45720" numCol="1" anchor="ctr">
              <a:spAutoFit/>
            </a:bodyPr>
            <a:lstStyle>
              <a:lvl1pPr algn="ctr">
                <a:defRPr>
                  <a:solidFill>
                    <a:srgbClr val="FFFFFF"/>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sz="900" b="0" i="0" u="none" strike="noStrike" kern="1200" cap="none" spc="0" normalizeH="0" baseline="0" noProof="0">
                  <a:ln>
                    <a:noFill/>
                  </a:ln>
                  <a:solidFill>
                    <a:srgbClr val="FFFFFF"/>
                  </a:solidFill>
                  <a:effectLst/>
                  <a:uLnTx/>
                  <a:uFillTx/>
                  <a:latin typeface="Calibri" panose="020F0502020204030204"/>
                  <a:ea typeface="+mn-ea"/>
                  <a:cs typeface="+mn-cs"/>
                </a:rPr>
                <a:t>Mo</a:t>
              </a:r>
            </a:p>
          </p:txBody>
        </p:sp>
      </p:grpSp>
      <p:grpSp>
        <p:nvGrpSpPr>
          <p:cNvPr id="14" name="Group">
            <a:extLst>
              <a:ext uri="{FF2B5EF4-FFF2-40B4-BE49-F238E27FC236}">
                <a16:creationId xmlns:a16="http://schemas.microsoft.com/office/drawing/2014/main" id="{31CC2186-E2F2-DD73-ABC2-C51AB002BE6E}"/>
              </a:ext>
            </a:extLst>
          </p:cNvPr>
          <p:cNvGrpSpPr/>
          <p:nvPr/>
        </p:nvGrpSpPr>
        <p:grpSpPr>
          <a:xfrm>
            <a:off x="8750961" y="1846149"/>
            <a:ext cx="2350566" cy="1832355"/>
            <a:chOff x="0" y="0"/>
            <a:chExt cx="4701130" cy="3664706"/>
          </a:xfrm>
        </p:grpSpPr>
        <p:sp>
          <p:nvSpPr>
            <p:cNvPr id="17" name="Shape">
              <a:extLst>
                <a:ext uri="{FF2B5EF4-FFF2-40B4-BE49-F238E27FC236}">
                  <a16:creationId xmlns:a16="http://schemas.microsoft.com/office/drawing/2014/main" id="{750CD6D2-8416-657E-A162-8ED9AB161F38}"/>
                </a:ext>
              </a:extLst>
            </p:cNvPr>
            <p:cNvSpPr/>
            <p:nvPr/>
          </p:nvSpPr>
          <p:spPr>
            <a:xfrm>
              <a:off x="0" y="-1"/>
              <a:ext cx="4701131" cy="3664708"/>
            </a:xfrm>
            <a:custGeom>
              <a:avLst/>
              <a:gdLst/>
              <a:ahLst/>
              <a:cxnLst>
                <a:cxn ang="0">
                  <a:pos x="wd2" y="hd2"/>
                </a:cxn>
                <a:cxn ang="5400000">
                  <a:pos x="wd2" y="hd2"/>
                </a:cxn>
                <a:cxn ang="10800000">
                  <a:pos x="wd2" y="hd2"/>
                </a:cxn>
                <a:cxn ang="16200000">
                  <a:pos x="wd2" y="hd2"/>
                </a:cxn>
              </a:cxnLst>
              <a:rect l="0" t="0" r="r" b="b"/>
              <a:pathLst>
                <a:path w="20879" h="20684" extrusionOk="0">
                  <a:moveTo>
                    <a:pt x="1901" y="6800"/>
                  </a:moveTo>
                  <a:lnTo>
                    <a:pt x="1901" y="6800"/>
                  </a:ln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lnTo>
                    <a:pt x="10857" y="1573"/>
                  </a:ln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lnTo>
                    <a:pt x="18513" y="2598"/>
                  </a:lnTo>
                  <a:cubicBezTo>
                    <a:pt x="19885" y="3102"/>
                    <a:pt x="20694" y="5013"/>
                    <a:pt x="20321" y="6865"/>
                  </a:cubicBezTo>
                  <a:cubicBezTo>
                    <a:pt x="20289" y="7020"/>
                    <a:pt x="20250" y="7173"/>
                    <a:pt x="20203" y="7321"/>
                  </a:cubicBez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lnTo>
                    <a:pt x="2820" y="16914"/>
                  </a:lnTo>
                  <a:cubicBezTo>
                    <a:pt x="1666" y="17096"/>
                    <a:pt x="620" y="15986"/>
                    <a:pt x="485" y="14435"/>
                  </a:cubicBezTo>
                  <a:cubicBezTo>
                    <a:pt x="412" y="13608"/>
                    <a:pt x="615" y="12780"/>
                    <a:pt x="1038" y="12172"/>
                  </a:cubicBezTo>
                  <a:lnTo>
                    <a:pt x="1038" y="12172"/>
                  </a:lnTo>
                  <a:cubicBezTo>
                    <a:pt x="39" y="11379"/>
                    <a:pt x="-297" y="9639"/>
                    <a:pt x="288" y="8285"/>
                  </a:cubicBezTo>
                  <a:cubicBezTo>
                    <a:pt x="626" y="7504"/>
                    <a:pt x="1218" y="6988"/>
                    <a:pt x="1883" y="6895"/>
                  </a:cubicBezTo>
                  <a:close/>
                </a:path>
              </a:pathLst>
            </a:custGeom>
            <a:solidFill>
              <a:srgbClr val="FBE5D6"/>
            </a:solidFill>
            <a:ln w="25400" cap="flat">
              <a:solidFill>
                <a:srgbClr val="0070C0"/>
              </a:solidFill>
              <a:prstDash val="solid"/>
              <a:miter lim="800000"/>
            </a:ln>
            <a:effectLst/>
          </p:spPr>
          <p:txBody>
            <a:bodyPr wrap="square" lIns="45720" tIns="45720" rIns="45720" bIns="45720"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solidFill>
                    <a:srgbClr val="FFFFFF"/>
                  </a:solidFill>
                </a:defRPr>
              </a:pPr>
              <a:endParaRPr kumimoji="0"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8" name="Shape">
              <a:extLst>
                <a:ext uri="{FF2B5EF4-FFF2-40B4-BE49-F238E27FC236}">
                  <a16:creationId xmlns:a16="http://schemas.microsoft.com/office/drawing/2014/main" id="{DE5AFBAD-DC23-17F5-A821-1947A05861A7}"/>
                </a:ext>
              </a:extLst>
            </p:cNvPr>
            <p:cNvSpPr/>
            <p:nvPr/>
          </p:nvSpPr>
          <p:spPr>
            <a:xfrm>
              <a:off x="238713" y="186346"/>
              <a:ext cx="4307805" cy="3111462"/>
            </a:xfrm>
            <a:custGeom>
              <a:avLst/>
              <a:gdLst/>
              <a:ahLst/>
              <a:cxnLst>
                <a:cxn ang="0">
                  <a:pos x="wd2" y="hd2"/>
                </a:cxn>
                <a:cxn ang="5400000">
                  <a:pos x="wd2" y="hd2"/>
                </a:cxn>
                <a:cxn ang="10800000">
                  <a:pos x="wd2" y="hd2"/>
                </a:cxn>
                <a:cxn ang="16200000">
                  <a:pos x="wd2" y="hd2"/>
                </a:cxn>
              </a:cxnLst>
              <a:rect l="0" t="0" r="r" b="b"/>
              <a:pathLst>
                <a:path w="21600" h="21600" extrusionOk="0">
                  <a:moveTo>
                    <a:pt x="1380" y="14010"/>
                  </a:moveTo>
                  <a:cubicBezTo>
                    <a:pt x="899" y="14066"/>
                    <a:pt x="417" y="13902"/>
                    <a:pt x="0" y="13542"/>
                  </a:cubicBezTo>
                  <a:moveTo>
                    <a:pt x="2598" y="19137"/>
                  </a:moveTo>
                  <a:cubicBezTo>
                    <a:pt x="2405" y="19250"/>
                    <a:pt x="2202" y="19325"/>
                    <a:pt x="1994" y="19361"/>
                  </a:cubicBezTo>
                  <a:moveTo>
                    <a:pt x="7802" y="21600"/>
                  </a:moveTo>
                  <a:lnTo>
                    <a:pt x="7802" y="21600"/>
                  </a:lnTo>
                  <a:cubicBezTo>
                    <a:pt x="7657" y="21279"/>
                    <a:pt x="7535" y="20936"/>
                    <a:pt x="7438" y="20577"/>
                  </a:cubicBezTo>
                  <a:moveTo>
                    <a:pt x="14532" y="19050"/>
                  </a:moveTo>
                  <a:cubicBezTo>
                    <a:pt x="14510" y="19430"/>
                    <a:pt x="14462" y="19806"/>
                    <a:pt x="14386" y="20172"/>
                  </a:cubicBezTo>
                  <a:moveTo>
                    <a:pt x="17421" y="12116"/>
                  </a:moveTo>
                  <a:cubicBezTo>
                    <a:pt x="18505" y="12890"/>
                    <a:pt x="19193" y="14504"/>
                    <a:pt x="19193" y="16273"/>
                  </a:cubicBezTo>
                  <a:moveTo>
                    <a:pt x="21600" y="7649"/>
                  </a:moveTo>
                  <a:cubicBezTo>
                    <a:pt x="21423" y="8256"/>
                    <a:pt x="21153" y="8794"/>
                    <a:pt x="20811" y="9222"/>
                  </a:cubicBezTo>
                  <a:moveTo>
                    <a:pt x="19707" y="1814"/>
                  </a:moveTo>
                  <a:cubicBezTo>
                    <a:pt x="19737" y="2059"/>
                    <a:pt x="19751" y="2307"/>
                    <a:pt x="19749" y="2556"/>
                  </a:cubicBezTo>
                  <a:moveTo>
                    <a:pt x="14668" y="947"/>
                  </a:moveTo>
                  <a:cubicBezTo>
                    <a:pt x="14771" y="605"/>
                    <a:pt x="14907" y="286"/>
                    <a:pt x="15073" y="0"/>
                  </a:cubicBezTo>
                  <a:moveTo>
                    <a:pt x="10888" y="1399"/>
                  </a:moveTo>
                  <a:cubicBezTo>
                    <a:pt x="10930" y="1115"/>
                    <a:pt x="10996" y="841"/>
                    <a:pt x="11084" y="582"/>
                  </a:cubicBezTo>
                  <a:moveTo>
                    <a:pt x="6452" y="1676"/>
                  </a:moveTo>
                  <a:cubicBezTo>
                    <a:pt x="6709" y="1897"/>
                    <a:pt x="6947" y="2163"/>
                    <a:pt x="7160" y="2469"/>
                  </a:cubicBezTo>
                  <a:moveTo>
                    <a:pt x="1072" y="7905"/>
                  </a:moveTo>
                  <a:lnTo>
                    <a:pt x="1072" y="7905"/>
                  </a:lnTo>
                  <a:cubicBezTo>
                    <a:pt x="1016" y="7632"/>
                    <a:pt x="974" y="7353"/>
                    <a:pt x="948" y="7071"/>
                  </a:cubicBezTo>
                </a:path>
              </a:pathLst>
            </a:custGeom>
            <a:noFill/>
            <a:ln w="25400" cap="flat">
              <a:solidFill>
                <a:srgbClr val="0070C0"/>
              </a:solidFill>
              <a:prstDash val="solid"/>
              <a:miter lim="800000"/>
            </a:ln>
            <a:effectLst/>
          </p:spPr>
          <p:txBody>
            <a:bodyPr wrap="square" lIns="45720" tIns="45720" rIns="45720" bIns="45720"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solidFill>
                    <a:srgbClr val="FFFFFF"/>
                  </a:solidFill>
                </a:defRPr>
              </a:pPr>
              <a:endParaRPr kumimoji="0"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28" name="Straight Arrow Connector 8">
            <a:extLst>
              <a:ext uri="{FF2B5EF4-FFF2-40B4-BE49-F238E27FC236}">
                <a16:creationId xmlns:a16="http://schemas.microsoft.com/office/drawing/2014/main" id="{15F968A9-11FB-F279-3800-EC47951C7B40}"/>
              </a:ext>
            </a:extLst>
          </p:cNvPr>
          <p:cNvSpPr/>
          <p:nvPr/>
        </p:nvSpPr>
        <p:spPr>
          <a:xfrm flipV="1">
            <a:off x="6554633" y="2713563"/>
            <a:ext cx="2196328" cy="2286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127000">
            <a:solidFill>
              <a:schemeClr val="accent1"/>
            </a:solidFill>
            <a:miter/>
            <a:headEnd type="triangle"/>
            <a:tailEnd type="triangle"/>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6" name="Can 4">
            <a:extLst>
              <a:ext uri="{FF2B5EF4-FFF2-40B4-BE49-F238E27FC236}">
                <a16:creationId xmlns:a16="http://schemas.microsoft.com/office/drawing/2014/main" id="{2ABC231B-2951-BDCA-F0A0-50E86C20B7C7}"/>
              </a:ext>
            </a:extLst>
          </p:cNvPr>
          <p:cNvGrpSpPr/>
          <p:nvPr/>
        </p:nvGrpSpPr>
        <p:grpSpPr>
          <a:xfrm>
            <a:off x="4725832" y="4263463"/>
            <a:ext cx="1828801" cy="2432307"/>
            <a:chOff x="0" y="-2"/>
            <a:chExt cx="3657600" cy="4864612"/>
          </a:xfrm>
        </p:grpSpPr>
        <p:grpSp>
          <p:nvGrpSpPr>
            <p:cNvPr id="8" name="Group">
              <a:extLst>
                <a:ext uri="{FF2B5EF4-FFF2-40B4-BE49-F238E27FC236}">
                  <a16:creationId xmlns:a16="http://schemas.microsoft.com/office/drawing/2014/main" id="{A609099F-83E9-EC4D-05B9-B75F22F71214}"/>
                </a:ext>
              </a:extLst>
            </p:cNvPr>
            <p:cNvGrpSpPr/>
            <p:nvPr/>
          </p:nvGrpSpPr>
          <p:grpSpPr>
            <a:xfrm>
              <a:off x="0" y="-2"/>
              <a:ext cx="3657600" cy="4864612"/>
              <a:chOff x="0" y="-1"/>
              <a:chExt cx="3657600" cy="4864610"/>
            </a:xfrm>
          </p:grpSpPr>
          <p:sp>
            <p:nvSpPr>
              <p:cNvPr id="21" name="Shape">
                <a:extLst>
                  <a:ext uri="{FF2B5EF4-FFF2-40B4-BE49-F238E27FC236}">
                    <a16:creationId xmlns:a16="http://schemas.microsoft.com/office/drawing/2014/main" id="{3D45DAEB-B98D-033E-2E37-09CC9DE7D087}"/>
                  </a:ext>
                </a:extLst>
              </p:cNvPr>
              <p:cNvSpPr/>
              <p:nvPr/>
            </p:nvSpPr>
            <p:spPr>
              <a:xfrm>
                <a:off x="0" y="-1"/>
                <a:ext cx="3657600" cy="4864610"/>
              </a:xfrm>
              <a:custGeom>
                <a:avLst/>
                <a:gdLst/>
                <a:ahLst/>
                <a:cxnLst>
                  <a:cxn ang="0">
                    <a:pos x="wd2" y="hd2"/>
                  </a:cxn>
                  <a:cxn ang="5400000">
                    <a:pos x="wd2" y="hd2"/>
                  </a:cxn>
                  <a:cxn ang="10800000">
                    <a:pos x="wd2" y="hd2"/>
                  </a:cxn>
                  <a:cxn ang="16200000">
                    <a:pos x="wd2" y="hd2"/>
                  </a:cxn>
                </a:cxnLst>
                <a:rect l="0" t="0" r="r" b="b"/>
                <a:pathLst>
                  <a:path w="21600" h="21600" extrusionOk="0">
                    <a:moveTo>
                      <a:pt x="0" y="2030"/>
                    </a:move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close/>
                  </a:path>
                </a:pathLst>
              </a:custGeom>
              <a:solidFill>
                <a:srgbClr val="FBE5D6"/>
              </a:solidFill>
              <a:ln w="12700" cap="flat">
                <a:noFill/>
                <a:miter lim="400000"/>
              </a:ln>
              <a:effectLst/>
            </p:spPr>
            <p:txBody>
              <a:bodyPr wrap="square" lIns="45720" tIns="45720" rIns="45720" bIns="45720"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solidFill>
                      <a:srgbClr val="FFFFFF"/>
                    </a:solidFill>
                  </a:defRPr>
                </a:pPr>
                <a:endParaRPr kumimoji="0"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3" name="Oval">
                <a:extLst>
                  <a:ext uri="{FF2B5EF4-FFF2-40B4-BE49-F238E27FC236}">
                    <a16:creationId xmlns:a16="http://schemas.microsoft.com/office/drawing/2014/main" id="{727B4A9A-F14E-7D62-63F9-97A5169A413B}"/>
                  </a:ext>
                </a:extLst>
              </p:cNvPr>
              <p:cNvSpPr/>
              <p:nvPr/>
            </p:nvSpPr>
            <p:spPr>
              <a:xfrm>
                <a:off x="0" y="-1"/>
                <a:ext cx="3657600" cy="914401"/>
              </a:xfrm>
              <a:prstGeom prst="ellipse">
                <a:avLst/>
              </a:prstGeom>
              <a:solidFill>
                <a:srgbClr val="FFFFFF">
                  <a:alpha val="40000"/>
                </a:srgbClr>
              </a:solidFill>
              <a:ln w="12700" cap="flat">
                <a:noFill/>
                <a:miter lim="400000"/>
              </a:ln>
              <a:effectLst/>
            </p:spPr>
            <p:txBody>
              <a:bodyPr wrap="square" lIns="45720" tIns="45720" rIns="45720" bIns="45720"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solidFill>
                      <a:srgbClr val="FFFFFF"/>
                    </a:solidFill>
                  </a:defRPr>
                </a:pPr>
                <a:endParaRPr kumimoji="0"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0" name="Line">
                <a:extLst>
                  <a:ext uri="{FF2B5EF4-FFF2-40B4-BE49-F238E27FC236}">
                    <a16:creationId xmlns:a16="http://schemas.microsoft.com/office/drawing/2014/main" id="{574B5150-4982-14BB-7765-E73C8831FC0F}"/>
                  </a:ext>
                </a:extLst>
              </p:cNvPr>
              <p:cNvSpPr/>
              <p:nvPr/>
            </p:nvSpPr>
            <p:spPr>
              <a:xfrm>
                <a:off x="0" y="-1"/>
                <a:ext cx="3657600" cy="4864610"/>
              </a:xfrm>
              <a:custGeom>
                <a:avLst/>
                <a:gdLst/>
                <a:ahLst/>
                <a:cxnLst>
                  <a:cxn ang="0">
                    <a:pos x="wd2" y="hd2"/>
                  </a:cxn>
                  <a:cxn ang="5400000">
                    <a:pos x="wd2" y="hd2"/>
                  </a:cxn>
                  <a:cxn ang="10800000">
                    <a:pos x="wd2" y="hd2"/>
                  </a:cxn>
                  <a:cxn ang="16200000">
                    <a:pos x="wd2" y="hd2"/>
                  </a:cxn>
                </a:cxnLst>
                <a:rect l="0" t="0" r="r" b="b"/>
                <a:pathLst>
                  <a:path w="21600" h="21600" extrusionOk="0">
                    <a:moveTo>
                      <a:pt x="21600" y="2030"/>
                    </a:moveTo>
                    <a:cubicBezTo>
                      <a:pt x="21600" y="3151"/>
                      <a:pt x="16765" y="4060"/>
                      <a:pt x="10800" y="4060"/>
                    </a:cubicBezTo>
                    <a:cubicBezTo>
                      <a:pt x="4835" y="4060"/>
                      <a:pt x="0" y="3151"/>
                      <a:pt x="0" y="2030"/>
                    </a:cubicBez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lnTo>
                      <a:pt x="0" y="2030"/>
                    </a:lnTo>
                  </a:path>
                </a:pathLst>
              </a:custGeom>
              <a:solidFill>
                <a:schemeClr val="accent6">
                  <a:lumMod val="20000"/>
                  <a:lumOff val="80000"/>
                </a:schemeClr>
              </a:solidFill>
              <a:ln w="25400" cap="flat">
                <a:solidFill>
                  <a:srgbClr val="0070C0"/>
                </a:solidFill>
                <a:prstDash val="solid"/>
                <a:miter lim="800000"/>
              </a:ln>
              <a:effectLst/>
            </p:spPr>
            <p:txBody>
              <a:bodyPr wrap="square" lIns="45720" tIns="45720" rIns="45720" bIns="45720"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solidFill>
                      <a:srgbClr val="FFFFFF"/>
                    </a:solidFill>
                  </a:defRPr>
                </a:pPr>
                <a:endParaRPr kumimoji="0"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16" name="Database">
              <a:extLst>
                <a:ext uri="{FF2B5EF4-FFF2-40B4-BE49-F238E27FC236}">
                  <a16:creationId xmlns:a16="http://schemas.microsoft.com/office/drawing/2014/main" id="{FFB1E2FC-8A60-69F7-74A0-650ECC555B84}"/>
                </a:ext>
              </a:extLst>
            </p:cNvPr>
            <p:cNvSpPr txBox="1"/>
            <p:nvPr/>
          </p:nvSpPr>
          <p:spPr>
            <a:xfrm>
              <a:off x="104140" y="1091247"/>
              <a:ext cx="3449322" cy="3139319"/>
            </a:xfrm>
            <a:prstGeom prst="rect">
              <a:avLst/>
            </a:prstGeom>
            <a:noFill/>
            <a:ln w="254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20" tIns="45720" rIns="45720" bIns="45720" numCol="1" anchor="ctr">
              <a:spAutoFit/>
            </a:bodyPr>
            <a:lstStyle>
              <a:lvl1pPr>
                <a:defRPr sz="48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In-memory database, resets after each test</a:t>
              </a:r>
              <a:endParaRPr kumimoji="0"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6" name="Straight Arrow Connector 10">
            <a:extLst>
              <a:ext uri="{FF2B5EF4-FFF2-40B4-BE49-F238E27FC236}">
                <a16:creationId xmlns:a16="http://schemas.microsoft.com/office/drawing/2014/main" id="{20C9F612-6822-66B6-046E-154F97B20371}"/>
              </a:ext>
            </a:extLst>
          </p:cNvPr>
          <p:cNvSpPr/>
          <p:nvPr/>
        </p:nvSpPr>
        <p:spPr>
          <a:xfrm>
            <a:off x="5609968" y="3418711"/>
            <a:ext cx="12357" cy="1145097"/>
          </a:xfrm>
          <a:prstGeom prst="line">
            <a:avLst/>
          </a:prstGeom>
          <a:ln w="127000">
            <a:solidFill>
              <a:schemeClr val="accent1"/>
            </a:solidFill>
            <a:miter/>
            <a:headEnd type="triangle"/>
            <a:tailEnd type="triangle"/>
          </a:ln>
        </p:spPr>
        <p:txBody>
          <a:bodyPr tIns="45720" bIns="4572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8840ACD0-3C4C-B642-0DEE-5368C921BF2A}"/>
              </a:ext>
            </a:extLst>
          </p:cNvPr>
          <p:cNvSpPr/>
          <p:nvPr/>
        </p:nvSpPr>
        <p:spPr>
          <a:xfrm>
            <a:off x="6996852" y="2073446"/>
            <a:ext cx="362958" cy="1477328"/>
          </a:xfrm>
          <a:prstGeom prst="rect">
            <a:avLst/>
          </a:prstGeom>
          <a:solidFill>
            <a:srgbClr val="FF0000"/>
          </a:solidFill>
          <a:ln w="254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20" tIns="45720" rIns="45720" bIns="45720" numCol="1" spcCol="38100" rtlCol="0" anchor="ctr">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Light" panose="020F0302020204030204"/>
              <a:ea typeface="+mn-ea"/>
              <a:cs typeface="+mn-cs"/>
              <a:sym typeface="Calibri"/>
            </a:endParaRPr>
          </a:p>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Light" panose="020F0302020204030204"/>
              <a:ea typeface="+mn-ea"/>
              <a:cs typeface="+mn-cs"/>
              <a:sym typeface="Calibri"/>
            </a:endParaRPr>
          </a:p>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Light" panose="020F0302020204030204"/>
              <a:ea typeface="+mn-ea"/>
              <a:cs typeface="+mn-cs"/>
              <a:sym typeface="Calibri"/>
            </a:endParaRPr>
          </a:p>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Light" panose="020F0302020204030204"/>
              <a:ea typeface="+mn-ea"/>
              <a:cs typeface="+mn-cs"/>
              <a:sym typeface="Calibri"/>
            </a:endParaRPr>
          </a:p>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Light" panose="020F0302020204030204"/>
              <a:ea typeface="+mn-ea"/>
              <a:cs typeface="+mn-cs"/>
              <a:sym typeface="Calibri"/>
            </a:endParaRPr>
          </a:p>
        </p:txBody>
      </p:sp>
      <p:sp>
        <p:nvSpPr>
          <p:cNvPr id="19" name="Network…">
            <a:extLst>
              <a:ext uri="{FF2B5EF4-FFF2-40B4-BE49-F238E27FC236}">
                <a16:creationId xmlns:a16="http://schemas.microsoft.com/office/drawing/2014/main" id="{A4D0A170-4839-ABC9-B011-9E9CCCC0DF0E}"/>
              </a:ext>
            </a:extLst>
          </p:cNvPr>
          <p:cNvSpPr txBox="1"/>
          <p:nvPr/>
        </p:nvSpPr>
        <p:spPr>
          <a:xfrm>
            <a:off x="8999178" y="2340284"/>
            <a:ext cx="2025043" cy="830997"/>
          </a:xfrm>
          <a:prstGeom prst="rect">
            <a:avLst/>
          </a:prstGeom>
          <a:noFill/>
          <a:ln w="254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20" tIns="45720" rIns="45720" bIns="45720" numCol="1"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sz="4800"/>
            </a:pPr>
            <a:r>
              <a:rPr kumimoji="0" sz="2400" b="0" i="0" u="none" strike="noStrike" kern="1200" cap="none" spc="0" normalizeH="0" baseline="0" noProof="0">
                <a:ln>
                  <a:noFill/>
                </a:ln>
                <a:solidFill>
                  <a:prstClr val="black"/>
                </a:solidFill>
                <a:effectLst/>
                <a:uLnTx/>
                <a:uFillTx/>
                <a:latin typeface="Calibri" panose="020F0502020204030204"/>
                <a:ea typeface="+mn-ea"/>
                <a:cs typeface="+mn-cs"/>
              </a:rPr>
              <a:t>Network</a:t>
            </a: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 Time, Randomness</a:t>
            </a:r>
            <a:endParaRPr kumimoji="0" sz="24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159009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FF00"/>
        </a:solidFill>
      </a:spPr>
      <a:bodyPr rtlCol="0" anchor="ctr"/>
      <a:lstStyle>
        <a:defPPr algn="ctr">
          <a:defRPr sz="2400" dirty="0" smtClean="0">
            <a:solidFill>
              <a:sysClr val="windowText" lastClr="000000"/>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7893ce20-a697-4fd6-a4da-14011f6a471d}" enabled="1" method="Standard" siteId="{a8eec281-aaa3-4dae-ac9b-9a398b9215e7}" contentBits="0" removed="0"/>
</clbl:labelList>
</file>

<file path=docProps/app.xml><?xml version="1.0" encoding="utf-8"?>
<Properties xmlns="http://schemas.openxmlformats.org/officeDocument/2006/extended-properties" xmlns:vt="http://schemas.openxmlformats.org/officeDocument/2006/docPropsVTypes">
  <TotalTime>2</TotalTime>
  <Words>2687</Words>
  <Application>Microsoft Macintosh PowerPoint</Application>
  <PresentationFormat>Widescreen</PresentationFormat>
  <Paragraphs>278</Paragraphs>
  <Slides>22</Slides>
  <Notes>15</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22</vt:i4>
      </vt:variant>
    </vt:vector>
  </HeadingPairs>
  <TitlesOfParts>
    <vt:vector size="36" baseType="lpstr">
      <vt:lpstr>Aptos</vt:lpstr>
      <vt:lpstr>Arial</vt:lpstr>
      <vt:lpstr>Avenir Next Medium</vt:lpstr>
      <vt:lpstr>Avenir Next Regular</vt:lpstr>
      <vt:lpstr>Calibri</vt:lpstr>
      <vt:lpstr>Calibri Light</vt:lpstr>
      <vt:lpstr>Chalkboard SE Regular</vt:lpstr>
      <vt:lpstr>Helvetica Light</vt:lpstr>
      <vt:lpstr>Helvetica Neue</vt:lpstr>
      <vt:lpstr>Helvetica Neue Medium</vt:lpstr>
      <vt:lpstr>Ink Free</vt:lpstr>
      <vt:lpstr>Menlo</vt:lpstr>
      <vt:lpstr>Verdana</vt:lpstr>
      <vt:lpstr>1_Office Theme</vt:lpstr>
      <vt:lpstr>CS 4530: Fundamentals of Software Engineering Lesson 2.5 Testing Integrated Software Systems</vt:lpstr>
      <vt:lpstr>Software interacts with an environment</vt:lpstr>
      <vt:lpstr>Remove unnecessary parts of environment</vt:lpstr>
      <vt:lpstr>Test the appropriate connection points</vt:lpstr>
      <vt:lpstr>Test the appropriate connection points</vt:lpstr>
      <vt:lpstr>Test the appropriate connection points</vt:lpstr>
      <vt:lpstr>Test the appropriate connection points</vt:lpstr>
      <vt:lpstr>Control easy-to-control parts of environment</vt:lpstr>
      <vt:lpstr>Hijack hard-to-control parts of environment</vt:lpstr>
      <vt:lpstr>Break for live coding</vt:lpstr>
      <vt:lpstr>Test Doubles</vt:lpstr>
      <vt:lpstr>Test Doubles Have Weaknesses</vt:lpstr>
      <vt:lpstr>Break for more live coding</vt:lpstr>
      <vt:lpstr>What’s the endgame here?</vt:lpstr>
      <vt:lpstr>But some bugs are observable only when multiple components interact.</vt:lpstr>
      <vt:lpstr>Integration tests may be larger, even enormous</vt:lpstr>
      <vt:lpstr>Integration tests can be done in many ways</vt:lpstr>
      <vt:lpstr>How big is my test? Google’s Classification</vt:lpstr>
      <vt:lpstr>Testing Distribution (How much of each kind of testing we should do?)</vt:lpstr>
      <vt:lpstr>Integration Tests can be Flaky</vt:lpstr>
      <vt:lpstr>Flaky Test Example: Async/Wait</vt:lpstr>
      <vt:lpstr>We make flaky tests anyway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Simmons, Rob</dc:creator>
  <cp:lastModifiedBy>Simmons, Rob</cp:lastModifiedBy>
  <cp:revision>1</cp:revision>
  <dcterms:created xsi:type="dcterms:W3CDTF">2025-05-27T01:13:39Z</dcterms:created>
  <dcterms:modified xsi:type="dcterms:W3CDTF">2025-05-27T01:16:32Z</dcterms:modified>
</cp:coreProperties>
</file>