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57" r:id="rId2"/>
    <p:sldId id="270" r:id="rId3"/>
    <p:sldId id="558" r:id="rId4"/>
    <p:sldId id="560" r:id="rId5"/>
    <p:sldId id="559" r:id="rId6"/>
    <p:sldId id="55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7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1E01-E01C-1640-8707-6AB90BD898C8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77EA-4F5E-1347-8660-D567FB2E4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40258-BB11-45C3-AA35-3C22FA9B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A58AA-496F-17BC-909D-ACB6485FE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D0308-125B-7E24-3439-0210150B7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9F50A-DA57-D39A-7C43-242522B4C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13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Pair programming is another knowledge sharing activity on the 1:1 level, which you might have already heard about. &lt;read slide&gt;</a:t>
            </a:r>
          </a:p>
        </p:txBody>
      </p:sp>
    </p:spTree>
    <p:extLst>
      <p:ext uri="{BB962C8B-B14F-4D97-AF65-F5344CB8AC3E}">
        <p14:creationId xmlns:p14="http://schemas.microsoft.com/office/powerpoint/2010/main" val="349294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Pair programming has many benefits BESIDES helping you learn about the code – it’s a great way to learn about TOOLS!</a:t>
            </a:r>
          </a:p>
          <a:p>
            <a:br>
              <a:rPr lang="en-US"/>
            </a:br>
            <a:r>
              <a:rPr lang="en-US"/>
              <a:t>&lt;read slide&gt;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&lt;Looking at the figures – show the most frequent and effective discovery modes. </a:t>
            </a:r>
            <a:r>
              <a:rPr lang="en-US" err="1"/>
              <a:t>psuedonyms</a:t>
            </a:r>
            <a:r>
              <a:rPr lang="en-US"/>
              <a:t> of names are alphabetically ascending years of experience (Ben is 3 </a:t>
            </a:r>
            <a:r>
              <a:rPr lang="en-US" err="1"/>
              <a:t>yrs</a:t>
            </a:r>
            <a:r>
              <a:rPr lang="en-US"/>
              <a:t>, Zac is 32 </a:t>
            </a:r>
            <a:r>
              <a:rPr lang="en-US" err="1"/>
              <a:t>yrs</a:t>
            </a:r>
            <a:r>
              <a:rPr lang="en-US"/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282138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223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441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088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4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958824.19588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7A16-A104-57BA-3B04-7FFA4B43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AB44-7970-F3B4-FCE5-9F286D62E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>
                <a:sym typeface="Helvetica Neue" charset="0"/>
              </a:rPr>
              <a:t>CS 4530: Fundamentals of Software Engineering</a:t>
            </a:r>
            <a:br>
              <a:rPr lang="en-US" altLang="en-US" sz="3200">
                <a:sym typeface="Helvetica Neue" charset="0"/>
              </a:rPr>
            </a:br>
            <a:r>
              <a:rPr lang="en-US" altLang="en-US" sz="3200">
                <a:sym typeface="Helvetica Neue" charset="0"/>
              </a:rPr>
              <a:t>Lesson 4</a:t>
            </a:r>
            <a:r>
              <a:rPr lang="en-US" altLang="en-US">
                <a:sym typeface="Helvetica Neue" charset="0"/>
              </a:rPr>
              <a:t>.4: Pair Programming</a:t>
            </a:r>
            <a:endParaRPr lang="en-US" sz="32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42199A6-BE90-8B95-FC30-EFAE4C834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Verdana"/>
                <a:ea typeface="Verdana"/>
              </a:rPr>
              <a:t>Apurva Saini and Rob Simmons</a:t>
            </a:r>
          </a:p>
          <a:p>
            <a:pPr>
              <a:lnSpc>
                <a:spcPct val="100000"/>
              </a:lnSpc>
            </a:pPr>
            <a:r>
              <a:rPr lang="en-US" sz="2400"/>
              <a:t>Khoury College of Computer Sciences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CE1F9-B013-FBAC-711F-BEF34E7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F3CBF-DEC0-6518-824E-A46B4733590B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C596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2025 Released under the 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41B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CC BY-SA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C596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license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15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air Programming as a Mentoring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Pair Programming </a:t>
            </a:r>
            <a:r>
              <a:rPr lang="en-US"/>
              <a:t>is</a:t>
            </a:r>
            <a:r>
              <a:t> a </a:t>
            </a:r>
            <a:r>
              <a:rPr lang="en-US"/>
              <a:t>Knowledge Sharing </a:t>
            </a:r>
            <a:r>
              <a:t>Activity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282263-5366-8526-C56A-06D4F0E9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Two programmers work together at one computer, one “driving,” one “navigating”</a:t>
            </a:r>
          </a:p>
          <a:p>
            <a:r>
              <a:rPr lang="en-US"/>
              <a:t>Survey of professional programmers (2001):</a:t>
            </a:r>
          </a:p>
          <a:p>
            <a:pPr lvl="1"/>
            <a:r>
              <a:rPr lang="en-US"/>
              <a:t>90% “enjoyed collaborative programming more than solo programming”</a:t>
            </a:r>
          </a:p>
          <a:p>
            <a:pPr lvl="1"/>
            <a:r>
              <a:rPr lang="en-US"/>
              <a:t>95% were “more confident in their solutions” when pair programmed</a:t>
            </a:r>
          </a:p>
          <a:p>
            <a:pPr lvl="1"/>
            <a:r>
              <a:rPr lang="en-US"/>
              <a:t>Provides long-term benefits: reduces defects by 15%, code size by 15%</a:t>
            </a:r>
          </a:p>
          <a:p>
            <a:pPr lvl="1"/>
            <a:r>
              <a:rPr lang="en-US"/>
              <a:t>Increases costs by 15% to 100% compared to single developer on the task</a:t>
            </a:r>
          </a:p>
        </p:txBody>
      </p:sp>
      <p:sp>
        <p:nvSpPr>
          <p:cNvPr id="398" name="Cockburn and Williams. The Costs and Benefits of Pair Programming, (In: Extreme Programming Explained 2001)"/>
          <p:cNvSpPr txBox="1"/>
          <p:nvPr/>
        </p:nvSpPr>
        <p:spPr>
          <a:xfrm>
            <a:off x="2108977" y="6288969"/>
            <a:ext cx="5302734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Cockburn and Williams. The Costs and Benefits of Pair Programming, (In: Extreme Programming Explained 2001)</a:t>
            </a:r>
          </a:p>
        </p:txBody>
      </p:sp>
    </p:spTree>
    <p:extLst>
      <p:ext uri="{BB962C8B-B14F-4D97-AF65-F5344CB8AC3E}">
        <p14:creationId xmlns:p14="http://schemas.microsoft.com/office/powerpoint/2010/main" val="273570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E43-C558-A27A-F259-B59A34E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Verdana"/>
                <a:ea typeface="Verdana"/>
                <a:cs typeface="Calibri"/>
              </a:rPr>
              <a:t>Roles in Pair Programming</a:t>
            </a:r>
            <a:endParaRPr lang="en-US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88A7-F002-30C1-CC37-12BACC48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251" y="1433416"/>
            <a:ext cx="788734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Driver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Types the code</a:t>
            </a:r>
          </a:p>
          <a:p>
            <a:pPr lvl="1"/>
            <a:r>
              <a:rPr lang="en-US" sz="2000">
                <a:ea typeface="+mn-lt"/>
                <a:cs typeface="+mn-lt"/>
              </a:rPr>
              <a:t>Focused on immediate task</a:t>
            </a:r>
          </a:p>
          <a:p>
            <a:pPr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Navigator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Reviews each line of code</a:t>
            </a:r>
          </a:p>
          <a:p>
            <a:pPr marL="971550" lvl="1" indent="-28575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Spots errors and suggests improvements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How does it help: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Improves code quality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Encourages knowledge sharing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Reduces bugs early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Improves team communication</a:t>
            </a:r>
          </a:p>
          <a:p>
            <a:pPr marL="457200" lvl="1" indent="0">
              <a:buNone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C3951-3034-6ABB-9D57-01A59385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7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96D-8E84-3725-D971-645FCBE8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When to use Pair Programming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048E-543F-3EDA-31BA-C892865B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080"/>
            <a:ext cx="7887346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>
                <a:ea typeface="+mn-lt"/>
                <a:cs typeface="+mn-lt"/>
              </a:rPr>
              <a:t>Complex problems</a:t>
            </a:r>
            <a:r>
              <a:rPr lang="en-US">
                <a:ea typeface="+mn-lt"/>
                <a:cs typeface="+mn-lt"/>
              </a:rPr>
              <a:t>: Two minds can break down and solve difficult logic more efficiently, catching edge cases early.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Learning new technologies</a:t>
            </a:r>
            <a:r>
              <a:rPr lang="en-US">
                <a:ea typeface="+mn-lt"/>
                <a:cs typeface="+mn-lt"/>
              </a:rPr>
              <a:t>: One person may have experience, and the other can learn by doing and observing.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Code reviews in real time</a:t>
            </a:r>
            <a:r>
              <a:rPr lang="en-US">
                <a:ea typeface="+mn-lt"/>
                <a:cs typeface="+mn-lt"/>
              </a:rPr>
              <a:t>: Pairing acts like a continuous code review, allowing for cleaner, more robust code from the start.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Mentorship</a:t>
            </a:r>
            <a:r>
              <a:rPr lang="en-US">
                <a:ea typeface="+mn-lt"/>
                <a:cs typeface="+mn-lt"/>
              </a:rPr>
              <a:t>: Great for onboarding new team members—pairing allows them to learn the system while actively contributing.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Critical code paths</a:t>
            </a:r>
            <a:r>
              <a:rPr lang="en-US">
                <a:ea typeface="+mn-lt"/>
                <a:cs typeface="+mn-lt"/>
              </a:rPr>
              <a:t>: Important features (e.g., payment logic, auth systems) benefit from the extra scrutiny and collaboration.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5FF0-E5B8-3216-52E2-0A67EAE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53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37CE-3290-8C9B-68EA-3AE5DFBB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Common Pair Programming Styles</a:t>
            </a:r>
            <a:endParaRPr lang="en-US">
              <a:solidFill>
                <a:srgbClr val="000000"/>
              </a:solidFill>
              <a:latin typeface="Verdana"/>
              <a:ea typeface="Verdana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EA33-7347-805B-4A5A-DDE72F73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2200" b="1">
                <a:ea typeface="Calibri"/>
                <a:cs typeface="Calibri"/>
              </a:rPr>
              <a:t>Ping Pong pairing</a:t>
            </a:r>
            <a:r>
              <a:rPr lang="en-US" sz="2200">
                <a:ea typeface="Calibri"/>
                <a:cs typeface="Calibri"/>
              </a:rPr>
              <a:t>: Switch roles with each tests</a:t>
            </a:r>
          </a:p>
          <a:p>
            <a:pPr>
              <a:buFont typeface="Arial,Sans-Serif" panose="020B0604020202020204" pitchFamily="34" charset="0"/>
            </a:pPr>
            <a:r>
              <a:rPr lang="en-US" sz="2200" b="1">
                <a:ea typeface="Calibri"/>
                <a:cs typeface="Calibri"/>
              </a:rPr>
              <a:t>Strong style pairing</a:t>
            </a:r>
            <a:r>
              <a:rPr lang="en-US" sz="2200">
                <a:ea typeface="Calibri"/>
                <a:cs typeface="Calibri"/>
              </a:rPr>
              <a:t>: Driver only writes code as directed by the navigator</a:t>
            </a:r>
          </a:p>
          <a:p>
            <a:pPr>
              <a:buFont typeface="Arial,Sans-Serif" panose="020B0604020202020204" pitchFamily="34" charset="0"/>
            </a:pPr>
            <a:r>
              <a:rPr lang="en-US" sz="2200" b="1">
                <a:ea typeface="Calibri"/>
                <a:cs typeface="Calibri"/>
              </a:rPr>
              <a:t>Tour Guide</a:t>
            </a:r>
            <a:r>
              <a:rPr lang="en-US" sz="2200">
                <a:ea typeface="Calibri"/>
                <a:cs typeface="Calibri"/>
              </a:rPr>
              <a:t>: One that is familiar with the code guides another</a:t>
            </a:r>
          </a:p>
          <a:p>
            <a:pPr>
              <a:buFont typeface="Arial,Sans-Serif" panose="020B0604020202020204" pitchFamily="34" charset="0"/>
            </a:pPr>
            <a:r>
              <a:rPr lang="en-US" sz="2200">
                <a:ea typeface="Calibri"/>
                <a:cs typeface="Calibri"/>
              </a:rPr>
              <a:t>When not to pair:</a:t>
            </a:r>
          </a:p>
          <a:p>
            <a:pPr lvl="1">
              <a:buFont typeface="Arial,Sans-Serif" panose="020B0604020202020204" pitchFamily="34" charset="0"/>
            </a:pPr>
            <a:r>
              <a:rPr lang="en-US" sz="2200">
                <a:ea typeface="Calibri"/>
                <a:cs typeface="Calibri"/>
              </a:rPr>
              <a:t>Simple or repetitive tasks</a:t>
            </a:r>
          </a:p>
          <a:p>
            <a:pPr lvl="1">
              <a:buFont typeface="Arial,Sans-Serif" panose="020B0604020202020204" pitchFamily="34" charset="0"/>
            </a:pPr>
            <a:r>
              <a:rPr lang="en-US" sz="2200">
                <a:ea typeface="Calibri"/>
                <a:cs typeface="Calibri"/>
              </a:rPr>
              <a:t>Tasks requiring long research or reading</a:t>
            </a:r>
          </a:p>
          <a:p>
            <a:pPr lvl="1">
              <a:buFont typeface="Arial,Sans-Serif" panose="020B0604020202020204" pitchFamily="34" charset="0"/>
            </a:pPr>
            <a:r>
              <a:rPr lang="en-US" sz="2200">
                <a:ea typeface="Calibri"/>
                <a:cs typeface="Calibri"/>
              </a:rPr>
              <a:t>When you need deep focus</a:t>
            </a:r>
          </a:p>
          <a:p>
            <a:pPr>
              <a:buFont typeface="Arial"/>
              <a:buChar char="•"/>
            </a:pPr>
            <a:r>
              <a:rPr lang="en-US" sz="2200">
                <a:ea typeface="Calibri"/>
                <a:cs typeface="Calibri"/>
              </a:rPr>
              <a:t>How to pair effectively:</a:t>
            </a:r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Calibri"/>
                <a:cs typeface="Calibri"/>
              </a:rPr>
              <a:t>Communicate clearly and frequently</a:t>
            </a:r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Calibri"/>
                <a:cs typeface="Calibri"/>
              </a:rPr>
              <a:t>Take breaks</a:t>
            </a:r>
          </a:p>
          <a:p>
            <a:pPr marL="971550" lvl="1" indent="-285750">
              <a:buFont typeface="Arial"/>
              <a:buChar char="•"/>
            </a:pPr>
            <a:r>
              <a:rPr lang="en-US" sz="2200">
                <a:ea typeface="Calibri"/>
                <a:cs typeface="Calibri"/>
              </a:rPr>
              <a:t>Switch roles effectively (every 20-30 min)</a:t>
            </a:r>
          </a:p>
          <a:p>
            <a:pPr marL="971550" lvl="1" indent="-285750">
              <a:buFont typeface="Arial"/>
            </a:pPr>
            <a:r>
              <a:rPr lang="en-US" sz="2200">
                <a:ea typeface="Calibri"/>
                <a:cs typeface="Calibri"/>
              </a:rPr>
              <a:t>Use proper tools (Screen Share, live share, etc)</a:t>
            </a:r>
          </a:p>
          <a:p>
            <a:endParaRPr lang="en-US" sz="2200">
              <a:ea typeface="Calibri"/>
              <a:cs typeface="Calibri"/>
            </a:endParaRPr>
          </a:p>
          <a:p>
            <a:pPr lvl="1">
              <a:buFont typeface="Arial,Sans-Serif" panose="020B0604020202020204" pitchFamily="34" charset="0"/>
            </a:pPr>
            <a:endParaRPr lang="en-US" sz="22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90A63-98D9-035D-D16D-18C8C611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67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air Programming as a Mentoring Activ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/>
              <a:t>Pair Programming Improves Tool Diffusion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282263-5366-8526-C56A-06D4F0E9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0632" indent="-240632">
              <a:buSzPct val="100000"/>
            </a:pPr>
            <a:r>
              <a:rPr lang="en-US"/>
              <a:t>Peer observation and recommendation shown to be more effective at discovering new tools than other knowledge sharing approaches</a:t>
            </a:r>
          </a:p>
          <a:p>
            <a:pPr marL="240632" indent="-240632">
              <a:buSzPct val="100000"/>
            </a:pPr>
            <a:r>
              <a:rPr lang="en-US"/>
              <a:t>Examples: Hot keys, especially for CLI; IDE tricks</a:t>
            </a:r>
          </a:p>
          <a:p>
            <a:pPr marL="240632" indent="-240632">
              <a:buSzPct val="100000"/>
            </a:pPr>
            <a:r>
              <a:rPr lang="en-US"/>
              <a:t>Most common in 2011 survey: “Open Type” feature in Eclipse, developer tools in web browser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C8C03E03-A108-A36B-FE7F-8C53062E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5" y="4427008"/>
            <a:ext cx="6902450" cy="20510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“Peer interaction effectively, yet infrequently, enables programmers to discover new tools”, Emerson Murphy-Hill &amp; Gail C. Murphy, CSCW 2011">
            <a:extLst>
              <a:ext uri="{FF2B5EF4-FFF2-40B4-BE49-F238E27FC236}">
                <a16:creationId xmlns:a16="http://schemas.microsoft.com/office/drawing/2014/main" id="{8BF8DB32-B29B-B165-502F-548F9878221A}"/>
              </a:ext>
            </a:extLst>
          </p:cNvPr>
          <p:cNvSpPr txBox="1"/>
          <p:nvPr/>
        </p:nvSpPr>
        <p:spPr>
          <a:xfrm>
            <a:off x="2053438" y="6626574"/>
            <a:ext cx="7548541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00000"/>
                </a:solidFill>
              </a:defRPr>
            </a:pPr>
            <a:r>
              <a:rPr kumimoji="0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sz="10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Calibri" panose="020F0502020204030204"/>
                <a:ea typeface="+mn-ea"/>
                <a:cs typeface="+mn-cs"/>
                <a:hlinkClick r:id="rId4"/>
              </a:rPr>
              <a:t>Peer interaction effectively, yet infrequently, enables programmers to discover new tools</a:t>
            </a:r>
            <a:r>
              <a:rPr kumimoji="0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”, Emerson Murphy-Hill &amp; Gail C. Murphy, CSCW 2011</a:t>
            </a:r>
          </a:p>
        </p:txBody>
      </p:sp>
    </p:spTree>
    <p:extLst>
      <p:ext uri="{BB962C8B-B14F-4D97-AF65-F5344CB8AC3E}">
        <p14:creationId xmlns:p14="http://schemas.microsoft.com/office/powerpoint/2010/main" val="456430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Macintosh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Arial,Sans-Serif</vt:lpstr>
      <vt:lpstr>Calibri</vt:lpstr>
      <vt:lpstr>Helvetica Neue</vt:lpstr>
      <vt:lpstr>Verdana</vt:lpstr>
      <vt:lpstr>1_Office Theme</vt:lpstr>
      <vt:lpstr>CS 4530: Fundamentals of Software Engineering Lesson 4.4: Pair Programming</vt:lpstr>
      <vt:lpstr>Pair Programming is a Knowledge Sharing Activity</vt:lpstr>
      <vt:lpstr>Roles in Pair Programming</vt:lpstr>
      <vt:lpstr>When to use Pair Programming</vt:lpstr>
      <vt:lpstr>Common Pair Programming Styles </vt:lpstr>
      <vt:lpstr>Pair Programming Improves Tool Diffusion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Simmons, Rob</dc:creator>
  <cp:lastModifiedBy>Simmons, Rob</cp:lastModifiedBy>
  <cp:revision>1</cp:revision>
  <dcterms:created xsi:type="dcterms:W3CDTF">2025-05-27T01:27:34Z</dcterms:created>
  <dcterms:modified xsi:type="dcterms:W3CDTF">2025-05-27T01:28:14Z</dcterms:modified>
</cp:coreProperties>
</file>