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7"/>
  </p:notesMasterIdLst>
  <p:sldIdLst>
    <p:sldId id="718" r:id="rId2"/>
    <p:sldId id="500" r:id="rId3"/>
    <p:sldId id="498" r:id="rId4"/>
    <p:sldId id="499" r:id="rId5"/>
    <p:sldId id="496" r:id="rId6"/>
    <p:sldId id="433" r:id="rId7"/>
    <p:sldId id="445" r:id="rId8"/>
    <p:sldId id="447" r:id="rId9"/>
    <p:sldId id="457" r:id="rId10"/>
    <p:sldId id="460" r:id="rId11"/>
    <p:sldId id="458" r:id="rId12"/>
    <p:sldId id="514" r:id="rId13"/>
    <p:sldId id="720" r:id="rId14"/>
    <p:sldId id="488" r:id="rId15"/>
    <p:sldId id="719" r:id="rId16"/>
    <p:sldId id="435" r:id="rId17"/>
    <p:sldId id="501" r:id="rId18"/>
    <p:sldId id="502" r:id="rId19"/>
    <p:sldId id="464" r:id="rId20"/>
    <p:sldId id="505" r:id="rId21"/>
    <p:sldId id="463" r:id="rId22"/>
    <p:sldId id="504" r:id="rId23"/>
    <p:sldId id="465" r:id="rId24"/>
    <p:sldId id="466" r:id="rId25"/>
    <p:sldId id="507" r:id="rId26"/>
    <p:sldId id="451" r:id="rId27"/>
    <p:sldId id="721" r:id="rId28"/>
    <p:sldId id="722" r:id="rId29"/>
    <p:sldId id="509" r:id="rId30"/>
    <p:sldId id="511" r:id="rId31"/>
    <p:sldId id="510" r:id="rId32"/>
    <p:sldId id="512" r:id="rId33"/>
    <p:sldId id="513" r:id="rId34"/>
    <p:sldId id="516" r:id="rId35"/>
    <p:sldId id="456" r:id="rId36"/>
    <p:sldId id="520" r:id="rId37"/>
    <p:sldId id="521" r:id="rId38"/>
    <p:sldId id="472" r:id="rId39"/>
    <p:sldId id="471" r:id="rId40"/>
    <p:sldId id="723" r:id="rId41"/>
    <p:sldId id="490" r:id="rId42"/>
    <p:sldId id="491" r:id="rId43"/>
    <p:sldId id="492" r:id="rId44"/>
    <p:sldId id="493" r:id="rId45"/>
    <p:sldId id="49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FC0"/>
    <a:srgbClr val="B883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E8E72C-FEDB-424A-9758-247B9B736902}" v="13" dt="2025-06-12T01:34:52.434"/>
    <p1510:client id="{81255200-4377-5547-B638-87E696631A43}" v="29" dt="2025-06-11T14:57:54.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02"/>
    <p:restoredTop sz="85986"/>
  </p:normalViewPr>
  <p:slideViewPr>
    <p:cSldViewPr snapToGrid="0">
      <p:cViewPr varScale="1">
        <p:scale>
          <a:sx n="109" d="100"/>
          <a:sy n="109" d="100"/>
        </p:scale>
        <p:origin x="1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49CAD-1A1C-C14C-82E0-7C8EE51CA93F}" type="datetimeFigureOut">
              <a:rPr lang="en-US" smtClean="0"/>
              <a:t>6/13/25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7C2FE-14BE-B74D-96F0-2A5DC4BF0069}" type="slidenum">
              <a:rPr lang="en-US" smtClean="0"/>
              <a:t>‹#›</a:t>
            </a:fld>
            <a:endParaRPr lang="en-US"/>
          </a:p>
        </p:txBody>
      </p:sp>
    </p:spTree>
    <p:extLst>
      <p:ext uri="{BB962C8B-B14F-4D97-AF65-F5344CB8AC3E}">
        <p14:creationId xmlns:p14="http://schemas.microsoft.com/office/powerpoint/2010/main" val="3754081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a:t>
            </a:r>
          </a:p>
          <a:p>
            <a:r>
              <a:rPr lang="en-US" dirty="0"/>
              <a:t>In this organization, the producer knows who the consumer is,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C8196-10C6-A13C-A86A-DDEFE346DF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0DD7D2-BF57-CCC6-C4DB-528ED6CD88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CAD842-B65A-7723-01D2-C44A39C225EC}"/>
              </a:ext>
            </a:extLst>
          </p:cNvPr>
          <p:cNvSpPr>
            <a:spLocks noGrp="1"/>
          </p:cNvSpPr>
          <p:nvPr>
            <p:ph type="body" idx="1"/>
          </p:nvPr>
        </p:nvSpPr>
        <p:spPr/>
        <p:txBody>
          <a:bodyPr/>
          <a:lstStyle/>
          <a:p>
            <a:r>
              <a:rPr lang="en-US" dirty="0"/>
              <a:t>Alternatively, we could arrange things so that the producer *pushes* the data to the consumer.  </a:t>
            </a:r>
          </a:p>
          <a:p>
            <a:r>
              <a:rPr lang="en-US" dirty="0"/>
              <a:t>In this organization, the producer knows who the consumer is,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a:extLst>
              <a:ext uri="{FF2B5EF4-FFF2-40B4-BE49-F238E27FC236}">
                <a16:creationId xmlns:a16="http://schemas.microsoft.com/office/drawing/2014/main" id="{A6462BB3-D28D-F424-2350-16FA60B23B64}"/>
              </a:ext>
            </a:extLst>
          </p:cNvPr>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267212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explore some of the subtleties of this pattern.</a:t>
            </a:r>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r>
              <a:rPr lang="en-US" b="0" dirty="0"/>
              <a:t>.  Later on, we’ll talk about another implementation of the listener pattern that gives a different implementation of that flexibility.</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71B1C-C6F7-E4C5-CE1F-EB221F050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A218D8-CE6F-976A-1D40-86FD91150B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3EE8DC-FDE6-FFBF-BED1-F0812C26E5FB}"/>
              </a:ext>
            </a:extLst>
          </p:cNvPr>
          <p:cNvSpPr>
            <a:spLocks noGrp="1"/>
          </p:cNvSpPr>
          <p:nvPr>
            <p:ph type="body" idx="1"/>
          </p:nvPr>
        </p:nvSpPr>
        <p:spPr/>
        <p:txBody>
          <a:bodyPr/>
          <a:lstStyle/>
          <a:p>
            <a:r>
              <a:rPr lang="en-US" dirty="0"/>
              <a:t>Alternatively, we could arrange things so that the producer *pushes* the data to the consumer.  </a:t>
            </a:r>
          </a:p>
          <a:p>
            <a:r>
              <a:rPr lang="en-US" dirty="0"/>
              <a:t>In this organization, the producer knows who the consumer is,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a:extLst>
              <a:ext uri="{FF2B5EF4-FFF2-40B4-BE49-F238E27FC236}">
                <a16:creationId xmlns:a16="http://schemas.microsoft.com/office/drawing/2014/main" id="{0B25A262-C3AA-D4D9-C3A5-A50E6807DC1A}"/>
              </a:ext>
            </a:extLst>
          </p:cNvPr>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705902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60EFD-4683-42E5-C91A-10FA38CC7D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4399E2-56E4-8145-0207-D7BF8A6128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9DB31-077B-483B-1E1C-2D5BC0EE0EE9}"/>
              </a:ext>
            </a:extLst>
          </p:cNvPr>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a:extLst>
              <a:ext uri="{FF2B5EF4-FFF2-40B4-BE49-F238E27FC236}">
                <a16:creationId xmlns:a16="http://schemas.microsoft.com/office/drawing/2014/main" id="{DFC3D341-0D40-CE93-37C6-903F9396DFD2}"/>
              </a:ext>
            </a:extLst>
          </p:cNvPr>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097058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Emitters are useful if you have several different types of data to push.  The type </a:t>
            </a:r>
            <a:r>
              <a:rPr lang="en-US" dirty="0" err="1"/>
              <a:t>ClockEvents</a:t>
            </a:r>
            <a:r>
              <a:rPr lang="en-US" dirty="0"/>
              <a:t> gives us both the syntax and type of clock events; the comments, as usual, specifies the meaning of each kind of event.  (Remember: make sure your data has meaning!)</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1267564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sample emitter server.  `</a:t>
            </a:r>
            <a:r>
              <a:rPr lang="en-US" dirty="0" err="1"/>
              <a:t>getEmitter</a:t>
            </a:r>
            <a:r>
              <a:rPr lang="en-US" dirty="0"/>
              <a:t>` returns the emitter; the demo method sends two messages on the emitter.   The client gets the emitter from the server and sets up two listeners, one for each kind of message.</a:t>
            </a:r>
          </a:p>
          <a:p>
            <a:endParaRPr lang="en-US" dirty="0"/>
          </a:p>
          <a:p>
            <a:r>
              <a:rPr lang="en-US" dirty="0"/>
              <a:t>The client could also send messages on the emitter by calling </a:t>
            </a:r>
            <a:r>
              <a:rPr lang="en-US" dirty="0" err="1"/>
              <a:t>emitter.on</a:t>
            </a:r>
            <a:r>
              <a:rPr lang="en-US" dirty="0"/>
              <a:t>(), but we don’t need that for our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clock responds to an `</a:t>
            </a:r>
            <a:r>
              <a:rPr lang="en-US" dirty="0" err="1"/>
              <a:t>addListener</a:t>
            </a:r>
            <a:r>
              <a:rPr lang="en-US" dirty="0"/>
              <a:t>` request by giving the listener the emitter on which the clock will emit its events.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6619499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with this pattern is that the clock is not accurate until the next tick, which might be for a while.  What could we do to fix this? &lt;Discuss&gt;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660673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440797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a few different interaction-scale designs:  the data-pull pattern (which is so simple it hardly counts as a pattern), the data-push (or Observer or Listener) Pattern (implemented in several ways), and the Singleton Pattern.</a:t>
            </a:r>
          </a:p>
          <a:p>
            <a:endParaRPr lang="en-US" dirty="0"/>
          </a:p>
          <a:p>
            <a:r>
              <a:rPr lang="en-US" dirty="0"/>
              <a:t>The Observer pattern and the Singleton Patterns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back to clocks for 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saying "new Clock", we'll create a clock factory with a static .</a:t>
            </a:r>
            <a:r>
              <a:rPr lang="en-US" dirty="0" err="1"/>
              <a:t>createClock</a:t>
            </a:r>
            <a:r>
              <a:rPr lang="en-US" dirty="0"/>
              <a:t> method.  We make it a static method so you don't have to say "new </a:t>
            </a:r>
            <a:r>
              <a:rPr lang="en-US" dirty="0" err="1"/>
              <a:t>SimpleClockFactory</a:t>
            </a:r>
            <a:r>
              <a:rPr lang="en-US" dirty="0"/>
              <a:t>" every time.</a:t>
            </a:r>
          </a:p>
          <a:p>
            <a:endParaRPr lang="en-US" dirty="0"/>
          </a:p>
          <a:p>
            <a:r>
              <a:rPr lang="en-US" dirty="0"/>
              <a:t>And here's what it should do:  every time you call .</a:t>
            </a:r>
            <a:r>
              <a:rPr lang="en-US" dirty="0" err="1"/>
              <a:t>createClock</a:t>
            </a:r>
            <a:r>
              <a:rPr lang="en-US" dirty="0"/>
              <a:t>() you get a clock; we'll do that twice and test to see that each of the clocks works correctly.</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32868258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TDD methodology, let's start by writing some tests for the expected behavior.</a:t>
            </a:r>
          </a:p>
          <a:p>
            <a:endParaRPr lang="en-US" dirty="0"/>
          </a:p>
          <a:p>
            <a:r>
              <a:rPr lang="en-US" dirty="0"/>
              <a:t>The standard way to do this is to have a class (here called </a:t>
            </a:r>
            <a:r>
              <a:rPr lang="en-US" dirty="0" err="1"/>
              <a:t>SingletonClockFactory</a:t>
            </a:r>
            <a:r>
              <a:rPr lang="en-US" dirty="0"/>
              <a:t>) with a static method called ‘instance’. ('instance' is a standard name for this.)  Each call to instance() returns a clock.   </a:t>
            </a:r>
          </a:p>
          <a:p>
            <a:endParaRPr lang="en-US" dirty="0"/>
          </a:p>
          <a:p>
            <a:r>
              <a:rPr lang="en-US" dirty="0"/>
              <a:t>We want to arrange things so that every call to instance() returns the *same* clock. If we have two calls to instance(), how can we tell if they are the same clock?</a:t>
            </a:r>
          </a:p>
          <a:p>
            <a:endParaRPr lang="en-US" dirty="0"/>
          </a:p>
          <a:p>
            <a:r>
              <a:rPr lang="en-US" dirty="0"/>
              <a:t>In this test,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implement this behavior?</a:t>
            </a:r>
          </a:p>
          <a:p>
            <a:endParaRPr lang="en-US" dirty="0"/>
          </a:p>
          <a:p>
            <a:r>
              <a:rPr lang="en-US" dirty="0"/>
              <a:t>You create a first-time-through switch.  Here we use the static variable ‘</a:t>
            </a:r>
            <a:r>
              <a:rPr lang="en-US" dirty="0" err="1"/>
              <a:t>theClock</a:t>
            </a:r>
            <a:r>
              <a:rPr lang="en-US" dirty="0"/>
              <a:t>’ as a first-time-through switch.  It contains either an </a:t>
            </a:r>
            <a:r>
              <a:rPr lang="en-US" dirty="0" err="1"/>
              <a:t>Iclock</a:t>
            </a:r>
            <a:r>
              <a:rPr lang="en-US" dirty="0"/>
              <a:t> or the value ‘undefined’.</a:t>
            </a:r>
          </a:p>
          <a:p>
            <a:endParaRPr lang="en-US" dirty="0"/>
          </a:p>
          <a:p>
            <a:r>
              <a:rPr lang="en-US" dirty="0"/>
              <a:t>Initially, it is ‘undefined’</a:t>
            </a:r>
          </a:p>
          <a:p>
            <a:endParaRPr lang="en-US" dirty="0"/>
          </a:p>
          <a:p>
            <a:r>
              <a:rPr lang="en-US" dirty="0"/>
              <a:t>When anyone calls the public static method ‘instance’, it checks to see if ‘</a:t>
            </a:r>
            <a:r>
              <a:rPr lang="en-US" dirty="0" err="1"/>
              <a:t>theClock</a:t>
            </a:r>
            <a:r>
              <a:rPr lang="en-US" dirty="0"/>
              <a:t>’ is undefined.  If it is, then it creates a new Clock1(), and stores it in ‘</a:t>
            </a:r>
            <a:r>
              <a:rPr lang="en-US" dirty="0" err="1"/>
              <a:t>theClock</a:t>
            </a:r>
            <a:r>
              <a:rPr lang="en-US" dirty="0"/>
              <a:t>’.   Any subsequent calls to ‘instance’ will see that ‘</a:t>
            </a:r>
            <a:r>
              <a:rPr lang="en-US" dirty="0" err="1"/>
              <a:t>theClock</a:t>
            </a:r>
            <a:r>
              <a:rPr lang="en-US" dirty="0"/>
              <a:t>’ is not undefined, and do nothing. Either way, ‘instance’ returns the value of ‘</a:t>
            </a:r>
            <a:r>
              <a:rPr lang="en-US" dirty="0" err="1"/>
              <a:t>theClock</a:t>
            </a:r>
            <a:r>
              <a:rPr lang="en-US" dirty="0"/>
              <a:t>’.  As a result, we know that ‘new Clock1()’ is called at most once.</a:t>
            </a:r>
          </a:p>
          <a:p>
            <a:endParaRPr lang="en-US" dirty="0"/>
          </a:p>
          <a:p>
            <a:r>
              <a:rPr lang="en-US" dirty="0"/>
              <a:t>But… </a:t>
            </a:r>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r>
              <a:rPr lang="en-US" dirty="0"/>
              <a:t>This particular bit of code relies on the way that Typescript handles the value ‘undefined’.  Other languages have slightly different idioms for this.</a:t>
            </a:r>
          </a:p>
          <a:p>
            <a:endParaRPr lang="en-US" dirty="0"/>
          </a:p>
          <a:p>
            <a:r>
              <a:rPr lang="en-US" dirty="0"/>
              <a:t>Here we’ve created a singleton </a:t>
            </a:r>
            <a:r>
              <a:rPr lang="en-US" dirty="0" err="1"/>
              <a:t>PullingClock</a:t>
            </a:r>
            <a:r>
              <a:rPr lang="en-US" dirty="0"/>
              <a:t>, but you could do the same thing for any class that you only want to have one instance of.</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B8B72-AE78-23E0-1C18-6A819318BA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86BF43-CC2C-6459-8F07-0545D94303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7526F7-03ED-654B-1BEC-2AE8B4888D61}"/>
              </a:ext>
            </a:extLst>
          </p:cNvPr>
          <p:cNvSpPr>
            <a:spLocks noGrp="1"/>
          </p:cNvSpPr>
          <p:nvPr>
            <p:ph type="body" idx="1"/>
          </p:nvPr>
        </p:nvSpPr>
        <p:spPr/>
        <p:txBody>
          <a:bodyPr/>
          <a:lstStyle/>
          <a:p>
            <a:r>
              <a:rPr lang="en-US" dirty="0"/>
              <a:t>Let's get back to clocks for one last pattern: The Singleton Pattern.</a:t>
            </a:r>
          </a:p>
          <a:p>
            <a:r>
              <a:rPr lang="en-US" dirty="0"/>
              <a:t>&lt;read slide&gt;</a:t>
            </a:r>
          </a:p>
        </p:txBody>
      </p:sp>
      <p:sp>
        <p:nvSpPr>
          <p:cNvPr id="4" name="Slide Number Placeholder 3">
            <a:extLst>
              <a:ext uri="{FF2B5EF4-FFF2-40B4-BE49-F238E27FC236}">
                <a16:creationId xmlns:a16="http://schemas.microsoft.com/office/drawing/2014/main" id="{FDB2CD07-43EA-E976-C658-72758B2A09C8}"/>
              </a:ext>
            </a:extLst>
          </p:cNvPr>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0820999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45</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This is so simple it hardly counts as a pattern-- it's what you likely do all the time.  But let's look at it a little more closely.</a:t>
            </a:r>
          </a:p>
          <a:p>
            <a:endParaRPr lang="en-US" dirty="0"/>
          </a:p>
          <a:p>
            <a:r>
              <a:rPr lang="en-US" dirty="0"/>
              <a:t>Here’s some skeleton code for this, just to identify all the parts.  We have a Producer class that produces data, and a Consumer class that wants to use that data.</a:t>
            </a:r>
          </a:p>
          <a:p>
            <a:endParaRPr lang="en-US" dirty="0"/>
          </a:p>
          <a:p>
            <a:r>
              <a:rPr lang="en-US" dirty="0"/>
              <a:t>For this to work, the consumer needs to know the identity of the producer, and the producer has to provide a method that the consumer can call to ask for the data. </a:t>
            </a:r>
          </a:p>
          <a:p>
            <a:endParaRPr lang="en-US" dirty="0"/>
          </a:p>
          <a:p>
            <a:r>
              <a:rPr lang="en-US" dirty="0"/>
              <a:t>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 using the Pull design.</a:t>
            </a:r>
          </a:p>
          <a:p>
            <a:endParaRPr lang="en-US" dirty="0"/>
          </a:p>
          <a:p>
            <a:r>
              <a:rPr lang="en-US" dirty="0"/>
              <a:t>It has three methods: reset, tick, and </a:t>
            </a:r>
            <a:r>
              <a:rPr lang="en-US" dirty="0" err="1"/>
              <a:t>getTime</a:t>
            </a:r>
            <a:r>
              <a:rPr lang="en-US" dirty="0"/>
              <a:t>.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err="1"/>
              <a:t>ere’s</a:t>
            </a:r>
            <a:r>
              <a:rPr lang="en-US" dirty="0"/>
              <a:t>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44662-4303-1A57-5878-6B3CBE423B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F006F-28A1-4716-F3ED-DAC5B0AE27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641EE0-1EDE-7E06-3982-5FA6AE78F930}"/>
              </a:ext>
            </a:extLst>
          </p:cNvPr>
          <p:cNvSpPr>
            <a:spLocks noGrp="1"/>
          </p:cNvSpPr>
          <p:nvPr>
            <p:ph type="body" idx="1"/>
          </p:nvPr>
        </p:nvSpPr>
        <p:spPr/>
        <p:txBody>
          <a:bodyPr/>
          <a:lstStyle/>
          <a:p>
            <a:r>
              <a:rPr lang="en-US" dirty="0"/>
              <a:t>The first solution is to have the consumer ask the producer for the data.   This is so simple it hardly counts as a pattern-- it's what you likely do all the time.  But let's look at it a little more closely.</a:t>
            </a:r>
          </a:p>
          <a:p>
            <a:endParaRPr lang="en-US" dirty="0"/>
          </a:p>
          <a:p>
            <a:r>
              <a:rPr lang="en-US" dirty="0"/>
              <a:t>Here’s some skeleton code for this, just to identify all the parts.  We have a Producer class that produces data, and a Consumer class that wants to use that data.</a:t>
            </a:r>
          </a:p>
          <a:p>
            <a:endParaRPr lang="en-US" dirty="0"/>
          </a:p>
          <a:p>
            <a:r>
              <a:rPr lang="en-US" dirty="0"/>
              <a:t>For this to work, the consumer needs to know the identity of the producer, and the producer has to provide a method that the consumer can call to ask for the data. </a:t>
            </a:r>
          </a:p>
          <a:p>
            <a:endParaRPr lang="en-US" dirty="0"/>
          </a:p>
          <a:p>
            <a:r>
              <a:rPr lang="en-US" dirty="0"/>
              <a:t>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ED6CBAB-D743-F3A3-A292-8EF8154BF047}"/>
              </a:ext>
            </a:extLst>
          </p:cNvPr>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731770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Date Placeholder 3">
            <a:extLst>
              <a:ext uri="{FF2B5EF4-FFF2-40B4-BE49-F238E27FC236}">
                <a16:creationId xmlns:a16="http://schemas.microsoft.com/office/drawing/2014/main" id="{EE12B05A-5BD9-DCC1-6194-34D5255BD799}"/>
              </a:ext>
            </a:extLst>
          </p:cNvPr>
          <p:cNvSpPr>
            <a:spLocks noGrp="1"/>
          </p:cNvSpPr>
          <p:nvPr>
            <p:ph type="dt" sz="half" idx="10"/>
          </p:nvPr>
        </p:nvSpPr>
        <p:spPr>
          <a:xfrm>
            <a:off x="838200" y="6356350"/>
            <a:ext cx="2743200" cy="365125"/>
          </a:xfrm>
        </p:spPr>
        <p:txBody>
          <a:bodyPr/>
          <a:lstStyle/>
          <a:p>
            <a:fld id="{5D2A64DE-480B-420F-9649-4F8E696E08E0}" type="datetime1">
              <a:rPr lang="en-US" smtClean="0"/>
              <a:t>6/13/25</a:t>
            </a:fld>
            <a:endParaRPr lang="en-US"/>
          </a:p>
        </p:txBody>
      </p:sp>
      <p:sp>
        <p:nvSpPr>
          <p:cNvPr id="13" name="Footer Placeholder 4">
            <a:extLst>
              <a:ext uri="{FF2B5EF4-FFF2-40B4-BE49-F238E27FC236}">
                <a16:creationId xmlns:a16="http://schemas.microsoft.com/office/drawing/2014/main" id="{F123B03A-4C67-473C-EC6E-D6B4462FCE6A}"/>
              </a:ext>
            </a:extLst>
          </p:cNvPr>
          <p:cNvSpPr>
            <a:spLocks noGrp="1"/>
          </p:cNvSpPr>
          <p:nvPr>
            <p:ph type="ftr" sz="quarter" idx="11"/>
          </p:nvPr>
        </p:nvSpPr>
        <p:spPr>
          <a:xfrm>
            <a:off x="4038600" y="6356350"/>
            <a:ext cx="4114800" cy="365125"/>
          </a:xfrm>
        </p:spPr>
        <p:txBody>
          <a:bodyPr/>
          <a:lstStyle/>
          <a:p>
            <a:endParaRPr lang="en-US"/>
          </a:p>
        </p:txBody>
      </p:sp>
      <p:sp>
        <p:nvSpPr>
          <p:cNvPr id="14" name="Slide Number Placeholder 5">
            <a:extLst>
              <a:ext uri="{FF2B5EF4-FFF2-40B4-BE49-F238E27FC236}">
                <a16:creationId xmlns:a16="http://schemas.microsoft.com/office/drawing/2014/main" id="{3B40CE31-E956-1292-6818-3E750BF30199}"/>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a:t>
            </a:fld>
            <a:endParaRPr lang="en-US"/>
          </a:p>
        </p:txBody>
      </p:sp>
      <p:sp>
        <p:nvSpPr>
          <p:cNvPr id="15" name="Title 1">
            <a:extLst>
              <a:ext uri="{FF2B5EF4-FFF2-40B4-BE49-F238E27FC236}">
                <a16:creationId xmlns:a16="http://schemas.microsoft.com/office/drawing/2014/main" id="{7B8FE0B0-4AAD-48FC-89AD-4EE058AC6EE8}"/>
              </a:ext>
            </a:extLst>
          </p:cNvPr>
          <p:cNvSpPr>
            <a:spLocks noGrp="1"/>
          </p:cNvSpPr>
          <p:nvPr>
            <p:ph type="ctrTitle"/>
          </p:nvPr>
        </p:nvSpPr>
        <p:spPr>
          <a:xfrm>
            <a:off x="539260" y="665163"/>
            <a:ext cx="10814539" cy="2275997"/>
          </a:xfrm>
        </p:spPr>
        <p:txBody>
          <a:bodyPr anchor="b">
            <a:normAutofit/>
          </a:bodyPr>
          <a:lstStyle>
            <a:lvl1pPr algn="l">
              <a:defRPr sz="3200"/>
            </a:lvl1pPr>
          </a:lstStyle>
          <a:p>
            <a:r>
              <a:rPr lang="en-US" dirty="0"/>
              <a:t>Click to edit Master title style</a:t>
            </a:r>
          </a:p>
        </p:txBody>
      </p:sp>
      <p:sp>
        <p:nvSpPr>
          <p:cNvPr id="16" name="Subtitle 2">
            <a:extLst>
              <a:ext uri="{FF2B5EF4-FFF2-40B4-BE49-F238E27FC236}">
                <a16:creationId xmlns:a16="http://schemas.microsoft.com/office/drawing/2014/main" id="{EE141331-0E85-C119-5FDF-DA8E4094DB04}"/>
              </a:ext>
            </a:extLst>
          </p:cNvPr>
          <p:cNvSpPr>
            <a:spLocks noGrp="1"/>
          </p:cNvSpPr>
          <p:nvPr>
            <p:ph type="subTitle" idx="1"/>
          </p:nvPr>
        </p:nvSpPr>
        <p:spPr>
          <a:xfrm>
            <a:off x="539260" y="3237827"/>
            <a:ext cx="10128740" cy="2210859"/>
          </a:xfrm>
        </p:spPr>
        <p:txBody>
          <a:bodyPr>
            <a:normAutofit/>
          </a:bodyPr>
          <a:lstStyle>
            <a:lvl1pPr marL="0" indent="0" algn="l">
              <a:buNone/>
              <a:defRPr sz="20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7" name="Straight Connector 16">
            <a:extLst>
              <a:ext uri="{FF2B5EF4-FFF2-40B4-BE49-F238E27FC236}">
                <a16:creationId xmlns:a16="http://schemas.microsoft.com/office/drawing/2014/main" id="{BB510E88-9152-2D63-A0BC-D778E8633326}"/>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C173E69-7099-8521-BC3C-7AF2158EBF67}"/>
              </a:ext>
            </a:extLst>
          </p:cNvPr>
          <p:cNvSpPr/>
          <p:nvPr userDrawn="1"/>
        </p:nvSpPr>
        <p:spPr>
          <a:xfrm>
            <a:off x="539260" y="5630735"/>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516851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93D25CE-A679-D4CC-388B-DD8ED18FAE50}"/>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20" name="Content Placeholder 2">
            <a:extLst>
              <a:ext uri="{FF2B5EF4-FFF2-40B4-BE49-F238E27FC236}">
                <a16:creationId xmlns:a16="http://schemas.microsoft.com/office/drawing/2014/main" id="{7A461334-A651-026E-8A44-9AB00A3F0EA6}"/>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Date Placeholder 3">
            <a:extLst>
              <a:ext uri="{FF2B5EF4-FFF2-40B4-BE49-F238E27FC236}">
                <a16:creationId xmlns:a16="http://schemas.microsoft.com/office/drawing/2014/main" id="{E3DC1B7B-DF6F-F288-276A-0A55B8314918}"/>
              </a:ext>
            </a:extLst>
          </p:cNvPr>
          <p:cNvSpPr>
            <a:spLocks noGrp="1"/>
          </p:cNvSpPr>
          <p:nvPr>
            <p:ph type="dt" sz="half" idx="10"/>
          </p:nvPr>
        </p:nvSpPr>
        <p:spPr>
          <a:xfrm>
            <a:off x="838200" y="6356350"/>
            <a:ext cx="2743200" cy="365125"/>
          </a:xfrm>
        </p:spPr>
        <p:txBody>
          <a:bodyPr/>
          <a:lstStyle/>
          <a:p>
            <a:fld id="{07C7BFD4-467E-4EDE-93EA-052F5B39A4E5}" type="datetime1">
              <a:rPr lang="en-US" smtClean="0"/>
              <a:t>6/13/25</a:t>
            </a:fld>
            <a:endParaRPr lang="en-US"/>
          </a:p>
        </p:txBody>
      </p:sp>
      <p:sp>
        <p:nvSpPr>
          <p:cNvPr id="22" name="Footer Placeholder 4">
            <a:extLst>
              <a:ext uri="{FF2B5EF4-FFF2-40B4-BE49-F238E27FC236}">
                <a16:creationId xmlns:a16="http://schemas.microsoft.com/office/drawing/2014/main" id="{8FEAB368-F7DB-2AA8-7086-88A4627494AB}"/>
              </a:ext>
            </a:extLst>
          </p:cNvPr>
          <p:cNvSpPr>
            <a:spLocks noGrp="1"/>
          </p:cNvSpPr>
          <p:nvPr>
            <p:ph type="ftr" sz="quarter" idx="11"/>
          </p:nvPr>
        </p:nvSpPr>
        <p:spPr>
          <a:xfrm>
            <a:off x="4038600" y="6356350"/>
            <a:ext cx="4114800" cy="365125"/>
          </a:xfrm>
        </p:spPr>
        <p:txBody>
          <a:bodyPr/>
          <a:lstStyle/>
          <a:p>
            <a:endParaRPr lang="en-US"/>
          </a:p>
        </p:txBody>
      </p:sp>
      <p:sp>
        <p:nvSpPr>
          <p:cNvPr id="23" name="Slide Number Placeholder 5">
            <a:extLst>
              <a:ext uri="{FF2B5EF4-FFF2-40B4-BE49-F238E27FC236}">
                <a16:creationId xmlns:a16="http://schemas.microsoft.com/office/drawing/2014/main" id="{D30A2628-6301-1D59-F912-3E58A9AC4506}"/>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a:t>
            </a:fld>
            <a:endParaRPr lang="en-US"/>
          </a:p>
        </p:txBody>
      </p:sp>
      <p:cxnSp>
        <p:nvCxnSpPr>
          <p:cNvPr id="24" name="Straight Connector 23">
            <a:extLst>
              <a:ext uri="{FF2B5EF4-FFF2-40B4-BE49-F238E27FC236}">
                <a16:creationId xmlns:a16="http://schemas.microsoft.com/office/drawing/2014/main" id="{05FDA3AD-E587-BB0E-B889-17D8DD8DA50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618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Date Placeholder 2">
            <a:extLst>
              <a:ext uri="{FF2B5EF4-FFF2-40B4-BE49-F238E27FC236}">
                <a16:creationId xmlns:a16="http://schemas.microsoft.com/office/drawing/2014/main" id="{F9752026-448B-424B-F5A1-0490905DC3B9}"/>
              </a:ext>
            </a:extLst>
          </p:cNvPr>
          <p:cNvSpPr>
            <a:spLocks noGrp="1"/>
          </p:cNvSpPr>
          <p:nvPr>
            <p:ph type="dt" sz="half" idx="10"/>
          </p:nvPr>
        </p:nvSpPr>
        <p:spPr>
          <a:xfrm>
            <a:off x="838200" y="6356350"/>
            <a:ext cx="2743200" cy="365125"/>
          </a:xfrm>
        </p:spPr>
        <p:txBody>
          <a:bodyPr/>
          <a:lstStyle/>
          <a:p>
            <a:fld id="{109E55A0-C911-4F03-82FC-7E5926047D46}" type="datetime1">
              <a:rPr lang="en-US" smtClean="0"/>
              <a:t>6/13/25</a:t>
            </a:fld>
            <a:endParaRPr lang="en-US"/>
          </a:p>
        </p:txBody>
      </p:sp>
      <p:sp>
        <p:nvSpPr>
          <p:cNvPr id="12" name="Footer Placeholder 3">
            <a:extLst>
              <a:ext uri="{FF2B5EF4-FFF2-40B4-BE49-F238E27FC236}">
                <a16:creationId xmlns:a16="http://schemas.microsoft.com/office/drawing/2014/main" id="{173951C7-6162-4BC1-4937-2659E5015415}"/>
              </a:ext>
            </a:extLst>
          </p:cNvPr>
          <p:cNvSpPr>
            <a:spLocks noGrp="1"/>
          </p:cNvSpPr>
          <p:nvPr>
            <p:ph type="ftr" sz="quarter" idx="11"/>
          </p:nvPr>
        </p:nvSpPr>
        <p:spPr>
          <a:xfrm>
            <a:off x="4038600" y="6356350"/>
            <a:ext cx="4114800" cy="365125"/>
          </a:xfrm>
        </p:spPr>
        <p:txBody>
          <a:bodyPr/>
          <a:lstStyle/>
          <a:p>
            <a:endParaRPr lang="en-US"/>
          </a:p>
        </p:txBody>
      </p:sp>
      <p:sp>
        <p:nvSpPr>
          <p:cNvPr id="13" name="Slide Number Placeholder 4">
            <a:extLst>
              <a:ext uri="{FF2B5EF4-FFF2-40B4-BE49-F238E27FC236}">
                <a16:creationId xmlns:a16="http://schemas.microsoft.com/office/drawing/2014/main" id="{3E7C8613-4729-99EF-BA18-80D11D9C1689}"/>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a:t>
            </a:fld>
            <a:endParaRPr lang="en-US"/>
          </a:p>
        </p:txBody>
      </p:sp>
      <p:sp>
        <p:nvSpPr>
          <p:cNvPr id="14" name="Title 1">
            <a:extLst>
              <a:ext uri="{FF2B5EF4-FFF2-40B4-BE49-F238E27FC236}">
                <a16:creationId xmlns:a16="http://schemas.microsoft.com/office/drawing/2014/main" id="{2FCA22D2-E4F1-EC02-F3C2-9CB47FCE56F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cxnSp>
        <p:nvCxnSpPr>
          <p:cNvPr id="15" name="Straight Connector 14">
            <a:extLst>
              <a:ext uri="{FF2B5EF4-FFF2-40B4-BE49-F238E27FC236}">
                <a16:creationId xmlns:a16="http://schemas.microsoft.com/office/drawing/2014/main" id="{5AEE6CDE-34B3-2BB7-BE6E-B392EA596B0C}"/>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11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Date Placeholder 1">
            <a:extLst>
              <a:ext uri="{FF2B5EF4-FFF2-40B4-BE49-F238E27FC236}">
                <a16:creationId xmlns:a16="http://schemas.microsoft.com/office/drawing/2014/main" id="{D71D89EE-775B-8CDC-C751-64C5EC753C89}"/>
              </a:ext>
            </a:extLst>
          </p:cNvPr>
          <p:cNvSpPr>
            <a:spLocks noGrp="1"/>
          </p:cNvSpPr>
          <p:nvPr>
            <p:ph type="dt" sz="half" idx="10"/>
          </p:nvPr>
        </p:nvSpPr>
        <p:spPr>
          <a:xfrm>
            <a:off x="838200" y="6356350"/>
            <a:ext cx="2743200" cy="365125"/>
          </a:xfrm>
        </p:spPr>
        <p:txBody>
          <a:bodyPr/>
          <a:lstStyle/>
          <a:p>
            <a:fld id="{2B7B7EE0-7771-4CD5-9B2B-3550753A54A1}" type="datetime1">
              <a:rPr lang="en-US" smtClean="0"/>
              <a:t>6/13/25</a:t>
            </a:fld>
            <a:endParaRPr lang="en-US"/>
          </a:p>
        </p:txBody>
      </p:sp>
      <p:sp>
        <p:nvSpPr>
          <p:cNvPr id="10" name="Footer Placeholder 2">
            <a:extLst>
              <a:ext uri="{FF2B5EF4-FFF2-40B4-BE49-F238E27FC236}">
                <a16:creationId xmlns:a16="http://schemas.microsoft.com/office/drawing/2014/main" id="{FE549C4C-C4BB-ED1A-93F1-BB9D971E7EB7}"/>
              </a:ext>
            </a:extLst>
          </p:cNvPr>
          <p:cNvSpPr>
            <a:spLocks noGrp="1"/>
          </p:cNvSpPr>
          <p:nvPr>
            <p:ph type="ftr" sz="quarter" idx="11"/>
          </p:nvPr>
        </p:nvSpPr>
        <p:spPr>
          <a:xfrm>
            <a:off x="4038600" y="6356350"/>
            <a:ext cx="4114800" cy="365125"/>
          </a:xfrm>
        </p:spPr>
        <p:txBody>
          <a:bodyPr/>
          <a:lstStyle/>
          <a:p>
            <a:endParaRPr lang="en-US"/>
          </a:p>
        </p:txBody>
      </p:sp>
      <p:sp>
        <p:nvSpPr>
          <p:cNvPr id="11" name="Slide Number Placeholder 3">
            <a:extLst>
              <a:ext uri="{FF2B5EF4-FFF2-40B4-BE49-F238E27FC236}">
                <a16:creationId xmlns:a16="http://schemas.microsoft.com/office/drawing/2014/main" id="{DA6F911A-A445-531A-5F0E-7157E648CD2A}"/>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82787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6/13/25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9835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6/13/25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775337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28033-A1E7-B6AC-8333-2FD53C9D87E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E411E9-8073-745B-AA13-AF267A52C690}"/>
              </a:ext>
            </a:extLst>
          </p:cNvPr>
          <p:cNvSpPr>
            <a:spLocks noGrp="1"/>
          </p:cNvSpPr>
          <p:nvPr>
            <p:ph type="sldNum" sz="quarter" idx="12"/>
          </p:nvPr>
        </p:nvSpPr>
        <p:spPr/>
        <p:txBody>
          <a:bodyPr/>
          <a:lstStyle/>
          <a:p>
            <a:fld id="{20F37917-FD3A-4669-9018-DA04BCDD3D75}" type="slidenum">
              <a:rPr lang="en-US" smtClean="0"/>
              <a:t>1</a:t>
            </a:fld>
            <a:endParaRPr lang="en-US"/>
          </a:p>
        </p:txBody>
      </p:sp>
      <p:sp>
        <p:nvSpPr>
          <p:cNvPr id="3" name="Title 2">
            <a:extLst>
              <a:ext uri="{FF2B5EF4-FFF2-40B4-BE49-F238E27FC236}">
                <a16:creationId xmlns:a16="http://schemas.microsoft.com/office/drawing/2014/main" id="{A5818D34-7629-B802-57F9-4B9D90D786D5}"/>
              </a:ext>
            </a:extLst>
          </p:cNvPr>
          <p:cNvSpPr>
            <a:spLocks noGrp="1"/>
          </p:cNvSpPr>
          <p:nvPr>
            <p:ph type="ctrTitle"/>
          </p:nvPr>
        </p:nvSpPr>
        <p:spPr/>
        <p:txBody>
          <a:bodyPr/>
          <a:lstStyle/>
          <a:p>
            <a:r>
              <a:rPr lang="en-US" altLang="en-US" dirty="0">
                <a:sym typeface="Helvetica Neue" charset="0"/>
              </a:rPr>
              <a:t>CS 4530: Fundamentals of Software Engineering</a:t>
            </a:r>
            <a:br>
              <a:rPr lang="en-US" altLang="en-US" dirty="0">
                <a:sym typeface="Helvetica Neue" charset="0"/>
              </a:rPr>
            </a:br>
            <a:r>
              <a:rPr lang="en-US" altLang="en-US" dirty="0">
                <a:sym typeface="Helvetica Neue" charset="0"/>
              </a:rPr>
              <a:t>Module 6, Lesson 5</a:t>
            </a:r>
            <a:br>
              <a:rPr lang="en-US" altLang="en-US" dirty="0">
                <a:sym typeface="Helvetica Neue" charset="0"/>
              </a:rPr>
            </a:br>
            <a:r>
              <a:rPr lang="en-US" altLang="en-US" dirty="0">
                <a:sym typeface="Helvetica Neue" charset="0"/>
              </a:rPr>
              <a:t>Design Patterns</a:t>
            </a:r>
            <a:endParaRPr lang="en-US" dirty="0"/>
          </a:p>
        </p:txBody>
      </p:sp>
      <p:sp>
        <p:nvSpPr>
          <p:cNvPr id="4" name="Subtitle 3">
            <a:extLst>
              <a:ext uri="{FF2B5EF4-FFF2-40B4-BE49-F238E27FC236}">
                <a16:creationId xmlns:a16="http://schemas.microsoft.com/office/drawing/2014/main" id="{ACB92D39-F1E7-8E79-E13D-72E6E66E7A77}"/>
              </a:ext>
            </a:extLst>
          </p:cNvPr>
          <p:cNvSpPr>
            <a:spLocks noGrp="1"/>
          </p:cNvSpPr>
          <p:nvPr>
            <p:ph type="subTitle" idx="1"/>
          </p:nvPr>
        </p:nvSpPr>
        <p:spPr/>
        <p:txBody>
          <a:bodyPr/>
          <a:lstStyle/>
          <a:p>
            <a:r>
              <a:rPr lang="en-US" dirty="0"/>
              <a:t>Rob Simmons</a:t>
            </a:r>
          </a:p>
          <a:p>
            <a:r>
              <a:rPr lang="en-US" dirty="0"/>
              <a:t>Khoury College of Computer Sciences</a:t>
            </a:r>
          </a:p>
          <a:p>
            <a:endParaRPr lang="en-US" dirty="0"/>
          </a:p>
        </p:txBody>
      </p:sp>
    </p:spTree>
    <p:extLst>
      <p:ext uri="{BB962C8B-B14F-4D97-AF65-F5344CB8AC3E}">
        <p14:creationId xmlns:p14="http://schemas.microsoft.com/office/powerpoint/2010/main" val="189608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pPr/>
              <a:t>10</a:t>
            </a:fld>
            <a:endParaRPr lang="en-US"/>
          </a:p>
        </p:txBody>
      </p:sp>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Testing the clock and the client</a:t>
            </a:r>
          </a:p>
        </p:txBody>
      </p:sp>
      <p:sp>
        <p:nvSpPr>
          <p:cNvPr id="6" name="TextBox 5">
            <a:extLst>
              <a:ext uri="{FF2B5EF4-FFF2-40B4-BE49-F238E27FC236}">
                <a16:creationId xmlns:a16="http://schemas.microsoft.com/office/drawing/2014/main" id="{914F242F-B894-4E59-A219-59B9174F3CB3}"/>
              </a:ext>
            </a:extLst>
          </p:cNvPr>
          <p:cNvSpPr txBox="1"/>
          <p:nvPr/>
        </p:nvSpPr>
        <p:spPr>
          <a:xfrm>
            <a:off x="297613" y="1570852"/>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921729" y="2133600"/>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pPr/>
              <a:t>11</a:t>
            </a:fld>
            <a:endParaRPr lang="en-US"/>
          </a:p>
        </p:txBody>
      </p:sp>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get </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a:xfrm>
            <a:off x="838200" y="18255"/>
            <a:ext cx="10515600" cy="1325563"/>
          </a:xfrm>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a:xfrm>
            <a:off x="838200" y="1500160"/>
            <a:ext cx="7887346" cy="4351338"/>
          </a:xfrm>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12</a:t>
            </a:fld>
            <a:endParaRPr lang="en-US"/>
          </a:p>
        </p:txBody>
      </p:sp>
    </p:spTree>
    <p:extLst>
      <p:ext uri="{BB962C8B-B14F-4D97-AF65-F5344CB8AC3E}">
        <p14:creationId xmlns:p14="http://schemas.microsoft.com/office/powerpoint/2010/main" val="1176885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6A9A7-EA0F-85AC-B3A5-4C0C03534A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426D7F-B7DA-28E2-9F84-D658E2A1CCDF}"/>
              </a:ext>
            </a:extLst>
          </p:cNvPr>
          <p:cNvSpPr>
            <a:spLocks noGrp="1"/>
          </p:cNvSpPr>
          <p:nvPr>
            <p:ph type="title"/>
          </p:nvPr>
        </p:nvSpPr>
        <p:spPr/>
        <p:txBody>
          <a:bodyPr>
            <a:normAutofit/>
          </a:bodyPr>
          <a:lstStyle/>
          <a:p>
            <a:r>
              <a:rPr lang="en-US" dirty="0"/>
              <a:t>Pattern 1: consumer asks producer </a:t>
            </a:r>
            <a:br>
              <a:rPr lang="en-US" dirty="0"/>
            </a:br>
            <a:r>
              <a:rPr lang="en-US" dirty="0"/>
              <a:t>(The “data-pull" pattern)</a:t>
            </a:r>
          </a:p>
        </p:txBody>
      </p:sp>
      <p:sp>
        <p:nvSpPr>
          <p:cNvPr id="3" name="Content Placeholder 2">
            <a:extLst>
              <a:ext uri="{FF2B5EF4-FFF2-40B4-BE49-F238E27FC236}">
                <a16:creationId xmlns:a16="http://schemas.microsoft.com/office/drawing/2014/main" id="{AAD64803-964A-EF4A-99DC-DBA73C92C2FA}"/>
              </a:ext>
            </a:extLst>
          </p:cNvPr>
          <p:cNvSpPr>
            <a:spLocks noGrp="1"/>
          </p:cNvSpPr>
          <p:nvPr>
            <p:ph idx="1"/>
          </p:nvPr>
        </p:nvSpPr>
        <p:spPr/>
        <p:txBody>
          <a:bodyPr/>
          <a:lstStyle/>
          <a:p>
            <a:pPr marL="0" indent="0">
              <a:buNone/>
            </a:pPr>
            <a:r>
              <a:rPr lang="en-US" b="1" dirty="0"/>
              <a:t>Examples:</a:t>
            </a:r>
          </a:p>
          <a:p>
            <a:r>
              <a:rPr lang="en-US" dirty="0"/>
              <a:t>REST APIs</a:t>
            </a:r>
          </a:p>
          <a:p>
            <a:r>
              <a:rPr lang="en-US" dirty="0"/>
              <a:t>Everything internal to the server is effectively a “data pull” — controller pulls from services, services pull from repository</a:t>
            </a:r>
          </a:p>
        </p:txBody>
      </p:sp>
      <p:sp>
        <p:nvSpPr>
          <p:cNvPr id="4" name="Slide Number Placeholder 3">
            <a:extLst>
              <a:ext uri="{FF2B5EF4-FFF2-40B4-BE49-F238E27FC236}">
                <a16:creationId xmlns:a16="http://schemas.microsoft.com/office/drawing/2014/main" id="{BD2B269F-F23F-9471-616E-FF36C0717522}"/>
              </a:ext>
            </a:extLst>
          </p:cNvPr>
          <p:cNvSpPr>
            <a:spLocks noGrp="1"/>
          </p:cNvSpPr>
          <p:nvPr>
            <p:ph type="sldNum" sz="quarter" idx="12"/>
          </p:nvPr>
        </p:nvSpPr>
        <p:spPr/>
        <p:txBody>
          <a:bodyPr/>
          <a:lstStyle/>
          <a:p>
            <a:fld id="{20F37917-FD3A-4669-9018-DA04BCDD3D75}" type="slidenum">
              <a:rPr lang="en-US" smtClean="0"/>
              <a:pPr/>
              <a:t>13</a:t>
            </a:fld>
            <a:endParaRPr lang="en-US"/>
          </a:p>
        </p:txBody>
      </p:sp>
    </p:spTree>
    <p:extLst>
      <p:ext uri="{BB962C8B-B14F-4D97-AF65-F5344CB8AC3E}">
        <p14:creationId xmlns:p14="http://schemas.microsoft.com/office/powerpoint/2010/main" val="116556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14</a:t>
            </a:fld>
            <a:endParaRPr lang="en-US"/>
          </a:p>
        </p:txBody>
      </p:sp>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a:xfrm>
            <a:off x="838200" y="18255"/>
            <a:ext cx="10515600" cy="1325563"/>
          </a:xfrm>
        </p:spPr>
        <p:txBody>
          <a:bodyPr>
            <a:normAutofit/>
          </a:bodyPr>
          <a:lstStyle/>
          <a:p>
            <a:r>
              <a:rPr lang="en-US" dirty="0"/>
              <a:t>Pattern 2: producer tells consumer ("push")</a:t>
            </a:r>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notifies the consumer whenever the data is updated</a:t>
            </a:r>
          </a:p>
          <a:p>
            <a:r>
              <a:rPr lang="en-US" dirty="0"/>
              <a:t>Producer knows about the consumer. 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837DD-1B3B-8736-60D1-6DF84761A51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F63920-0B6F-C681-3BA8-A51504F0267B}"/>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15</a:t>
            </a:fld>
            <a:endParaRPr lang="en-US"/>
          </a:p>
        </p:txBody>
      </p:sp>
      <p:sp>
        <p:nvSpPr>
          <p:cNvPr id="2" name="Title 1">
            <a:extLst>
              <a:ext uri="{FF2B5EF4-FFF2-40B4-BE49-F238E27FC236}">
                <a16:creationId xmlns:a16="http://schemas.microsoft.com/office/drawing/2014/main" id="{D8190D77-FEAC-4FAA-FDA7-F4DE0786A504}"/>
              </a:ext>
            </a:extLst>
          </p:cNvPr>
          <p:cNvSpPr>
            <a:spLocks noGrp="1"/>
          </p:cNvSpPr>
          <p:nvPr>
            <p:ph type="title"/>
          </p:nvPr>
        </p:nvSpPr>
        <p:spPr>
          <a:xfrm>
            <a:off x="838200" y="18255"/>
            <a:ext cx="10515600" cy="1325563"/>
          </a:xfrm>
        </p:spPr>
        <p:txBody>
          <a:bodyPr>
            <a:normAutofit/>
          </a:bodyPr>
          <a:lstStyle/>
          <a:p>
            <a:r>
              <a:rPr lang="en-US" dirty="0"/>
              <a:t>Pattern 2: producer tells consumer ("push")</a:t>
            </a:r>
          </a:p>
        </p:txBody>
      </p:sp>
      <p:sp>
        <p:nvSpPr>
          <p:cNvPr id="11" name="TextBox 10">
            <a:extLst>
              <a:ext uri="{FF2B5EF4-FFF2-40B4-BE49-F238E27FC236}">
                <a16:creationId xmlns:a16="http://schemas.microsoft.com/office/drawing/2014/main" id="{60789B78-F3C9-E4EF-6F13-2CA604D6ACE1}"/>
              </a:ext>
            </a:extLst>
          </p:cNvPr>
          <p:cNvSpPr txBox="1"/>
          <p:nvPr/>
        </p:nvSpPr>
        <p:spPr>
          <a:xfrm>
            <a:off x="353443" y="1502688"/>
            <a:ext cx="7688266" cy="618630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p>
          <a:p>
            <a:r>
              <a:rPr lang="en-US" dirty="0">
                <a:solidFill>
                  <a:srgbClr val="008000"/>
                </a:solidFill>
                <a:latin typeface="Consolas" panose="020B0609020204030204" pitchFamily="49" charset="0"/>
              </a:rPr>
              <a:t>        for (</a:t>
            </a:r>
            <a:r>
              <a:rPr lang="en-US" dirty="0">
                <a:solidFill>
                  <a:srgbClr val="001080"/>
                </a:solidFill>
                <a:latin typeface="Consolas" panose="020B0609020204030204" pitchFamily="49" charset="0"/>
              </a:rPr>
              <a:t>consumer in consumers)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86B1F400-CAE1-4D90-A650-70ECF3FCBE51}"/>
              </a:ext>
            </a:extLst>
          </p:cNvPr>
          <p:cNvSpPr txBox="1">
            <a:spLocks/>
          </p:cNvSpPr>
          <p:nvPr/>
        </p:nvSpPr>
        <p:spPr>
          <a:xfrm>
            <a:off x="7834183" y="1665287"/>
            <a:ext cx="327692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notifies the consumer whenever the data is updated</a:t>
            </a:r>
          </a:p>
          <a:p>
            <a:r>
              <a:rPr lang="en-US" dirty="0"/>
              <a:t>Producer knows about the consumer. Probably there will be more than one consumer</a:t>
            </a:r>
          </a:p>
        </p:txBody>
      </p:sp>
    </p:spTree>
    <p:extLst>
      <p:ext uri="{BB962C8B-B14F-4D97-AF65-F5344CB8AC3E}">
        <p14:creationId xmlns:p14="http://schemas.microsoft.com/office/powerpoint/2010/main" val="86750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a:xfrm>
            <a:off x="838200" y="18255"/>
            <a:ext cx="10515600" cy="1325563"/>
          </a:xfrm>
        </p:spPr>
        <p:txBody>
          <a:bodyPr/>
          <a:lstStyle/>
          <a:p>
            <a:r>
              <a:rPr lang="en-US" dirty="0"/>
              <a:t>This is called the Listener or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a:xfrm>
            <a:off x="838200" y="1500160"/>
            <a:ext cx="7887346" cy="4351338"/>
          </a:xfrm>
        </p:spPr>
        <p:txBody>
          <a:bodyPr>
            <a:normAutofit lnSpcReduction="10000"/>
          </a:bodyPr>
          <a:lstStyle/>
          <a:p>
            <a:r>
              <a:rPr lang="en-US" dirty="0"/>
              <a:t>Also called "publish-subscribe pattern” or just “pub-sub”</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(i.e., the “consumer”) wants to be notified when the subject changes, it registers with ("subscribes to")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16</a:t>
            </a:fld>
            <a:endParaRPr lang="en-US"/>
          </a:p>
        </p:txBody>
      </p:sp>
    </p:spTree>
    <p:extLst>
      <p:ext uri="{BB962C8B-B14F-4D97-AF65-F5344CB8AC3E}">
        <p14:creationId xmlns:p14="http://schemas.microsoft.com/office/powerpoint/2010/main" val="161467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17</a:t>
            </a:fld>
            <a:endParaRPr lang="en-US"/>
          </a:p>
        </p:txBody>
      </p:sp>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a:xfrm>
            <a:off x="838200" y="18255"/>
            <a:ext cx="10515600" cy="1325563"/>
          </a:xfrm>
        </p:spPr>
        <p:txBody>
          <a:bodyPr>
            <a:normAutofit/>
          </a:bodyPr>
          <a:lstStyle/>
          <a:p>
            <a:r>
              <a:rPr lang="en-US" dirty="0"/>
              <a:t>Interface for a clock using the Push pattern </a:t>
            </a:r>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0006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18</a:t>
            </a:fld>
            <a:endParaRPr lang="en-US"/>
          </a:p>
        </p:txBody>
      </p:sp>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a:xfrm>
            <a:off x="838200" y="18255"/>
            <a:ext cx="10515600" cy="1325563"/>
          </a:xfrm>
        </p:spPr>
        <p:txBody>
          <a:bodyPr>
            <a:normAutofit/>
          </a:bodyPr>
          <a:lstStyle/>
          <a:p>
            <a:r>
              <a:rPr lang="en-US" dirty="0"/>
              <a:t>Interface for a clock listener</a:t>
            </a:r>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770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19</a:t>
            </a:fld>
            <a:endParaRPr lang="en-US"/>
          </a:p>
        </p:txBody>
      </p:sp>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a:xfrm>
            <a:off x="838200" y="18255"/>
            <a:ext cx="10515600" cy="1325563"/>
          </a:xfrm>
        </p:spPr>
        <p:txBody>
          <a:bodyPr>
            <a:normAutofit/>
          </a:bodyPr>
          <a:lstStyle/>
          <a:p>
            <a:r>
              <a:rPr lang="en-US" dirty="0"/>
              <a:t>Tests</a:t>
            </a:r>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46234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a:xfrm>
            <a:off x="838200" y="18255"/>
            <a:ext cx="10515600" cy="1325563"/>
          </a:xfrm>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a:xfrm>
            <a:off x="838200" y="1500160"/>
            <a:ext cx="7887346" cy="4351338"/>
          </a:xfrm>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2</a:t>
            </a:fld>
            <a:endParaRPr lang="en-US"/>
          </a:p>
        </p:txBody>
      </p:sp>
    </p:spTree>
    <p:extLst>
      <p:ext uri="{BB962C8B-B14F-4D97-AF65-F5344CB8AC3E}">
        <p14:creationId xmlns:p14="http://schemas.microsoft.com/office/powerpoint/2010/main" val="2976171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20</a:t>
            </a:fld>
            <a:endParaRPr lang="en-US"/>
          </a:p>
        </p:txBody>
      </p:sp>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a:xfrm>
            <a:off x="838200" y="18255"/>
            <a:ext cx="10515600" cy="1325563"/>
          </a:xfrm>
        </p:spPr>
        <p:txBody>
          <a:bodyPr>
            <a:normAutofit/>
          </a:bodyPr>
          <a:lstStyle/>
          <a:p>
            <a:r>
              <a:rPr lang="en-US" dirty="0"/>
              <a:t>A </a:t>
            </a:r>
            <a:r>
              <a:rPr lang="en-US" dirty="0" err="1"/>
              <a:t>PushingClock</a:t>
            </a:r>
            <a:r>
              <a:rPr lang="en-US" dirty="0"/>
              <a:t> class</a:t>
            </a:r>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1546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21</a:t>
            </a:fld>
            <a:endParaRPr lang="en-US"/>
          </a:p>
        </p:txBody>
      </p:sp>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a:xfrm>
            <a:off x="838200" y="18255"/>
            <a:ext cx="10515600" cy="1325563"/>
          </a:xfrm>
        </p:spPr>
        <p:txBody>
          <a:bodyPr>
            <a:normAutofit/>
          </a:bodyPr>
          <a:lstStyle/>
          <a:p>
            <a:r>
              <a:rPr lang="en-US" dirty="0"/>
              <a:t>A Client </a:t>
            </a:r>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3216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22</a:t>
            </a:fld>
            <a:endParaRPr lang="en-US"/>
          </a:p>
        </p:txBody>
      </p:sp>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a:xfrm>
            <a:off x="838200" y="18255"/>
            <a:ext cx="10515600" cy="1325563"/>
          </a:xfrm>
        </p:spPr>
        <p:txBody>
          <a:bodyPr>
            <a:normAutofit/>
          </a:bodyPr>
          <a:lstStyle/>
          <a:p>
            <a:r>
              <a:rPr lang="en-US" dirty="0"/>
              <a:t>Interface for a clock listener</a:t>
            </a:r>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FEB87C2A-3D34-46CF-5BEE-2B21699760A4}"/>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23</a:t>
            </a:fld>
            <a:endParaRPr lang="en-US"/>
          </a:p>
        </p:txBody>
      </p:sp>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a:xfrm>
            <a:off x="838200" y="18255"/>
            <a:ext cx="10515600" cy="1325563"/>
          </a:xfrm>
        </p:spPr>
        <p:txBody>
          <a:bodyPr>
            <a:normAutofit/>
          </a:bodyPr>
          <a:lstStyle/>
          <a:p>
            <a:r>
              <a:rPr lang="en-US" dirty="0"/>
              <a:t>The observer gets to decide what to do with the notification</a:t>
            </a:r>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24</a:t>
            </a:fld>
            <a:endParaRPr lang="en-US"/>
          </a:p>
        </p:txBody>
      </p:sp>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a:xfrm>
            <a:off x="838200" y="18255"/>
            <a:ext cx="10515600" cy="1325563"/>
          </a:xfrm>
        </p:spPr>
        <p:txBody>
          <a:bodyPr>
            <a:normAutofit/>
          </a:bodyPr>
          <a:lstStyle/>
          <a:p>
            <a:r>
              <a:rPr lang="en-US" dirty="0"/>
              <a:t>Better test this, too</a:t>
            </a:r>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a:xfrm>
            <a:off x="838200" y="18255"/>
            <a:ext cx="10515600" cy="1325563"/>
          </a:xfrm>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3269556969"/>
              </p:ext>
            </p:extLst>
          </p:nvPr>
        </p:nvGraphicFramePr>
        <p:xfrm>
          <a:off x="838200" y="1500188"/>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25</a:t>
            </a:fld>
            <a:endParaRPr lang="en-US"/>
          </a:p>
        </p:txBody>
      </p:sp>
    </p:spTree>
    <p:extLst>
      <p:ext uri="{BB962C8B-B14F-4D97-AF65-F5344CB8AC3E}">
        <p14:creationId xmlns:p14="http://schemas.microsoft.com/office/powerpoint/2010/main" val="94697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a:xfrm>
            <a:off x="838200" y="18255"/>
            <a:ext cx="10515600" cy="1325563"/>
          </a:xfrm>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a:xfrm>
            <a:off x="838200" y="1500160"/>
            <a:ext cx="7887346" cy="4351338"/>
          </a:xfrm>
        </p:spPr>
        <p:txBody>
          <a:bodyPr>
            <a:normAutofit/>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notify message?</a:t>
            </a:r>
          </a:p>
          <a:p>
            <a:r>
              <a:rPr lang="en-US" dirty="0"/>
              <a:t>How does the producer store its registered consumers?</a:t>
            </a:r>
          </a:p>
          <a:p>
            <a:pPr lvl="1"/>
            <a:r>
              <a:rPr lang="en-US" dirty="0"/>
              <a:t>If many consumers, this could be an issue</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26</a:t>
            </a:fld>
            <a:endParaRPr lang="en-US"/>
          </a:p>
        </p:txBody>
      </p:sp>
    </p:spTree>
    <p:extLst>
      <p:ext uri="{BB962C8B-B14F-4D97-AF65-F5344CB8AC3E}">
        <p14:creationId xmlns:p14="http://schemas.microsoft.com/office/powerpoint/2010/main" val="4092752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8684D-BEA2-358D-0C98-9C92571FDA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A7A8CC-92DA-4890-A506-4F808EDB6686}"/>
              </a:ext>
            </a:extLst>
          </p:cNvPr>
          <p:cNvSpPr>
            <a:spLocks noGrp="1"/>
          </p:cNvSpPr>
          <p:nvPr>
            <p:ph type="title"/>
          </p:nvPr>
        </p:nvSpPr>
        <p:spPr/>
        <p:txBody>
          <a:bodyPr>
            <a:normAutofit/>
          </a:bodyPr>
          <a:lstStyle/>
          <a:p>
            <a:r>
              <a:rPr lang="en-US" dirty="0"/>
              <a:t>Pattern 2: producer tells consumer ("push")</a:t>
            </a:r>
          </a:p>
        </p:txBody>
      </p:sp>
      <p:sp>
        <p:nvSpPr>
          <p:cNvPr id="3" name="Content Placeholder 2">
            <a:extLst>
              <a:ext uri="{FF2B5EF4-FFF2-40B4-BE49-F238E27FC236}">
                <a16:creationId xmlns:a16="http://schemas.microsoft.com/office/drawing/2014/main" id="{9F8E6084-11E8-9270-704C-9DE0B743706B}"/>
              </a:ext>
            </a:extLst>
          </p:cNvPr>
          <p:cNvSpPr>
            <a:spLocks noGrp="1"/>
          </p:cNvSpPr>
          <p:nvPr>
            <p:ph idx="1"/>
          </p:nvPr>
        </p:nvSpPr>
        <p:spPr/>
        <p:txBody>
          <a:bodyPr/>
          <a:lstStyle/>
          <a:p>
            <a:pPr marL="0" indent="0">
              <a:buNone/>
            </a:pPr>
            <a:r>
              <a:rPr lang="en-US" b="1" dirty="0"/>
              <a:t>Examples:</a:t>
            </a:r>
          </a:p>
          <a:p>
            <a:r>
              <a:rPr lang="en-US" dirty="0"/>
              <a:t>The whole idea of how </a:t>
            </a:r>
            <a:r>
              <a:rPr lang="en-US" dirty="0" err="1"/>
              <a:t>WebSockets</a:t>
            </a:r>
            <a:r>
              <a:rPr lang="en-US" dirty="0"/>
              <a:t> work! </a:t>
            </a:r>
          </a:p>
          <a:p>
            <a:r>
              <a:rPr lang="en-US" dirty="0"/>
              <a:t>The “</a:t>
            </a:r>
            <a:r>
              <a:rPr lang="en-US" dirty="0" err="1"/>
              <a:t>onClick</a:t>
            </a:r>
            <a:r>
              <a:rPr lang="en-US" dirty="0"/>
              <a:t>” methods and other </a:t>
            </a:r>
            <a:r>
              <a:rPr lang="en-US" i="1" dirty="0"/>
              <a:t>event handlers </a:t>
            </a:r>
            <a:r>
              <a:rPr lang="en-US" dirty="0"/>
              <a:t>in React</a:t>
            </a:r>
          </a:p>
          <a:p>
            <a:r>
              <a:rPr lang="en-US" dirty="0"/>
              <a:t>Also basically how we think about Express when we’re writing a server</a:t>
            </a:r>
          </a:p>
          <a:p>
            <a:endParaRPr lang="en-US" dirty="0"/>
          </a:p>
        </p:txBody>
      </p:sp>
      <p:sp>
        <p:nvSpPr>
          <p:cNvPr id="4" name="Slide Number Placeholder 3">
            <a:extLst>
              <a:ext uri="{FF2B5EF4-FFF2-40B4-BE49-F238E27FC236}">
                <a16:creationId xmlns:a16="http://schemas.microsoft.com/office/drawing/2014/main" id="{CDBE8880-6ECF-9891-76F9-08009B0013B3}"/>
              </a:ext>
            </a:extLst>
          </p:cNvPr>
          <p:cNvSpPr>
            <a:spLocks noGrp="1"/>
          </p:cNvSpPr>
          <p:nvPr>
            <p:ph type="sldNum" sz="quarter" idx="12"/>
          </p:nvPr>
        </p:nvSpPr>
        <p:spPr/>
        <p:txBody>
          <a:bodyPr/>
          <a:lstStyle/>
          <a:p>
            <a:fld id="{20F37917-FD3A-4669-9018-DA04BCDD3D75}" type="slidenum">
              <a:rPr lang="en-US" smtClean="0"/>
              <a:pPr/>
              <a:t>27</a:t>
            </a:fld>
            <a:endParaRPr lang="en-US"/>
          </a:p>
        </p:txBody>
      </p:sp>
    </p:spTree>
    <p:extLst>
      <p:ext uri="{BB962C8B-B14F-4D97-AF65-F5344CB8AC3E}">
        <p14:creationId xmlns:p14="http://schemas.microsoft.com/office/powerpoint/2010/main" val="1903652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FE1AE-3309-893A-F73F-6D0FB51FB1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79089B-F62F-9A26-8B62-91E5C570A636}"/>
              </a:ext>
            </a:extLst>
          </p:cNvPr>
          <p:cNvSpPr>
            <a:spLocks noGrp="1"/>
          </p:cNvSpPr>
          <p:nvPr>
            <p:ph type="title"/>
          </p:nvPr>
        </p:nvSpPr>
        <p:spPr>
          <a:xfrm>
            <a:off x="838200" y="18255"/>
            <a:ext cx="10515600" cy="1325563"/>
          </a:xfrm>
        </p:spPr>
        <p:txBody>
          <a:bodyPr/>
          <a:lstStyle/>
          <a:p>
            <a:r>
              <a:rPr lang="en-US" dirty="0"/>
              <a:t>Pattern #3: The Typed Emitter Pattern</a:t>
            </a:r>
          </a:p>
        </p:txBody>
      </p:sp>
      <p:sp>
        <p:nvSpPr>
          <p:cNvPr id="3" name="Content Placeholder 2">
            <a:extLst>
              <a:ext uri="{FF2B5EF4-FFF2-40B4-BE49-F238E27FC236}">
                <a16:creationId xmlns:a16="http://schemas.microsoft.com/office/drawing/2014/main" id="{14E02AF6-2711-83CA-4B49-16CD50E31981}"/>
              </a:ext>
            </a:extLst>
          </p:cNvPr>
          <p:cNvSpPr>
            <a:spLocks noGrp="1"/>
          </p:cNvSpPr>
          <p:nvPr>
            <p:ph idx="1"/>
          </p:nvPr>
        </p:nvSpPr>
        <p:spPr>
          <a:xfrm>
            <a:off x="838200" y="1500160"/>
            <a:ext cx="7887346" cy="4351338"/>
          </a:xfrm>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47CE8682-B426-2AE2-3098-347D3CC2D3BC}"/>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28</a:t>
            </a:fld>
            <a:endParaRPr lang="en-US"/>
          </a:p>
        </p:txBody>
      </p:sp>
    </p:spTree>
    <p:extLst>
      <p:ext uri="{BB962C8B-B14F-4D97-AF65-F5344CB8AC3E}">
        <p14:creationId xmlns:p14="http://schemas.microsoft.com/office/powerpoint/2010/main" val="529584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C932-F374-06F4-B4E5-1AA13193C97E}"/>
              </a:ext>
            </a:extLst>
          </p:cNvPr>
          <p:cNvSpPr>
            <a:spLocks noGrp="1"/>
          </p:cNvSpPr>
          <p:nvPr>
            <p:ph type="title"/>
          </p:nvPr>
        </p:nvSpPr>
        <p:spPr>
          <a:xfrm>
            <a:off x="838200" y="18255"/>
            <a:ext cx="10515600" cy="1325563"/>
          </a:xfrm>
        </p:spPr>
        <p:txBody>
          <a:bodyPr>
            <a:normAutofit fontScale="90000"/>
          </a:bodyPr>
          <a:lstStyle/>
          <a:p>
            <a:r>
              <a:rPr lang="en-US" dirty="0"/>
              <a:t>If the data source needs to push different kinds of values, then typed emitters may be useful</a:t>
            </a:r>
          </a:p>
        </p:txBody>
      </p:sp>
      <p:sp>
        <p:nvSpPr>
          <p:cNvPr id="3" name="Content Placeholder 6">
            <a:extLst>
              <a:ext uri="{FF2B5EF4-FFF2-40B4-BE49-F238E27FC236}">
                <a16:creationId xmlns:a16="http://schemas.microsoft.com/office/drawing/2014/main" id="{B63CEA26-C594-B268-E598-18FDA54B7A20}"/>
              </a:ext>
            </a:extLst>
          </p:cNvPr>
          <p:cNvSpPr>
            <a:spLocks noGrp="1"/>
          </p:cNvSpPr>
          <p:nvPr>
            <p:ph idx="1"/>
          </p:nvPr>
        </p:nvSpPr>
        <p:spPr>
          <a:xfrm>
            <a:off x="838200" y="1500160"/>
            <a:ext cx="7887346" cy="4351338"/>
          </a:xfrm>
        </p:spPr>
        <p:txBody>
          <a:bodyPr>
            <a:normAutofit/>
          </a:bodyPr>
          <a:lstStyle/>
          <a:p>
            <a:r>
              <a:rPr lang="en-US" dirty="0"/>
              <a:t>Here reset and tick are different kinds of events.</a:t>
            </a:r>
          </a:p>
        </p:txBody>
      </p:sp>
      <p:sp>
        <p:nvSpPr>
          <p:cNvPr id="4" name="Slide Number Placeholder 3">
            <a:extLst>
              <a:ext uri="{FF2B5EF4-FFF2-40B4-BE49-F238E27FC236}">
                <a16:creationId xmlns:a16="http://schemas.microsoft.com/office/drawing/2014/main" id="{EDDBD643-28D4-2989-7808-8F893A1E7B5C}"/>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29</a:t>
            </a:fld>
            <a:endParaRPr lang="en-US"/>
          </a:p>
        </p:txBody>
      </p:sp>
      <p:sp>
        <p:nvSpPr>
          <p:cNvPr id="8" name="TextBox 7">
            <a:extLst>
              <a:ext uri="{FF2B5EF4-FFF2-40B4-BE49-F238E27FC236}">
                <a16:creationId xmlns:a16="http://schemas.microsoft.com/office/drawing/2014/main" id="{763236C0-B478-BED1-BD80-D47110CCF3E3}"/>
              </a:ext>
            </a:extLst>
          </p:cNvPr>
          <p:cNvSpPr txBox="1"/>
          <p:nvPr/>
        </p:nvSpPr>
        <p:spPr>
          <a:xfrm>
            <a:off x="838200" y="2208925"/>
            <a:ext cx="10983686"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"events"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"typed-emitter"</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carries the current time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2668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a:xfrm>
            <a:off x="838200" y="18255"/>
            <a:ext cx="10515600" cy="1325563"/>
          </a:xfrm>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a:xfrm>
            <a:off x="838200" y="1500160"/>
            <a:ext cx="7887346" cy="4351338"/>
          </a:xfrm>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3</a:t>
            </a:fld>
            <a:endParaRPr lang="en-US"/>
          </a:p>
        </p:txBody>
      </p:sp>
    </p:spTree>
    <p:extLst>
      <p:ext uri="{BB962C8B-B14F-4D97-AF65-F5344CB8AC3E}">
        <p14:creationId xmlns:p14="http://schemas.microsoft.com/office/powerpoint/2010/main" val="99294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pPr/>
              <a:t>30</a:t>
            </a:fld>
            <a:endParaRPr lang="en-US"/>
          </a:p>
        </p:txBody>
      </p:sp>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a:t>
            </a:r>
          </a:p>
        </p:txBody>
      </p:sp>
      <p:sp>
        <p:nvSpPr>
          <p:cNvPr id="6" name="TextBox 5">
            <a:extLst>
              <a:ext uri="{FF2B5EF4-FFF2-40B4-BE49-F238E27FC236}">
                <a16:creationId xmlns:a16="http://schemas.microsoft.com/office/drawing/2014/main" id="{C51E56E9-9A0F-2D9E-BB09-D039FB546E24}"/>
              </a:ext>
            </a:extLst>
          </p:cNvPr>
          <p:cNvSpPr txBox="1"/>
          <p:nvPr/>
        </p:nvSpPr>
        <p:spPr>
          <a:xfrm>
            <a:off x="838200" y="1737598"/>
            <a:ext cx="957453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demo</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2ECC8EB2-0127-248F-E287-F7E243BDD004}"/>
              </a:ext>
            </a:extLst>
          </p:cNvPr>
          <p:cNvSpPr txBox="1"/>
          <p:nvPr/>
        </p:nvSpPr>
        <p:spPr>
          <a:xfrm>
            <a:off x="6578600" y="2796804"/>
            <a:ext cx="4660900" cy="6584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When an event occurs:</a:t>
            </a:r>
            <a:r>
              <a:rPr lang="en-US" sz="2800" b="1" dirty="0">
                <a:solidFill>
                  <a:schemeClr val="tx1"/>
                </a:solidFill>
              </a:rPr>
              <a:t> emit()</a:t>
            </a:r>
          </a:p>
        </p:txBody>
      </p:sp>
      <p:sp>
        <p:nvSpPr>
          <p:cNvPr id="5" name="TextBox 4">
            <a:extLst>
              <a:ext uri="{FF2B5EF4-FFF2-40B4-BE49-F238E27FC236}">
                <a16:creationId xmlns:a16="http://schemas.microsoft.com/office/drawing/2014/main" id="{E3630829-4F0D-E94F-D8AA-76625C288FFC}"/>
              </a:ext>
            </a:extLst>
          </p:cNvPr>
          <p:cNvSpPr txBox="1"/>
          <p:nvPr/>
        </p:nvSpPr>
        <p:spPr>
          <a:xfrm>
            <a:off x="6578600" y="5880490"/>
            <a:ext cx="4876800" cy="6584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When you need to register:</a:t>
            </a:r>
            <a:r>
              <a:rPr lang="en-US" sz="2800" b="1" dirty="0">
                <a:solidFill>
                  <a:schemeClr val="tx1"/>
                </a:solidFill>
              </a:rPr>
              <a:t> on()</a:t>
            </a:r>
          </a:p>
        </p:txBody>
      </p:sp>
    </p:spTree>
    <p:extLst>
      <p:ext uri="{BB962C8B-B14F-4D97-AF65-F5344CB8AC3E}">
        <p14:creationId xmlns:p14="http://schemas.microsoft.com/office/powerpoint/2010/main" val="2862426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DDA54C-EE25-93CB-691B-365F42FAC854}"/>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31</a:t>
            </a:fld>
            <a:endParaRPr lang="en-US"/>
          </a:p>
        </p:txBody>
      </p:sp>
      <p:sp>
        <p:nvSpPr>
          <p:cNvPr id="5" name="Title 4">
            <a:extLst>
              <a:ext uri="{FF2B5EF4-FFF2-40B4-BE49-F238E27FC236}">
                <a16:creationId xmlns:a16="http://schemas.microsoft.com/office/drawing/2014/main" id="{33737D72-4088-EED3-2DF0-E2450EBA0D5E}"/>
              </a:ext>
            </a:extLst>
          </p:cNvPr>
          <p:cNvSpPr>
            <a:spLocks noGrp="1"/>
          </p:cNvSpPr>
          <p:nvPr>
            <p:ph type="title"/>
          </p:nvPr>
        </p:nvSpPr>
        <p:spPr>
          <a:xfrm>
            <a:off x="838200" y="18255"/>
            <a:ext cx="10515600" cy="1325563"/>
          </a:xfrm>
        </p:spPr>
        <p:txBody>
          <a:bodyPr/>
          <a:lstStyle/>
          <a:p>
            <a:r>
              <a:rPr lang="en-US" dirty="0"/>
              <a:t>Interface for a clock using an emitter</a:t>
            </a:r>
          </a:p>
        </p:txBody>
      </p:sp>
      <p:sp>
        <p:nvSpPr>
          <p:cNvPr id="9" name="TextBox 8">
            <a:extLst>
              <a:ext uri="{FF2B5EF4-FFF2-40B4-BE49-F238E27FC236}">
                <a16:creationId xmlns:a16="http://schemas.microsoft.com/office/drawing/2014/main" id="{755D00BB-59CB-D942-7896-9705316CF169}"/>
              </a:ext>
            </a:extLst>
          </p:cNvPr>
          <p:cNvSpPr txBox="1"/>
          <p:nvPr/>
        </p:nvSpPr>
        <p:spPr>
          <a:xfrm>
            <a:off x="838200" y="1544033"/>
            <a:ext cx="8308657"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listener; returns the clock's emitter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51602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220A7-F6AF-5BB7-2205-EDD700E53702}"/>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32</a:t>
            </a:fld>
            <a:endParaRPr lang="en-US"/>
          </a:p>
        </p:txBody>
      </p:sp>
      <p:sp>
        <p:nvSpPr>
          <p:cNvPr id="2" name="Title 1">
            <a:extLst>
              <a:ext uri="{FF2B5EF4-FFF2-40B4-BE49-F238E27FC236}">
                <a16:creationId xmlns:a16="http://schemas.microsoft.com/office/drawing/2014/main" id="{F62CA991-421E-3B41-5255-71840B1281D9}"/>
              </a:ext>
            </a:extLst>
          </p:cNvPr>
          <p:cNvSpPr>
            <a:spLocks noGrp="1"/>
          </p:cNvSpPr>
          <p:nvPr>
            <p:ph type="title"/>
          </p:nvPr>
        </p:nvSpPr>
        <p:spPr>
          <a:xfrm>
            <a:off x="838200" y="18255"/>
            <a:ext cx="10515600" cy="1325563"/>
          </a:xfrm>
        </p:spPr>
        <p:txBody>
          <a:bodyPr/>
          <a:lstStyle/>
          <a:p>
            <a:r>
              <a:rPr lang="en-US" dirty="0" err="1"/>
              <a:t>EmittingClock</a:t>
            </a:r>
            <a:endParaRPr lang="en-US" dirty="0"/>
          </a:p>
        </p:txBody>
      </p:sp>
      <p:sp>
        <p:nvSpPr>
          <p:cNvPr id="5" name="TextBox 4">
            <a:extLst>
              <a:ext uri="{FF2B5EF4-FFF2-40B4-BE49-F238E27FC236}">
                <a16:creationId xmlns:a16="http://schemas.microsoft.com/office/drawing/2014/main" id="{21BE25CC-5F30-EAC2-A057-E1D186AA137A}"/>
              </a:ext>
            </a:extLst>
          </p:cNvPr>
          <p:cNvSpPr txBox="1"/>
          <p:nvPr/>
        </p:nvSpPr>
        <p:spPr>
          <a:xfrm>
            <a:off x="838200" y="1494294"/>
            <a:ext cx="987171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33483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33</a:t>
            </a:fld>
            <a:endParaRPr lang="en-US"/>
          </a:p>
        </p:txBody>
      </p:sp>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a:xfrm>
            <a:off x="838200" y="18255"/>
            <a:ext cx="10515600" cy="1325563"/>
          </a:xfrm>
        </p:spPr>
        <p:txBody>
          <a:bodyPr/>
          <a:lstStyle/>
          <a:p>
            <a:r>
              <a:rPr lang="en-US" dirty="0" err="1"/>
              <a:t>EmittingClockClient</a:t>
            </a:r>
            <a:endParaRPr lang="en-US" dirty="0"/>
          </a:p>
        </p:txBody>
      </p:sp>
      <p:sp>
        <p:nvSpPr>
          <p:cNvPr id="5" name="TextBox 4">
            <a:extLst>
              <a:ext uri="{FF2B5EF4-FFF2-40B4-BE49-F238E27FC236}">
                <a16:creationId xmlns:a16="http://schemas.microsoft.com/office/drawing/2014/main" id="{1B721ADD-6B25-C19D-1800-39D3090A3B7D}"/>
              </a:ext>
            </a:extLst>
          </p:cNvPr>
          <p:cNvSpPr txBox="1"/>
          <p:nvPr/>
        </p:nvSpPr>
        <p:spPr>
          <a:xfrm>
            <a:off x="838200" y="1556802"/>
            <a:ext cx="9723120"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time is not accurate until the next tick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set up event listeners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getT</a:t>
            </a:r>
            <a:r>
              <a:rPr lang="en-US" b="0" dirty="0" err="1">
                <a:solidFill>
                  <a:srgbClr val="795E26"/>
                </a:solidFill>
                <a:effectLst/>
                <a:latin typeface="Consolas" panose="020B0609020204030204" pitchFamily="49" charset="0"/>
              </a:rPr>
              <a:t>ime</a:t>
            </a:r>
            <a:r>
              <a:rPr lang="en-US" dirty="0">
                <a:solidFill>
                  <a:srgbClr val="795E26"/>
                </a:solidFill>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56056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a:xfrm>
            <a:off x="838200" y="18255"/>
            <a:ext cx="10515600" cy="1325563"/>
          </a:xfrm>
        </p:spPr>
        <p:txBody>
          <a:bodyPr/>
          <a:lstStyle/>
          <a:p>
            <a:r>
              <a:rPr lang="en-US" dirty="0"/>
              <a:t>Pattern #3: The Typed 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a:xfrm>
            <a:off x="838200" y="1500160"/>
            <a:ext cx="7887346" cy="4351338"/>
          </a:xfrm>
        </p:spPr>
        <p:txBody>
          <a:bodyPr/>
          <a:lstStyle/>
          <a:p>
            <a:pPr marL="0" indent="0">
              <a:buNone/>
            </a:pPr>
            <a:r>
              <a:rPr lang="en-US" b="1" dirty="0"/>
              <a:t>Examples:</a:t>
            </a:r>
          </a:p>
          <a:p>
            <a:r>
              <a:rPr lang="en-US" dirty="0"/>
              <a:t>This is fundamentally how the </a:t>
            </a:r>
            <a:r>
              <a:rPr lang="en-US" i="1" dirty="0"/>
              <a:t>implementation</a:t>
            </a:r>
            <a:r>
              <a:rPr lang="en-US" dirty="0"/>
              <a:t> of </a:t>
            </a:r>
            <a:r>
              <a:rPr lang="en-US" dirty="0" err="1"/>
              <a:t>socket.io</a:t>
            </a:r>
            <a:r>
              <a:rPr lang="en-US" dirty="0"/>
              <a:t> worked!</a:t>
            </a:r>
          </a:p>
          <a:p>
            <a:r>
              <a:rPr lang="en-US" dirty="0"/>
              <a:t>TypeScript can really help you out here if you let it</a:t>
            </a:r>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34</a:t>
            </a:fld>
            <a:endParaRPr lang="en-US"/>
          </a:p>
        </p:txBody>
      </p:sp>
      <p:sp>
        <p:nvSpPr>
          <p:cNvPr id="6" name="TextBox 5">
            <a:extLst>
              <a:ext uri="{FF2B5EF4-FFF2-40B4-BE49-F238E27FC236}">
                <a16:creationId xmlns:a16="http://schemas.microsoft.com/office/drawing/2014/main" id="{CBFB8208-B3FC-AD82-C744-1BB19BFBE13C}"/>
              </a:ext>
            </a:extLst>
          </p:cNvPr>
          <p:cNvSpPr txBox="1"/>
          <p:nvPr/>
        </p:nvSpPr>
        <p:spPr>
          <a:xfrm>
            <a:off x="960738" y="3978869"/>
            <a:ext cx="12026213" cy="101566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000" b="0" dirty="0">
                <a:solidFill>
                  <a:srgbClr val="AF00DB"/>
                </a:solidFill>
                <a:effectLst/>
                <a:latin typeface="Andale Mono" panose="020B0509000000000004" pitchFamily="49" charset="0"/>
              </a:rPr>
              <a:t>export</a:t>
            </a:r>
            <a:r>
              <a:rPr lang="en-US" sz="2000" b="0" dirty="0">
                <a:solidFill>
                  <a:srgbClr val="3B3B3B"/>
                </a:solidFill>
                <a:effectLst/>
                <a:latin typeface="Andale Mono" panose="020B0509000000000004" pitchFamily="49" charset="0"/>
              </a:rPr>
              <a:t> </a:t>
            </a:r>
            <a:r>
              <a:rPr lang="en-US" sz="2000" b="0" dirty="0">
                <a:solidFill>
                  <a:srgbClr val="0000FF"/>
                </a:solidFill>
                <a:effectLst/>
                <a:latin typeface="Andale Mono" panose="020B0509000000000004" pitchFamily="49" charset="0"/>
              </a:rPr>
              <a:t>interface</a:t>
            </a:r>
            <a:r>
              <a:rPr lang="en-US" sz="2000" b="0" dirty="0">
                <a:solidFill>
                  <a:srgbClr val="3B3B3B"/>
                </a:solidFill>
                <a:effectLst/>
                <a:latin typeface="Andale Mono" panose="020B0509000000000004" pitchFamily="49" charset="0"/>
              </a:rPr>
              <a:t> </a:t>
            </a:r>
            <a:r>
              <a:rPr lang="en-US" sz="2000" b="0" dirty="0" err="1">
                <a:solidFill>
                  <a:srgbClr val="267F99"/>
                </a:solidFill>
                <a:effectLst/>
                <a:latin typeface="Andale Mono" panose="020B0509000000000004" pitchFamily="49" charset="0"/>
              </a:rPr>
              <a:t>ClientToServerEvents</a:t>
            </a:r>
            <a:r>
              <a:rPr lang="en-US" sz="2000" b="0" dirty="0">
                <a:solidFill>
                  <a:srgbClr val="3B3B3B"/>
                </a:solidFill>
                <a:effectLst/>
                <a:latin typeface="Andale Mono" panose="020B0509000000000004" pitchFamily="49" charset="0"/>
              </a:rPr>
              <a:t> {</a:t>
            </a:r>
          </a:p>
          <a:p>
            <a:pPr>
              <a:buNone/>
            </a:pPr>
            <a:r>
              <a:rPr lang="en-US" sz="2000" b="0" dirty="0">
                <a:solidFill>
                  <a:srgbClr val="795E26"/>
                </a:solidFill>
                <a:effectLst/>
                <a:latin typeface="Andale Mono" panose="020B0509000000000004" pitchFamily="49" charset="0"/>
              </a:rPr>
              <a:t>  </a:t>
            </a:r>
            <a:r>
              <a:rPr lang="en-US" sz="2000" b="0" dirty="0" err="1">
                <a:solidFill>
                  <a:srgbClr val="795E26"/>
                </a:solidFill>
                <a:effectLst/>
                <a:latin typeface="Andale Mono" panose="020B0509000000000004" pitchFamily="49" charset="0"/>
              </a:rPr>
              <a:t>chatJoin</a:t>
            </a:r>
            <a:r>
              <a:rPr lang="en-US" sz="2000" b="0" dirty="0">
                <a:solidFill>
                  <a:srgbClr val="000000"/>
                </a:solidFill>
                <a:effectLst/>
                <a:latin typeface="Andale Mono" panose="020B0509000000000004" pitchFamily="49" charset="0"/>
              </a:rPr>
              <a:t>:</a:t>
            </a:r>
            <a:r>
              <a:rPr lang="en-US" sz="2000" b="0" dirty="0">
                <a:solidFill>
                  <a:srgbClr val="3B3B3B"/>
                </a:solidFill>
                <a:effectLst/>
                <a:latin typeface="Andale Mono" panose="020B0509000000000004" pitchFamily="49" charset="0"/>
              </a:rPr>
              <a:t> (</a:t>
            </a:r>
            <a:r>
              <a:rPr lang="en-US" sz="2000" b="0" dirty="0">
                <a:solidFill>
                  <a:srgbClr val="001080"/>
                </a:solidFill>
                <a:effectLst/>
                <a:latin typeface="Andale Mono" panose="020B0509000000000004" pitchFamily="49" charset="0"/>
              </a:rPr>
              <a:t>payload</a:t>
            </a:r>
            <a:r>
              <a:rPr lang="en-US" sz="2000" b="0" dirty="0">
                <a:solidFill>
                  <a:srgbClr val="000000"/>
                </a:solidFill>
                <a:effectLst/>
                <a:latin typeface="Andale Mono" panose="020B0509000000000004" pitchFamily="49" charset="0"/>
              </a:rPr>
              <a:t>:</a:t>
            </a:r>
            <a:r>
              <a:rPr lang="en-US" sz="2000" b="0" dirty="0">
                <a:solidFill>
                  <a:srgbClr val="3B3B3B"/>
                </a:solidFill>
                <a:effectLst/>
                <a:latin typeface="Andale Mono" panose="020B0509000000000004" pitchFamily="49" charset="0"/>
              </a:rPr>
              <a:t> </a:t>
            </a:r>
            <a:r>
              <a:rPr lang="en-US" sz="2000" b="0" dirty="0" err="1">
                <a:solidFill>
                  <a:srgbClr val="267F99"/>
                </a:solidFill>
                <a:effectLst/>
                <a:latin typeface="Andale Mono" panose="020B0509000000000004" pitchFamily="49" charset="0"/>
              </a:rPr>
              <a:t>WithAuth</a:t>
            </a:r>
            <a:r>
              <a:rPr lang="en-US" sz="2000" b="0" dirty="0">
                <a:solidFill>
                  <a:srgbClr val="3B3B3B"/>
                </a:solidFill>
                <a:effectLst/>
                <a:latin typeface="Andale Mono" panose="020B0509000000000004" pitchFamily="49" charset="0"/>
              </a:rPr>
              <a:t>&lt;</a:t>
            </a:r>
            <a:r>
              <a:rPr lang="en-US" sz="2000" b="0" dirty="0">
                <a:solidFill>
                  <a:srgbClr val="267F99"/>
                </a:solidFill>
                <a:effectLst/>
                <a:latin typeface="Andale Mono" panose="020B0509000000000004" pitchFamily="49" charset="0"/>
              </a:rPr>
              <a:t>string</a:t>
            </a:r>
            <a:r>
              <a:rPr lang="en-US" sz="2000" b="0" dirty="0">
                <a:solidFill>
                  <a:srgbClr val="3B3B3B"/>
                </a:solidFill>
                <a:effectLst/>
                <a:latin typeface="Andale Mono" panose="020B0509000000000004" pitchFamily="49" charset="0"/>
              </a:rPr>
              <a:t>&gt;) </a:t>
            </a:r>
            <a:r>
              <a:rPr lang="en-US" sz="2000" b="0" dirty="0">
                <a:solidFill>
                  <a:srgbClr val="0000FF"/>
                </a:solidFill>
                <a:effectLst/>
                <a:latin typeface="Andale Mono" panose="020B0509000000000004" pitchFamily="49" charset="0"/>
              </a:rPr>
              <a:t>=&gt;</a:t>
            </a:r>
            <a:r>
              <a:rPr lang="en-US" sz="2000" b="0" dirty="0">
                <a:solidFill>
                  <a:srgbClr val="3B3B3B"/>
                </a:solidFill>
                <a:effectLst/>
                <a:latin typeface="Andale Mono" panose="020B0509000000000004" pitchFamily="49" charset="0"/>
              </a:rPr>
              <a:t> </a:t>
            </a:r>
            <a:r>
              <a:rPr lang="en-US" sz="2000" b="0" dirty="0">
                <a:solidFill>
                  <a:srgbClr val="267F99"/>
                </a:solidFill>
                <a:effectLst/>
                <a:latin typeface="Andale Mono" panose="020B0509000000000004" pitchFamily="49" charset="0"/>
              </a:rPr>
              <a:t>void</a:t>
            </a:r>
            <a:r>
              <a:rPr lang="en-US" sz="2000" b="0" dirty="0">
                <a:solidFill>
                  <a:srgbClr val="3B3B3B"/>
                </a:solidFill>
                <a:effectLst/>
                <a:latin typeface="Andale Mono" panose="020B0509000000000004" pitchFamily="49" charset="0"/>
              </a:rPr>
              <a:t>;</a:t>
            </a:r>
          </a:p>
          <a:p>
            <a:pPr>
              <a:buNone/>
            </a:pPr>
            <a:r>
              <a:rPr lang="en-US" sz="2000" b="0" dirty="0">
                <a:solidFill>
                  <a:srgbClr val="3B3B3B"/>
                </a:solidFill>
                <a:effectLst/>
                <a:latin typeface="Andale Mono" panose="020B0509000000000004" pitchFamily="49" charset="0"/>
              </a:rPr>
              <a:t>…</a:t>
            </a:r>
          </a:p>
        </p:txBody>
      </p:sp>
      <p:sp>
        <p:nvSpPr>
          <p:cNvPr id="8" name="TextBox 7">
            <a:extLst>
              <a:ext uri="{FF2B5EF4-FFF2-40B4-BE49-F238E27FC236}">
                <a16:creationId xmlns:a16="http://schemas.microsoft.com/office/drawing/2014/main" id="{D8B3B0A3-D457-428D-CAB9-86C1D92346E2}"/>
              </a:ext>
            </a:extLst>
          </p:cNvPr>
          <p:cNvSpPr txBox="1"/>
          <p:nvPr/>
        </p:nvSpPr>
        <p:spPr>
          <a:xfrm>
            <a:off x="2202077" y="5216266"/>
            <a:ext cx="9543533" cy="28309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ts val="1350"/>
              </a:lnSpc>
            </a:pPr>
            <a:r>
              <a:rPr lang="en-US" b="0" dirty="0" err="1">
                <a:solidFill>
                  <a:srgbClr val="0070C1"/>
                </a:solidFill>
                <a:effectLst/>
                <a:latin typeface="Menlo" panose="020B0609030804020204" pitchFamily="49" charset="0"/>
              </a:rPr>
              <a:t>socket</a:t>
            </a:r>
            <a:r>
              <a:rPr lang="en-US" b="0" dirty="0" err="1">
                <a:solidFill>
                  <a:srgbClr val="3B3B3B"/>
                </a:solidFill>
                <a:effectLst/>
                <a:latin typeface="Menlo" panose="020B0609030804020204" pitchFamily="49" charset="0"/>
              </a:rPr>
              <a:t>.</a:t>
            </a:r>
            <a:r>
              <a:rPr lang="en-US" b="0" dirty="0" err="1">
                <a:solidFill>
                  <a:srgbClr val="795E26"/>
                </a:solidFill>
                <a:effectLst/>
                <a:latin typeface="Menlo" panose="020B0609030804020204" pitchFamily="49" charset="0"/>
              </a:rPr>
              <a:t>emit</a:t>
            </a:r>
            <a:r>
              <a:rPr lang="en-US" b="0" dirty="0">
                <a:solidFill>
                  <a:srgbClr val="3B3B3B"/>
                </a:solidFill>
                <a:effectLst/>
                <a:latin typeface="Menlo" panose="020B0609030804020204" pitchFamily="49" charset="0"/>
              </a:rPr>
              <a:t>(</a:t>
            </a:r>
            <a:r>
              <a:rPr lang="en-US" b="0" dirty="0">
                <a:solidFill>
                  <a:srgbClr val="A31515"/>
                </a:solidFill>
                <a:effectLst/>
                <a:latin typeface="Menlo" panose="020B0609030804020204" pitchFamily="49" charset="0"/>
              </a:rPr>
              <a:t>'</a:t>
            </a:r>
            <a:r>
              <a:rPr lang="en-US" b="0" dirty="0" err="1">
                <a:solidFill>
                  <a:srgbClr val="A31515"/>
                </a:solidFill>
                <a:effectLst/>
                <a:latin typeface="Menlo" panose="020B0609030804020204" pitchFamily="49" charset="0"/>
              </a:rPr>
              <a:t>chatJoin</a:t>
            </a:r>
            <a:r>
              <a:rPr lang="en-US" b="0" dirty="0">
                <a:solidFill>
                  <a:srgbClr val="A31515"/>
                </a:solidFill>
                <a:effectLst/>
                <a:latin typeface="Menlo" panose="020B0609030804020204" pitchFamily="49" charset="0"/>
              </a:rPr>
              <a:t>'</a:t>
            </a:r>
            <a:r>
              <a:rPr lang="en-US" b="0" dirty="0">
                <a:solidFill>
                  <a:srgbClr val="3B3B3B"/>
                </a:solidFill>
                <a:effectLst/>
                <a:latin typeface="Menlo" panose="020B0609030804020204" pitchFamily="49" charset="0"/>
              </a:rPr>
              <a:t>, { </a:t>
            </a:r>
            <a:r>
              <a:rPr lang="en-US" b="0" dirty="0">
                <a:solidFill>
                  <a:srgbClr val="001080"/>
                </a:solidFill>
                <a:effectLst/>
                <a:latin typeface="Menlo" panose="020B0609030804020204" pitchFamily="49" charset="0"/>
              </a:rPr>
              <a:t>auth</a:t>
            </a:r>
            <a:r>
              <a:rPr lang="en-US" b="0" dirty="0">
                <a:solidFill>
                  <a:srgbClr val="3B3B3B"/>
                </a:solidFill>
                <a:effectLst/>
                <a:latin typeface="Menlo" panose="020B0609030804020204" pitchFamily="49" charset="0"/>
              </a:rPr>
              <a:t>, </a:t>
            </a:r>
            <a:r>
              <a:rPr lang="en-US" b="0" dirty="0">
                <a:solidFill>
                  <a:srgbClr val="001080"/>
                </a:solidFill>
                <a:effectLst/>
                <a:latin typeface="Menlo" panose="020B0609030804020204" pitchFamily="49" charset="0"/>
              </a:rPr>
              <a:t>payload:</a:t>
            </a:r>
            <a:r>
              <a:rPr lang="en-US" b="0" dirty="0">
                <a:solidFill>
                  <a:srgbClr val="3B3B3B"/>
                </a:solidFill>
                <a:effectLst/>
                <a:latin typeface="Menlo" panose="020B0609030804020204" pitchFamily="49" charset="0"/>
              </a:rPr>
              <a:t> </a:t>
            </a:r>
            <a:r>
              <a:rPr lang="en-US" b="0" dirty="0" err="1">
                <a:solidFill>
                  <a:srgbClr val="001080"/>
                </a:solidFill>
                <a:effectLst/>
                <a:latin typeface="Menlo" panose="020B0609030804020204" pitchFamily="49" charset="0"/>
              </a:rPr>
              <a:t>chatId</a:t>
            </a:r>
            <a:r>
              <a:rPr lang="en-US" b="0" dirty="0">
                <a:solidFill>
                  <a:srgbClr val="3B3B3B"/>
                </a:solidFill>
                <a:effectLst/>
                <a:latin typeface="Menlo" panose="020B0609030804020204" pitchFamily="49" charset="0"/>
              </a:rPr>
              <a:t> });</a:t>
            </a:r>
          </a:p>
        </p:txBody>
      </p:sp>
      <p:sp>
        <p:nvSpPr>
          <p:cNvPr id="10" name="TextBox 9">
            <a:extLst>
              <a:ext uri="{FF2B5EF4-FFF2-40B4-BE49-F238E27FC236}">
                <a16:creationId xmlns:a16="http://schemas.microsoft.com/office/drawing/2014/main" id="{82867D7A-3DA4-9085-AED7-05BA2E0D8609}"/>
              </a:ext>
            </a:extLst>
          </p:cNvPr>
          <p:cNvSpPr txBox="1"/>
          <p:nvPr/>
        </p:nvSpPr>
        <p:spPr>
          <a:xfrm>
            <a:off x="3436209" y="5952885"/>
            <a:ext cx="8895834" cy="28309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ts val="1350"/>
              </a:lnSpc>
            </a:pPr>
            <a:r>
              <a:rPr lang="en-US" b="0" dirty="0" err="1">
                <a:solidFill>
                  <a:srgbClr val="001080"/>
                </a:solidFill>
                <a:effectLst/>
                <a:latin typeface="Menlo" panose="020B0609030804020204" pitchFamily="49" charset="0"/>
              </a:rPr>
              <a:t>socket</a:t>
            </a:r>
            <a:r>
              <a:rPr lang="en-US" b="0" dirty="0" err="1">
                <a:solidFill>
                  <a:srgbClr val="3B3B3B"/>
                </a:solidFill>
                <a:effectLst/>
                <a:latin typeface="Menlo" panose="020B0609030804020204" pitchFamily="49" charset="0"/>
              </a:rPr>
              <a:t>.</a:t>
            </a:r>
            <a:r>
              <a:rPr lang="en-US" b="0" dirty="0" err="1">
                <a:solidFill>
                  <a:srgbClr val="795E26"/>
                </a:solidFill>
                <a:effectLst/>
                <a:latin typeface="Menlo" panose="020B0609030804020204" pitchFamily="49" charset="0"/>
              </a:rPr>
              <a:t>on</a:t>
            </a:r>
            <a:r>
              <a:rPr lang="en-US" b="0" dirty="0">
                <a:solidFill>
                  <a:srgbClr val="3B3B3B"/>
                </a:solidFill>
                <a:effectLst/>
                <a:latin typeface="Menlo" panose="020B0609030804020204" pitchFamily="49" charset="0"/>
              </a:rPr>
              <a:t>(</a:t>
            </a:r>
            <a:r>
              <a:rPr lang="en-US" b="0" dirty="0">
                <a:solidFill>
                  <a:srgbClr val="A31515"/>
                </a:solidFill>
                <a:effectLst/>
                <a:latin typeface="Menlo" panose="020B0609030804020204" pitchFamily="49" charset="0"/>
              </a:rPr>
              <a:t>'</a:t>
            </a:r>
            <a:r>
              <a:rPr lang="en-US" b="0" dirty="0" err="1">
                <a:solidFill>
                  <a:srgbClr val="A31515"/>
                </a:solidFill>
                <a:effectLst/>
                <a:latin typeface="Menlo" panose="020B0609030804020204" pitchFamily="49" charset="0"/>
              </a:rPr>
              <a:t>chatJoin</a:t>
            </a:r>
            <a:r>
              <a:rPr lang="en-US" b="0" dirty="0">
                <a:solidFill>
                  <a:srgbClr val="A31515"/>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err="1">
                <a:solidFill>
                  <a:srgbClr val="001080"/>
                </a:solidFill>
                <a:effectLst/>
                <a:latin typeface="Menlo" panose="020B0609030804020204" pitchFamily="49" charset="0"/>
              </a:rPr>
              <a:t>chat</a:t>
            </a:r>
            <a:r>
              <a:rPr lang="en-US" b="0" dirty="0" err="1">
                <a:solidFill>
                  <a:srgbClr val="3B3B3B"/>
                </a:solidFill>
                <a:effectLst/>
                <a:latin typeface="Menlo" panose="020B0609030804020204" pitchFamily="49" charset="0"/>
              </a:rPr>
              <a:t>.</a:t>
            </a:r>
            <a:r>
              <a:rPr lang="en-US" b="0" dirty="0" err="1">
                <a:solidFill>
                  <a:srgbClr val="795E26"/>
                </a:solidFill>
                <a:effectLst/>
                <a:latin typeface="Menlo" panose="020B0609030804020204" pitchFamily="49" charset="0"/>
              </a:rPr>
              <a:t>socketJoin</a:t>
            </a:r>
            <a:r>
              <a:rPr lang="en-US" b="0" dirty="0">
                <a:solidFill>
                  <a:srgbClr val="3B3B3B"/>
                </a:solidFill>
                <a:effectLst/>
                <a:latin typeface="Menlo" panose="020B0609030804020204" pitchFamily="49" charset="0"/>
              </a:rPr>
              <a:t>(</a:t>
            </a:r>
            <a:r>
              <a:rPr lang="en-US" b="0" dirty="0">
                <a:solidFill>
                  <a:srgbClr val="001080"/>
                </a:solidFill>
                <a:effectLst/>
                <a:latin typeface="Menlo" panose="020B0609030804020204" pitchFamily="49" charset="0"/>
              </a:rPr>
              <a:t>socket</a:t>
            </a:r>
            <a:r>
              <a:rPr lang="en-US" b="0" dirty="0">
                <a:solidFill>
                  <a:srgbClr val="3B3B3B"/>
                </a:solidFill>
                <a:effectLst/>
                <a:latin typeface="Menlo" panose="020B0609030804020204" pitchFamily="49" charset="0"/>
              </a:rPr>
              <a:t>, </a:t>
            </a:r>
            <a:r>
              <a:rPr lang="en-US" b="0" dirty="0">
                <a:solidFill>
                  <a:srgbClr val="0070C1"/>
                </a:solidFill>
                <a:effectLst/>
                <a:latin typeface="Menlo" panose="020B0609030804020204" pitchFamily="49" charset="0"/>
              </a:rPr>
              <a:t>io</a:t>
            </a:r>
            <a:r>
              <a:rPr lang="en-US" b="0" dirty="0">
                <a:solidFill>
                  <a:srgbClr val="3B3B3B"/>
                </a:solidFill>
                <a:effectLst/>
                <a:latin typeface="Menlo" panose="020B0609030804020204" pitchFamily="49" charset="0"/>
              </a:rPr>
              <a:t>));</a:t>
            </a:r>
          </a:p>
        </p:txBody>
      </p:sp>
    </p:spTree>
    <p:extLst>
      <p:ext uri="{BB962C8B-B14F-4D97-AF65-F5344CB8AC3E}">
        <p14:creationId xmlns:p14="http://schemas.microsoft.com/office/powerpoint/2010/main" val="229028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a:xfrm>
            <a:off x="838200" y="18255"/>
            <a:ext cx="10515600" cy="1325563"/>
          </a:xfrm>
        </p:spPr>
        <p:txBody>
          <a:bodyPr/>
          <a:lstStyle/>
          <a:p>
            <a:r>
              <a:rPr lang="en-US" dirty="0"/>
              <a:t>Pattern #4: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a:xfrm>
            <a:off x="838200" y="1500160"/>
            <a:ext cx="7887346" cy="4351338"/>
          </a:xfrm>
        </p:spPr>
        <p:txBody>
          <a:bodyPr/>
          <a:lstStyle/>
          <a:p>
            <a:r>
              <a:rPr lang="en-US" dirty="0"/>
              <a:t>Maybe you only want one clock in your system.</a:t>
            </a:r>
          </a:p>
          <a:p>
            <a:r>
              <a:rPr lang="en-US" dirty="0"/>
              <a:t>You can't just say "new Clock" because that always creates a new object of class Clock.</a:t>
            </a:r>
          </a:p>
          <a:p>
            <a:r>
              <a:rPr lang="en-US" dirty="0"/>
              <a:t>We'll solve this in two steps.</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35</a:t>
            </a:fld>
            <a:endParaRPr lang="en-US"/>
          </a:p>
        </p:txBody>
      </p:sp>
    </p:spTree>
    <p:extLst>
      <p:ext uri="{BB962C8B-B14F-4D97-AF65-F5344CB8AC3E}">
        <p14:creationId xmlns:p14="http://schemas.microsoft.com/office/powerpoint/2010/main" val="568162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3386E7-EA42-A84F-E2B3-4CCF911E4659}"/>
              </a:ext>
            </a:extLst>
          </p:cNvPr>
          <p:cNvSpPr>
            <a:spLocks noGrp="1"/>
          </p:cNvSpPr>
          <p:nvPr>
            <p:ph type="sldNum" sz="quarter" idx="12"/>
          </p:nvPr>
        </p:nvSpPr>
        <p:spPr/>
        <p:txBody>
          <a:bodyPr/>
          <a:lstStyle/>
          <a:p>
            <a:fld id="{20F37917-FD3A-4669-9018-DA04BCDD3D75}" type="slidenum">
              <a:rPr lang="en-US" smtClean="0"/>
              <a:pPr/>
              <a:t>36</a:t>
            </a:fld>
            <a:endParaRPr lang="en-US"/>
          </a:p>
        </p:txBody>
      </p:sp>
      <p:sp>
        <p:nvSpPr>
          <p:cNvPr id="2" name="Title 1">
            <a:extLst>
              <a:ext uri="{FF2B5EF4-FFF2-40B4-BE49-F238E27FC236}">
                <a16:creationId xmlns:a16="http://schemas.microsoft.com/office/drawing/2014/main" id="{35832C25-8C24-A622-F74C-E95209182C72}"/>
              </a:ext>
            </a:extLst>
          </p:cNvPr>
          <p:cNvSpPr>
            <a:spLocks noGrp="1"/>
          </p:cNvSpPr>
          <p:nvPr>
            <p:ph type="title"/>
          </p:nvPr>
        </p:nvSpPr>
        <p:spPr/>
        <p:txBody>
          <a:bodyPr/>
          <a:lstStyle/>
          <a:p>
            <a:r>
              <a:rPr lang="en-US" dirty="0"/>
              <a:t>Introduce a clock factory</a:t>
            </a:r>
          </a:p>
        </p:txBody>
      </p:sp>
      <p:sp>
        <p:nvSpPr>
          <p:cNvPr id="6" name="TextBox 5">
            <a:extLst>
              <a:ext uri="{FF2B5EF4-FFF2-40B4-BE49-F238E27FC236}">
                <a16:creationId xmlns:a16="http://schemas.microsoft.com/office/drawing/2014/main" id="{C58F2022-8D56-8F94-E8F2-AA4303A63573}"/>
              </a:ext>
            </a:extLst>
          </p:cNvPr>
          <p:cNvSpPr txBox="1"/>
          <p:nvPr/>
        </p:nvSpPr>
        <p:spPr>
          <a:xfrm>
            <a:off x="838200" y="1568946"/>
            <a:ext cx="9427029"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'the clock factory should build some working clocks'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79406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A8D4-207D-C833-BA48-98F5F8186518}"/>
              </a:ext>
            </a:extLst>
          </p:cNvPr>
          <p:cNvSpPr>
            <a:spLocks noGrp="1"/>
          </p:cNvSpPr>
          <p:nvPr>
            <p:ph type="title"/>
          </p:nvPr>
        </p:nvSpPr>
        <p:spPr>
          <a:xfrm>
            <a:off x="838200" y="18255"/>
            <a:ext cx="10515600" cy="1325563"/>
          </a:xfrm>
        </p:spPr>
        <p:txBody>
          <a:bodyPr/>
          <a:lstStyle/>
          <a:p>
            <a:r>
              <a:rPr lang="en-US" dirty="0"/>
              <a:t>But we said we wanted only one clock!</a:t>
            </a:r>
          </a:p>
        </p:txBody>
      </p:sp>
      <p:sp>
        <p:nvSpPr>
          <p:cNvPr id="3" name="Content Placeholder 2">
            <a:extLst>
              <a:ext uri="{FF2B5EF4-FFF2-40B4-BE49-F238E27FC236}">
                <a16:creationId xmlns:a16="http://schemas.microsoft.com/office/drawing/2014/main" id="{D384681E-DA72-0CAB-0316-66CD7EB54EBB}"/>
              </a:ext>
            </a:extLst>
          </p:cNvPr>
          <p:cNvSpPr>
            <a:spLocks noGrp="1"/>
          </p:cNvSpPr>
          <p:nvPr>
            <p:ph idx="1"/>
          </p:nvPr>
        </p:nvSpPr>
        <p:spPr>
          <a:xfrm>
            <a:off x="838200" y="1500160"/>
            <a:ext cx="7887346" cy="4351338"/>
          </a:xfrm>
        </p:spPr>
        <p:txBody>
          <a:bodyPr/>
          <a:lstStyle/>
          <a:p>
            <a:r>
              <a:rPr lang="en-US" dirty="0"/>
              <a:t>No problem!</a:t>
            </a:r>
          </a:p>
          <a:p>
            <a:r>
              <a:rPr lang="en-US" dirty="0"/>
              <a:t>Just modify the factory so it only creates a clock once, and after that just returns the same one over and over again.</a:t>
            </a:r>
          </a:p>
        </p:txBody>
      </p:sp>
      <p:sp>
        <p:nvSpPr>
          <p:cNvPr id="4" name="Slide Number Placeholder 3">
            <a:extLst>
              <a:ext uri="{FF2B5EF4-FFF2-40B4-BE49-F238E27FC236}">
                <a16:creationId xmlns:a16="http://schemas.microsoft.com/office/drawing/2014/main" id="{FD97DE1A-C5A7-DBDA-9DAB-62CD1772B5FC}"/>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37</a:t>
            </a:fld>
            <a:endParaRPr lang="en-US"/>
          </a:p>
        </p:txBody>
      </p:sp>
    </p:spTree>
    <p:extLst>
      <p:ext uri="{BB962C8B-B14F-4D97-AF65-F5344CB8AC3E}">
        <p14:creationId xmlns:p14="http://schemas.microsoft.com/office/powerpoint/2010/main" val="2063450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pPr/>
              <a:t>38</a:t>
            </a:fld>
            <a:endParaRPr lang="en-US"/>
          </a:p>
        </p:txBody>
      </p:sp>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73755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pPr/>
              <a:t>39</a:t>
            </a:fld>
            <a:endParaRPr lang="en-US"/>
          </a:p>
        </p:txBody>
      </p:sp>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Use a first-time through switch and a private constructor</a:t>
            </a:r>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98823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a:xfrm>
            <a:off x="838200" y="18255"/>
            <a:ext cx="10515600" cy="1325563"/>
          </a:xfrm>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a:xfrm>
            <a:off x="838200" y="1500160"/>
            <a:ext cx="7887346" cy="4351338"/>
          </a:xfrm>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4</a:t>
            </a:fld>
            <a:endParaRPr lang="en-US"/>
          </a:p>
        </p:txBody>
      </p:sp>
    </p:spTree>
    <p:extLst>
      <p:ext uri="{BB962C8B-B14F-4D97-AF65-F5344CB8AC3E}">
        <p14:creationId xmlns:p14="http://schemas.microsoft.com/office/powerpoint/2010/main" val="1778555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F1441-5E09-38F0-46E7-C2F5436ECF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549B15-2821-46E2-8C09-9B39AA887201}"/>
              </a:ext>
            </a:extLst>
          </p:cNvPr>
          <p:cNvSpPr>
            <a:spLocks noGrp="1"/>
          </p:cNvSpPr>
          <p:nvPr>
            <p:ph type="title"/>
          </p:nvPr>
        </p:nvSpPr>
        <p:spPr>
          <a:xfrm>
            <a:off x="838200" y="18255"/>
            <a:ext cx="10515600" cy="1325563"/>
          </a:xfrm>
        </p:spPr>
        <p:txBody>
          <a:bodyPr/>
          <a:lstStyle/>
          <a:p>
            <a:r>
              <a:rPr lang="en-US" dirty="0"/>
              <a:t>Pattern #4: The Singleton Pattern</a:t>
            </a:r>
          </a:p>
        </p:txBody>
      </p:sp>
      <p:sp>
        <p:nvSpPr>
          <p:cNvPr id="3" name="Content Placeholder 2">
            <a:extLst>
              <a:ext uri="{FF2B5EF4-FFF2-40B4-BE49-F238E27FC236}">
                <a16:creationId xmlns:a16="http://schemas.microsoft.com/office/drawing/2014/main" id="{11B78334-99C9-19D2-0203-3B439B28B5EA}"/>
              </a:ext>
            </a:extLst>
          </p:cNvPr>
          <p:cNvSpPr>
            <a:spLocks noGrp="1"/>
          </p:cNvSpPr>
          <p:nvPr>
            <p:ph idx="1"/>
          </p:nvPr>
        </p:nvSpPr>
        <p:spPr>
          <a:xfrm>
            <a:off x="838200" y="1500160"/>
            <a:ext cx="7887346" cy="4351338"/>
          </a:xfrm>
        </p:spPr>
        <p:txBody>
          <a:bodyPr/>
          <a:lstStyle/>
          <a:p>
            <a:pPr marL="0" indent="0">
              <a:buNone/>
            </a:pPr>
            <a:r>
              <a:rPr lang="en-US" b="1" dirty="0"/>
              <a:t>Example:</a:t>
            </a:r>
          </a:p>
          <a:p>
            <a:r>
              <a:rPr lang="en-US" dirty="0"/>
              <a:t>Mongoose was a great example of the singleton pattern — you initialize the database once (as either a specific database or a mongo-memory-database) and then everywhere else just use mongoose, which accesses the singleton database</a:t>
            </a:r>
          </a:p>
          <a:p>
            <a:r>
              <a:rPr lang="en-US" dirty="0"/>
              <a:t>The “</a:t>
            </a:r>
            <a:r>
              <a:rPr lang="en-US" dirty="0" err="1"/>
              <a:t>useContext</a:t>
            </a:r>
            <a:r>
              <a:rPr lang="en-US" dirty="0"/>
              <a:t>” React hook (which you use through </a:t>
            </a:r>
            <a:r>
              <a:rPr lang="en-US" dirty="0" err="1"/>
              <a:t>useAuth</a:t>
            </a:r>
            <a:r>
              <a:rPr lang="en-US" dirty="0"/>
              <a:t> and </a:t>
            </a:r>
            <a:r>
              <a:rPr lang="en-US" dirty="0" err="1"/>
              <a:t>useLoginContext</a:t>
            </a:r>
            <a:r>
              <a:rPr lang="en-US" dirty="0"/>
              <a:t>, mostly) is another example of this.</a:t>
            </a:r>
          </a:p>
        </p:txBody>
      </p:sp>
      <p:sp>
        <p:nvSpPr>
          <p:cNvPr id="4" name="Slide Number Placeholder 3">
            <a:extLst>
              <a:ext uri="{FF2B5EF4-FFF2-40B4-BE49-F238E27FC236}">
                <a16:creationId xmlns:a16="http://schemas.microsoft.com/office/drawing/2014/main" id="{2E0C8DFE-3981-47B0-9232-3E560011B933}"/>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40</a:t>
            </a:fld>
            <a:endParaRPr lang="en-US"/>
          </a:p>
        </p:txBody>
      </p:sp>
    </p:spTree>
    <p:extLst>
      <p:ext uri="{BB962C8B-B14F-4D97-AF65-F5344CB8AC3E}">
        <p14:creationId xmlns:p14="http://schemas.microsoft.com/office/powerpoint/2010/main" val="2090195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a:xfrm>
            <a:off x="838200" y="18255"/>
            <a:ext cx="10515600" cy="1325563"/>
          </a:xfrm>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200" y="1500160"/>
            <a:ext cx="7887346" cy="4351338"/>
          </a:xfrm>
        </p:spPr>
        <p:txBody>
          <a:bodyPr>
            <a:normAutofit/>
          </a:bodyPr>
          <a:lstStyle/>
          <a:p>
            <a:r>
              <a:rPr lang="en-US" dirty="0"/>
              <a:t>When I create an object that needs a clock, I ask the master clock factory to issue me a clock, and then I have my new object register itself with the clock.  </a:t>
            </a:r>
          </a:p>
          <a:p>
            <a:r>
              <a:rPr lang="en-US" dirty="0"/>
              <a:t>The master clock updates my object whenever the master clock changes.  </a:t>
            </a:r>
          </a:p>
          <a:p>
            <a:r>
              <a:rPr lang="en-US" dirty="0"/>
              <a:t>The master clock also sends my object an update message when it registers, so my object will always have the latest time.</a:t>
            </a:r>
          </a:p>
          <a:p>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41</a:t>
            </a:fld>
            <a:endParaRPr lang="en-US"/>
          </a:p>
        </p:txBody>
      </p:sp>
    </p:spTree>
    <p:extLst>
      <p:ext uri="{BB962C8B-B14F-4D97-AF65-F5344CB8AC3E}">
        <p14:creationId xmlns:p14="http://schemas.microsoft.com/office/powerpoint/2010/main" val="403352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42</a:t>
            </a:fld>
            <a:endParaRPr lang="en-US"/>
          </a:p>
        </p:txBody>
      </p:sp>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a:xfrm>
            <a:off x="838200" y="18255"/>
            <a:ext cx="10515600" cy="1325563"/>
          </a:xfrm>
        </p:spPr>
        <p:txBody>
          <a:bodyPr>
            <a:normAutofit/>
          </a:bodyPr>
          <a:lstStyle/>
          <a:p>
            <a:r>
              <a:rPr lang="en-US" dirty="0"/>
              <a:t>Discussing your design </a:t>
            </a:r>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43</a:t>
            </a:fld>
            <a:endParaRPr lang="en-US"/>
          </a:p>
        </p:txBody>
      </p:sp>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a:xfrm>
            <a:off x="838200" y="18255"/>
            <a:ext cx="10515600" cy="1325563"/>
          </a:xfrm>
        </p:spPr>
        <p:txBody>
          <a:bodyPr>
            <a:normAutofit/>
          </a:bodyPr>
          <a:lstStyle/>
          <a:p>
            <a:r>
              <a:rPr lang="en-US" dirty="0"/>
              <a:t>Discussing your design (2) </a:t>
            </a:r>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44</a:t>
            </a:fld>
            <a:endParaRPr lang="en-US"/>
          </a:p>
        </p:txBody>
      </p:sp>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a:xfrm>
            <a:off x="838200" y="18255"/>
            <a:ext cx="10515600" cy="1325563"/>
          </a:xfrm>
        </p:spPr>
        <p:txBody>
          <a:bodyPr>
            <a:normAutofit/>
          </a:bodyPr>
          <a:lstStyle/>
          <a:p>
            <a:r>
              <a:rPr lang="en-US" dirty="0"/>
              <a:t>The Discussion (3)</a:t>
            </a:r>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master clock.  Pat is building that module.  Pat says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45</a:t>
            </a:fld>
            <a:endParaRPr lang="en-US"/>
          </a:p>
        </p:txBody>
      </p:sp>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a:xfrm>
            <a:off x="838200" y="18255"/>
            <a:ext cx="10515600" cy="1325563"/>
          </a:xfrm>
        </p:spPr>
        <p:txBody>
          <a:bodyPr>
            <a:normAutofit/>
          </a:bodyPr>
          <a:lstStyle/>
          <a:p>
            <a:r>
              <a:rPr lang="en-US" dirty="0"/>
              <a:t>The Discussion (4)</a:t>
            </a:r>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a:xfrm>
            <a:off x="838200" y="18255"/>
            <a:ext cx="10515600" cy="1325563"/>
          </a:xfrm>
        </p:spPr>
        <p:txBody>
          <a:bodyPr/>
          <a:lstStyle/>
          <a:p>
            <a:r>
              <a:rPr lang="en-US" dirty="0"/>
              <a:t>Design at the Interaction Level corresponds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788734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5</a:t>
            </a:fld>
            <a:endParaRPr lang="en-US"/>
          </a:p>
        </p:txBody>
      </p:sp>
      <p:pic>
        <p:nvPicPr>
          <p:cNvPr id="6" name="Picture 5" descr="A book cover with a design pattern&#10;&#10;Description automatically generated">
            <a:extLst>
              <a:ext uri="{FF2B5EF4-FFF2-40B4-BE49-F238E27FC236}">
                <a16:creationId xmlns:a16="http://schemas.microsoft.com/office/drawing/2014/main" id="{7E890BC2-38E9-5C27-FD42-F2ED9C963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9233" y="2384178"/>
            <a:ext cx="3094567" cy="3856306"/>
          </a:xfrm>
          <a:prstGeom prst="rect">
            <a:avLst/>
          </a:prstGeom>
        </p:spPr>
      </p:pic>
    </p:spTree>
    <p:extLst>
      <p:ext uri="{BB962C8B-B14F-4D97-AF65-F5344CB8AC3E}">
        <p14:creationId xmlns:p14="http://schemas.microsoft.com/office/powerpoint/2010/main" val="3245092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a:xfrm>
            <a:off x="838200" y="18255"/>
            <a:ext cx="10515600" cy="1325563"/>
          </a:xfrm>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a:xfrm>
            <a:off x="838200" y="1500160"/>
            <a:ext cx="7887346" cy="4351338"/>
          </a:xfrm>
        </p:spPr>
        <p:txBody>
          <a:bodyPr>
            <a:normAutofit/>
          </a:bodyPr>
          <a:lstStyle/>
          <a:p>
            <a:r>
              <a:rPr lang="en-US" dirty="0"/>
              <a:t>The Data-Pull Pattern</a:t>
            </a:r>
          </a:p>
          <a:p>
            <a:r>
              <a:rPr lang="en-US" dirty="0"/>
              <a:t>The Observer or Listener Pattern*</a:t>
            </a:r>
          </a:p>
          <a:p>
            <a:r>
              <a:rPr lang="en-US" dirty="0"/>
              <a:t>The Typed-Emitter Pattern</a:t>
            </a:r>
          </a:p>
          <a:p>
            <a:r>
              <a:rPr lang="en-US" dirty="0"/>
              <a:t>The Singleton Pattern*</a:t>
            </a:r>
          </a:p>
          <a:p>
            <a:pPr lvl="1"/>
            <a:endParaRPr lang="en-US" dirty="0"/>
          </a:p>
          <a:p>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6</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7</a:t>
            </a:fld>
            <a:endParaRPr lang="en-US"/>
          </a:p>
        </p:txBody>
      </p:sp>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a:xfrm>
            <a:off x="838200" y="18255"/>
            <a:ext cx="10515600" cy="1325563"/>
          </a:xfrm>
        </p:spPr>
        <p:txBody>
          <a:bodyPr>
            <a:normAutofit/>
          </a:bodyPr>
          <a:lstStyle/>
          <a:p>
            <a:r>
              <a:rPr lang="en-US" dirty="0"/>
              <a:t>Information Transfer: Push vs Pull</a:t>
            </a:r>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8</a:t>
            </a:fld>
            <a:endParaRPr lang="en-US"/>
          </a:p>
        </p:txBody>
      </p:sp>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a:xfrm>
            <a:off x="838200" y="18255"/>
            <a:ext cx="10515600" cy="1325563"/>
          </a:xfrm>
        </p:spPr>
        <p:txBody>
          <a:bodyPr>
            <a:normAutofit/>
          </a:bodyPr>
          <a:lstStyle/>
          <a:p>
            <a:r>
              <a:rPr lang="en-US" dirty="0"/>
              <a:t>Pattern 1: consumer asks producer </a:t>
            </a:r>
            <a:br>
              <a:rPr lang="en-US" dirty="0"/>
            </a:br>
            <a:r>
              <a:rPr lang="en-US" dirty="0"/>
              <a:t>(The “data-pull" pattern)</a:t>
            </a:r>
          </a:p>
        </p:txBody>
      </p:sp>
      <p:sp>
        <p:nvSpPr>
          <p:cNvPr id="11" name="TextBox 10">
            <a:extLst>
              <a:ext uri="{FF2B5EF4-FFF2-40B4-BE49-F238E27FC236}">
                <a16:creationId xmlns:a16="http://schemas.microsoft.com/office/drawing/2014/main" id="{499C7BCB-BC9D-4BD1-B8B1-463CDCFDE915}"/>
              </a:ext>
            </a:extLst>
          </p:cNvPr>
          <p:cNvSpPr txBox="1"/>
          <p:nvPr/>
        </p:nvSpPr>
        <p:spPr>
          <a:xfrm>
            <a:off x="566384" y="1443841"/>
            <a:ext cx="6861549"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producer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a:xfrm>
            <a:off x="838200" y="18255"/>
            <a:ext cx="10515600" cy="1325563"/>
          </a:xfrm>
        </p:spPr>
        <p:txBody>
          <a:bodyPr/>
          <a:lstStyle/>
          <a:p>
            <a:r>
              <a:rPr lang="en-US" dirty="0"/>
              <a:t>Example: Interface for a pulling clock</a:t>
            </a:r>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a:xfrm>
            <a:off x="8246272" y="1631794"/>
            <a:ext cx="3107528" cy="4351338"/>
          </a:xfrm>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9</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1" y="1731923"/>
            <a:ext cx="6926405" cy="4524315"/>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IpullingClock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 getter for the current time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time: </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5042804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c7c4ec06-6060-48ba-a8ce-c8a9c536e115}" enabled="1" method="Privileged" siteId="{a8eec281-aaa3-4dae-ac9b-9a398b9215e7}" removed="0"/>
</clbl:labelList>
</file>

<file path=docProps/app.xml><?xml version="1.0" encoding="utf-8"?>
<Properties xmlns="http://schemas.openxmlformats.org/officeDocument/2006/extended-properties" xmlns:vt="http://schemas.openxmlformats.org/officeDocument/2006/docPropsVTypes">
  <TotalTime>8058</TotalTime>
  <Words>6473</Words>
  <Application>Microsoft Macintosh PowerPoint</Application>
  <PresentationFormat>Widescreen</PresentationFormat>
  <Paragraphs>673</Paragraphs>
  <Slides>45</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Andale Mono</vt:lpstr>
      <vt:lpstr>Aptos</vt:lpstr>
      <vt:lpstr>Arial</vt:lpstr>
      <vt:lpstr>Calibri</vt:lpstr>
      <vt:lpstr>Consolas</vt:lpstr>
      <vt:lpstr>Helvetica Neue</vt:lpstr>
      <vt:lpstr>Ink Free</vt:lpstr>
      <vt:lpstr>Menlo</vt:lpstr>
      <vt:lpstr>Verdana</vt:lpstr>
      <vt:lpstr>1_Office Theme</vt:lpstr>
      <vt:lpstr>CS 4530: Fundamentals of Software Engineering Module 6, Lesson 5 Design Patterns</vt:lpstr>
      <vt:lpstr>What is a Pattern?</vt:lpstr>
      <vt:lpstr>Patterns help communicate intent</vt:lpstr>
      <vt:lpstr>Patterns are intended to be flexible</vt:lpstr>
      <vt:lpstr>Design at the Interaction Level corresponds to “OOD Design Patterns”</vt:lpstr>
      <vt:lpstr>The Interaction Scale: Examples</vt:lpstr>
      <vt:lpstr>Information Transfer: Push vs Pull</vt:lpstr>
      <vt:lpstr>Pattern 1: consumer asks producer  (The “data-pull" pattern)</vt:lpstr>
      <vt:lpstr>Example: Interface for a pulling clock</vt:lpstr>
      <vt:lpstr>Testing the clock and the client</vt:lpstr>
      <vt:lpstr>simpleClockUsingPull.ts</vt:lpstr>
      <vt:lpstr>But there's a potential problem here.</vt:lpstr>
      <vt:lpstr>Pattern 1: consumer asks producer  (The “data-pull" pattern)</vt:lpstr>
      <vt:lpstr>Pattern 2: producer tells consumer ("push")</vt:lpstr>
      <vt:lpstr>Pattern 2: producer tells consumer ("push")</vt:lpstr>
      <vt:lpstr>This is called the Listener or Observer Pattern</vt:lpstr>
      <vt:lpstr>Interface for a clock using the Push pattern </vt:lpstr>
      <vt:lpstr>Interface for a clock listener</vt:lpstr>
      <vt:lpstr>Tests</vt:lpstr>
      <vt:lpstr>A PushingClock class</vt:lpstr>
      <vt:lpstr>A Client </vt:lpstr>
      <vt:lpstr>Interface for a clock listener</vt:lpstr>
      <vt:lpstr>The observer gets to decide what to do with the notification</vt:lpstr>
      <vt:lpstr>Better test this, too</vt:lpstr>
      <vt:lpstr>Push vs. Pull: Tradeoffs</vt:lpstr>
      <vt:lpstr>Details and Variations</vt:lpstr>
      <vt:lpstr>Pattern 2: producer tells consumer ("push")</vt:lpstr>
      <vt:lpstr>Pattern #3: The Typed Emitter Pattern</vt:lpstr>
      <vt:lpstr>If the data source needs to push different kinds of values, then typed emitters may be useful</vt:lpstr>
      <vt:lpstr>Using an emitter</vt:lpstr>
      <vt:lpstr>Interface for a clock using an emitter</vt:lpstr>
      <vt:lpstr>EmittingClock</vt:lpstr>
      <vt:lpstr>EmittingClockClient</vt:lpstr>
      <vt:lpstr>Pattern #3: The Typed Emitter Pattern</vt:lpstr>
      <vt:lpstr>Pattern #4: The Singleton Pattern</vt:lpstr>
      <vt:lpstr>Introduce a clock factory</vt:lpstr>
      <vt:lpstr>But we said we wanted only one clock!</vt:lpstr>
      <vt:lpstr>Here’s the behavior we expect</vt:lpstr>
      <vt:lpstr>Solution: Use a first-time through switch and a private constructor</vt:lpstr>
      <vt:lpstr>Pattern #4: The Singleton Pattern</vt:lpstr>
      <vt:lpstr>Describing your design using these vocabulary words</vt:lpstr>
      <vt:lpstr>Discussing your design </vt:lpstr>
      <vt:lpstr>Discussing your design (2) </vt:lpstr>
      <vt:lpstr>The Discussion (3)</vt:lpstr>
      <vt:lpstr>The Discussion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Simmons, Rob</dc:creator>
  <cp:lastModifiedBy>Simmons, Rob</cp:lastModifiedBy>
  <cp:revision>5</cp:revision>
  <cp:lastPrinted>2025-04-29T23:51:44Z</cp:lastPrinted>
  <dcterms:created xsi:type="dcterms:W3CDTF">2025-04-29T23:49:01Z</dcterms:created>
  <dcterms:modified xsi:type="dcterms:W3CDTF">2025-06-13T12:54:55Z</dcterms:modified>
</cp:coreProperties>
</file>