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21"/>
  </p:notesMasterIdLst>
  <p:sldIdLst>
    <p:sldId id="546" r:id="rId2"/>
    <p:sldId id="548" r:id="rId3"/>
    <p:sldId id="549" r:id="rId4"/>
    <p:sldId id="498" r:id="rId5"/>
    <p:sldId id="550" r:id="rId6"/>
    <p:sldId id="551" r:id="rId7"/>
    <p:sldId id="568" r:id="rId8"/>
    <p:sldId id="552" r:id="rId9"/>
    <p:sldId id="553" r:id="rId10"/>
    <p:sldId id="554" r:id="rId11"/>
    <p:sldId id="555" r:id="rId12"/>
    <p:sldId id="569" r:id="rId13"/>
    <p:sldId id="559" r:id="rId14"/>
    <p:sldId id="560" r:id="rId15"/>
    <p:sldId id="561" r:id="rId16"/>
    <p:sldId id="562" r:id="rId17"/>
    <p:sldId id="563" r:id="rId18"/>
    <p:sldId id="564" r:id="rId19"/>
    <p:sldId id="56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25"/>
    <p:restoredTop sz="88260"/>
  </p:normalViewPr>
  <p:slideViewPr>
    <p:cSldViewPr snapToGrid="0">
      <p:cViewPr varScale="1">
        <p:scale>
          <a:sx n="110" d="100"/>
          <a:sy n="110" d="100"/>
        </p:scale>
        <p:origin x="56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5/4/25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SAY: we’re </a:t>
            </a:r>
            <a:r>
              <a:rPr lang="en-US" err="1"/>
              <a:t>gonna</a:t>
            </a:r>
            <a:r>
              <a:rPr lang="en-US"/>
              <a:t> be doing user stories on the first day of class, and we’re going to be talking about user stories in your presentations on the last day of class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937F07-1250-4CCE-B198-1B2887014F4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00183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Maybe this is desirable, maybe it's essential.</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937F07-1250-4CCE-B198-1B2887014F4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604508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B71C0F-D0DA-394F-F55D-FCA7E0A56D4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0152CC-0AA6-C271-5988-CDB53B1295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1514D9-1CB2-E220-0F95-6E857E52467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9616EE71-A9DD-98F8-1101-433D6DBFA20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937F07-1250-4CCE-B198-1B2887014F4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46792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A3ADEC-27D8-9CA5-7966-D3D048984E7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74F0495-9181-767B-F34D-078C6F1C88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8FE7F5A-0495-55E5-5FBF-CE7AD23085AC}"/>
              </a:ext>
            </a:extLst>
          </p:cNvPr>
          <p:cNvSpPr>
            <a:spLocks noGrp="1"/>
          </p:cNvSpPr>
          <p:nvPr>
            <p:ph type="body" idx="1"/>
          </p:nvPr>
        </p:nvSpPr>
        <p:spPr/>
        <p:txBody>
          <a:bodyPr/>
          <a:lstStyle/>
          <a:p>
            <a:r>
              <a:rPr lang="en-US"/>
              <a:t>User stories — and conditions of satisfaction — live at the “organizing” level of our chart, right at the heart of software engineering (and this class). They tie together the people and processes that plan what organizations do with the actual implementation work of software development.</a:t>
            </a:r>
          </a:p>
        </p:txBody>
      </p:sp>
      <p:sp>
        <p:nvSpPr>
          <p:cNvPr id="4" name="Slide Number Placeholder 3">
            <a:extLst>
              <a:ext uri="{FF2B5EF4-FFF2-40B4-BE49-F238E27FC236}">
                <a16:creationId xmlns:a16="http://schemas.microsoft.com/office/drawing/2014/main" id="{38B12E43-84D5-8AA4-7F5D-6FC744F5F5C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937F07-1250-4CCE-B198-1B2887014F4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97930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937F07-1250-4CCE-B198-1B2887014F4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04120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Questions: what are some of the roles you and I fill with respect to </a:t>
            </a:r>
            <a:r>
              <a:rPr lang="en-US" err="1"/>
              <a:t>Northeastern’s</a:t>
            </a:r>
            <a:r>
              <a:rPr lang="en-US"/>
              <a:t> registrar?</a:t>
            </a:r>
          </a:p>
          <a:p>
            <a:endParaRPr lang="en-US"/>
          </a:p>
          <a:p>
            <a:r>
              <a:rPr lang="en-US"/>
              <a:t>The person is not you: I know you’ve had teachers who have forgotten this in the context of education. College professors are </a:t>
            </a:r>
            <a:r>
              <a:rPr lang="en-US" i="1"/>
              <a:t>notorious</a:t>
            </a:r>
            <a:r>
              <a:rPr lang="en-US" i="0"/>
              <a:t> about forgetting this in the context of education; CS education Leigh Ann </a:t>
            </a:r>
            <a:r>
              <a:rPr lang="en-US" i="0" err="1"/>
              <a:t>Delyser</a:t>
            </a:r>
            <a:r>
              <a:rPr lang="en-US" i="0"/>
              <a:t> always threatened to make a t-shirt that said “I’m sorry, you’re not my target demographic” when computer science professors argued that how she wanted CS taught to novices didn’t meet the model of a CS student in the professor’s head (which was usually very much like them).</a:t>
            </a:r>
          </a:p>
          <a:p>
            <a:endParaRPr lang="en-US" i="0"/>
          </a:p>
          <a:p>
            <a:r>
              <a:rPr lang="en-US"/>
              <a:t>Also mention “promotion driven design” — the user story is not about building things because you want to or because it’s good for your career. Sometimes you build things because you want to or because it’s good for your career! But if engineering is about solving problems with technology, that’s not software engineering.</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937F07-1250-4CCE-B198-1B2887014F4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69860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DISCUSSION: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The different roles of “driver” and “pedestrian” might lead to very different designs! (Why? Well, a pedestrian will have a much easier time safely stopping and accessing a phone app.)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What are the different benefits someone might get in this user story? Making social connections versus making money versus distracting myself while I’m on the subway have very different implications!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937F07-1250-4CCE-B198-1B2887014F4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9605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Conditions of satisfaction are, effectively, test cases – or templates for test cases. These kinds of tests are sometimes called “acceptance tests” because they constitute the end-user accepting that your software does what they want.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937F07-1250-4CCE-B198-1B2887014F4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342807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User stories and COSs must be prioritized as Essential, Desirable or Extension.</a:t>
            </a:r>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937F07-1250-4CCE-B198-1B2887014F4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42119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937F07-1250-4CCE-B198-1B2887014F4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169006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937F07-1250-4CCE-B198-1B2887014F4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44465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5/3/25</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sp>
        <p:nvSpPr>
          <p:cNvPr id="7" name="Title 1">
            <a:extLst>
              <a:ext uri="{FF2B5EF4-FFF2-40B4-BE49-F238E27FC236}">
                <a16:creationId xmlns:a16="http://schemas.microsoft.com/office/drawing/2014/main" id="{AFB655C3-1523-8944-C748-712310DF647E}"/>
              </a:ext>
            </a:extLst>
          </p:cNvPr>
          <p:cNvSpPr>
            <a:spLocks noGrp="1"/>
          </p:cNvSpPr>
          <p:nvPr>
            <p:ph type="ctrTitle"/>
          </p:nvPr>
        </p:nvSpPr>
        <p:spPr>
          <a:xfrm>
            <a:off x="539260" y="665163"/>
            <a:ext cx="10814539" cy="2275997"/>
          </a:xfrm>
        </p:spPr>
        <p:txBody>
          <a:bodyPr anchor="b">
            <a:normAutofit/>
          </a:bodyPr>
          <a:lstStyle>
            <a:lvl1pPr algn="l">
              <a:defRPr sz="3200"/>
            </a:lvl1pPr>
          </a:lstStyle>
          <a:p>
            <a:r>
              <a:rPr lang="en-US"/>
              <a:t>Click to edit Master title style</a:t>
            </a:r>
          </a:p>
        </p:txBody>
      </p:sp>
      <p:sp>
        <p:nvSpPr>
          <p:cNvPr id="9" name="Subtitle 2">
            <a:extLst>
              <a:ext uri="{FF2B5EF4-FFF2-40B4-BE49-F238E27FC236}">
                <a16:creationId xmlns:a16="http://schemas.microsoft.com/office/drawing/2014/main" id="{8549AA31-F254-1C77-9D81-6E096BEE4E1E}"/>
              </a:ext>
            </a:extLst>
          </p:cNvPr>
          <p:cNvSpPr>
            <a:spLocks noGrp="1"/>
          </p:cNvSpPr>
          <p:nvPr>
            <p:ph type="subTitle" idx="1"/>
          </p:nvPr>
        </p:nvSpPr>
        <p:spPr>
          <a:xfrm>
            <a:off x="539260" y="3237827"/>
            <a:ext cx="10128740" cy="2210859"/>
          </a:xfrm>
        </p:spPr>
        <p:txBody>
          <a:bodyPr>
            <a:normAutofit/>
          </a:bodyPr>
          <a:lstStyle>
            <a:lvl1pPr marL="0" indent="0" algn="l">
              <a:buNone/>
              <a:defRPr sz="20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0" name="Straight Connector 9">
            <a:extLst>
              <a:ext uri="{FF2B5EF4-FFF2-40B4-BE49-F238E27FC236}">
                <a16:creationId xmlns:a16="http://schemas.microsoft.com/office/drawing/2014/main" id="{F2349770-58C0-0659-C24A-7B0426FAF748}"/>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4A81EC16-F2D4-3F9B-C86D-3BCAB0633A6F}"/>
              </a:ext>
            </a:extLst>
          </p:cNvPr>
          <p:cNvSpPr/>
          <p:nvPr userDrawn="1"/>
        </p:nvSpPr>
        <p:spPr>
          <a:xfrm>
            <a:off x="539260" y="5630735"/>
            <a:ext cx="6096000" cy="369332"/>
          </a:xfrm>
          <a:prstGeom prst="rect">
            <a:avLst/>
          </a:prstGeom>
        </p:spPr>
        <p:txBody>
          <a:bodyPr>
            <a:spAutoFit/>
          </a:bodyPr>
          <a:lstStyle/>
          <a:p>
            <a:r>
              <a:rPr lang="en-US">
                <a:solidFill>
                  <a:srgbClr val="5C5962"/>
                </a:solidFill>
              </a:rPr>
              <a:t>© 2025 Released under the </a:t>
            </a:r>
            <a:r>
              <a:rPr lang="en-US">
                <a:solidFill>
                  <a:srgbClr val="D41B2C"/>
                </a:solidFill>
                <a:hlinkClick r:id="rId2"/>
              </a:rPr>
              <a:t>CC BY-SA</a:t>
            </a:r>
            <a:r>
              <a:rPr lang="en-US">
                <a:solidFill>
                  <a:srgbClr val="5C5962"/>
                </a:solidFill>
              </a:rPr>
              <a:t> license</a:t>
            </a:r>
            <a:endParaRPr lang="en-US"/>
          </a:p>
        </p:txBody>
      </p:sp>
    </p:spTree>
    <p:extLst>
      <p:ext uri="{BB962C8B-B14F-4D97-AF65-F5344CB8AC3E}">
        <p14:creationId xmlns:p14="http://schemas.microsoft.com/office/powerpoint/2010/main" val="1950583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5/3/25</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0306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5/3/25</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sp>
        <p:nvSpPr>
          <p:cNvPr id="6" name="Title 1">
            <a:extLst>
              <a:ext uri="{FF2B5EF4-FFF2-40B4-BE49-F238E27FC236}">
                <a16:creationId xmlns:a16="http://schemas.microsoft.com/office/drawing/2014/main" id="{75A25075-8F0E-5D99-3424-EC26D4DBC802}"/>
              </a:ext>
            </a:extLst>
          </p:cNvPr>
          <p:cNvSpPr>
            <a:spLocks noGrp="1"/>
          </p:cNvSpPr>
          <p:nvPr>
            <p:ph type="title"/>
          </p:nvPr>
        </p:nvSpPr>
        <p:spPr>
          <a:xfrm>
            <a:off x="838200" y="18255"/>
            <a:ext cx="10515600" cy="1325563"/>
          </a:xfrm>
        </p:spPr>
        <p:txBody>
          <a:bodyPr anchor="b">
            <a:normAutofit/>
          </a:bodyPr>
          <a:lstStyle>
            <a:lvl1pPr>
              <a:defRPr sz="3600"/>
            </a:lvl1pPr>
          </a:lstStyle>
          <a:p>
            <a:r>
              <a:rPr lang="en-US"/>
              <a:t>Click to edit Master title style</a:t>
            </a:r>
          </a:p>
        </p:txBody>
      </p:sp>
      <p:cxnSp>
        <p:nvCxnSpPr>
          <p:cNvPr id="8" name="Straight Connector 7">
            <a:extLst>
              <a:ext uri="{FF2B5EF4-FFF2-40B4-BE49-F238E27FC236}">
                <a16:creationId xmlns:a16="http://schemas.microsoft.com/office/drawing/2014/main" id="{59CFFB23-4154-80C1-A1BD-D541121A9A79}"/>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8568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5/3/25</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8031613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5/3/25</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78667547"/>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notesSlide" Target="../notesSlides/notesSlide2.xml"/><Relationship Id="rId16" Type="http://schemas.openxmlformats.org/officeDocument/2006/relationships/image" Target="../media/image14.svg"/><Relationship Id="rId1" Type="http://schemas.openxmlformats.org/officeDocument/2006/relationships/slideLayout" Target="../slideLayouts/slideLayout3.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C640FE-D39A-2C1C-5ADE-04981987E8B7}"/>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CAC9901-B00A-4339-A76C-667C2928B5C7}"/>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263C329-BFAF-F891-4661-37F94BE86713}"/>
              </a:ext>
            </a:extLst>
          </p:cNvPr>
          <p:cNvSpPr>
            <a:spLocks noGrp="1"/>
          </p:cNvSpPr>
          <p:nvPr>
            <p:ph type="ctrTitle"/>
          </p:nvPr>
        </p:nvSpPr>
        <p:spPr>
          <a:xfrm>
            <a:off x="539260" y="665163"/>
            <a:ext cx="10814539" cy="2275997"/>
          </a:xfrm>
        </p:spPr>
        <p:txBody>
          <a:bodyPr anchor="b">
            <a:normAutofit/>
          </a:bodyPr>
          <a:lstStyle/>
          <a:p>
            <a:r>
              <a:rPr lang="en-US" altLang="en-US">
                <a:sym typeface="Helvetica Neue" charset="0"/>
              </a:rPr>
              <a:t>CS 4530: Fundamentals of Software Engineering</a:t>
            </a:r>
            <a:br>
              <a:rPr lang="en-US" altLang="en-US">
                <a:sym typeface="Helvetica Neue" charset="0"/>
              </a:rPr>
            </a:br>
            <a:r>
              <a:rPr lang="en-US" altLang="en-US">
                <a:sym typeface="Helvetica Neue" charset="0"/>
              </a:rPr>
              <a:t>Module 2, Lesson 1</a:t>
            </a:r>
            <a:br>
              <a:rPr lang="en-US" altLang="en-US">
                <a:sym typeface="Helvetica Neue" charset="0"/>
              </a:rPr>
            </a:br>
            <a:r>
              <a:rPr lang="en-US" altLang="en-US">
                <a:sym typeface="Helvetica Neue" charset="0"/>
              </a:rPr>
              <a:t>User Stories</a:t>
            </a:r>
            <a:endParaRPr lang="en-US"/>
          </a:p>
        </p:txBody>
      </p:sp>
      <p:sp>
        <p:nvSpPr>
          <p:cNvPr id="8" name="Subtitle 7">
            <a:extLst>
              <a:ext uri="{FF2B5EF4-FFF2-40B4-BE49-F238E27FC236}">
                <a16:creationId xmlns:a16="http://schemas.microsoft.com/office/drawing/2014/main" id="{6E460171-11C2-D38C-45A2-B1B805E0573D}"/>
              </a:ext>
            </a:extLst>
          </p:cNvPr>
          <p:cNvSpPr>
            <a:spLocks noGrp="1"/>
          </p:cNvSpPr>
          <p:nvPr>
            <p:ph type="subTitle" idx="1"/>
          </p:nvPr>
        </p:nvSpPr>
        <p:spPr>
          <a:xfrm>
            <a:off x="539750" y="3238500"/>
            <a:ext cx="10128250" cy="2209800"/>
          </a:xfrm>
        </p:spPr>
        <p:txBody>
          <a:bodyPr vert="horz" lIns="91440" tIns="45720" rIns="91440" bIns="45720" rtlCol="0" anchor="t">
            <a:normAutofit/>
          </a:bodyPr>
          <a:lstStyle/>
          <a:p>
            <a:r>
              <a:rPr lang="en-US"/>
              <a:t>Rob Simmons</a:t>
            </a:r>
          </a:p>
          <a:p>
            <a:r>
              <a:rPr lang="en-US"/>
              <a:t>Khoury College of Computer Sciences</a:t>
            </a:r>
          </a:p>
          <a:p>
            <a:endParaRPr lang="en-US"/>
          </a:p>
        </p:txBody>
      </p:sp>
    </p:spTree>
    <p:extLst>
      <p:ext uri="{BB962C8B-B14F-4D97-AF65-F5344CB8AC3E}">
        <p14:creationId xmlns:p14="http://schemas.microsoft.com/office/powerpoint/2010/main" val="3655197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79C1-5AB5-8040-9F6A-9C0389FE1DBA}"/>
              </a:ext>
            </a:extLst>
          </p:cNvPr>
          <p:cNvSpPr>
            <a:spLocks noGrp="1"/>
          </p:cNvSpPr>
          <p:nvPr>
            <p:ph type="title"/>
          </p:nvPr>
        </p:nvSpPr>
        <p:spPr>
          <a:xfrm>
            <a:off x="838200" y="18255"/>
            <a:ext cx="10515600" cy="1325563"/>
          </a:xfrm>
        </p:spPr>
        <p:txBody>
          <a:bodyPr>
            <a:normAutofit/>
          </a:bodyPr>
          <a:lstStyle/>
          <a:p>
            <a:r>
              <a:rPr lang="en-US">
                <a:solidFill>
                  <a:srgbClr val="FF0000"/>
                </a:solidFill>
              </a:rPr>
              <a:t>Conditions of Satisfaction </a:t>
            </a:r>
            <a:r>
              <a:rPr lang="en-US"/>
              <a:t>fill in details</a:t>
            </a:r>
          </a:p>
        </p:txBody>
      </p:sp>
      <p:sp>
        <p:nvSpPr>
          <p:cNvPr id="3" name="Content Placeholder 2">
            <a:extLst>
              <a:ext uri="{FF2B5EF4-FFF2-40B4-BE49-F238E27FC236}">
                <a16:creationId xmlns:a16="http://schemas.microsoft.com/office/drawing/2014/main" id="{F5C55F82-9D75-24B5-DF43-65E733FDFC96}"/>
              </a:ext>
            </a:extLst>
          </p:cNvPr>
          <p:cNvSpPr>
            <a:spLocks noGrp="1"/>
          </p:cNvSpPr>
          <p:nvPr>
            <p:ph idx="1"/>
          </p:nvPr>
        </p:nvSpPr>
        <p:spPr>
          <a:xfrm>
            <a:off x="838200" y="1500188"/>
            <a:ext cx="5421923" cy="4351337"/>
          </a:xfrm>
        </p:spPr>
        <p:txBody>
          <a:bodyPr anchor="ctr"/>
          <a:lstStyle/>
          <a:p>
            <a:r>
              <a:rPr lang="en-US"/>
              <a:t>Each condition of satisfaction</a:t>
            </a:r>
          </a:p>
          <a:p>
            <a:pPr lvl="1"/>
            <a:r>
              <a:rPr lang="en-US"/>
              <a:t>Describes a testable behavior, from the user's point of view</a:t>
            </a:r>
          </a:p>
          <a:p>
            <a:pPr lvl="1"/>
            <a:r>
              <a:rPr lang="en-US"/>
              <a:t>Must have a priority</a:t>
            </a:r>
          </a:p>
          <a:p>
            <a:pPr lvl="1"/>
            <a:r>
              <a:rPr lang="en-US"/>
              <a:t>Should be numbered within its user story</a:t>
            </a:r>
          </a:p>
          <a:p>
            <a:pPr lvl="1"/>
            <a:endParaRPr lang="en-US"/>
          </a:p>
        </p:txBody>
      </p:sp>
      <p:sp>
        <p:nvSpPr>
          <p:cNvPr id="4" name="Slide Number Placeholder 3">
            <a:extLst>
              <a:ext uri="{FF2B5EF4-FFF2-40B4-BE49-F238E27FC236}">
                <a16:creationId xmlns:a16="http://schemas.microsoft.com/office/drawing/2014/main" id="{EB6258F6-2673-A748-BCFD-B5E43D7D4D9E}"/>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9" name="Picture 8" descr="A person looking through a magnifying glass&#10;&#10;Description automatically generated">
            <a:extLst>
              <a:ext uri="{FF2B5EF4-FFF2-40B4-BE49-F238E27FC236}">
                <a16:creationId xmlns:a16="http://schemas.microsoft.com/office/drawing/2014/main" id="{D2A5BAD6-820A-5C94-6B87-27E940A195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7126" y="1656502"/>
            <a:ext cx="5134172" cy="4351338"/>
          </a:xfrm>
          <a:prstGeom prst="rect">
            <a:avLst/>
          </a:prstGeom>
        </p:spPr>
      </p:pic>
    </p:spTree>
    <p:extLst>
      <p:ext uri="{BB962C8B-B14F-4D97-AF65-F5344CB8AC3E}">
        <p14:creationId xmlns:p14="http://schemas.microsoft.com/office/powerpoint/2010/main" val="1523936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E412C-C21C-9A47-9132-9BC666325FD4}"/>
              </a:ext>
            </a:extLst>
          </p:cNvPr>
          <p:cNvSpPr>
            <a:spLocks noGrp="1"/>
          </p:cNvSpPr>
          <p:nvPr>
            <p:ph type="title"/>
          </p:nvPr>
        </p:nvSpPr>
        <p:spPr>
          <a:xfrm>
            <a:off x="838200" y="18255"/>
            <a:ext cx="10515600" cy="1325563"/>
          </a:xfrm>
        </p:spPr>
        <p:txBody>
          <a:bodyPr>
            <a:normAutofit/>
          </a:bodyPr>
          <a:lstStyle/>
          <a:p>
            <a:r>
              <a:rPr lang="en-US"/>
              <a:t>Priorities</a:t>
            </a:r>
          </a:p>
        </p:txBody>
      </p:sp>
      <p:sp>
        <p:nvSpPr>
          <p:cNvPr id="3" name="Content Placeholder 2">
            <a:extLst>
              <a:ext uri="{FF2B5EF4-FFF2-40B4-BE49-F238E27FC236}">
                <a16:creationId xmlns:a16="http://schemas.microsoft.com/office/drawing/2014/main" id="{11941FC8-FFC2-1F49-A3A9-4CFFD656BF92}"/>
              </a:ext>
            </a:extLst>
          </p:cNvPr>
          <p:cNvSpPr>
            <a:spLocks noGrp="1"/>
          </p:cNvSpPr>
          <p:nvPr>
            <p:ph idx="1"/>
          </p:nvPr>
        </p:nvSpPr>
        <p:spPr>
          <a:xfrm>
            <a:off x="838200" y="1500160"/>
            <a:ext cx="7887346" cy="4351338"/>
          </a:xfrm>
        </p:spPr>
        <p:txBody>
          <a:bodyPr/>
          <a:lstStyle/>
          <a:p>
            <a:r>
              <a:rPr lang="en-US" b="1"/>
              <a:t>Essential (E) </a:t>
            </a:r>
            <a:r>
              <a:rPr lang="en-US"/>
              <a:t>means the project is useless without it.</a:t>
            </a:r>
          </a:p>
          <a:p>
            <a:r>
              <a:rPr lang="en-US" b="1"/>
              <a:t>Desirable (D) </a:t>
            </a:r>
            <a:r>
              <a:rPr lang="en-US"/>
              <a:t>means the project is less usable without it, but is still usable.</a:t>
            </a:r>
          </a:p>
          <a:p>
            <a:r>
              <a:rPr lang="en-US" b="1"/>
              <a:t>Extension (X) </a:t>
            </a:r>
            <a:r>
              <a:rPr lang="en-US"/>
              <a:t>describes a user story or COS that is may not be achievable within the scope of the project.  These might be things you'd want "in the next version".</a:t>
            </a:r>
          </a:p>
          <a:p>
            <a:endParaRPr lang="en-US"/>
          </a:p>
        </p:txBody>
      </p:sp>
      <p:sp>
        <p:nvSpPr>
          <p:cNvPr id="5" name="Slide Number Placeholder 4">
            <a:extLst>
              <a:ext uri="{FF2B5EF4-FFF2-40B4-BE49-F238E27FC236}">
                <a16:creationId xmlns:a16="http://schemas.microsoft.com/office/drawing/2014/main" id="{265C9ABC-1744-7548-B688-830A5F2FD5A0}"/>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3335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Houses in a subdivision">
            <a:extLst>
              <a:ext uri="{FF2B5EF4-FFF2-40B4-BE49-F238E27FC236}">
                <a16:creationId xmlns:a16="http://schemas.microsoft.com/office/drawing/2014/main" id="{FB7D5BAD-4DF8-F751-107B-2C480EECCD4F}"/>
              </a:ext>
            </a:extLst>
          </p:cNvPr>
          <p:cNvPicPr>
            <a:picLocks noChangeAspect="1"/>
          </p:cNvPicPr>
          <p:nvPr/>
        </p:nvPicPr>
        <p:blipFill>
          <a:blip r:embed="rId3"/>
          <a:srcRect l="5884" r="-1" b="-1"/>
          <a:stretch/>
        </p:blipFill>
        <p:spPr>
          <a:xfrm>
            <a:off x="5216788" y="10"/>
            <a:ext cx="9669642" cy="6857990"/>
          </a:xfrm>
          <a:prstGeom prst="rect">
            <a:avLst/>
          </a:prstGeom>
          <a:effectLst>
            <a:glow>
              <a:schemeClr val="accent1">
                <a:alpha val="40000"/>
              </a:schemeClr>
            </a:glow>
            <a:softEdge rad="0"/>
          </a:effectLst>
        </p:spPr>
      </p:pic>
      <p:sp>
        <p:nvSpPr>
          <p:cNvPr id="4" name="Slide Number Placeholder 3">
            <a:extLst>
              <a:ext uri="{FF2B5EF4-FFF2-40B4-BE49-F238E27FC236}">
                <a16:creationId xmlns:a16="http://schemas.microsoft.com/office/drawing/2014/main" id="{994734E4-DCA6-ED3A-103F-1FBB293073F1}"/>
              </a:ext>
            </a:extLst>
          </p:cNvPr>
          <p:cNvSpPr>
            <a:spLocks noGrp="1"/>
          </p:cNvSpPr>
          <p:nvPr>
            <p:ph type="sldNum" sz="quarter" idx="12"/>
          </p:nvPr>
        </p:nvSpPr>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20F37917-FD3A-4669-9018-DA04BCDD3D75}" type="slidenum">
              <a:rPr kumimoji="0" lang="en-US" sz="12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12</a:t>
            </a:fld>
            <a:endParaRPr kumimoji="0" lang="en-US" sz="12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6F2981F-0759-E0FA-980C-5FF8B69ADD43}"/>
              </a:ext>
            </a:extLst>
          </p:cNvPr>
          <p:cNvSpPr>
            <a:spLocks noGrp="1"/>
          </p:cNvSpPr>
          <p:nvPr>
            <p:ph type="title" idx="4294967295"/>
          </p:nvPr>
        </p:nvSpPr>
        <p:spPr>
          <a:xfrm>
            <a:off x="682752" y="365125"/>
            <a:ext cx="3822700" cy="1900238"/>
          </a:xfrm>
        </p:spPr>
        <p:txBody>
          <a:bodyPr>
            <a:normAutofit/>
          </a:bodyPr>
          <a:lstStyle/>
          <a:p>
            <a:r>
              <a:rPr lang="en-US" sz="3100"/>
              <a:t>Worked Example: Pothole reporting system</a:t>
            </a:r>
          </a:p>
        </p:txBody>
      </p:sp>
      <p:sp>
        <p:nvSpPr>
          <p:cNvPr id="3" name="Content Placeholder 2">
            <a:extLst>
              <a:ext uri="{FF2B5EF4-FFF2-40B4-BE49-F238E27FC236}">
                <a16:creationId xmlns:a16="http://schemas.microsoft.com/office/drawing/2014/main" id="{FEA918B7-4C5F-8518-63E1-5C4C6B7BC359}"/>
              </a:ext>
            </a:extLst>
          </p:cNvPr>
          <p:cNvSpPr>
            <a:spLocks noGrp="1"/>
          </p:cNvSpPr>
          <p:nvPr>
            <p:ph idx="4294967295"/>
          </p:nvPr>
        </p:nvSpPr>
        <p:spPr>
          <a:xfrm>
            <a:off x="682752" y="2433638"/>
            <a:ext cx="3822700" cy="3743325"/>
          </a:xfrm>
        </p:spPr>
        <p:txBody>
          <a:bodyPr>
            <a:normAutofit/>
          </a:bodyPr>
          <a:lstStyle/>
          <a:p>
            <a:pPr marL="0" indent="0">
              <a:buNone/>
            </a:pPr>
            <a:r>
              <a:rPr lang="en-US" sz="2000"/>
              <a:t>A town is designing a system where citizens can a report potholes and the town can monitor progress on repairing them.</a:t>
            </a:r>
          </a:p>
        </p:txBody>
      </p:sp>
    </p:spTree>
    <p:extLst>
      <p:ext uri="{BB962C8B-B14F-4D97-AF65-F5344CB8AC3E}">
        <p14:creationId xmlns:p14="http://schemas.microsoft.com/office/powerpoint/2010/main" val="1450389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A4A5A-ED45-14F0-82EC-BA0ECB44742B}"/>
              </a:ext>
            </a:extLst>
          </p:cNvPr>
          <p:cNvSpPr>
            <a:spLocks noGrp="1"/>
          </p:cNvSpPr>
          <p:nvPr>
            <p:ph type="title"/>
          </p:nvPr>
        </p:nvSpPr>
        <p:spPr>
          <a:xfrm>
            <a:off x="838200" y="18255"/>
            <a:ext cx="10515600" cy="1325563"/>
          </a:xfrm>
        </p:spPr>
        <p:txBody>
          <a:bodyPr/>
          <a:lstStyle/>
          <a:p>
            <a:r>
              <a:rPr lang="en-US"/>
              <a:t>User Story #1</a:t>
            </a:r>
          </a:p>
        </p:txBody>
      </p:sp>
      <p:sp>
        <p:nvSpPr>
          <p:cNvPr id="3" name="Content Placeholder 2">
            <a:extLst>
              <a:ext uri="{FF2B5EF4-FFF2-40B4-BE49-F238E27FC236}">
                <a16:creationId xmlns:a16="http://schemas.microsoft.com/office/drawing/2014/main" id="{5C2B198A-4BD9-8A94-A124-7B3F56D2955C}"/>
              </a:ext>
            </a:extLst>
          </p:cNvPr>
          <p:cNvSpPr>
            <a:spLocks noGrp="1"/>
          </p:cNvSpPr>
          <p:nvPr>
            <p:ph idx="1"/>
          </p:nvPr>
        </p:nvSpPr>
        <p:spPr>
          <a:xfrm>
            <a:off x="838200" y="1500160"/>
            <a:ext cx="7887346" cy="4351338"/>
          </a:xfrm>
        </p:spPr>
        <p:txBody>
          <a:bodyPr/>
          <a:lstStyle/>
          <a:p>
            <a:r>
              <a:rPr lang="en-US"/>
              <a:t>As a car commuter, I want to be able to report potholes to the city so that the town can more quickly act to keep me safe.</a:t>
            </a:r>
          </a:p>
        </p:txBody>
      </p:sp>
      <p:sp>
        <p:nvSpPr>
          <p:cNvPr id="4" name="Slide Number Placeholder 3">
            <a:extLst>
              <a:ext uri="{FF2B5EF4-FFF2-40B4-BE49-F238E27FC236}">
                <a16:creationId xmlns:a16="http://schemas.microsoft.com/office/drawing/2014/main" id="{723C6E9F-E6BE-1DB1-1A2A-ECBC77E5494A}"/>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9345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5D98E-5472-E530-DD2E-6E1802BCFCA4}"/>
              </a:ext>
            </a:extLst>
          </p:cNvPr>
          <p:cNvSpPr>
            <a:spLocks noGrp="1"/>
          </p:cNvSpPr>
          <p:nvPr>
            <p:ph type="title"/>
          </p:nvPr>
        </p:nvSpPr>
        <p:spPr>
          <a:xfrm>
            <a:off x="838200" y="18255"/>
            <a:ext cx="10515600" cy="1325563"/>
          </a:xfrm>
        </p:spPr>
        <p:txBody>
          <a:bodyPr/>
          <a:lstStyle/>
          <a:p>
            <a:r>
              <a:rPr lang="en-US"/>
              <a:t>Conditions of Satisfaction</a:t>
            </a:r>
          </a:p>
        </p:txBody>
      </p:sp>
      <p:sp>
        <p:nvSpPr>
          <p:cNvPr id="3" name="Content Placeholder 2">
            <a:extLst>
              <a:ext uri="{FF2B5EF4-FFF2-40B4-BE49-F238E27FC236}">
                <a16:creationId xmlns:a16="http://schemas.microsoft.com/office/drawing/2014/main" id="{86E00573-79BC-FAF6-9C28-90EB8A345C05}"/>
              </a:ext>
            </a:extLst>
          </p:cNvPr>
          <p:cNvSpPr>
            <a:spLocks noGrp="1"/>
          </p:cNvSpPr>
          <p:nvPr>
            <p:ph idx="1"/>
          </p:nvPr>
        </p:nvSpPr>
        <p:spPr>
          <a:xfrm>
            <a:off x="838200" y="1500160"/>
            <a:ext cx="7887346" cy="4351338"/>
          </a:xfrm>
        </p:spPr>
        <p:txBody>
          <a:bodyPr>
            <a:normAutofit/>
          </a:bodyPr>
          <a:lstStyle/>
          <a:p>
            <a:r>
              <a:rPr lang="en-US"/>
              <a:t>1.1 I should be able to report the location of a pothole to the system (E)</a:t>
            </a:r>
          </a:p>
          <a:p>
            <a:r>
              <a:rPr lang="en-US"/>
              <a:t>1.2 I should be able to see whether the pothole I report has been repaired (E)</a:t>
            </a:r>
          </a:p>
          <a:p>
            <a:r>
              <a:rPr lang="en-US"/>
              <a:t>1.3 I should be able to see whether others have reported potholes hear me (D)</a:t>
            </a:r>
          </a:p>
          <a:p>
            <a:r>
              <a:rPr lang="en-US"/>
              <a:t>1.4 I should be able to see an estimated time when the pothole should be repaired (X)</a:t>
            </a:r>
          </a:p>
          <a:p>
            <a:endParaRPr lang="en-US"/>
          </a:p>
        </p:txBody>
      </p:sp>
      <p:sp>
        <p:nvSpPr>
          <p:cNvPr id="4" name="Slide Number Placeholder 3">
            <a:extLst>
              <a:ext uri="{FF2B5EF4-FFF2-40B4-BE49-F238E27FC236}">
                <a16:creationId xmlns:a16="http://schemas.microsoft.com/office/drawing/2014/main" id="{8F54511B-A92F-CD3A-1825-CA2491CCD033}"/>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3668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7FECE-982A-68AD-33C0-FADB0ECEAC70}"/>
              </a:ext>
            </a:extLst>
          </p:cNvPr>
          <p:cNvSpPr>
            <a:spLocks noGrp="1"/>
          </p:cNvSpPr>
          <p:nvPr>
            <p:ph type="title"/>
          </p:nvPr>
        </p:nvSpPr>
        <p:spPr>
          <a:xfrm>
            <a:off x="838200" y="18255"/>
            <a:ext cx="10515600" cy="1325563"/>
          </a:xfrm>
        </p:spPr>
        <p:txBody>
          <a:bodyPr/>
          <a:lstStyle/>
          <a:p>
            <a:r>
              <a:rPr lang="en-US"/>
              <a:t>User Story #2</a:t>
            </a:r>
          </a:p>
        </p:txBody>
      </p:sp>
      <p:sp>
        <p:nvSpPr>
          <p:cNvPr id="3" name="Content Placeholder 2">
            <a:extLst>
              <a:ext uri="{FF2B5EF4-FFF2-40B4-BE49-F238E27FC236}">
                <a16:creationId xmlns:a16="http://schemas.microsoft.com/office/drawing/2014/main" id="{92F5E93F-826B-173F-2672-D74656C0CE5D}"/>
              </a:ext>
            </a:extLst>
          </p:cNvPr>
          <p:cNvSpPr>
            <a:spLocks noGrp="1"/>
          </p:cNvSpPr>
          <p:nvPr>
            <p:ph idx="1"/>
          </p:nvPr>
        </p:nvSpPr>
        <p:spPr>
          <a:xfrm>
            <a:off x="838200" y="1500160"/>
            <a:ext cx="7887346" cy="4351338"/>
          </a:xfrm>
        </p:spPr>
        <p:txBody>
          <a:bodyPr/>
          <a:lstStyle/>
          <a:p>
            <a:r>
              <a:rPr lang="en-US"/>
              <a:t>As a pothole-repair-truck driver, I want the system to display the potholes I should be working on today. (E)</a:t>
            </a:r>
          </a:p>
        </p:txBody>
      </p:sp>
      <p:sp>
        <p:nvSpPr>
          <p:cNvPr id="4" name="Slide Number Placeholder 3">
            <a:extLst>
              <a:ext uri="{FF2B5EF4-FFF2-40B4-BE49-F238E27FC236}">
                <a16:creationId xmlns:a16="http://schemas.microsoft.com/office/drawing/2014/main" id="{70076510-69D4-AC98-4890-8F145337C072}"/>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1824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EF509-325C-2E10-8B51-0A2D68AEAA9A}"/>
              </a:ext>
            </a:extLst>
          </p:cNvPr>
          <p:cNvSpPr>
            <a:spLocks noGrp="1"/>
          </p:cNvSpPr>
          <p:nvPr>
            <p:ph type="title"/>
          </p:nvPr>
        </p:nvSpPr>
        <p:spPr>
          <a:xfrm>
            <a:off x="838200" y="18255"/>
            <a:ext cx="10515600" cy="1325563"/>
          </a:xfrm>
        </p:spPr>
        <p:txBody>
          <a:bodyPr/>
          <a:lstStyle/>
          <a:p>
            <a:r>
              <a:rPr lang="en-US"/>
              <a:t>Conditions of Satisfaction</a:t>
            </a:r>
          </a:p>
        </p:txBody>
      </p:sp>
      <p:sp>
        <p:nvSpPr>
          <p:cNvPr id="3" name="Content Placeholder 2">
            <a:extLst>
              <a:ext uri="{FF2B5EF4-FFF2-40B4-BE49-F238E27FC236}">
                <a16:creationId xmlns:a16="http://schemas.microsoft.com/office/drawing/2014/main" id="{CBB1E84F-2F63-BC6C-A225-EF6FC6AF5970}"/>
              </a:ext>
            </a:extLst>
          </p:cNvPr>
          <p:cNvSpPr>
            <a:spLocks noGrp="1"/>
          </p:cNvSpPr>
          <p:nvPr>
            <p:ph idx="1"/>
          </p:nvPr>
        </p:nvSpPr>
        <p:spPr>
          <a:xfrm>
            <a:off x="838200" y="1500160"/>
            <a:ext cx="7887346" cy="4351338"/>
          </a:xfrm>
        </p:spPr>
        <p:txBody>
          <a:bodyPr>
            <a:normAutofit/>
          </a:bodyPr>
          <a:lstStyle/>
          <a:p>
            <a:r>
              <a:rPr lang="en-US"/>
              <a:t>2.1 I should be able to see my list of potholes for today (E)</a:t>
            </a:r>
          </a:p>
          <a:p>
            <a:r>
              <a:rPr lang="en-US"/>
              <a:t>2.2 I should be able to report that I repaired a given pothole (E)</a:t>
            </a:r>
          </a:p>
          <a:p>
            <a:r>
              <a:rPr lang="en-US"/>
              <a:t>2.3 I should be able to report that I was unable to repair a given pothole, and to supply a reason (E)</a:t>
            </a:r>
          </a:p>
          <a:p>
            <a:r>
              <a:rPr lang="en-US"/>
              <a:t>2.4 My daily list of potholes should be listed in an order that cuts down the time I spend driving from job to job (D)</a:t>
            </a:r>
          </a:p>
          <a:p>
            <a:endParaRPr lang="en-US"/>
          </a:p>
        </p:txBody>
      </p:sp>
      <p:sp>
        <p:nvSpPr>
          <p:cNvPr id="4" name="Slide Number Placeholder 3">
            <a:extLst>
              <a:ext uri="{FF2B5EF4-FFF2-40B4-BE49-F238E27FC236}">
                <a16:creationId xmlns:a16="http://schemas.microsoft.com/office/drawing/2014/main" id="{42E1B159-DFF9-5C1E-761D-6E4AC20749E7}"/>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6743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35226-A378-2076-F502-857ABB7AF3AE}"/>
              </a:ext>
            </a:extLst>
          </p:cNvPr>
          <p:cNvSpPr>
            <a:spLocks noGrp="1"/>
          </p:cNvSpPr>
          <p:nvPr>
            <p:ph type="title"/>
          </p:nvPr>
        </p:nvSpPr>
        <p:spPr>
          <a:xfrm>
            <a:off x="838200" y="18255"/>
            <a:ext cx="10515600" cy="1325563"/>
          </a:xfrm>
        </p:spPr>
        <p:txBody>
          <a:bodyPr/>
          <a:lstStyle/>
          <a:p>
            <a:r>
              <a:rPr lang="en-US"/>
              <a:t>User Story #3</a:t>
            </a:r>
          </a:p>
        </p:txBody>
      </p:sp>
      <p:sp>
        <p:nvSpPr>
          <p:cNvPr id="3" name="Content Placeholder 2">
            <a:extLst>
              <a:ext uri="{FF2B5EF4-FFF2-40B4-BE49-F238E27FC236}">
                <a16:creationId xmlns:a16="http://schemas.microsoft.com/office/drawing/2014/main" id="{276D5AE4-968D-3E05-4E3E-4D06828F5C68}"/>
              </a:ext>
            </a:extLst>
          </p:cNvPr>
          <p:cNvSpPr>
            <a:spLocks noGrp="1"/>
          </p:cNvSpPr>
          <p:nvPr>
            <p:ph idx="1"/>
          </p:nvPr>
        </p:nvSpPr>
        <p:spPr>
          <a:xfrm>
            <a:off x="838200" y="1500160"/>
            <a:ext cx="7887346" cy="4351338"/>
          </a:xfrm>
        </p:spPr>
        <p:txBody>
          <a:bodyPr/>
          <a:lstStyle/>
          <a:p>
            <a:r>
              <a:rPr lang="en-US"/>
              <a:t>As a maintenance supervisor, I want to be able to control the order in which potholes are repaired (D?)</a:t>
            </a:r>
          </a:p>
          <a:p>
            <a:endParaRPr lang="en-US"/>
          </a:p>
          <a:p>
            <a:endParaRPr lang="en-US"/>
          </a:p>
        </p:txBody>
      </p:sp>
      <p:sp>
        <p:nvSpPr>
          <p:cNvPr id="4" name="Slide Number Placeholder 3">
            <a:extLst>
              <a:ext uri="{FF2B5EF4-FFF2-40B4-BE49-F238E27FC236}">
                <a16:creationId xmlns:a16="http://schemas.microsoft.com/office/drawing/2014/main" id="{2B519DCE-6F48-BA3E-A368-668137E1BB7F}"/>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09669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E1553-21A9-4B1E-36A1-6A886676B256}"/>
              </a:ext>
            </a:extLst>
          </p:cNvPr>
          <p:cNvSpPr>
            <a:spLocks noGrp="1"/>
          </p:cNvSpPr>
          <p:nvPr>
            <p:ph type="title"/>
          </p:nvPr>
        </p:nvSpPr>
        <p:spPr>
          <a:xfrm>
            <a:off x="838200" y="18255"/>
            <a:ext cx="10515600" cy="1325563"/>
          </a:xfrm>
        </p:spPr>
        <p:txBody>
          <a:bodyPr/>
          <a:lstStyle/>
          <a:p>
            <a:r>
              <a:rPr lang="en-US"/>
              <a:t>Conditions of Satisfaction</a:t>
            </a:r>
          </a:p>
        </p:txBody>
      </p:sp>
      <p:sp>
        <p:nvSpPr>
          <p:cNvPr id="3" name="Content Placeholder 2">
            <a:extLst>
              <a:ext uri="{FF2B5EF4-FFF2-40B4-BE49-F238E27FC236}">
                <a16:creationId xmlns:a16="http://schemas.microsoft.com/office/drawing/2014/main" id="{2063F589-532D-2CFD-9162-6BFD9F3ABF62}"/>
              </a:ext>
            </a:extLst>
          </p:cNvPr>
          <p:cNvSpPr>
            <a:spLocks noGrp="1"/>
          </p:cNvSpPr>
          <p:nvPr>
            <p:ph idx="1"/>
          </p:nvPr>
        </p:nvSpPr>
        <p:spPr>
          <a:xfrm>
            <a:off x="838200" y="1500160"/>
            <a:ext cx="7887346" cy="4351338"/>
          </a:xfrm>
        </p:spPr>
        <p:txBody>
          <a:bodyPr>
            <a:normAutofit/>
          </a:bodyPr>
          <a:lstStyle/>
          <a:p>
            <a:r>
              <a:rPr lang="en-US"/>
              <a:t>3.1 I should be able to give a higher priority to potholes on a particular street (E)</a:t>
            </a:r>
          </a:p>
          <a:p>
            <a:r>
              <a:rPr lang="en-US"/>
              <a:t>3.2 I should be able to give a higher priority potholes in a particular neighborhood (E)</a:t>
            </a:r>
          </a:p>
          <a:p>
            <a:r>
              <a:rPr lang="en-US"/>
              <a:t>3.3 I should be able to see on a map where there are a lot of potholes (D)</a:t>
            </a:r>
          </a:p>
          <a:p>
            <a:r>
              <a:rPr lang="en-US"/>
              <a:t>3.4 I should be able to see on a map which potholes that have been reported multiple times (D)</a:t>
            </a:r>
          </a:p>
        </p:txBody>
      </p:sp>
      <p:sp>
        <p:nvSpPr>
          <p:cNvPr id="4" name="Slide Number Placeholder 3">
            <a:extLst>
              <a:ext uri="{FF2B5EF4-FFF2-40B4-BE49-F238E27FC236}">
                <a16:creationId xmlns:a16="http://schemas.microsoft.com/office/drawing/2014/main" id="{46BB35EA-567C-0303-B9BA-B38D71F23EE4}"/>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546088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A115F0-86BC-255D-EEFC-9F754D556A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884A6C-33CF-C1EB-9C0F-8461CC6F9309}"/>
              </a:ext>
            </a:extLst>
          </p:cNvPr>
          <p:cNvSpPr>
            <a:spLocks noGrp="1"/>
          </p:cNvSpPr>
          <p:nvPr>
            <p:ph type="title"/>
          </p:nvPr>
        </p:nvSpPr>
        <p:spPr>
          <a:xfrm>
            <a:off x="838200" y="18255"/>
            <a:ext cx="10515600" cy="1325563"/>
          </a:xfrm>
        </p:spPr>
        <p:txBody>
          <a:bodyPr/>
          <a:lstStyle/>
          <a:p>
            <a:r>
              <a:rPr lang="en-US"/>
              <a:t>Review</a:t>
            </a:r>
          </a:p>
        </p:txBody>
      </p:sp>
      <p:sp>
        <p:nvSpPr>
          <p:cNvPr id="3" name="Content Placeholder 2">
            <a:extLst>
              <a:ext uri="{FF2B5EF4-FFF2-40B4-BE49-F238E27FC236}">
                <a16:creationId xmlns:a16="http://schemas.microsoft.com/office/drawing/2014/main" id="{BBBF9180-6630-0F2A-EAF6-B2AAA6B088B5}"/>
              </a:ext>
            </a:extLst>
          </p:cNvPr>
          <p:cNvSpPr>
            <a:spLocks noGrp="1"/>
          </p:cNvSpPr>
          <p:nvPr>
            <p:ph idx="1"/>
          </p:nvPr>
        </p:nvSpPr>
        <p:spPr>
          <a:xfrm>
            <a:off x="838200" y="1500160"/>
            <a:ext cx="7887346" cy="4351338"/>
          </a:xfrm>
        </p:spPr>
        <p:txBody>
          <a:bodyPr/>
          <a:lstStyle/>
          <a:p>
            <a:r>
              <a:rPr lang="en-US"/>
              <a:t>It’s the end of this lesson, so you should be able to</a:t>
            </a:r>
          </a:p>
          <a:p>
            <a:pPr lvl="1"/>
            <a:r>
              <a:rPr lang="en-US"/>
              <a:t>Explain the structure of a user story</a:t>
            </a:r>
          </a:p>
          <a:p>
            <a:pPr lvl="1"/>
            <a:r>
              <a:rPr lang="en-US"/>
              <a:t>Identify and fix user stories that don’t have the correct structure</a:t>
            </a:r>
          </a:p>
          <a:p>
            <a:pPr lvl="1"/>
            <a:r>
              <a:rPr lang="en-US"/>
              <a:t>Define the relationship between conditions of satisfaction and user stories, and the difference between essential, desired, and extension conditions</a:t>
            </a:r>
          </a:p>
          <a:p>
            <a:pPr lvl="1"/>
            <a:r>
              <a:rPr lang="en-US"/>
              <a:t>Identify whether a given condition of satisfaction actually relates to a given user story</a:t>
            </a:r>
          </a:p>
          <a:p>
            <a:pPr lvl="1"/>
            <a:r>
              <a:rPr lang="en-US"/>
              <a:t>Propose new conditions of satisfaction for new user stories</a:t>
            </a:r>
          </a:p>
        </p:txBody>
      </p:sp>
      <p:sp>
        <p:nvSpPr>
          <p:cNvPr id="4" name="Slide Number Placeholder 3">
            <a:extLst>
              <a:ext uri="{FF2B5EF4-FFF2-40B4-BE49-F238E27FC236}">
                <a16:creationId xmlns:a16="http://schemas.microsoft.com/office/drawing/2014/main" id="{4F2FCA04-8426-9D1B-5166-C2B2E6A4F4C6}"/>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09870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2889B5-C192-8B87-D025-217B9C4AB5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D053A5-CE83-EF8E-AB2B-CB088E28A759}"/>
              </a:ext>
            </a:extLst>
          </p:cNvPr>
          <p:cNvSpPr>
            <a:spLocks noGrp="1"/>
          </p:cNvSpPr>
          <p:nvPr>
            <p:ph type="title"/>
          </p:nvPr>
        </p:nvSpPr>
        <p:spPr>
          <a:xfrm>
            <a:off x="838200" y="18255"/>
            <a:ext cx="10515600" cy="1325563"/>
          </a:xfrm>
        </p:spPr>
        <p:txBody>
          <a:bodyPr/>
          <a:lstStyle/>
          <a:p>
            <a:r>
              <a:rPr lang="en-US"/>
              <a:t>What are user stories?</a:t>
            </a:r>
          </a:p>
        </p:txBody>
      </p:sp>
      <p:sp>
        <p:nvSpPr>
          <p:cNvPr id="3" name="Text Placeholder 2">
            <a:extLst>
              <a:ext uri="{FF2B5EF4-FFF2-40B4-BE49-F238E27FC236}">
                <a16:creationId xmlns:a16="http://schemas.microsoft.com/office/drawing/2014/main" id="{7CCB0F01-FBD1-62BE-320F-D82D393F6C88}"/>
              </a:ext>
            </a:extLst>
          </p:cNvPr>
          <p:cNvSpPr>
            <a:spLocks noGrp="1"/>
          </p:cNvSpPr>
          <p:nvPr>
            <p:ph idx="1"/>
          </p:nvPr>
        </p:nvSpPr>
        <p:spPr>
          <a:xfrm>
            <a:off x="838200" y="1500160"/>
            <a:ext cx="7887346" cy="4351338"/>
          </a:xfrm>
        </p:spPr>
        <p:txBody>
          <a:bodyPr vert="horz" lIns="91440" tIns="45720" rIns="91440" bIns="45720" rtlCol="0" anchor="t">
            <a:normAutofit/>
          </a:bodyPr>
          <a:lstStyle/>
          <a:p>
            <a:r>
              <a:rPr lang="en-US"/>
              <a:t>…a tool to keep our designs focused on the goal of meeting needs of people</a:t>
            </a:r>
          </a:p>
          <a:p>
            <a:r>
              <a:rPr lang="en-US"/>
              <a:t>…formulaic statements of this form:</a:t>
            </a:r>
          </a:p>
          <a:p>
            <a:endParaRPr lang="en-US"/>
          </a:p>
          <a:p>
            <a:endParaRPr lang="en-US"/>
          </a:p>
          <a:p>
            <a:endParaRPr lang="en-US"/>
          </a:p>
          <a:p>
            <a:r>
              <a:rPr lang="en-US"/>
              <a:t>…a tool for keeping large collaborative teams on the same page</a:t>
            </a:r>
          </a:p>
        </p:txBody>
      </p:sp>
      <p:sp>
        <p:nvSpPr>
          <p:cNvPr id="5" name="Slide Number Placeholder 4">
            <a:extLst>
              <a:ext uri="{FF2B5EF4-FFF2-40B4-BE49-F238E27FC236}">
                <a16:creationId xmlns:a16="http://schemas.microsoft.com/office/drawing/2014/main" id="{0C0E3F1C-1335-3300-A132-85251F4116D7}"/>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0" name="TextBox 29">
            <a:extLst>
              <a:ext uri="{FF2B5EF4-FFF2-40B4-BE49-F238E27FC236}">
                <a16:creationId xmlns:a16="http://schemas.microsoft.com/office/drawing/2014/main" id="{E656D0E9-DEAC-C935-661A-406B43D00631}"/>
              </a:ext>
            </a:extLst>
          </p:cNvPr>
          <p:cNvSpPr txBox="1"/>
          <p:nvPr/>
        </p:nvSpPr>
        <p:spPr>
          <a:xfrm>
            <a:off x="1753008" y="2806843"/>
            <a:ext cx="6315817" cy="156966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1" u="none" strike="noStrike" kern="1200" cap="none" spc="0" normalizeH="0" baseline="0" noProof="0">
                <a:ln>
                  <a:noFill/>
                </a:ln>
                <a:solidFill>
                  <a:srgbClr val="FF0000"/>
                </a:solidFill>
                <a:effectLst/>
                <a:uLnTx/>
                <a:uFillTx/>
                <a:latin typeface="Ink Free" panose="03080402000500000000" pitchFamily="66" charset="0"/>
                <a:ea typeface="+mn-ea"/>
                <a:cs typeface="+mn-cs"/>
              </a:rPr>
              <a:t>As a &lt;role&gt; </a:t>
            </a:r>
            <a:br>
              <a:rPr kumimoji="0" lang="en-US" sz="3200" b="1" i="1" u="none" strike="noStrike" kern="1200" cap="none" spc="0" normalizeH="0" baseline="0" noProof="0">
                <a:ln>
                  <a:noFill/>
                </a:ln>
                <a:solidFill>
                  <a:srgbClr val="FF0000"/>
                </a:solidFill>
                <a:effectLst/>
                <a:uLnTx/>
                <a:uFillTx/>
                <a:latin typeface="Ink Free" panose="03080402000500000000" pitchFamily="66" charset="0"/>
                <a:ea typeface="+mn-ea"/>
                <a:cs typeface="+mn-cs"/>
              </a:rPr>
            </a:br>
            <a:r>
              <a:rPr kumimoji="0" lang="en-US" sz="3200" b="1" i="1" u="none" strike="noStrike" kern="1200" cap="none" spc="0" normalizeH="0" baseline="0" noProof="0">
                <a:ln>
                  <a:noFill/>
                </a:ln>
                <a:solidFill>
                  <a:srgbClr val="FF0000"/>
                </a:solidFill>
                <a:effectLst/>
                <a:uLnTx/>
                <a:uFillTx/>
                <a:latin typeface="Ink Free" panose="03080402000500000000" pitchFamily="66" charset="0"/>
                <a:ea typeface="+mn-ea"/>
                <a:cs typeface="+mn-cs"/>
              </a:rPr>
              <a:t>I want &lt;capability&gt; </a:t>
            </a:r>
            <a:br>
              <a:rPr kumimoji="0" lang="en-US" sz="3200" b="1" i="1" u="none" strike="noStrike" kern="1200" cap="none" spc="0" normalizeH="0" baseline="0" noProof="0">
                <a:ln>
                  <a:noFill/>
                </a:ln>
                <a:solidFill>
                  <a:srgbClr val="FF0000"/>
                </a:solidFill>
                <a:effectLst/>
                <a:uLnTx/>
                <a:uFillTx/>
                <a:latin typeface="Ink Free" panose="03080402000500000000" pitchFamily="66" charset="0"/>
                <a:ea typeface="+mn-ea"/>
                <a:cs typeface="+mn-cs"/>
              </a:rPr>
            </a:br>
            <a:r>
              <a:rPr kumimoji="0" lang="en-US" sz="3200" b="1" i="1" u="none" strike="noStrike" kern="1200" cap="none" spc="0" normalizeH="0" baseline="0" noProof="0">
                <a:ln>
                  <a:noFill/>
                </a:ln>
                <a:solidFill>
                  <a:srgbClr val="FF0000"/>
                </a:solidFill>
                <a:effectLst/>
                <a:uLnTx/>
                <a:uFillTx/>
                <a:latin typeface="Ink Free" panose="03080402000500000000" pitchFamily="66" charset="0"/>
                <a:ea typeface="+mn-ea"/>
                <a:cs typeface="+mn-cs"/>
              </a:rPr>
              <a:t>so that I can &lt;get some benefit&gt;</a:t>
            </a:r>
          </a:p>
        </p:txBody>
      </p:sp>
    </p:spTree>
    <p:extLst>
      <p:ext uri="{BB962C8B-B14F-4D97-AF65-F5344CB8AC3E}">
        <p14:creationId xmlns:p14="http://schemas.microsoft.com/office/powerpoint/2010/main" val="421616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4C3109-B052-B736-9DE0-32CC9E36D188}"/>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B8D70DF-79FE-8E4B-E2B8-FCEC3B8D3537}"/>
              </a:ext>
            </a:extLst>
          </p:cNvPr>
          <p:cNvSpPr>
            <a:spLocks noGrp="1"/>
          </p:cNvSpPr>
          <p:nvPr>
            <p:ph type="sldNum" sz="quarter" idx="12"/>
          </p:nvPr>
        </p:nvSpPr>
        <p:spPr>
          <a:xfrm>
            <a:off x="8610600" y="6356350"/>
            <a:ext cx="2743200" cy="365125"/>
          </a:xfrm>
        </p:spPr>
        <p:txBody>
          <a:bodyPr>
            <a:norm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DEF265F-50FB-BF39-3F8D-EA0187855738}"/>
              </a:ext>
            </a:extLst>
          </p:cNvPr>
          <p:cNvSpPr>
            <a:spLocks noGrp="1"/>
          </p:cNvSpPr>
          <p:nvPr>
            <p:ph type="title"/>
          </p:nvPr>
        </p:nvSpPr>
        <p:spPr>
          <a:xfrm>
            <a:off x="838200" y="18255"/>
            <a:ext cx="10515600" cy="1325563"/>
          </a:xfrm>
        </p:spPr>
        <p:txBody>
          <a:bodyPr>
            <a:noAutofit/>
          </a:bodyPr>
          <a:lstStyle/>
          <a:p>
            <a:r>
              <a:rPr lang="en-US"/>
              <a:t>Where do user stories fit in?</a:t>
            </a:r>
          </a:p>
        </p:txBody>
      </p:sp>
      <p:grpSp>
        <p:nvGrpSpPr>
          <p:cNvPr id="25" name="Group 24">
            <a:extLst>
              <a:ext uri="{FF2B5EF4-FFF2-40B4-BE49-F238E27FC236}">
                <a16:creationId xmlns:a16="http://schemas.microsoft.com/office/drawing/2014/main" id="{C2570981-D3C9-345C-F92F-17B84BC0A32E}"/>
              </a:ext>
            </a:extLst>
          </p:cNvPr>
          <p:cNvGrpSpPr/>
          <p:nvPr/>
        </p:nvGrpSpPr>
        <p:grpSpPr>
          <a:xfrm>
            <a:off x="4319921" y="1533426"/>
            <a:ext cx="974268" cy="974268"/>
            <a:chOff x="7949361" y="2403792"/>
            <a:chExt cx="1887188" cy="1887188"/>
          </a:xfrm>
        </p:grpSpPr>
        <p:sp>
          <p:nvSpPr>
            <p:cNvPr id="26" name="Rectangle: Diagonal Corners Rounded 13">
              <a:extLst>
                <a:ext uri="{FF2B5EF4-FFF2-40B4-BE49-F238E27FC236}">
                  <a16:creationId xmlns:a16="http://schemas.microsoft.com/office/drawing/2014/main" id="{F38F6F3B-18DD-415A-6110-B68B648B20EE}"/>
                </a:ext>
              </a:extLst>
            </p:cNvPr>
            <p:cNvSpPr/>
            <p:nvPr/>
          </p:nvSpPr>
          <p:spPr>
            <a:xfrm>
              <a:off x="7949362" y="2403793"/>
              <a:ext cx="1887187" cy="1887187"/>
            </a:xfrm>
            <a:prstGeom prst="round2DiagRect">
              <a:avLst>
                <a:gd name="adj1" fmla="val 29727"/>
                <a:gd name="adj2" fmla="val 0"/>
              </a:avLst>
            </a:prstGeom>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Rectangle 26" descr="Group">
              <a:extLst>
                <a:ext uri="{FF2B5EF4-FFF2-40B4-BE49-F238E27FC236}">
                  <a16:creationId xmlns:a16="http://schemas.microsoft.com/office/drawing/2014/main" id="{B424EF31-A2BA-E73C-36F1-391D8B8B9320}"/>
                </a:ext>
              </a:extLst>
            </p:cNvPr>
            <p:cNvSpPr/>
            <p:nvPr/>
          </p:nvSpPr>
          <p:spPr>
            <a:xfrm>
              <a:off x="7949361" y="2403792"/>
              <a:ext cx="1887188" cy="1887188"/>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hueOff val="0"/>
                    <a:satOff val="0"/>
                    <a:lumOff val="0"/>
                    <a:alphaOff val="0"/>
                  </a:prstClr>
                </a:solidFill>
                <a:effectLst/>
                <a:uLnTx/>
                <a:uFillTx/>
                <a:latin typeface="Calibri" panose="020F0502020204030204"/>
                <a:ea typeface="+mn-ea"/>
                <a:cs typeface="+mn-cs"/>
              </a:endParaRPr>
            </a:p>
          </p:txBody>
        </p:sp>
      </p:grpSp>
      <p:grpSp>
        <p:nvGrpSpPr>
          <p:cNvPr id="28" name="Group 27">
            <a:extLst>
              <a:ext uri="{FF2B5EF4-FFF2-40B4-BE49-F238E27FC236}">
                <a16:creationId xmlns:a16="http://schemas.microsoft.com/office/drawing/2014/main" id="{164A4BA7-AA31-F91C-7B85-63271E61C2F0}"/>
              </a:ext>
            </a:extLst>
          </p:cNvPr>
          <p:cNvGrpSpPr/>
          <p:nvPr/>
        </p:nvGrpSpPr>
        <p:grpSpPr>
          <a:xfrm>
            <a:off x="6892528" y="1533426"/>
            <a:ext cx="974268" cy="974267"/>
            <a:chOff x="679049" y="2403793"/>
            <a:chExt cx="1887188" cy="1887187"/>
          </a:xfrm>
        </p:grpSpPr>
        <p:sp>
          <p:nvSpPr>
            <p:cNvPr id="29" name="Rectangle: Diagonal Corners Rounded 6">
              <a:extLst>
                <a:ext uri="{FF2B5EF4-FFF2-40B4-BE49-F238E27FC236}">
                  <a16:creationId xmlns:a16="http://schemas.microsoft.com/office/drawing/2014/main" id="{69B4FE4A-D1F2-4B67-E619-FBEEF07DF072}"/>
                </a:ext>
              </a:extLst>
            </p:cNvPr>
            <p:cNvSpPr/>
            <p:nvPr/>
          </p:nvSpPr>
          <p:spPr>
            <a:xfrm>
              <a:off x="679050" y="2403793"/>
              <a:ext cx="1887187" cy="1887187"/>
            </a:xfrm>
            <a:prstGeom prst="round2DiagRect">
              <a:avLst>
                <a:gd name="adj1" fmla="val 29727"/>
                <a:gd name="adj2" fmla="val 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Rectangle 29" descr="Gears">
              <a:extLst>
                <a:ext uri="{FF2B5EF4-FFF2-40B4-BE49-F238E27FC236}">
                  <a16:creationId xmlns:a16="http://schemas.microsoft.com/office/drawing/2014/main" id="{EC513C8E-099D-A4D7-22B0-4E356187B600}"/>
                </a:ext>
              </a:extLst>
            </p:cNvPr>
            <p:cNvSpPr/>
            <p:nvPr/>
          </p:nvSpPr>
          <p:spPr>
            <a:xfrm>
              <a:off x="679049" y="2403793"/>
              <a:ext cx="1887187" cy="1887187"/>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hueOff val="0"/>
                    <a:satOff val="0"/>
                    <a:lumOff val="0"/>
                    <a:alphaOff val="0"/>
                  </a:prstClr>
                </a:solidFill>
                <a:effectLst/>
                <a:uLnTx/>
                <a:uFillTx/>
                <a:latin typeface="Calibri" panose="020F0502020204030204"/>
                <a:ea typeface="+mn-ea"/>
                <a:cs typeface="+mn-cs"/>
              </a:endParaRPr>
            </a:p>
          </p:txBody>
        </p:sp>
      </p:grpSp>
      <p:grpSp>
        <p:nvGrpSpPr>
          <p:cNvPr id="31" name="Group 30">
            <a:extLst>
              <a:ext uri="{FF2B5EF4-FFF2-40B4-BE49-F238E27FC236}">
                <a16:creationId xmlns:a16="http://schemas.microsoft.com/office/drawing/2014/main" id="{E577C043-CD80-7EA0-5062-7312ABBC1349}"/>
              </a:ext>
            </a:extLst>
          </p:cNvPr>
          <p:cNvGrpSpPr/>
          <p:nvPr/>
        </p:nvGrpSpPr>
        <p:grpSpPr>
          <a:xfrm>
            <a:off x="9465133" y="1533426"/>
            <a:ext cx="974268" cy="974267"/>
            <a:chOff x="4314206" y="2403793"/>
            <a:chExt cx="1887190" cy="1887187"/>
          </a:xfrm>
        </p:grpSpPr>
        <p:sp>
          <p:nvSpPr>
            <p:cNvPr id="32" name="Rectangle: Diagonal Corners Rounded 10">
              <a:extLst>
                <a:ext uri="{FF2B5EF4-FFF2-40B4-BE49-F238E27FC236}">
                  <a16:creationId xmlns:a16="http://schemas.microsoft.com/office/drawing/2014/main" id="{44339EDC-6457-72C5-E061-4B7ED71A66FE}"/>
                </a:ext>
              </a:extLst>
            </p:cNvPr>
            <p:cNvSpPr/>
            <p:nvPr/>
          </p:nvSpPr>
          <p:spPr>
            <a:xfrm>
              <a:off x="4314208" y="2403793"/>
              <a:ext cx="1887188" cy="1887187"/>
            </a:xfrm>
            <a:prstGeom prst="round2DiagRect">
              <a:avLst>
                <a:gd name="adj1" fmla="val 29727"/>
                <a:gd name="adj2" fmla="val 0"/>
              </a:avLst>
            </a:prstGeom>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Rectangle 32" descr="Illustrator with solid fill">
              <a:extLst>
                <a:ext uri="{FF2B5EF4-FFF2-40B4-BE49-F238E27FC236}">
                  <a16:creationId xmlns:a16="http://schemas.microsoft.com/office/drawing/2014/main" id="{40776C92-23FA-5989-6E5E-BBDC0516F416}"/>
                </a:ext>
              </a:extLst>
            </p:cNvPr>
            <p:cNvSpPr/>
            <p:nvPr/>
          </p:nvSpPr>
          <p:spPr>
            <a:xfrm>
              <a:off x="4314206" y="2403794"/>
              <a:ext cx="1887186" cy="1887186"/>
            </a:xfrm>
            <a:prstGeom prst="rect">
              <a:avLst/>
            </a:prstGeom>
            <a:blipFill>
              <a:blip r:embed="rId7">
                <a:extLst>
                  <a:ext uri="{96DAC541-7B7A-43D3-8B79-37D633B846F1}">
                    <asvg:svgBlip xmlns:asvg="http://schemas.microsoft.com/office/drawing/2016/SVG/main" r:embed="rId8"/>
                  </a:ext>
                </a:extLst>
              </a:blip>
              <a:srcRect/>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hueOff val="0"/>
                    <a:satOff val="0"/>
                    <a:lumOff val="0"/>
                    <a:alphaOff val="0"/>
                  </a:prstClr>
                </a:solidFill>
                <a:effectLst/>
                <a:uLnTx/>
                <a:uFillTx/>
                <a:latin typeface="Calibri" panose="020F0502020204030204"/>
                <a:ea typeface="+mn-ea"/>
                <a:cs typeface="+mn-cs"/>
              </a:endParaRPr>
            </a:p>
          </p:txBody>
        </p:sp>
      </p:grpSp>
      <p:sp>
        <p:nvSpPr>
          <p:cNvPr id="3" name="Rectangle: Diagonal Corners Rounded 6">
            <a:extLst>
              <a:ext uri="{FF2B5EF4-FFF2-40B4-BE49-F238E27FC236}">
                <a16:creationId xmlns:a16="http://schemas.microsoft.com/office/drawing/2014/main" id="{24DCCA7B-ABCC-F3EF-C6EF-071E5D87DE1C}"/>
              </a:ext>
            </a:extLst>
          </p:cNvPr>
          <p:cNvSpPr/>
          <p:nvPr/>
        </p:nvSpPr>
        <p:spPr>
          <a:xfrm>
            <a:off x="3094269" y="4395624"/>
            <a:ext cx="974268" cy="974268"/>
          </a:xfrm>
          <a:prstGeom prst="round2DiagRect">
            <a:avLst>
              <a:gd name="adj1" fmla="val 29727"/>
              <a:gd name="adj2" fmla="val 0"/>
            </a:avLst>
          </a:prstGeom>
          <a:solidFill>
            <a:srgbClr val="00B0F0"/>
          </a:solidFill>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Rectangle: Diagonal Corners Rounded 10">
            <a:extLst>
              <a:ext uri="{FF2B5EF4-FFF2-40B4-BE49-F238E27FC236}">
                <a16:creationId xmlns:a16="http://schemas.microsoft.com/office/drawing/2014/main" id="{8814FDE7-515D-EAD7-4DA9-3CAFE12ECC99}"/>
              </a:ext>
            </a:extLst>
          </p:cNvPr>
          <p:cNvSpPr/>
          <p:nvPr/>
        </p:nvSpPr>
        <p:spPr>
          <a:xfrm>
            <a:off x="3071193" y="5639377"/>
            <a:ext cx="974267" cy="974267"/>
          </a:xfrm>
          <a:prstGeom prst="round2DiagRect">
            <a:avLst>
              <a:gd name="adj1" fmla="val 29727"/>
              <a:gd name="adj2" fmla="val 0"/>
            </a:avLst>
          </a:prstGeom>
          <a:solidFill>
            <a:srgbClr val="00B050"/>
          </a:solidFill>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Rectangle: Diagonal Corners Rounded 13">
            <a:extLst>
              <a:ext uri="{FF2B5EF4-FFF2-40B4-BE49-F238E27FC236}">
                <a16:creationId xmlns:a16="http://schemas.microsoft.com/office/drawing/2014/main" id="{A009C543-A9A0-7B06-38E3-AA824EC41ADC}"/>
              </a:ext>
            </a:extLst>
          </p:cNvPr>
          <p:cNvSpPr/>
          <p:nvPr/>
        </p:nvSpPr>
        <p:spPr>
          <a:xfrm>
            <a:off x="3094269" y="3151870"/>
            <a:ext cx="974267" cy="974267"/>
          </a:xfrm>
          <a:prstGeom prst="round2DiagRect">
            <a:avLst>
              <a:gd name="adj1" fmla="val 29727"/>
              <a:gd name="adj2" fmla="val 0"/>
            </a:avLst>
          </a:prstGeom>
          <a:solidFill>
            <a:srgbClr val="0070C0"/>
          </a:solidFill>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9" name="Graphic 8" descr="Thought bubble with solid fill">
            <a:extLst>
              <a:ext uri="{FF2B5EF4-FFF2-40B4-BE49-F238E27FC236}">
                <a16:creationId xmlns:a16="http://schemas.microsoft.com/office/drawing/2014/main" id="{00ED58D5-D475-D32A-C28A-0A73F289A82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162618" y="3220221"/>
            <a:ext cx="837566" cy="837566"/>
          </a:xfrm>
          <a:prstGeom prst="rect">
            <a:avLst/>
          </a:prstGeom>
        </p:spPr>
      </p:pic>
      <p:pic>
        <p:nvPicPr>
          <p:cNvPr id="10" name="Graphic 9" descr="Flowchart with solid fill">
            <a:extLst>
              <a:ext uri="{FF2B5EF4-FFF2-40B4-BE49-F238E27FC236}">
                <a16:creationId xmlns:a16="http://schemas.microsoft.com/office/drawing/2014/main" id="{50842519-79EE-4362-4DAB-4C4DF6359FD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130067" y="4425557"/>
            <a:ext cx="914400" cy="914400"/>
          </a:xfrm>
          <a:prstGeom prst="rect">
            <a:avLst/>
          </a:prstGeom>
        </p:spPr>
      </p:pic>
      <p:pic>
        <p:nvPicPr>
          <p:cNvPr id="13" name="Graphic 12" descr="Hammer1 with solid fill">
            <a:extLst>
              <a:ext uri="{FF2B5EF4-FFF2-40B4-BE49-F238E27FC236}">
                <a16:creationId xmlns:a16="http://schemas.microsoft.com/office/drawing/2014/main" id="{B21B6EAC-6821-2E31-1781-E369FA0CAC44}"/>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153974" y="5722158"/>
            <a:ext cx="808704" cy="808704"/>
          </a:xfrm>
          <a:prstGeom prst="rect">
            <a:avLst/>
          </a:prstGeom>
        </p:spPr>
      </p:pic>
      <p:sp>
        <p:nvSpPr>
          <p:cNvPr id="22" name="Freeform: Shape 15">
            <a:extLst>
              <a:ext uri="{FF2B5EF4-FFF2-40B4-BE49-F238E27FC236}">
                <a16:creationId xmlns:a16="http://schemas.microsoft.com/office/drawing/2014/main" id="{8D145AD1-9DAA-E988-7E53-89746F5C3BB2}"/>
              </a:ext>
            </a:extLst>
          </p:cNvPr>
          <p:cNvSpPr/>
          <p:nvPr/>
        </p:nvSpPr>
        <p:spPr>
          <a:xfrm>
            <a:off x="-96363" y="5766510"/>
            <a:ext cx="3084774" cy="720000"/>
          </a:xfrm>
          <a:custGeom>
            <a:avLst/>
            <a:gdLst>
              <a:gd name="connsiteX0" fmla="*/ 0 w 3093750"/>
              <a:gd name="connsiteY0" fmla="*/ 0 h 720000"/>
              <a:gd name="connsiteX1" fmla="*/ 3093750 w 3093750"/>
              <a:gd name="connsiteY1" fmla="*/ 0 h 720000"/>
              <a:gd name="connsiteX2" fmla="*/ 3093750 w 3093750"/>
              <a:gd name="connsiteY2" fmla="*/ 720000 h 720000"/>
              <a:gd name="connsiteX3" fmla="*/ 0 w 3093750"/>
              <a:gd name="connsiteY3" fmla="*/ 720000 h 720000"/>
              <a:gd name="connsiteX4" fmla="*/ 0 w 3093750"/>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3750" h="720000">
                <a:moveTo>
                  <a:pt x="0" y="0"/>
                </a:moveTo>
                <a:lnTo>
                  <a:pt x="3093750" y="0"/>
                </a:lnTo>
                <a:lnTo>
                  <a:pt x="3093750"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marR="0" lvl="0" indent="0" algn="r" defTabSz="1778000" rtl="0" eaLnBrk="1" fontAlgn="auto" latinLnBrk="0" hangingPunct="1">
              <a:lnSpc>
                <a:spcPct val="90000"/>
              </a:lnSpc>
              <a:spcBef>
                <a:spcPct val="0"/>
              </a:spcBef>
              <a:spcAft>
                <a:spcPct val="35000"/>
              </a:spcAft>
              <a:buClrTx/>
              <a:buSzTx/>
              <a:buFontTx/>
              <a:buNone/>
              <a:tabLst/>
              <a:defRPr cap="all"/>
            </a:pPr>
            <a:r>
              <a:rPr kumimoji="0" lang="en-US" sz="3200" b="0" i="0" u="none" strike="noStrike" kern="1200" cap="all" spc="0" normalizeH="0" baseline="0" noProof="0">
                <a:ln>
                  <a:noFill/>
                </a:ln>
                <a:solidFill>
                  <a:prstClr val="black">
                    <a:hueOff val="0"/>
                    <a:satOff val="0"/>
                    <a:lumOff val="0"/>
                    <a:alphaOff val="0"/>
                  </a:prstClr>
                </a:solidFill>
                <a:effectLst/>
                <a:uLnTx/>
                <a:uFillTx/>
                <a:latin typeface="Calibri" panose="020F0502020204030204"/>
                <a:ea typeface="+mn-ea"/>
                <a:cs typeface="+mn-cs"/>
              </a:rPr>
              <a:t>implementing</a:t>
            </a:r>
          </a:p>
        </p:txBody>
      </p:sp>
      <p:sp>
        <p:nvSpPr>
          <p:cNvPr id="23" name="Freeform: Shape 15">
            <a:extLst>
              <a:ext uri="{FF2B5EF4-FFF2-40B4-BE49-F238E27FC236}">
                <a16:creationId xmlns:a16="http://schemas.microsoft.com/office/drawing/2014/main" id="{62E8BB42-87F6-A066-4147-7A73DC19C547}"/>
              </a:ext>
            </a:extLst>
          </p:cNvPr>
          <p:cNvSpPr/>
          <p:nvPr/>
        </p:nvSpPr>
        <p:spPr>
          <a:xfrm>
            <a:off x="-58857" y="4522757"/>
            <a:ext cx="3084774" cy="720000"/>
          </a:xfrm>
          <a:custGeom>
            <a:avLst/>
            <a:gdLst>
              <a:gd name="connsiteX0" fmla="*/ 0 w 3093750"/>
              <a:gd name="connsiteY0" fmla="*/ 0 h 720000"/>
              <a:gd name="connsiteX1" fmla="*/ 3093750 w 3093750"/>
              <a:gd name="connsiteY1" fmla="*/ 0 h 720000"/>
              <a:gd name="connsiteX2" fmla="*/ 3093750 w 3093750"/>
              <a:gd name="connsiteY2" fmla="*/ 720000 h 720000"/>
              <a:gd name="connsiteX3" fmla="*/ 0 w 3093750"/>
              <a:gd name="connsiteY3" fmla="*/ 720000 h 720000"/>
              <a:gd name="connsiteX4" fmla="*/ 0 w 3093750"/>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3750" h="720000">
                <a:moveTo>
                  <a:pt x="0" y="0"/>
                </a:moveTo>
                <a:lnTo>
                  <a:pt x="3093750" y="0"/>
                </a:lnTo>
                <a:lnTo>
                  <a:pt x="3093750"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marR="0" lvl="0" indent="0" algn="r" defTabSz="1778000" rtl="0" eaLnBrk="1" fontAlgn="auto" latinLnBrk="0" hangingPunct="1">
              <a:lnSpc>
                <a:spcPct val="90000"/>
              </a:lnSpc>
              <a:spcBef>
                <a:spcPct val="0"/>
              </a:spcBef>
              <a:spcAft>
                <a:spcPct val="35000"/>
              </a:spcAft>
              <a:buClrTx/>
              <a:buSzTx/>
              <a:buFontTx/>
              <a:buNone/>
              <a:tabLst/>
              <a:defRPr cap="all"/>
            </a:pPr>
            <a:r>
              <a:rPr kumimoji="0" lang="en-US" sz="3200" b="0" i="0" u="none" strike="noStrike" kern="1200" cap="all" spc="0" normalizeH="0" baseline="0" noProof="0">
                <a:ln>
                  <a:noFill/>
                </a:ln>
                <a:solidFill>
                  <a:prstClr val="black">
                    <a:hueOff val="0"/>
                    <a:satOff val="0"/>
                    <a:lumOff val="0"/>
                    <a:alphaOff val="0"/>
                  </a:prstClr>
                </a:solidFill>
                <a:effectLst/>
                <a:uLnTx/>
                <a:uFillTx/>
                <a:latin typeface="Calibri" panose="020F0502020204030204"/>
                <a:ea typeface="+mn-ea"/>
                <a:cs typeface="+mn-cs"/>
              </a:rPr>
              <a:t>ORGANIZING</a:t>
            </a:r>
          </a:p>
        </p:txBody>
      </p:sp>
      <p:sp>
        <p:nvSpPr>
          <p:cNvPr id="24" name="Freeform: Shape 15">
            <a:extLst>
              <a:ext uri="{FF2B5EF4-FFF2-40B4-BE49-F238E27FC236}">
                <a16:creationId xmlns:a16="http://schemas.microsoft.com/office/drawing/2014/main" id="{7B06CA4E-159D-4B53-9951-3E2A532BA38C}"/>
              </a:ext>
            </a:extLst>
          </p:cNvPr>
          <p:cNvSpPr/>
          <p:nvPr/>
        </p:nvSpPr>
        <p:spPr>
          <a:xfrm>
            <a:off x="-58857" y="3275362"/>
            <a:ext cx="3084774" cy="720000"/>
          </a:xfrm>
          <a:custGeom>
            <a:avLst/>
            <a:gdLst>
              <a:gd name="connsiteX0" fmla="*/ 0 w 3093750"/>
              <a:gd name="connsiteY0" fmla="*/ 0 h 720000"/>
              <a:gd name="connsiteX1" fmla="*/ 3093750 w 3093750"/>
              <a:gd name="connsiteY1" fmla="*/ 0 h 720000"/>
              <a:gd name="connsiteX2" fmla="*/ 3093750 w 3093750"/>
              <a:gd name="connsiteY2" fmla="*/ 720000 h 720000"/>
              <a:gd name="connsiteX3" fmla="*/ 0 w 3093750"/>
              <a:gd name="connsiteY3" fmla="*/ 720000 h 720000"/>
              <a:gd name="connsiteX4" fmla="*/ 0 w 3093750"/>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3750" h="720000">
                <a:moveTo>
                  <a:pt x="0" y="0"/>
                </a:moveTo>
                <a:lnTo>
                  <a:pt x="3093750" y="0"/>
                </a:lnTo>
                <a:lnTo>
                  <a:pt x="3093750"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marR="0" lvl="0" indent="0" algn="r" defTabSz="1778000" rtl="0" eaLnBrk="1" fontAlgn="auto" latinLnBrk="0" hangingPunct="1">
              <a:lnSpc>
                <a:spcPct val="90000"/>
              </a:lnSpc>
              <a:spcBef>
                <a:spcPct val="0"/>
              </a:spcBef>
              <a:spcAft>
                <a:spcPct val="35000"/>
              </a:spcAft>
              <a:buClrTx/>
              <a:buSzTx/>
              <a:buFontTx/>
              <a:buNone/>
              <a:tabLst/>
              <a:defRPr cap="all"/>
            </a:pPr>
            <a:r>
              <a:rPr kumimoji="0" lang="en-US" sz="3200" b="0" i="0" u="none" strike="noStrike" kern="1200" cap="all" spc="0" normalizeH="0" baseline="0" noProof="0">
                <a:ln>
                  <a:noFill/>
                </a:ln>
                <a:solidFill>
                  <a:prstClr val="black">
                    <a:hueOff val="0"/>
                    <a:satOff val="0"/>
                    <a:lumOff val="0"/>
                    <a:alphaOff val="0"/>
                  </a:prstClr>
                </a:solidFill>
                <a:effectLst/>
                <a:uLnTx/>
                <a:uFillTx/>
                <a:latin typeface="Calibri" panose="020F0502020204030204"/>
                <a:ea typeface="+mn-ea"/>
                <a:cs typeface="+mn-cs"/>
              </a:rPr>
              <a:t>PLANNING</a:t>
            </a:r>
          </a:p>
        </p:txBody>
      </p:sp>
      <p:sp>
        <p:nvSpPr>
          <p:cNvPr id="36" name="Freeform: Shape 15">
            <a:extLst>
              <a:ext uri="{FF2B5EF4-FFF2-40B4-BE49-F238E27FC236}">
                <a16:creationId xmlns:a16="http://schemas.microsoft.com/office/drawing/2014/main" id="{97DF8EE8-08B9-DA23-F3BE-834CCDBEF177}"/>
              </a:ext>
            </a:extLst>
          </p:cNvPr>
          <p:cNvSpPr/>
          <p:nvPr/>
        </p:nvSpPr>
        <p:spPr>
          <a:xfrm>
            <a:off x="4319921" y="2449319"/>
            <a:ext cx="2263562" cy="720000"/>
          </a:xfrm>
          <a:custGeom>
            <a:avLst/>
            <a:gdLst>
              <a:gd name="connsiteX0" fmla="*/ 0 w 3093750"/>
              <a:gd name="connsiteY0" fmla="*/ 0 h 720000"/>
              <a:gd name="connsiteX1" fmla="*/ 3093750 w 3093750"/>
              <a:gd name="connsiteY1" fmla="*/ 0 h 720000"/>
              <a:gd name="connsiteX2" fmla="*/ 3093750 w 3093750"/>
              <a:gd name="connsiteY2" fmla="*/ 720000 h 720000"/>
              <a:gd name="connsiteX3" fmla="*/ 0 w 3093750"/>
              <a:gd name="connsiteY3" fmla="*/ 720000 h 720000"/>
              <a:gd name="connsiteX4" fmla="*/ 0 w 3093750"/>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3750" h="720000">
                <a:moveTo>
                  <a:pt x="0" y="0"/>
                </a:moveTo>
                <a:lnTo>
                  <a:pt x="3093750" y="0"/>
                </a:lnTo>
                <a:lnTo>
                  <a:pt x="3093750"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marR="0" lvl="0" indent="0" algn="l" defTabSz="1778000" rtl="0" eaLnBrk="1" fontAlgn="auto" latinLnBrk="0" hangingPunct="1">
              <a:lnSpc>
                <a:spcPct val="90000"/>
              </a:lnSpc>
              <a:spcBef>
                <a:spcPct val="0"/>
              </a:spcBef>
              <a:spcAft>
                <a:spcPct val="35000"/>
              </a:spcAft>
              <a:buClrTx/>
              <a:buSzTx/>
              <a:buFontTx/>
              <a:buNone/>
              <a:tabLst/>
              <a:defRPr cap="all"/>
            </a:pPr>
            <a:r>
              <a:rPr kumimoji="0" lang="en-US" sz="3200" b="0" i="0" u="none" strike="noStrike" kern="1200" cap="all" spc="0" normalizeH="0" baseline="0" noProof="0">
                <a:ln>
                  <a:noFill/>
                </a:ln>
                <a:solidFill>
                  <a:prstClr val="black">
                    <a:hueOff val="0"/>
                    <a:satOff val="0"/>
                    <a:lumOff val="0"/>
                    <a:alphaOff val="0"/>
                  </a:prstClr>
                </a:solidFill>
                <a:effectLst/>
                <a:uLnTx/>
                <a:uFillTx/>
                <a:latin typeface="Calibri" panose="020F0502020204030204"/>
                <a:ea typeface="+mn-ea"/>
                <a:cs typeface="+mn-cs"/>
              </a:rPr>
              <a:t>PEOPLE</a:t>
            </a:r>
          </a:p>
        </p:txBody>
      </p:sp>
      <p:sp>
        <p:nvSpPr>
          <p:cNvPr id="37" name="Freeform: Shape 15">
            <a:extLst>
              <a:ext uri="{FF2B5EF4-FFF2-40B4-BE49-F238E27FC236}">
                <a16:creationId xmlns:a16="http://schemas.microsoft.com/office/drawing/2014/main" id="{C435D821-3D4A-AA75-AE61-9546843A96B2}"/>
              </a:ext>
            </a:extLst>
          </p:cNvPr>
          <p:cNvSpPr/>
          <p:nvPr/>
        </p:nvSpPr>
        <p:spPr>
          <a:xfrm>
            <a:off x="6892528" y="2469097"/>
            <a:ext cx="2263562" cy="720000"/>
          </a:xfrm>
          <a:custGeom>
            <a:avLst/>
            <a:gdLst>
              <a:gd name="connsiteX0" fmla="*/ 0 w 3093750"/>
              <a:gd name="connsiteY0" fmla="*/ 0 h 720000"/>
              <a:gd name="connsiteX1" fmla="*/ 3093750 w 3093750"/>
              <a:gd name="connsiteY1" fmla="*/ 0 h 720000"/>
              <a:gd name="connsiteX2" fmla="*/ 3093750 w 3093750"/>
              <a:gd name="connsiteY2" fmla="*/ 720000 h 720000"/>
              <a:gd name="connsiteX3" fmla="*/ 0 w 3093750"/>
              <a:gd name="connsiteY3" fmla="*/ 720000 h 720000"/>
              <a:gd name="connsiteX4" fmla="*/ 0 w 3093750"/>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3750" h="720000">
                <a:moveTo>
                  <a:pt x="0" y="0"/>
                </a:moveTo>
                <a:lnTo>
                  <a:pt x="3093750" y="0"/>
                </a:lnTo>
                <a:lnTo>
                  <a:pt x="3093750"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marR="0" lvl="0" indent="0" algn="l" defTabSz="1778000" rtl="0" eaLnBrk="1" fontAlgn="auto" latinLnBrk="0" hangingPunct="1">
              <a:lnSpc>
                <a:spcPct val="90000"/>
              </a:lnSpc>
              <a:spcBef>
                <a:spcPct val="0"/>
              </a:spcBef>
              <a:spcAft>
                <a:spcPct val="35000"/>
              </a:spcAft>
              <a:buClrTx/>
              <a:buSzTx/>
              <a:buFontTx/>
              <a:buNone/>
              <a:tabLst/>
              <a:defRPr cap="all"/>
            </a:pPr>
            <a:r>
              <a:rPr kumimoji="0" lang="en-US" sz="3200" b="0" i="0" u="none" strike="noStrike" kern="1200" cap="all" spc="0" normalizeH="0" baseline="0" noProof="0">
                <a:ln>
                  <a:noFill/>
                </a:ln>
                <a:solidFill>
                  <a:prstClr val="black">
                    <a:hueOff val="0"/>
                    <a:satOff val="0"/>
                    <a:lumOff val="0"/>
                    <a:alphaOff val="0"/>
                  </a:prstClr>
                </a:solidFill>
                <a:effectLst/>
                <a:uLnTx/>
                <a:uFillTx/>
                <a:latin typeface="Calibri" panose="020F0502020204030204"/>
                <a:ea typeface="+mn-ea"/>
                <a:cs typeface="+mn-cs"/>
              </a:rPr>
              <a:t>PROCESSES</a:t>
            </a:r>
          </a:p>
        </p:txBody>
      </p:sp>
      <p:sp>
        <p:nvSpPr>
          <p:cNvPr id="38" name="Freeform: Shape 15">
            <a:extLst>
              <a:ext uri="{FF2B5EF4-FFF2-40B4-BE49-F238E27FC236}">
                <a16:creationId xmlns:a16="http://schemas.microsoft.com/office/drawing/2014/main" id="{1AEE0472-CFFC-F402-7C6B-A747C9A1849E}"/>
              </a:ext>
            </a:extLst>
          </p:cNvPr>
          <p:cNvSpPr/>
          <p:nvPr/>
        </p:nvSpPr>
        <p:spPr>
          <a:xfrm>
            <a:off x="9465135" y="2469097"/>
            <a:ext cx="2263562" cy="720000"/>
          </a:xfrm>
          <a:custGeom>
            <a:avLst/>
            <a:gdLst>
              <a:gd name="connsiteX0" fmla="*/ 0 w 3093750"/>
              <a:gd name="connsiteY0" fmla="*/ 0 h 720000"/>
              <a:gd name="connsiteX1" fmla="*/ 3093750 w 3093750"/>
              <a:gd name="connsiteY1" fmla="*/ 0 h 720000"/>
              <a:gd name="connsiteX2" fmla="*/ 3093750 w 3093750"/>
              <a:gd name="connsiteY2" fmla="*/ 720000 h 720000"/>
              <a:gd name="connsiteX3" fmla="*/ 0 w 3093750"/>
              <a:gd name="connsiteY3" fmla="*/ 720000 h 720000"/>
              <a:gd name="connsiteX4" fmla="*/ 0 w 3093750"/>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3750" h="720000">
                <a:moveTo>
                  <a:pt x="0" y="0"/>
                </a:moveTo>
                <a:lnTo>
                  <a:pt x="3093750" y="0"/>
                </a:lnTo>
                <a:lnTo>
                  <a:pt x="3093750"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marR="0" lvl="0" indent="0" algn="l" defTabSz="1778000" rtl="0" eaLnBrk="1" fontAlgn="auto" latinLnBrk="0" hangingPunct="1">
              <a:lnSpc>
                <a:spcPct val="90000"/>
              </a:lnSpc>
              <a:spcBef>
                <a:spcPct val="0"/>
              </a:spcBef>
              <a:spcAft>
                <a:spcPct val="35000"/>
              </a:spcAft>
              <a:buClrTx/>
              <a:buSzTx/>
              <a:buFontTx/>
              <a:buNone/>
              <a:tabLst/>
              <a:defRPr cap="all"/>
            </a:pPr>
            <a:r>
              <a:rPr kumimoji="0" lang="en-US" sz="3200" b="0" i="0" u="none" strike="noStrike" kern="1200" cap="all" spc="0" normalizeH="0" baseline="0" noProof="0">
                <a:ln>
                  <a:noFill/>
                </a:ln>
                <a:solidFill>
                  <a:prstClr val="black">
                    <a:hueOff val="0"/>
                    <a:satOff val="0"/>
                    <a:lumOff val="0"/>
                    <a:alphaOff val="0"/>
                  </a:prstClr>
                </a:solidFill>
                <a:effectLst/>
                <a:uLnTx/>
                <a:uFillTx/>
                <a:latin typeface="Calibri" panose="020F0502020204030204"/>
                <a:ea typeface="+mn-ea"/>
                <a:cs typeface="+mn-cs"/>
              </a:rPr>
              <a:t>PROGRAMS</a:t>
            </a:r>
          </a:p>
        </p:txBody>
      </p:sp>
      <p:graphicFrame>
        <p:nvGraphicFramePr>
          <p:cNvPr id="40" name="Table 39">
            <a:extLst>
              <a:ext uri="{FF2B5EF4-FFF2-40B4-BE49-F238E27FC236}">
                <a16:creationId xmlns:a16="http://schemas.microsoft.com/office/drawing/2014/main" id="{3C765D33-3A06-DA16-774F-A8F5FF004E01}"/>
              </a:ext>
            </a:extLst>
          </p:cNvPr>
          <p:cNvGraphicFramePr>
            <a:graphicFrameLocks noGrp="1"/>
          </p:cNvGraphicFramePr>
          <p:nvPr/>
        </p:nvGraphicFramePr>
        <p:xfrm>
          <a:off x="4319921" y="3065605"/>
          <a:ext cx="7636290" cy="3655869"/>
        </p:xfrm>
        <a:graphic>
          <a:graphicData uri="http://schemas.openxmlformats.org/drawingml/2006/table">
            <a:tbl>
              <a:tblPr firstRow="1" bandRow="1">
                <a:tableStyleId>{5940675A-B579-460E-94D1-54222C63F5DA}</a:tableStyleId>
              </a:tblPr>
              <a:tblGrid>
                <a:gridCol w="2545430">
                  <a:extLst>
                    <a:ext uri="{9D8B030D-6E8A-4147-A177-3AD203B41FA5}">
                      <a16:colId xmlns:a16="http://schemas.microsoft.com/office/drawing/2014/main" val="3480838859"/>
                    </a:ext>
                  </a:extLst>
                </a:gridCol>
                <a:gridCol w="2545430">
                  <a:extLst>
                    <a:ext uri="{9D8B030D-6E8A-4147-A177-3AD203B41FA5}">
                      <a16:colId xmlns:a16="http://schemas.microsoft.com/office/drawing/2014/main" val="732385373"/>
                    </a:ext>
                  </a:extLst>
                </a:gridCol>
                <a:gridCol w="2545430">
                  <a:extLst>
                    <a:ext uri="{9D8B030D-6E8A-4147-A177-3AD203B41FA5}">
                      <a16:colId xmlns:a16="http://schemas.microsoft.com/office/drawing/2014/main" val="59920267"/>
                    </a:ext>
                  </a:extLst>
                </a:gridCol>
              </a:tblGrid>
              <a:tr h="1207443">
                <a:tc>
                  <a:txBody>
                    <a:bodyPr/>
                    <a:lstStyle/>
                    <a:p>
                      <a:endParaRPr lang="en-US">
                        <a:solidFill>
                          <a:schemeClr val="accent1">
                            <a:lumMod val="60000"/>
                            <a:lumOff val="40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endParaRPr lang="en-US">
                        <a:solidFill>
                          <a:schemeClr val="accent1">
                            <a:lumMod val="60000"/>
                            <a:lumOff val="40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endParaRPr lang="en-US">
                        <a:solidFill>
                          <a:schemeClr val="accent1">
                            <a:lumMod val="60000"/>
                            <a:lumOff val="40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152792755"/>
                  </a:ext>
                </a:extLst>
              </a:tr>
              <a:tr h="1224213">
                <a:tc>
                  <a:txBody>
                    <a:bodyPr/>
                    <a:lstStyle/>
                    <a:p>
                      <a:endParaRPr lang="en-US">
                        <a:solidFill>
                          <a:schemeClr val="accent1">
                            <a:lumMod val="60000"/>
                            <a:lumOff val="40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endParaRPr lang="en-US">
                        <a:solidFill>
                          <a:schemeClr val="accent1">
                            <a:lumMod val="60000"/>
                            <a:lumOff val="40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endParaRPr lang="en-US">
                        <a:solidFill>
                          <a:schemeClr val="accent1">
                            <a:lumMod val="60000"/>
                            <a:lumOff val="40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468450731"/>
                  </a:ext>
                </a:extLst>
              </a:tr>
              <a:tr h="1224213">
                <a:tc>
                  <a:txBody>
                    <a:bodyPr/>
                    <a:lstStyle/>
                    <a:p>
                      <a:endParaRPr lang="en-US">
                        <a:solidFill>
                          <a:schemeClr val="accent1">
                            <a:lumMod val="60000"/>
                            <a:lumOff val="40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endParaRPr lang="en-US">
                        <a:solidFill>
                          <a:schemeClr val="accent1">
                            <a:lumMod val="60000"/>
                            <a:lumOff val="40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endParaRPr lang="en-US">
                        <a:solidFill>
                          <a:schemeClr val="accent1">
                            <a:lumMod val="60000"/>
                            <a:lumOff val="40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839592428"/>
                  </a:ext>
                </a:extLst>
              </a:tr>
            </a:tbl>
          </a:graphicData>
        </a:graphic>
      </p:graphicFrame>
      <p:sp>
        <p:nvSpPr>
          <p:cNvPr id="12" name="TextBox 11">
            <a:extLst>
              <a:ext uri="{FF2B5EF4-FFF2-40B4-BE49-F238E27FC236}">
                <a16:creationId xmlns:a16="http://schemas.microsoft.com/office/drawing/2014/main" id="{D1348B11-8D01-F200-BB23-4FC808BD9AFF}"/>
              </a:ext>
            </a:extLst>
          </p:cNvPr>
          <p:cNvSpPr txBox="1"/>
          <p:nvPr/>
        </p:nvSpPr>
        <p:spPr>
          <a:xfrm>
            <a:off x="5887110" y="4432325"/>
            <a:ext cx="3268980" cy="83099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a:ln>
                  <a:noFill/>
                </a:ln>
                <a:solidFill>
                  <a:prstClr val="black"/>
                </a:solidFill>
                <a:effectLst/>
                <a:uLnTx/>
                <a:uFillTx/>
                <a:latin typeface="Calibri" panose="020F0502020204030204"/>
                <a:ea typeface="+mn-ea"/>
                <a:cs typeface="+mn-cs"/>
              </a:rPr>
              <a:t>user stories </a:t>
            </a:r>
          </a:p>
        </p:txBody>
      </p:sp>
      <p:pic>
        <p:nvPicPr>
          <p:cNvPr id="15" name="Graphic 14" descr="Link with solid fill">
            <a:extLst>
              <a:ext uri="{FF2B5EF4-FFF2-40B4-BE49-F238E27FC236}">
                <a16:creationId xmlns:a16="http://schemas.microsoft.com/office/drawing/2014/main" id="{E6309BFD-6A50-C7FA-10EB-0F299DBC3747}"/>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131965" y="3785605"/>
            <a:ext cx="914400" cy="914400"/>
          </a:xfrm>
          <a:prstGeom prst="rect">
            <a:avLst/>
          </a:prstGeom>
        </p:spPr>
      </p:pic>
      <p:pic>
        <p:nvPicPr>
          <p:cNvPr id="16" name="Graphic 15" descr="Link with solid fill">
            <a:extLst>
              <a:ext uri="{FF2B5EF4-FFF2-40B4-BE49-F238E27FC236}">
                <a16:creationId xmlns:a16="http://schemas.microsoft.com/office/drawing/2014/main" id="{F09B4FC4-3F64-2021-B58E-303ABBB85112}"/>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rot="16200000">
            <a:off x="5123242" y="5182177"/>
            <a:ext cx="914400" cy="914400"/>
          </a:xfrm>
          <a:prstGeom prst="rect">
            <a:avLst/>
          </a:prstGeom>
        </p:spPr>
      </p:pic>
      <p:pic>
        <p:nvPicPr>
          <p:cNvPr id="17" name="Graphic 16" descr="Link with solid fill">
            <a:extLst>
              <a:ext uri="{FF2B5EF4-FFF2-40B4-BE49-F238E27FC236}">
                <a16:creationId xmlns:a16="http://schemas.microsoft.com/office/drawing/2014/main" id="{93C62D70-A9A1-C741-1C39-F140479306B9}"/>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rot="2700000">
            <a:off x="7409594" y="5148142"/>
            <a:ext cx="914400" cy="914400"/>
          </a:xfrm>
          <a:prstGeom prst="rect">
            <a:avLst/>
          </a:prstGeom>
        </p:spPr>
      </p:pic>
      <p:pic>
        <p:nvPicPr>
          <p:cNvPr id="18" name="Graphic 17" descr="Link with solid fill">
            <a:extLst>
              <a:ext uri="{FF2B5EF4-FFF2-40B4-BE49-F238E27FC236}">
                <a16:creationId xmlns:a16="http://schemas.microsoft.com/office/drawing/2014/main" id="{8B559705-5B32-26B0-1CFD-537715CDDC08}"/>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8858832" y="5029129"/>
            <a:ext cx="914400" cy="914400"/>
          </a:xfrm>
          <a:prstGeom prst="rect">
            <a:avLst/>
          </a:prstGeom>
        </p:spPr>
      </p:pic>
      <p:pic>
        <p:nvPicPr>
          <p:cNvPr id="19" name="Graphic 18" descr="Link with solid fill">
            <a:extLst>
              <a:ext uri="{FF2B5EF4-FFF2-40B4-BE49-F238E27FC236}">
                <a16:creationId xmlns:a16="http://schemas.microsoft.com/office/drawing/2014/main" id="{F85ACB62-996C-40E9-B188-B609DC161984}"/>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rot="2700000">
            <a:off x="7506822" y="3768643"/>
            <a:ext cx="914400" cy="914400"/>
          </a:xfrm>
          <a:prstGeom prst="rect">
            <a:avLst/>
          </a:prstGeom>
        </p:spPr>
      </p:pic>
      <p:sp>
        <p:nvSpPr>
          <p:cNvPr id="7" name="TextBox 6">
            <a:extLst>
              <a:ext uri="{FF2B5EF4-FFF2-40B4-BE49-F238E27FC236}">
                <a16:creationId xmlns:a16="http://schemas.microsoft.com/office/drawing/2014/main" id="{3FE9634D-D0AA-63D3-CDE2-CE545A6BBF28}"/>
              </a:ext>
            </a:extLst>
          </p:cNvPr>
          <p:cNvSpPr txBox="1"/>
          <p:nvPr/>
        </p:nvSpPr>
        <p:spPr>
          <a:xfrm>
            <a:off x="2413000" y="762000"/>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9446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a:xfrm>
            <a:off x="838200" y="18255"/>
            <a:ext cx="10515600" cy="1325563"/>
          </a:xfrm>
        </p:spPr>
        <p:txBody>
          <a:bodyPr/>
          <a:lstStyle/>
          <a:p>
            <a:r>
              <a:rPr lang="en-US"/>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200" y="1500160"/>
            <a:ext cx="7887346" cy="4351338"/>
          </a:xfrm>
        </p:spPr>
        <p:txBody>
          <a:bodyPr/>
          <a:lstStyle/>
          <a:p>
            <a:r>
              <a:rPr lang="en-US"/>
              <a:t>At the end of this lesson, you should be able to</a:t>
            </a:r>
          </a:p>
          <a:p>
            <a:pPr lvl="1"/>
            <a:r>
              <a:rPr lang="en-US"/>
              <a:t>Explain the structure of a user story</a:t>
            </a:r>
          </a:p>
          <a:p>
            <a:pPr lvl="1"/>
            <a:r>
              <a:rPr lang="en-US"/>
              <a:t>Identify and fix user stories that don’t have the correct structure</a:t>
            </a:r>
          </a:p>
          <a:p>
            <a:pPr lvl="1"/>
            <a:r>
              <a:rPr lang="en-US"/>
              <a:t>Define the relationship between conditions of satisfaction and user stories, and the difference between essential, desired, and extension conditions</a:t>
            </a:r>
          </a:p>
          <a:p>
            <a:pPr lvl="1"/>
            <a:r>
              <a:rPr lang="en-US"/>
              <a:t>Identify whether a given condition of satisfaction actually relates to a given user story</a:t>
            </a:r>
          </a:p>
          <a:p>
            <a:pPr lvl="1"/>
            <a:r>
              <a:rPr lang="en-US"/>
              <a:t>Propose new conditions of satisfaction for new user stories</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73410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670814-2862-4465-6B71-8464489618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CBFB56-18CA-30A7-9320-D49DA93F6395}"/>
              </a:ext>
            </a:extLst>
          </p:cNvPr>
          <p:cNvSpPr>
            <a:spLocks noGrp="1"/>
          </p:cNvSpPr>
          <p:nvPr>
            <p:ph type="title"/>
          </p:nvPr>
        </p:nvSpPr>
        <p:spPr>
          <a:xfrm>
            <a:off x="838200" y="18255"/>
            <a:ext cx="10515600" cy="1325563"/>
          </a:xfrm>
        </p:spPr>
        <p:txBody>
          <a:bodyPr/>
          <a:lstStyle/>
          <a:p>
            <a:r>
              <a:rPr lang="en-US"/>
              <a:t>Roles: “who”</a:t>
            </a:r>
          </a:p>
        </p:txBody>
      </p:sp>
      <p:sp>
        <p:nvSpPr>
          <p:cNvPr id="3" name="Text Placeholder 2">
            <a:extLst>
              <a:ext uri="{FF2B5EF4-FFF2-40B4-BE49-F238E27FC236}">
                <a16:creationId xmlns:a16="http://schemas.microsoft.com/office/drawing/2014/main" id="{7ADB842B-3E6F-006E-98A3-36288CF7531E}"/>
              </a:ext>
            </a:extLst>
          </p:cNvPr>
          <p:cNvSpPr>
            <a:spLocks noGrp="1"/>
          </p:cNvSpPr>
          <p:nvPr>
            <p:ph idx="1"/>
          </p:nvPr>
        </p:nvSpPr>
        <p:spPr>
          <a:xfrm>
            <a:off x="838200" y="1500160"/>
            <a:ext cx="7887346" cy="4351338"/>
          </a:xfrm>
        </p:spPr>
        <p:txBody>
          <a:bodyPr vert="horz" lIns="91440" tIns="45720" rIns="91440" bIns="45720" rtlCol="0" anchor="t">
            <a:normAutofit/>
          </a:bodyPr>
          <a:lstStyle/>
          <a:p>
            <a:r>
              <a:rPr lang="en-US"/>
              <a:t>Roles are positions or functions that people inhabit!</a:t>
            </a:r>
          </a:p>
          <a:p>
            <a:pPr lvl="1"/>
            <a:r>
              <a:rPr lang="en-US"/>
              <a:t>“As a web server…” is not a user story!</a:t>
            </a:r>
          </a:p>
          <a:p>
            <a:pPr lvl="1"/>
            <a:r>
              <a:rPr lang="en-US"/>
              <a:t>“As a human being…” is better, but that’s still not a role</a:t>
            </a:r>
          </a:p>
          <a:p>
            <a:pPr lvl="1"/>
            <a:r>
              <a:rPr lang="en-US"/>
              <a:t>“As a user…” is almost always a cop-out</a:t>
            </a:r>
          </a:p>
          <a:p>
            <a:r>
              <a:rPr lang="en-US"/>
              <a:t>The person is not you!</a:t>
            </a:r>
          </a:p>
        </p:txBody>
      </p:sp>
      <p:sp>
        <p:nvSpPr>
          <p:cNvPr id="5" name="Slide Number Placeholder 4">
            <a:extLst>
              <a:ext uri="{FF2B5EF4-FFF2-40B4-BE49-F238E27FC236}">
                <a16:creationId xmlns:a16="http://schemas.microsoft.com/office/drawing/2014/main" id="{D17DB60E-F616-5E44-463F-7A5C88CFF63C}"/>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BF6F61E1-7C4B-1F0A-B209-F6FC944346DF}"/>
              </a:ext>
            </a:extLst>
          </p:cNvPr>
          <p:cNvSpPr txBox="1"/>
          <p:nvPr/>
        </p:nvSpPr>
        <p:spPr>
          <a:xfrm>
            <a:off x="2757843" y="4896900"/>
            <a:ext cx="6315817" cy="156966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1" u="none" strike="noStrike" kern="1200" cap="none" spc="0" normalizeH="0" baseline="0" noProof="0">
                <a:ln>
                  <a:noFill/>
                </a:ln>
                <a:solidFill>
                  <a:srgbClr val="FF0000"/>
                </a:solidFill>
                <a:effectLst/>
                <a:uLnTx/>
                <a:uFillTx/>
                <a:latin typeface="Ink Free" panose="03080402000500000000" pitchFamily="66" charset="0"/>
                <a:ea typeface="+mn-ea"/>
                <a:cs typeface="+mn-cs"/>
              </a:rPr>
              <a:t>As a &lt;role&gt; </a:t>
            </a:r>
            <a:br>
              <a:rPr kumimoji="0" lang="en-US" sz="3200" b="1" i="1" u="none" strike="noStrike" kern="1200" cap="none" spc="0" normalizeH="0" baseline="0" noProof="0">
                <a:ln>
                  <a:noFill/>
                </a:ln>
                <a:solidFill>
                  <a:srgbClr val="FF0000"/>
                </a:solidFill>
                <a:effectLst/>
                <a:uLnTx/>
                <a:uFillTx/>
                <a:latin typeface="Ink Free" panose="03080402000500000000" pitchFamily="66" charset="0"/>
                <a:ea typeface="+mn-ea"/>
                <a:cs typeface="+mn-cs"/>
              </a:rPr>
            </a:br>
            <a:r>
              <a:rPr kumimoji="0" lang="en-US" sz="3200" b="1" i="1" u="none" strike="noStrike" kern="1200" cap="none" spc="0" normalizeH="0" baseline="0" noProof="0">
                <a:ln>
                  <a:noFill/>
                </a:ln>
                <a:solidFill>
                  <a:srgbClr val="FF0000"/>
                </a:solidFill>
                <a:effectLst/>
                <a:uLnTx/>
                <a:uFillTx/>
                <a:latin typeface="Ink Free" panose="03080402000500000000" pitchFamily="66" charset="0"/>
                <a:ea typeface="+mn-ea"/>
                <a:cs typeface="+mn-cs"/>
              </a:rPr>
              <a:t>I want &lt;capability&gt; </a:t>
            </a:r>
            <a:br>
              <a:rPr kumimoji="0" lang="en-US" sz="3200" b="1" i="1" u="none" strike="noStrike" kern="1200" cap="none" spc="0" normalizeH="0" baseline="0" noProof="0">
                <a:ln>
                  <a:noFill/>
                </a:ln>
                <a:solidFill>
                  <a:srgbClr val="FF0000"/>
                </a:solidFill>
                <a:effectLst/>
                <a:uLnTx/>
                <a:uFillTx/>
                <a:latin typeface="Ink Free" panose="03080402000500000000" pitchFamily="66" charset="0"/>
                <a:ea typeface="+mn-ea"/>
                <a:cs typeface="+mn-cs"/>
              </a:rPr>
            </a:br>
            <a:r>
              <a:rPr kumimoji="0" lang="en-US" sz="3200" b="1" i="1" u="none" strike="noStrike" kern="1200" cap="none" spc="0" normalizeH="0" baseline="0" noProof="0">
                <a:ln>
                  <a:noFill/>
                </a:ln>
                <a:solidFill>
                  <a:srgbClr val="FF0000"/>
                </a:solidFill>
                <a:effectLst/>
                <a:uLnTx/>
                <a:uFillTx/>
                <a:latin typeface="Ink Free" panose="03080402000500000000" pitchFamily="66" charset="0"/>
                <a:ea typeface="+mn-ea"/>
                <a:cs typeface="+mn-cs"/>
              </a:rPr>
              <a:t>so that I can &lt;get some benefit&gt;</a:t>
            </a:r>
          </a:p>
        </p:txBody>
      </p:sp>
    </p:spTree>
    <p:extLst>
      <p:ext uri="{BB962C8B-B14F-4D97-AF65-F5344CB8AC3E}">
        <p14:creationId xmlns:p14="http://schemas.microsoft.com/office/powerpoint/2010/main" val="4065676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42E701-98E5-A650-BF83-CAF13BEF5C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9A7A99-A80D-A031-C903-3769A4622086}"/>
              </a:ext>
            </a:extLst>
          </p:cNvPr>
          <p:cNvSpPr>
            <a:spLocks noGrp="1"/>
          </p:cNvSpPr>
          <p:nvPr>
            <p:ph type="title"/>
          </p:nvPr>
        </p:nvSpPr>
        <p:spPr>
          <a:xfrm>
            <a:off x="838200" y="18255"/>
            <a:ext cx="10515600" cy="1325563"/>
          </a:xfrm>
        </p:spPr>
        <p:txBody>
          <a:bodyPr/>
          <a:lstStyle/>
          <a:p>
            <a:r>
              <a:rPr lang="en-US"/>
              <a:t>Capabilities: “what”</a:t>
            </a:r>
          </a:p>
        </p:txBody>
      </p:sp>
      <p:sp>
        <p:nvSpPr>
          <p:cNvPr id="3" name="Text Placeholder 2">
            <a:extLst>
              <a:ext uri="{FF2B5EF4-FFF2-40B4-BE49-F238E27FC236}">
                <a16:creationId xmlns:a16="http://schemas.microsoft.com/office/drawing/2014/main" id="{C24243AB-B9D8-894D-3CFB-29DC86F63711}"/>
              </a:ext>
            </a:extLst>
          </p:cNvPr>
          <p:cNvSpPr>
            <a:spLocks noGrp="1"/>
          </p:cNvSpPr>
          <p:nvPr>
            <p:ph idx="1"/>
          </p:nvPr>
        </p:nvSpPr>
        <p:spPr>
          <a:xfrm>
            <a:off x="838200" y="1500160"/>
            <a:ext cx="7887346" cy="4351338"/>
          </a:xfrm>
        </p:spPr>
        <p:txBody>
          <a:bodyPr vert="horz" lIns="91440" tIns="45720" rIns="91440" bIns="45720" rtlCol="0" anchor="t">
            <a:normAutofit/>
          </a:bodyPr>
          <a:lstStyle/>
          <a:p>
            <a:r>
              <a:rPr lang="en-US"/>
              <a:t>A capability is a specific benefit</a:t>
            </a:r>
          </a:p>
          <a:p>
            <a:pPr lvl="1"/>
            <a:r>
              <a:rPr lang="en-US"/>
              <a:t>Because we’re building software, this is usually a benefit we can provide by software, otherwise let’s not build software</a:t>
            </a:r>
          </a:p>
          <a:p>
            <a:r>
              <a:rPr lang="en-US"/>
              <a:t>A capability relates to a role</a:t>
            </a:r>
          </a:p>
          <a:p>
            <a:pPr lvl="1"/>
            <a:r>
              <a:rPr lang="en-US"/>
              <a:t>“As a teacher at northeastern, I want to be able to access a laser cutter so I can finish an art project” is not a good user story.</a:t>
            </a:r>
          </a:p>
        </p:txBody>
      </p:sp>
      <p:sp>
        <p:nvSpPr>
          <p:cNvPr id="5" name="Slide Number Placeholder 4">
            <a:extLst>
              <a:ext uri="{FF2B5EF4-FFF2-40B4-BE49-F238E27FC236}">
                <a16:creationId xmlns:a16="http://schemas.microsoft.com/office/drawing/2014/main" id="{A2FDA193-3B4F-EDD6-BE61-DF4B6D3CA455}"/>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18115D2E-5966-9E6F-BBC8-64F905A1AD34}"/>
              </a:ext>
            </a:extLst>
          </p:cNvPr>
          <p:cNvSpPr txBox="1"/>
          <p:nvPr/>
        </p:nvSpPr>
        <p:spPr>
          <a:xfrm>
            <a:off x="2757843" y="4896900"/>
            <a:ext cx="6315817" cy="156966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1" u="none" strike="noStrike" kern="1200" cap="none" spc="0" normalizeH="0" baseline="0" noProof="0">
                <a:ln>
                  <a:noFill/>
                </a:ln>
                <a:solidFill>
                  <a:srgbClr val="FF0000"/>
                </a:solidFill>
                <a:effectLst/>
                <a:uLnTx/>
                <a:uFillTx/>
                <a:latin typeface="Ink Free" panose="03080402000500000000" pitchFamily="66" charset="0"/>
                <a:ea typeface="+mn-ea"/>
                <a:cs typeface="+mn-cs"/>
              </a:rPr>
              <a:t>As a &lt;role&gt; </a:t>
            </a:r>
            <a:br>
              <a:rPr kumimoji="0" lang="en-US" sz="3200" b="1" i="1" u="none" strike="noStrike" kern="1200" cap="none" spc="0" normalizeH="0" baseline="0" noProof="0">
                <a:ln>
                  <a:noFill/>
                </a:ln>
                <a:solidFill>
                  <a:srgbClr val="FF0000"/>
                </a:solidFill>
                <a:effectLst/>
                <a:uLnTx/>
                <a:uFillTx/>
                <a:latin typeface="Ink Free" panose="03080402000500000000" pitchFamily="66" charset="0"/>
                <a:ea typeface="+mn-ea"/>
                <a:cs typeface="+mn-cs"/>
              </a:rPr>
            </a:br>
            <a:r>
              <a:rPr kumimoji="0" lang="en-US" sz="3200" b="1" i="1" u="none" strike="noStrike" kern="1200" cap="none" spc="0" normalizeH="0" baseline="0" noProof="0">
                <a:ln>
                  <a:noFill/>
                </a:ln>
                <a:solidFill>
                  <a:srgbClr val="FF0000"/>
                </a:solidFill>
                <a:effectLst/>
                <a:uLnTx/>
                <a:uFillTx/>
                <a:latin typeface="Ink Free" panose="03080402000500000000" pitchFamily="66" charset="0"/>
                <a:ea typeface="+mn-ea"/>
                <a:cs typeface="+mn-cs"/>
              </a:rPr>
              <a:t>I want &lt;capability&gt; </a:t>
            </a:r>
            <a:br>
              <a:rPr kumimoji="0" lang="en-US" sz="3200" b="1" i="1" u="none" strike="noStrike" kern="1200" cap="none" spc="0" normalizeH="0" baseline="0" noProof="0">
                <a:ln>
                  <a:noFill/>
                </a:ln>
                <a:solidFill>
                  <a:srgbClr val="FF0000"/>
                </a:solidFill>
                <a:effectLst/>
                <a:uLnTx/>
                <a:uFillTx/>
                <a:latin typeface="Ink Free" panose="03080402000500000000" pitchFamily="66" charset="0"/>
                <a:ea typeface="+mn-ea"/>
                <a:cs typeface="+mn-cs"/>
              </a:rPr>
            </a:br>
            <a:r>
              <a:rPr kumimoji="0" lang="en-US" sz="3200" b="1" i="1" u="none" strike="noStrike" kern="1200" cap="none" spc="0" normalizeH="0" baseline="0" noProof="0">
                <a:ln>
                  <a:noFill/>
                </a:ln>
                <a:solidFill>
                  <a:srgbClr val="FF0000"/>
                </a:solidFill>
                <a:effectLst/>
                <a:uLnTx/>
                <a:uFillTx/>
                <a:latin typeface="Ink Free" panose="03080402000500000000" pitchFamily="66" charset="0"/>
                <a:ea typeface="+mn-ea"/>
                <a:cs typeface="+mn-cs"/>
              </a:rPr>
              <a:t>so that I can &lt;get some benefit&gt;</a:t>
            </a:r>
          </a:p>
        </p:txBody>
      </p:sp>
    </p:spTree>
    <p:extLst>
      <p:ext uri="{BB962C8B-B14F-4D97-AF65-F5344CB8AC3E}">
        <p14:creationId xmlns:p14="http://schemas.microsoft.com/office/powerpoint/2010/main" val="3179617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2E9937-BB0C-5F69-8A84-93D0C338DF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9FB82F-40C7-3DA1-66F4-6E72D245C4DA}"/>
              </a:ext>
            </a:extLst>
          </p:cNvPr>
          <p:cNvSpPr>
            <a:spLocks noGrp="1"/>
          </p:cNvSpPr>
          <p:nvPr>
            <p:ph type="title"/>
          </p:nvPr>
        </p:nvSpPr>
        <p:spPr>
          <a:xfrm>
            <a:off x="838200" y="18255"/>
            <a:ext cx="10515600" cy="1325563"/>
          </a:xfrm>
        </p:spPr>
        <p:txBody>
          <a:bodyPr/>
          <a:lstStyle/>
          <a:p>
            <a:r>
              <a:rPr lang="en-US"/>
              <a:t>Capabilities: “what”</a:t>
            </a:r>
          </a:p>
        </p:txBody>
      </p:sp>
      <p:sp>
        <p:nvSpPr>
          <p:cNvPr id="3" name="Text Placeholder 2">
            <a:extLst>
              <a:ext uri="{FF2B5EF4-FFF2-40B4-BE49-F238E27FC236}">
                <a16:creationId xmlns:a16="http://schemas.microsoft.com/office/drawing/2014/main" id="{E02AB127-0223-0385-5FE2-449652897457}"/>
              </a:ext>
            </a:extLst>
          </p:cNvPr>
          <p:cNvSpPr>
            <a:spLocks noGrp="1"/>
          </p:cNvSpPr>
          <p:nvPr>
            <p:ph idx="1"/>
          </p:nvPr>
        </p:nvSpPr>
        <p:spPr>
          <a:xfrm>
            <a:off x="838200" y="1500160"/>
            <a:ext cx="7887346" cy="4351338"/>
          </a:xfrm>
        </p:spPr>
        <p:txBody>
          <a:bodyPr vert="horz" lIns="91440" tIns="45720" rIns="91440" bIns="45720" rtlCol="0" anchor="t">
            <a:normAutofit/>
          </a:bodyPr>
          <a:lstStyle/>
          <a:p>
            <a:r>
              <a:rPr lang="en-US"/>
              <a:t>A capability is not a product</a:t>
            </a:r>
          </a:p>
          <a:p>
            <a:pPr lvl="1"/>
            <a:r>
              <a:rPr lang="en-US"/>
              <a:t>“As a College Administrator, I want a web application that does &lt;this&gt; and &lt;that&gt; so that I can…” is not a user story!</a:t>
            </a:r>
          </a:p>
          <a:p>
            <a:pPr lvl="1"/>
            <a:r>
              <a:rPr lang="en-US"/>
              <a:t>This is easy wrong in practice! Sometimes you really want to build a tic-tac-toe game.</a:t>
            </a:r>
          </a:p>
          <a:p>
            <a:pPr lvl="1"/>
            <a:r>
              <a:rPr lang="en-US"/>
              <a:t>You’re supposed to ask “do I even need to build this?”</a:t>
            </a:r>
          </a:p>
        </p:txBody>
      </p:sp>
      <p:sp>
        <p:nvSpPr>
          <p:cNvPr id="5" name="Slide Number Placeholder 4">
            <a:extLst>
              <a:ext uri="{FF2B5EF4-FFF2-40B4-BE49-F238E27FC236}">
                <a16:creationId xmlns:a16="http://schemas.microsoft.com/office/drawing/2014/main" id="{C334A272-4D7D-6045-6800-FA967520D8FB}"/>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F41989F4-60AC-16FC-5F2A-BBF40C2E40A0}"/>
              </a:ext>
            </a:extLst>
          </p:cNvPr>
          <p:cNvSpPr txBox="1"/>
          <p:nvPr/>
        </p:nvSpPr>
        <p:spPr>
          <a:xfrm>
            <a:off x="2757843" y="4896900"/>
            <a:ext cx="6315817" cy="156966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1" u="none" strike="noStrike" kern="1200" cap="none" spc="0" normalizeH="0" baseline="0" noProof="0">
                <a:ln>
                  <a:noFill/>
                </a:ln>
                <a:solidFill>
                  <a:srgbClr val="FF0000"/>
                </a:solidFill>
                <a:effectLst/>
                <a:uLnTx/>
                <a:uFillTx/>
                <a:latin typeface="Ink Free" panose="03080402000500000000" pitchFamily="66" charset="0"/>
                <a:ea typeface="+mn-ea"/>
                <a:cs typeface="+mn-cs"/>
              </a:rPr>
              <a:t>As a &lt;role&gt; </a:t>
            </a:r>
            <a:br>
              <a:rPr kumimoji="0" lang="en-US" sz="3200" b="1" i="1" u="none" strike="noStrike" kern="1200" cap="none" spc="0" normalizeH="0" baseline="0" noProof="0">
                <a:ln>
                  <a:noFill/>
                </a:ln>
                <a:solidFill>
                  <a:srgbClr val="FF0000"/>
                </a:solidFill>
                <a:effectLst/>
                <a:uLnTx/>
                <a:uFillTx/>
                <a:latin typeface="Ink Free" panose="03080402000500000000" pitchFamily="66" charset="0"/>
                <a:ea typeface="+mn-ea"/>
                <a:cs typeface="+mn-cs"/>
              </a:rPr>
            </a:br>
            <a:r>
              <a:rPr kumimoji="0" lang="en-US" sz="3200" b="1" i="1" u="none" strike="noStrike" kern="1200" cap="none" spc="0" normalizeH="0" baseline="0" noProof="0">
                <a:ln>
                  <a:noFill/>
                </a:ln>
                <a:solidFill>
                  <a:srgbClr val="FF0000"/>
                </a:solidFill>
                <a:effectLst/>
                <a:uLnTx/>
                <a:uFillTx/>
                <a:latin typeface="Ink Free" panose="03080402000500000000" pitchFamily="66" charset="0"/>
                <a:ea typeface="+mn-ea"/>
                <a:cs typeface="+mn-cs"/>
              </a:rPr>
              <a:t>I want &lt;capability&gt; </a:t>
            </a:r>
            <a:br>
              <a:rPr kumimoji="0" lang="en-US" sz="3200" b="1" i="1" u="none" strike="noStrike" kern="1200" cap="none" spc="0" normalizeH="0" baseline="0" noProof="0">
                <a:ln>
                  <a:noFill/>
                </a:ln>
                <a:solidFill>
                  <a:srgbClr val="FF0000"/>
                </a:solidFill>
                <a:effectLst/>
                <a:uLnTx/>
                <a:uFillTx/>
                <a:latin typeface="Ink Free" panose="03080402000500000000" pitchFamily="66" charset="0"/>
                <a:ea typeface="+mn-ea"/>
                <a:cs typeface="+mn-cs"/>
              </a:rPr>
            </a:br>
            <a:r>
              <a:rPr kumimoji="0" lang="en-US" sz="3200" b="1" i="1" u="none" strike="noStrike" kern="1200" cap="none" spc="0" normalizeH="0" baseline="0" noProof="0">
                <a:ln>
                  <a:noFill/>
                </a:ln>
                <a:solidFill>
                  <a:srgbClr val="FF0000"/>
                </a:solidFill>
                <a:effectLst/>
                <a:uLnTx/>
                <a:uFillTx/>
                <a:latin typeface="Ink Free" panose="03080402000500000000" pitchFamily="66" charset="0"/>
                <a:ea typeface="+mn-ea"/>
                <a:cs typeface="+mn-cs"/>
              </a:rPr>
              <a:t>so that I can &lt;get some benefit&gt;</a:t>
            </a:r>
          </a:p>
        </p:txBody>
      </p:sp>
    </p:spTree>
    <p:extLst>
      <p:ext uri="{BB962C8B-B14F-4D97-AF65-F5344CB8AC3E}">
        <p14:creationId xmlns:p14="http://schemas.microsoft.com/office/powerpoint/2010/main" val="1963249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E3B9FB-D12D-4B69-110B-042AA1947A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25AAD8-AF73-EC49-7C3E-D4A3187E4ED8}"/>
              </a:ext>
            </a:extLst>
          </p:cNvPr>
          <p:cNvSpPr>
            <a:spLocks noGrp="1"/>
          </p:cNvSpPr>
          <p:nvPr>
            <p:ph type="title"/>
          </p:nvPr>
        </p:nvSpPr>
        <p:spPr>
          <a:xfrm>
            <a:off x="838200" y="18255"/>
            <a:ext cx="10515600" cy="1325563"/>
          </a:xfrm>
        </p:spPr>
        <p:txBody>
          <a:bodyPr/>
          <a:lstStyle/>
          <a:p>
            <a:r>
              <a:rPr lang="en-US"/>
              <a:t>Benefit: “why?”</a:t>
            </a:r>
          </a:p>
        </p:txBody>
      </p:sp>
      <p:sp>
        <p:nvSpPr>
          <p:cNvPr id="3" name="Text Placeholder 2">
            <a:extLst>
              <a:ext uri="{FF2B5EF4-FFF2-40B4-BE49-F238E27FC236}">
                <a16:creationId xmlns:a16="http://schemas.microsoft.com/office/drawing/2014/main" id="{845C988A-1289-0EAB-82A6-3157FFCB753D}"/>
              </a:ext>
            </a:extLst>
          </p:cNvPr>
          <p:cNvSpPr>
            <a:spLocks noGrp="1"/>
          </p:cNvSpPr>
          <p:nvPr>
            <p:ph idx="1"/>
          </p:nvPr>
        </p:nvSpPr>
        <p:spPr>
          <a:xfrm>
            <a:off x="838200" y="1500160"/>
            <a:ext cx="7887346" cy="4351338"/>
          </a:xfrm>
        </p:spPr>
        <p:txBody>
          <a:bodyPr vert="horz" lIns="91440" tIns="45720" rIns="91440" bIns="45720" rtlCol="0" anchor="t">
            <a:normAutofit/>
          </a:bodyPr>
          <a:lstStyle/>
          <a:p>
            <a:r>
              <a:rPr lang="en-US"/>
              <a:t>Benefits are key for user stories actually focusing on what matters to the user.</a:t>
            </a:r>
          </a:p>
          <a:p>
            <a:r>
              <a:rPr lang="en-US"/>
              <a:t>If a specific feature doesn’t relate to the benefit…</a:t>
            </a:r>
          </a:p>
          <a:p>
            <a:pPr lvl="1"/>
            <a:r>
              <a:rPr lang="en-US"/>
              <a:t>…maybe that feature isn’t worth building.</a:t>
            </a:r>
          </a:p>
          <a:p>
            <a:pPr lvl="1"/>
            <a:r>
              <a:rPr lang="en-US"/>
              <a:t>…maybe that feature is part of a different user story. (Maybe we should prioritize that different user story instead?)</a:t>
            </a:r>
          </a:p>
        </p:txBody>
      </p:sp>
      <p:sp>
        <p:nvSpPr>
          <p:cNvPr id="5" name="Slide Number Placeholder 4">
            <a:extLst>
              <a:ext uri="{FF2B5EF4-FFF2-40B4-BE49-F238E27FC236}">
                <a16:creationId xmlns:a16="http://schemas.microsoft.com/office/drawing/2014/main" id="{360C3957-1489-B776-957E-C6221FA184A3}"/>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F6AC08B2-892E-3D3F-1C5B-415ED77124BE}"/>
              </a:ext>
            </a:extLst>
          </p:cNvPr>
          <p:cNvSpPr txBox="1"/>
          <p:nvPr/>
        </p:nvSpPr>
        <p:spPr>
          <a:xfrm>
            <a:off x="2757843" y="4896900"/>
            <a:ext cx="6315817" cy="156966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1" u="none" strike="noStrike" kern="1200" cap="none" spc="0" normalizeH="0" baseline="0" noProof="0">
                <a:ln>
                  <a:noFill/>
                </a:ln>
                <a:solidFill>
                  <a:srgbClr val="FF0000"/>
                </a:solidFill>
                <a:effectLst/>
                <a:uLnTx/>
                <a:uFillTx/>
                <a:latin typeface="Ink Free" panose="03080402000500000000" pitchFamily="66" charset="0"/>
                <a:ea typeface="+mn-ea"/>
                <a:cs typeface="+mn-cs"/>
              </a:rPr>
              <a:t>As a &lt;role&gt; </a:t>
            </a:r>
            <a:br>
              <a:rPr kumimoji="0" lang="en-US" sz="3200" b="1" i="1" u="none" strike="noStrike" kern="1200" cap="none" spc="0" normalizeH="0" baseline="0" noProof="0">
                <a:ln>
                  <a:noFill/>
                </a:ln>
                <a:solidFill>
                  <a:srgbClr val="FF0000"/>
                </a:solidFill>
                <a:effectLst/>
                <a:uLnTx/>
                <a:uFillTx/>
                <a:latin typeface="Ink Free" panose="03080402000500000000" pitchFamily="66" charset="0"/>
                <a:ea typeface="+mn-ea"/>
                <a:cs typeface="+mn-cs"/>
              </a:rPr>
            </a:br>
            <a:r>
              <a:rPr kumimoji="0" lang="en-US" sz="3200" b="1" i="1" u="none" strike="noStrike" kern="1200" cap="none" spc="0" normalizeH="0" baseline="0" noProof="0">
                <a:ln>
                  <a:noFill/>
                </a:ln>
                <a:solidFill>
                  <a:srgbClr val="FF0000"/>
                </a:solidFill>
                <a:effectLst/>
                <a:uLnTx/>
                <a:uFillTx/>
                <a:latin typeface="Ink Free" panose="03080402000500000000" pitchFamily="66" charset="0"/>
                <a:ea typeface="+mn-ea"/>
                <a:cs typeface="+mn-cs"/>
              </a:rPr>
              <a:t>I want &lt;capability&gt; </a:t>
            </a:r>
            <a:br>
              <a:rPr kumimoji="0" lang="en-US" sz="3200" b="1" i="1" u="none" strike="noStrike" kern="1200" cap="none" spc="0" normalizeH="0" baseline="0" noProof="0">
                <a:ln>
                  <a:noFill/>
                </a:ln>
                <a:solidFill>
                  <a:srgbClr val="FF0000"/>
                </a:solidFill>
                <a:effectLst/>
                <a:uLnTx/>
                <a:uFillTx/>
                <a:latin typeface="Ink Free" panose="03080402000500000000" pitchFamily="66" charset="0"/>
                <a:ea typeface="+mn-ea"/>
                <a:cs typeface="+mn-cs"/>
              </a:rPr>
            </a:br>
            <a:r>
              <a:rPr kumimoji="0" lang="en-US" sz="3200" b="1" i="1" u="none" strike="noStrike" kern="1200" cap="none" spc="0" normalizeH="0" baseline="0" noProof="0">
                <a:ln>
                  <a:noFill/>
                </a:ln>
                <a:solidFill>
                  <a:srgbClr val="FF0000"/>
                </a:solidFill>
                <a:effectLst/>
                <a:uLnTx/>
                <a:uFillTx/>
                <a:latin typeface="Ink Free" panose="03080402000500000000" pitchFamily="66" charset="0"/>
                <a:ea typeface="+mn-ea"/>
                <a:cs typeface="+mn-cs"/>
              </a:rPr>
              <a:t>so that I can &lt;get some benefit&gt;</a:t>
            </a:r>
          </a:p>
        </p:txBody>
      </p:sp>
    </p:spTree>
    <p:extLst>
      <p:ext uri="{BB962C8B-B14F-4D97-AF65-F5344CB8AC3E}">
        <p14:creationId xmlns:p14="http://schemas.microsoft.com/office/powerpoint/2010/main" val="1585522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42EFB-2EB0-C4DD-F4DE-D83EB1BCE22C}"/>
              </a:ext>
            </a:extLst>
          </p:cNvPr>
          <p:cNvSpPr>
            <a:spLocks noGrp="1"/>
          </p:cNvSpPr>
          <p:nvPr>
            <p:ph type="title"/>
          </p:nvPr>
        </p:nvSpPr>
        <p:spPr>
          <a:xfrm>
            <a:off x="838200" y="18255"/>
            <a:ext cx="10515600" cy="1325563"/>
          </a:xfrm>
        </p:spPr>
        <p:txBody>
          <a:bodyPr/>
          <a:lstStyle/>
          <a:p>
            <a:r>
              <a:rPr lang="en-US"/>
              <a:t>Examples:</a:t>
            </a:r>
          </a:p>
        </p:txBody>
      </p:sp>
      <p:sp>
        <p:nvSpPr>
          <p:cNvPr id="4" name="Content Placeholder 3">
            <a:extLst>
              <a:ext uri="{FF2B5EF4-FFF2-40B4-BE49-F238E27FC236}">
                <a16:creationId xmlns:a16="http://schemas.microsoft.com/office/drawing/2014/main" id="{2FF46E70-7329-0FA0-260A-57ED59B3076F}"/>
              </a:ext>
            </a:extLst>
          </p:cNvPr>
          <p:cNvSpPr>
            <a:spLocks noGrp="1"/>
          </p:cNvSpPr>
          <p:nvPr>
            <p:ph idx="1"/>
          </p:nvPr>
        </p:nvSpPr>
        <p:spPr>
          <a:xfrm>
            <a:off x="838200" y="1500160"/>
            <a:ext cx="7887346" cy="4351338"/>
          </a:xfrm>
        </p:spPr>
        <p:txBody>
          <a:bodyPr>
            <a:normAutofit fontScale="92500" lnSpcReduction="10000"/>
          </a:bodyPr>
          <a:lstStyle/>
          <a:p>
            <a:r>
              <a:rPr lang="en-US"/>
              <a:t>As a College Administrator, I want to keep track of students, the courses they have taken, and the grades they received in those courses, so that I can advise them on their studies. </a:t>
            </a:r>
          </a:p>
          <a:p>
            <a:r>
              <a:rPr lang="en-US"/>
              <a:t>As a driver, I want to be able to report potholes to the city so that the town can more quickly act to keep me safe.</a:t>
            </a:r>
          </a:p>
          <a:p>
            <a:r>
              <a:rPr lang="en-US"/>
              <a:t>As a pedestrian, I want to be able to report potholes to the city so that drivers stop dangerously swerving onto the sidewalk when I’m walking.</a:t>
            </a:r>
          </a:p>
          <a:p>
            <a:r>
              <a:rPr lang="en-US"/>
              <a:t>As a card game enthusiast, I want to be able to play blackjack online so that I can… </a:t>
            </a:r>
          </a:p>
        </p:txBody>
      </p:sp>
      <p:sp>
        <p:nvSpPr>
          <p:cNvPr id="3" name="Slide Number Placeholder 2">
            <a:extLst>
              <a:ext uri="{FF2B5EF4-FFF2-40B4-BE49-F238E27FC236}">
                <a16:creationId xmlns:a16="http://schemas.microsoft.com/office/drawing/2014/main" id="{09E095DF-3E96-ADE3-FA16-A4BC24DEEF35}"/>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0235722"/>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FF00"/>
        </a:solidFill>
      </a:spPr>
      <a:bodyPr rtlCol="0" anchor="ctr"/>
      <a:lstStyle>
        <a:defPPr algn="ctr">
          <a:defRPr sz="2400" dirty="0" smtClean="0">
            <a:solidFill>
              <a:sysClr val="windowText" lastClr="000000"/>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a8eec281-aaa3-4dae-ac9b-9a398b9215e7}" enabled="0" method="" siteId="{a8eec281-aaa3-4dae-ac9b-9a398b9215e7}" removed="1"/>
</clbl:labelList>
</file>

<file path=docProps/app.xml><?xml version="1.0" encoding="utf-8"?>
<Properties xmlns="http://schemas.openxmlformats.org/officeDocument/2006/extended-properties" xmlns:vt="http://schemas.openxmlformats.org/officeDocument/2006/docPropsVTypes">
  <TotalTime>2598</TotalTime>
  <Words>1591</Words>
  <Application>Microsoft Macintosh PowerPoint</Application>
  <PresentationFormat>Widescreen</PresentationFormat>
  <Paragraphs>140</Paragraphs>
  <Slides>19</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Helvetica Neue</vt:lpstr>
      <vt:lpstr>Ink Free</vt:lpstr>
      <vt:lpstr>Verdana</vt:lpstr>
      <vt:lpstr>1_Office Theme</vt:lpstr>
      <vt:lpstr>CS 4530: Fundamentals of Software Engineering Module 2, Lesson 1 User Stories</vt:lpstr>
      <vt:lpstr>What are user stories?</vt:lpstr>
      <vt:lpstr>Where do user stories fit in?</vt:lpstr>
      <vt:lpstr>Learning Goals for this Lesson</vt:lpstr>
      <vt:lpstr>Roles: “who”</vt:lpstr>
      <vt:lpstr>Capabilities: “what”</vt:lpstr>
      <vt:lpstr>Capabilities: “what”</vt:lpstr>
      <vt:lpstr>Benefit: “why?”</vt:lpstr>
      <vt:lpstr>Examples:</vt:lpstr>
      <vt:lpstr>Conditions of Satisfaction fill in details</vt:lpstr>
      <vt:lpstr>Priorities</vt:lpstr>
      <vt:lpstr>Worked Example: Pothole reporting system</vt:lpstr>
      <vt:lpstr>User Story #1</vt:lpstr>
      <vt:lpstr>Conditions of Satisfaction</vt:lpstr>
      <vt:lpstr>User Story #2</vt:lpstr>
      <vt:lpstr>Conditions of Satisfaction</vt:lpstr>
      <vt:lpstr>User Story #3</vt:lpstr>
      <vt:lpstr>Conditions of Satisfaction</vt:lpstr>
      <vt:lpstr>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Simmons, Rob</cp:lastModifiedBy>
  <cp:revision>6</cp:revision>
  <dcterms:created xsi:type="dcterms:W3CDTF">2021-01-07T15:19:22Z</dcterms:created>
  <dcterms:modified xsi:type="dcterms:W3CDTF">2025-05-04T14:14:20Z</dcterms:modified>
</cp:coreProperties>
</file>