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720" r:id="rId3"/>
    <p:sldId id="535" r:id="rId4"/>
    <p:sldId id="257" r:id="rId5"/>
    <p:sldId id="259" r:id="rId6"/>
    <p:sldId id="260" r:id="rId7"/>
    <p:sldId id="262" r:id="rId8"/>
    <p:sldId id="263" r:id="rId9"/>
    <p:sldId id="261" r:id="rId10"/>
    <p:sldId id="708" r:id="rId11"/>
    <p:sldId id="709" r:id="rId12"/>
    <p:sldId id="740" r:id="rId13"/>
    <p:sldId id="711" r:id="rId14"/>
    <p:sldId id="712" r:id="rId15"/>
    <p:sldId id="710" r:id="rId16"/>
    <p:sldId id="713" r:id="rId17"/>
    <p:sldId id="715" r:id="rId18"/>
    <p:sldId id="714" r:id="rId19"/>
    <p:sldId id="583" r:id="rId20"/>
    <p:sldId id="716" r:id="rId21"/>
    <p:sldId id="717" r:id="rId22"/>
    <p:sldId id="7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C0"/>
    <a:srgbClr val="B88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2"/>
    <p:restoredTop sz="86129"/>
  </p:normalViewPr>
  <p:slideViewPr>
    <p:cSldViewPr snapToGrid="0">
      <p:cViewPr varScale="1">
        <p:scale>
          <a:sx n="91" d="100"/>
          <a:sy n="9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9CAD-1A1C-C14C-82E0-7C8EE51CA93F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C2FE-14BE-B74D-96F0-2A5DC4BF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2B0D-6C9D-FB7F-7918-80830579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07F5-A314-5DD2-807D-1D437A395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FB228-5941-3231-3C21-B21B91DD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2EC7-5CE9-E925-D2DF-EA125AF71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BB1C-3B8D-6E66-2843-D4F3286B9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3A275-FFFE-72DF-1316-7F2C268ED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22622-738E-0150-6125-FB3E926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AEB9C-33F7-71F0-C4C4-0DE354338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6BA1-CA5A-2792-771C-84966AC3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BC0A4-7BC6-A57C-D3A6-E060E59EC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4039E-EE08-747D-91F9-F8AE407F5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735E-428C-779E-C7CE-51EE3A15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7FE48-A170-8AF2-52AB-E55AD1B7F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7BC72-6419-D599-A078-B82E71644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F4A37-5F49-97E6-3800-E7D289C0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0C2F-13DE-DD7C-527B-DE2B2973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F7691-E46A-D93D-2F71-DB7B957E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9127E0-38F2-680D-D5EB-28FA25D2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82E9E-33E7-AF3A-DBD4-4A4CABE48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generally a bad idea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2BBE0-4C3D-7034-8E52-FF8DF7F49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EAC0-7A24-4458-CEAA-F08C44BA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56B09-77F1-10FE-2F51-A85A829A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5B291-55E1-5858-7B57-1530AF0FF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3265-7BA9-1C6F-006F-4810D5716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8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whole enormous stack of technology used to connect the physics of electronic communication to the goal of streaming </a:t>
            </a:r>
            <a:r>
              <a:rPr lang="en-US" dirty="0" err="1"/>
              <a:t>Severence</a:t>
            </a:r>
            <a:r>
              <a:rPr lang="en-US" dirty="0"/>
              <a:t> on Apple TV. Stuff like “OSDI model of networking” and you can take a course like CS 4700 to actually learn about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7A38-58B5-5C22-7CE0-89B6F49B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13F5C-DCEA-0E2A-CDB3-E1736431F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A2785-A63C-3E81-CD81-D5E037E49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worth understanding is that there are more-or-less leaky abstractions at play, but “sending a single message” at the transport layer is a pretty stable one. Most of you will never have to think about how networks send a single message in the same way you’ll never need to understand how chips implement an instruction set architecture.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2CCFA-5209-9AB7-3946-4767DCB6E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7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5012-D464-8A0A-B2D8-EDEA63E61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7B917-6AA2-941C-4C35-7DB34FDF0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6853F-5296-AE40-68E3-0715555E7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level is called the “application” layer, but it’s still a ways away from streaming Severance on Apple TV. HTTP is at the application layer. For the purposes of our discussion, it consists of pairs of request-and-response messages.</a:t>
            </a:r>
          </a:p>
          <a:p>
            <a:endParaRPr lang="en-US" dirty="0"/>
          </a:p>
          <a:p>
            <a:r>
              <a:rPr lang="en-US" dirty="0"/>
              <a:t>DEMO TIME — actually look at these in the network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5FB8-B150-2750-B9FC-E3A9DC321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8B656-3AAC-F96F-E016-BFE6500EA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6B52F-AEA0-6562-8732-6818822EC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5AF0B-D48B-815C-6CFA-2EE99D234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E64C5-B6C0-7784-4926-0BD2131C3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753FC-C189-9F51-BA00-8BCD9D6B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AAAB1-6001-E6BA-D970-DEB03E783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8D6E1-D752-6C72-346C-0FB62F01A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&lt;edit this at: &gt;</a:t>
            </a:r>
          </a:p>
          <a:p>
            <a:r>
              <a:rPr lang="en-US" dirty="0"/>
              <a:t>https://</a:t>
            </a:r>
            <a:r>
              <a:rPr lang="en-US" dirty="0" err="1"/>
              <a:t>mermaid.ink</a:t>
            </a:r>
            <a:r>
              <a:rPr lang="en-US" dirty="0"/>
              <a:t>/</a:t>
            </a:r>
            <a:r>
              <a:rPr lang="en-US" dirty="0" err="1"/>
              <a:t>img</a:t>
            </a:r>
            <a:r>
              <a:rPr lang="en-US" dirty="0"/>
              <a:t>/pako:eNqFkUFrAjEQhf_KEBBbUASPOQjFlp560R5zSZNZDWQn28xEEPG_N9tYaK20OU1mvnnz4J2USx6VVozvBcnhY7C7bHtDUN9kArZIotK_YW6twWYJLgyWBBxYhocD5uOUYR0DkvyGeIS2mCsGNySW43gThojXIg7m89UKWMPz0yssXJCA3EbWSThYQbj8uaFOwwZ5SMTY-h6vSUq1jtgJpG6UvlsnIqxQInAxMfp7Q7ePVKs_DLHUIX_RzYJb_m_hm5Ecdvs_nKiZ6jH3Nvga0GncM0r22KNRupYeO1uiGGXoXNExqe2RnNKSC85UGXy9eslT6c5Grl30QVJ-aaF_Zn_-AHpDpwY?type=</a:t>
            </a:r>
            <a:r>
              <a:rPr lang="en-US" dirty="0" err="1"/>
              <a:t>png</a:t>
            </a:r>
            <a:r>
              <a:rPr lang="en-US" dirty="0"/>
              <a:t>)](https://</a:t>
            </a:r>
            <a:r>
              <a:rPr lang="en-US" dirty="0" err="1"/>
              <a:t>mermaid.live</a:t>
            </a:r>
            <a:r>
              <a:rPr lang="en-US" dirty="0"/>
              <a:t>/edit#pako:eNqFkUFrAjEQhf_KEBBbUASPOQjFlp560R5zSZNZDWQn28xEEPG_N9tYaK20OU1mvnnz4J2USx6VVozvBcnhY7C7bHtDUN9kArZIotK_YW6twWYJLgyWBBxYhocD5uOUYR0DkvyGeIS2mCsGNySW43gThojXIg7m89UKWMPz0yssXJCA3EbWSThYQbj8uaFOwwZ5SMTY-h6vSUq1jtgJpG6UvlsnIqxQInAxMfp7Q7ePVKs_DLHUIX_RzYJb_m_hm5Ecdvs_nKiZ6jH3Nvga0GncM0r22KNRupYeO1uiGGXoXNExqe2RnNKSC85UGXy9eslT6c5Grl30QVJ-aaF_Zn_-AHpDpwY</a:t>
            </a:r>
          </a:p>
        </p:txBody>
      </p:sp>
    </p:spTree>
    <p:extLst>
      <p:ext uri="{BB962C8B-B14F-4D97-AF65-F5344CB8AC3E}">
        <p14:creationId xmlns:p14="http://schemas.microsoft.com/office/powerpoint/2010/main" val="422817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F162-6B31-8C27-48A5-56488D71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66E0D-6CA0-2485-5EF2-8A1F8FF81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61FEB-CDF3-AACA-C565-F5BAF8794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 — actually look at these in the network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CC88B-79FE-DA43-08AD-07CF45FF4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64BF7-C76D-B43E-9799-A473BD33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9D1A1-FC44-00BA-8C03-C239712CF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E31D7-29CF-9D23-D8FD-F775737A2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3E4C6-6BC9-F537-20BC-E82698B3A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5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DDCE-D374-9747-7838-0BA93010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A3488-FB96-9EC9-1956-0F00ACD41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35299-7C67-9A2D-A2C8-1CD6E45AE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A1CEE-8FAB-B215-BE63-3A9A9CD1B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7C2FE-14BE-B74D-96F0-2A5DC4BF0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E12B05A-5BD9-DCC1-6194-34D5255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D2A64DE-480B-420F-9649-4F8E696E08E0}" type="datetime1">
              <a:rPr lang="en-US" smtClean="0"/>
              <a:t>5/7/25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123B03A-4C67-473C-EC6E-D6B4462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B40CE31-E956-1292-6818-3E750BF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8FE0B0-4AAD-48FC-89AD-4EE058AC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141331-0E85-C119-5FDF-DA8E4094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7"/>
            <a:ext cx="10128740" cy="22108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510E88-9152-2D63-A0BC-D778E8633326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73E69-7099-8521-BC3C-7AF2158EBF67}"/>
              </a:ext>
            </a:extLst>
          </p:cNvPr>
          <p:cNvSpPr/>
          <p:nvPr userDrawn="1"/>
        </p:nvSpPr>
        <p:spPr>
          <a:xfrm>
            <a:off x="539260" y="5630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2025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3D25CE-A679-D4CC-388B-DD8ED18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461334-A651-026E-8A44-9AB00A3F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3DC1B7B-DF6F-F288-276A-0A55B83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7C7BFD4-467E-4EDE-93EA-052F5B39A4E5}" type="datetime1">
              <a:rPr lang="en-US" smtClean="0"/>
              <a:t>5/7/25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FEAB368-F7DB-2AA8-7086-88A4627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0A2628-6301-1D59-F912-3E58A9A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DA3AD-E587-BB0E-B889-17D8DD8DA50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F9752026-448B-424B-F5A1-0490905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9E55A0-C911-4F03-82FC-7E5926047D46}" type="datetime1">
              <a:rPr lang="en-US" smtClean="0"/>
              <a:t>5/7/25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3951C7-6162-4BC1-4937-2659E501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7C8613-4729-99EF-BA18-80D11D9C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CA22D2-E4F1-EC02-F3C2-9CB47FC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EE6CDE-34B3-2BB7-BE6E-B392EA596B0C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71D89EE-775B-8CDC-C751-64C5EC7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7B7EE0-7771-4CD5-9B2B-3550753A54A1}" type="datetime1">
              <a:rPr lang="en-US" smtClean="0"/>
              <a:t>5/7/25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E549C4C-C4BB-ED1A-93F1-BB9D971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A6F911A-A445-531A-5F0E-7157E64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EED3A8-465A-3DD3-9FFB-0F2D79D5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217A-F058-398F-69E5-127577284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ym typeface="Helvetica Neue" charset="0"/>
              </a:rPr>
              <a:t>CS 4530: Fundamentals of Software Engineering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Module 3, Lesson 1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Web Applications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0BAB86-0C2C-5B30-5EAD-D40C2B7B7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Simmons</a:t>
            </a:r>
          </a:p>
          <a:p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2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D887-16B6-5E95-9E98-0C2639B4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30F4-3D8F-25ED-5315-EDB0C4B3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 Abstractions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75F8-BE78-D70E-150E-C512924D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048B7-040E-BD8F-8AC6-574902535A1B}"/>
              </a:ext>
            </a:extLst>
          </p:cNvPr>
          <p:cNvSpPr txBox="1"/>
          <p:nvPr/>
        </p:nvSpPr>
        <p:spPr>
          <a:xfrm>
            <a:off x="2255898" y="1674415"/>
            <a:ext cx="1320800" cy="688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C0F15-2275-E7CB-D098-4F0A72B26873}"/>
              </a:ext>
            </a:extLst>
          </p:cNvPr>
          <p:cNvSpPr txBox="1"/>
          <p:nvPr/>
        </p:nvSpPr>
        <p:spPr>
          <a:xfrm>
            <a:off x="7129280" y="1630959"/>
            <a:ext cx="2962639" cy="688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Web Sockets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8324F-AC81-6F85-D5AA-82188E7EB0A9}"/>
              </a:ext>
            </a:extLst>
          </p:cNvPr>
          <p:cNvCxnSpPr/>
          <p:nvPr/>
        </p:nvCxnSpPr>
        <p:spPr>
          <a:xfrm>
            <a:off x="5832596" y="1674415"/>
            <a:ext cx="0" cy="5047060"/>
          </a:xfrm>
          <a:prstGeom prst="line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7" descr="A diagram of a connection&#10;&#10;Description automatically generated">
            <a:extLst>
              <a:ext uri="{FF2B5EF4-FFF2-40B4-BE49-F238E27FC236}">
                <a16:creationId xmlns:a16="http://schemas.microsoft.com/office/drawing/2014/main" id="{656FAACE-49D0-67B4-C076-54AFA782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b="18120"/>
          <a:stretch/>
        </p:blipFill>
        <p:spPr>
          <a:xfrm>
            <a:off x="0" y="2690916"/>
            <a:ext cx="5832592" cy="3847996"/>
          </a:xfrm>
        </p:spPr>
      </p:pic>
      <p:pic>
        <p:nvPicPr>
          <p:cNvPr id="15" name="Picture 14" descr="A diagram of a server&#10;&#10;Description automatically generated">
            <a:extLst>
              <a:ext uri="{FF2B5EF4-FFF2-40B4-BE49-F238E27FC236}">
                <a16:creationId xmlns:a16="http://schemas.microsoft.com/office/drawing/2014/main" id="{5C80C3BA-46BF-9025-D44D-55F576479D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8997"/>
          <a:stretch/>
        </p:blipFill>
        <p:spPr>
          <a:xfrm>
            <a:off x="6006113" y="2599940"/>
            <a:ext cx="6165274" cy="39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7A93-E789-EFE1-B99F-3C1CEDC8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5C01-D94E-20EB-A58A-7D2FA9F8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554B6-F6E3-71AA-962D-048EF47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DFD041AF-5CF6-6E48-0E93-ABC602A0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C568E-3ACB-A01B-1FEE-C50D9A35E8C7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8C5F3-6BB1-00CB-CA99-51638B9F00A9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46FA33-380C-2F2B-5A7E-AA3E3F1F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“Express” is good for implementing servers in NodeJS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EC21C-3F29-CA36-F336-11BC611E22EC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3FED-84ED-1D76-D041-C429A34CD573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{"username":"user1","password":”password"}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error":"Invalid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username or password"}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A5E655-9753-D2D2-894C-812CCA3494A5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85AD7-5505-7177-F7E2-DFD93DCD1330}"/>
              </a:ext>
            </a:extLst>
          </p:cNvPr>
          <p:cNvSpPr/>
          <p:nvPr/>
        </p:nvSpPr>
        <p:spPr>
          <a:xfrm>
            <a:off x="9766570" y="2327226"/>
            <a:ext cx="158723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E3964-A800-9ACD-377C-4EEAA4F50AE1}"/>
              </a:ext>
            </a:extLst>
          </p:cNvPr>
          <p:cNvSpPr txBox="1"/>
          <p:nvPr/>
        </p:nvSpPr>
        <p:spPr>
          <a:xfrm>
            <a:off x="2324913" y="3391550"/>
            <a:ext cx="8861896" cy="35954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61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47BF5-4E08-BC02-4198-6EA12A7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83BB-EB32-AD89-94D7-58AE47E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854E-F503-C73D-EBDA-586AE5E2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EFA4C1E2-6ACF-FD8C-90D1-EBA8621E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82581-17A1-0833-840D-A5937107A76F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79A39-7353-E511-FB7B-51C7E07DEDA9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1CC698-641E-0F8E-EE47-BFDC3A0B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“any” type and “as” are common in TypeScript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51B309-53EA-839A-4971-044C0FDE4E91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FC4F69-1F45-777E-BEE3-04756F8BD373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{"username":"user1","password":”password"}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error":"Invalid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username or password"}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0A6D18-6A14-1941-7C1F-5C7CC694AE7F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9D6A83-AB9C-B47C-5FAD-9EA88D0D0C60}"/>
              </a:ext>
            </a:extLst>
          </p:cNvPr>
          <p:cNvSpPr/>
          <p:nvPr/>
        </p:nvSpPr>
        <p:spPr>
          <a:xfrm>
            <a:off x="9766570" y="2327226"/>
            <a:ext cx="158723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F3778-20FD-6C8A-978B-F85B7407DE89}"/>
              </a:ext>
            </a:extLst>
          </p:cNvPr>
          <p:cNvSpPr txBox="1"/>
          <p:nvPr/>
        </p:nvSpPr>
        <p:spPr>
          <a:xfrm>
            <a:off x="2324913" y="3391550"/>
            <a:ext cx="8861896" cy="35954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251020-DFDE-CF85-E9AE-5DF8A3EE31D5}"/>
              </a:ext>
            </a:extLst>
          </p:cNvPr>
          <p:cNvCxnSpPr>
            <a:cxnSpLocks/>
          </p:cNvCxnSpPr>
          <p:nvPr/>
        </p:nvCxnSpPr>
        <p:spPr>
          <a:xfrm flipH="1">
            <a:off x="7597215" y="4077332"/>
            <a:ext cx="932019" cy="1023739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9">
            <a:extLst>
              <a:ext uri="{FF2B5EF4-FFF2-40B4-BE49-F238E27FC236}">
                <a16:creationId xmlns:a16="http://schemas.microsoft.com/office/drawing/2014/main" id="{F852EA37-CAC8-6A8A-F055-C6461C70FBF6}"/>
              </a:ext>
            </a:extLst>
          </p:cNvPr>
          <p:cNvSpPr>
            <a:spLocks/>
          </p:cNvSpPr>
          <p:nvPr/>
        </p:nvSpPr>
        <p:spPr bwMode="auto">
          <a:xfrm>
            <a:off x="8091122" y="3593167"/>
            <a:ext cx="4015539" cy="9613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rgbClr val="C7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creators of the express types chose to make this type “any”</a:t>
            </a:r>
          </a:p>
        </p:txBody>
      </p:sp>
    </p:spTree>
    <p:extLst>
      <p:ext uri="{BB962C8B-B14F-4D97-AF65-F5344CB8AC3E}">
        <p14:creationId xmlns:p14="http://schemas.microsoft.com/office/powerpoint/2010/main" val="214198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C6765-AC7A-1FF9-EAC2-FD45EC0D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8FB2-A10C-5069-D2EE-86F16E3F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360DFE-1BBA-ACC4-0F0F-42EC58EA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“any” type and “as” are common in 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061A3-C400-4A0B-05E3-0EF99E93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2D2A7068-3286-E249-1251-0088DD77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100E3-6E41-607B-1E0F-DCD7BB5FB0D9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AB563-1E0E-EBC9-D472-827FE7F04FD3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7782C3-E6DF-1A13-D8DC-942451153F83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57AD5-9DED-1AF1-99BE-E8A1C775231F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B19E06-5A28-551D-779B-FC9BDF1DDF2C}"/>
              </a:ext>
            </a:extLst>
          </p:cNvPr>
          <p:cNvSpPr txBox="1"/>
          <p:nvPr/>
        </p:nvSpPr>
        <p:spPr>
          <a:xfrm>
            <a:off x="2324913" y="3391550"/>
            <a:ext cx="8861896" cy="35954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07D2F-FA3A-F7BF-8633-5447789230E2}"/>
              </a:ext>
            </a:extLst>
          </p:cNvPr>
          <p:cNvSpPr/>
          <p:nvPr/>
        </p:nvSpPr>
        <p:spPr>
          <a:xfrm>
            <a:off x="9766570" y="2327226"/>
            <a:ext cx="158723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66706-DDF4-4905-6DC9-0FAD33D0F1D6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{"username":"user1","password":”password"}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error":"Invalid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username or password"}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BC33D-E470-0A4B-D3F2-693DBF59D79E}"/>
              </a:ext>
            </a:extLst>
          </p:cNvPr>
          <p:cNvCxnSpPr/>
          <p:nvPr/>
        </p:nvCxnSpPr>
        <p:spPr>
          <a:xfrm>
            <a:off x="3189624" y="5339738"/>
            <a:ext cx="457603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CA82D0-56C9-C321-99A3-A20FCC1AA507}"/>
              </a:ext>
            </a:extLst>
          </p:cNvPr>
          <p:cNvCxnSpPr>
            <a:cxnSpLocks/>
          </p:cNvCxnSpPr>
          <p:nvPr/>
        </p:nvCxnSpPr>
        <p:spPr>
          <a:xfrm flipH="1">
            <a:off x="6260123" y="2233194"/>
            <a:ext cx="2552327" cy="2803501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9">
            <a:extLst>
              <a:ext uri="{FF2B5EF4-FFF2-40B4-BE49-F238E27FC236}">
                <a16:creationId xmlns:a16="http://schemas.microsoft.com/office/drawing/2014/main" id="{2D32EC51-0BB7-7AEF-4B2F-00CE9E7A7405}"/>
              </a:ext>
            </a:extLst>
          </p:cNvPr>
          <p:cNvSpPr>
            <a:spLocks/>
          </p:cNvSpPr>
          <p:nvPr/>
        </p:nvSpPr>
        <p:spPr bwMode="auto">
          <a:xfrm>
            <a:off x="8610600" y="983641"/>
            <a:ext cx="3496061" cy="128502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rgbClr val="C7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TypeScript: looks good!</a:t>
            </a:r>
          </a:p>
          <a:p>
            <a:r>
              <a:rPr lang="en-US" alt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ESLint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: “unsafe assignment of </a:t>
            </a:r>
            <a:r>
              <a:rPr lang="en-US" altLang="en-US" sz="2400" dirty="0">
                <a:solidFill>
                  <a:srgbClr val="FFFFFF"/>
                </a:solidFill>
                <a:latin typeface="Andale Mono" panose="020B0509000000000004" pitchFamily="49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any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 value”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3F89FF-1BBF-A5DF-9226-F1571D1DCD4B}"/>
              </a:ext>
            </a:extLst>
          </p:cNvPr>
          <p:cNvCxnSpPr>
            <a:cxnSpLocks/>
          </p:cNvCxnSpPr>
          <p:nvPr/>
        </p:nvCxnSpPr>
        <p:spPr>
          <a:xfrm flipH="1">
            <a:off x="7597215" y="4077332"/>
            <a:ext cx="932019" cy="1023739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9">
            <a:extLst>
              <a:ext uri="{FF2B5EF4-FFF2-40B4-BE49-F238E27FC236}">
                <a16:creationId xmlns:a16="http://schemas.microsoft.com/office/drawing/2014/main" id="{8E3F2809-2B4D-74AC-8027-C25E16E53360}"/>
              </a:ext>
            </a:extLst>
          </p:cNvPr>
          <p:cNvSpPr>
            <a:spLocks/>
          </p:cNvSpPr>
          <p:nvPr/>
        </p:nvSpPr>
        <p:spPr bwMode="auto">
          <a:xfrm>
            <a:off x="8091122" y="3593167"/>
            <a:ext cx="4015539" cy="9613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rgbClr val="C7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creators of the express types chose to make this type “any”</a:t>
            </a:r>
          </a:p>
        </p:txBody>
      </p:sp>
    </p:spTree>
    <p:extLst>
      <p:ext uri="{BB962C8B-B14F-4D97-AF65-F5344CB8AC3E}">
        <p14:creationId xmlns:p14="http://schemas.microsoft.com/office/powerpoint/2010/main" val="393172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7509E-78B4-ED36-CD7C-B8D68D486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F41-0662-39A3-AB0E-6E8FA0FF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AF39BA-75F3-B984-A660-03610428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“any” type and “as” are common in 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9553-CC84-444C-8A10-D4912FC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20AA6D22-2E15-D861-7879-E02B6F53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EC516-539D-55A9-9F31-12B5855B9956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CB6C5-586D-BF59-4D11-4F03D74BEE53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977245-EB59-9E66-D6AF-F56CC077CAD9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35466B-155E-5147-8234-CC9143D69F84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956803-E45D-967A-65C8-4E11F90A7218}"/>
              </a:ext>
            </a:extLst>
          </p:cNvPr>
          <p:cNvSpPr txBox="1"/>
          <p:nvPr/>
        </p:nvSpPr>
        <p:spPr>
          <a:xfrm>
            <a:off x="2324913" y="3391550"/>
            <a:ext cx="9028886" cy="35954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81B97-F8E5-2C57-080E-7DE6E36BDB01}"/>
              </a:ext>
            </a:extLst>
          </p:cNvPr>
          <p:cNvSpPr/>
          <p:nvPr/>
        </p:nvSpPr>
        <p:spPr>
          <a:xfrm>
            <a:off x="9766570" y="2327226"/>
            <a:ext cx="158723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F874D-8C6E-4DAD-3741-D5F49FA09DD0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{"username":"user1","password":”password"}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error":"Invalid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username or password"}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C25361-EC33-37AB-2B70-DCE2E9C55F00}"/>
              </a:ext>
            </a:extLst>
          </p:cNvPr>
          <p:cNvCxnSpPr>
            <a:cxnSpLocks/>
          </p:cNvCxnSpPr>
          <p:nvPr/>
        </p:nvCxnSpPr>
        <p:spPr>
          <a:xfrm flipH="1">
            <a:off x="6260123" y="2233194"/>
            <a:ext cx="2552327" cy="2803501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9">
            <a:extLst>
              <a:ext uri="{FF2B5EF4-FFF2-40B4-BE49-F238E27FC236}">
                <a16:creationId xmlns:a16="http://schemas.microsoft.com/office/drawing/2014/main" id="{FF1E87A4-4CD4-BED5-0027-485E0A2E4DB3}"/>
              </a:ext>
            </a:extLst>
          </p:cNvPr>
          <p:cNvSpPr>
            <a:spLocks/>
          </p:cNvSpPr>
          <p:nvPr/>
        </p:nvSpPr>
        <p:spPr bwMode="auto">
          <a:xfrm>
            <a:off x="8610600" y="983641"/>
            <a:ext cx="3496061" cy="128502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rgbClr val="C7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TypeScript: looks good!</a:t>
            </a:r>
          </a:p>
          <a:p>
            <a:r>
              <a:rPr lang="en-US" alt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ESLint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: looks good!</a:t>
            </a:r>
          </a:p>
        </p:txBody>
      </p:sp>
    </p:spTree>
    <p:extLst>
      <p:ext uri="{BB962C8B-B14F-4D97-AF65-F5344CB8AC3E}">
        <p14:creationId xmlns:p14="http://schemas.microsoft.com/office/powerpoint/2010/main" val="38595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F09F-E8A3-FEB5-F162-BAB7BEA26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00E-5D93-90B6-BB64-A9D77655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5C8F-EC6A-618D-F128-24D1A80C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67C5329C-3476-2FA1-DC11-D16EEE91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DDE3F-236D-B978-B972-18089B666C2D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DCBB3-92CC-8999-756C-A0BD8547142C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96FA24-3052-46A8-6C7A-B5D94C4D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Anyone can send an HTTP request containing anything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71D680-F811-94CE-6265-F67257DC7F23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983BAE-DCC9-8FCD-4790-3A6AA9C753AB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{”lol":[”owned”],”password":4,”note”:”loser”}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3CC50-70A5-A13B-113F-48C2C453FB5C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69AB24-DCB0-313C-35A8-5239369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752" y="2134182"/>
            <a:ext cx="1243099" cy="17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986FD-DEAA-E698-0BF0-B490AA6A5FF3}"/>
              </a:ext>
            </a:extLst>
          </p:cNvPr>
          <p:cNvSpPr txBox="1"/>
          <p:nvPr/>
        </p:nvSpPr>
        <p:spPr>
          <a:xfrm>
            <a:off x="2324913" y="3391550"/>
            <a:ext cx="9028886" cy="35954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068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0D66E-4379-8473-33C6-EC381EE2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3335-3CE8-C078-0140-8E108BD6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9BFD-DBA0-10DD-FB49-526AC699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26FDEC68-63EA-F78F-2EB7-6B8B5930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4B618-0F4D-FFD1-AF22-61336ECC0F64}"/>
              </a:ext>
            </a:extLst>
          </p:cNvPr>
          <p:cNvSpPr txBox="1"/>
          <p:nvPr/>
        </p:nvSpPr>
        <p:spPr>
          <a:xfrm>
            <a:off x="11644009" y="3465704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6F6C4-15C7-1B39-199A-7E5C9FA5FD9E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AB3A1A-5EE8-3969-0193-89EFCBCA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Anyone can send an HTTP request containing anything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F82A3D-BA08-FCED-2132-909DCAAFFD44}"/>
              </a:ext>
            </a:extLst>
          </p:cNvPr>
          <p:cNvCxnSpPr/>
          <p:nvPr/>
        </p:nvCxnSpPr>
        <p:spPr>
          <a:xfrm flipH="1">
            <a:off x="2354094" y="279415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28EBBD-D1FC-1829-2BDF-106DC06BA5CF}"/>
              </a:ext>
            </a:extLst>
          </p:cNvPr>
          <p:cNvSpPr txBox="1"/>
          <p:nvPr/>
        </p:nvSpPr>
        <p:spPr>
          <a:xfrm>
            <a:off x="2541351" y="232722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{”lol":[”owned”],”password":4,”note”:”loser”}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have no idea what is going on (500 Internal Server Error)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9C471D-2A9A-B0EF-84AA-DF3A87D0C2B6}"/>
              </a:ext>
            </a:extLst>
          </p:cNvPr>
          <p:cNvCxnSpPr/>
          <p:nvPr/>
        </p:nvCxnSpPr>
        <p:spPr>
          <a:xfrm flipH="1">
            <a:off x="2354094" y="288818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28A2E-16D0-CD0B-FCC5-C4A07107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752" y="2134182"/>
            <a:ext cx="1243099" cy="17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5E5DB-D0C1-C7B0-261E-A4137505E9A3}"/>
              </a:ext>
            </a:extLst>
          </p:cNvPr>
          <p:cNvSpPr txBox="1"/>
          <p:nvPr/>
        </p:nvSpPr>
        <p:spPr>
          <a:xfrm>
            <a:off x="2324913" y="3391550"/>
            <a:ext cx="9028886" cy="35954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405CE2-1E77-994A-FB1B-BDEBB81D827A}"/>
              </a:ext>
            </a:extLst>
          </p:cNvPr>
          <p:cNvCxnSpPr>
            <a:cxnSpLocks/>
          </p:cNvCxnSpPr>
          <p:nvPr/>
        </p:nvCxnSpPr>
        <p:spPr>
          <a:xfrm>
            <a:off x="3151762" y="5330758"/>
            <a:ext cx="2636195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6C59AC-FFF9-F312-F59C-2D055B6E735A}"/>
              </a:ext>
            </a:extLst>
          </p:cNvPr>
          <p:cNvCxnSpPr>
            <a:cxnSpLocks/>
          </p:cNvCxnSpPr>
          <p:nvPr/>
        </p:nvCxnSpPr>
        <p:spPr>
          <a:xfrm flipH="1">
            <a:off x="5500468" y="2233194"/>
            <a:ext cx="3311982" cy="3083081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9">
            <a:extLst>
              <a:ext uri="{FF2B5EF4-FFF2-40B4-BE49-F238E27FC236}">
                <a16:creationId xmlns:a16="http://schemas.microsoft.com/office/drawing/2014/main" id="{53C6B30A-D3FD-9D9B-C70C-4C31DBDE012A}"/>
              </a:ext>
            </a:extLst>
          </p:cNvPr>
          <p:cNvSpPr>
            <a:spLocks/>
          </p:cNvSpPr>
          <p:nvPr/>
        </p:nvSpPr>
        <p:spPr bwMode="auto">
          <a:xfrm>
            <a:off x="8610600" y="983641"/>
            <a:ext cx="3496061" cy="128502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Uncaught </a:t>
            </a:r>
            <a:r>
              <a:rPr lang="en-US" sz="18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en-US" sz="18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username.toLowerCase</a:t>
            </a:r>
            <a:r>
              <a:rPr lang="en-US" sz="18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156326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94405-28AA-6805-4670-83B5E81E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D4BC-8DC9-940D-8830-7C03C700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2F763-6699-E1B7-9F6C-3FC3C334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DF726591-D5A2-2D09-6F8D-75A56BEA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FD98A-3DF0-F6D9-3C3D-40792843B58B}"/>
              </a:ext>
            </a:extLst>
          </p:cNvPr>
          <p:cNvSpPr txBox="1"/>
          <p:nvPr/>
        </p:nvSpPr>
        <p:spPr>
          <a:xfrm>
            <a:off x="838199" y="1501007"/>
            <a:ext cx="9657945" cy="52204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zod</a:t>
            </a:r>
            <a:r>
              <a:rPr lang="en-US" sz="16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username: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password: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b="1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1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zUserAuth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4209B5-1F1C-85C8-21C1-38772D54ADB7}"/>
              </a:ext>
            </a:extLst>
          </p:cNvPr>
          <p:cNvCxnSpPr>
            <a:cxnSpLocks/>
          </p:cNvCxnSpPr>
          <p:nvPr/>
        </p:nvCxnSpPr>
        <p:spPr>
          <a:xfrm flipH="1">
            <a:off x="7519481" y="2233194"/>
            <a:ext cx="1292969" cy="2494449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9">
            <a:extLst>
              <a:ext uri="{FF2B5EF4-FFF2-40B4-BE49-F238E27FC236}">
                <a16:creationId xmlns:a16="http://schemas.microsoft.com/office/drawing/2014/main" id="{82981110-E470-98C0-1EB1-8089805EC091}"/>
              </a:ext>
            </a:extLst>
          </p:cNvPr>
          <p:cNvSpPr>
            <a:spLocks/>
          </p:cNvSpPr>
          <p:nvPr/>
        </p:nvSpPr>
        <p:spPr bwMode="auto">
          <a:xfrm>
            <a:off x="8610600" y="983641"/>
            <a:ext cx="3496061" cy="187629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solidFill>
              <a:srgbClr val="C7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lIns="32146" tIns="32146" rIns="32146" bIns="32146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Throws an error if the input is unexpected (</a:t>
            </a:r>
            <a:r>
              <a:rPr lang="en-US" alt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safeParse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Helvetica" panose="020B0604020202020204" pitchFamily="34" charset="0"/>
                <a:cs typeface="Calibri" panose="020F0502020204030204" pitchFamily="34" charset="0"/>
                <a:sym typeface="Helvetica" panose="020B0604020202020204" pitchFamily="34" charset="0"/>
              </a:rPr>
              <a:t> is the non-exception-raising option) </a:t>
            </a:r>
          </a:p>
        </p:txBody>
      </p:sp>
    </p:spTree>
    <p:extLst>
      <p:ext uri="{BB962C8B-B14F-4D97-AF65-F5344CB8AC3E}">
        <p14:creationId xmlns:p14="http://schemas.microsoft.com/office/powerpoint/2010/main" val="5744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DF0B-EBE8-E4C2-BCDB-C3CFB79E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D3227-4F83-F92B-42A2-0D8044C3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A2328-4E90-0A0C-A648-E18A5AA9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REST APIs</a:t>
            </a:r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7512B7A7-409A-7D44-4441-E2E97D2A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9CFBA-9CEE-005F-07CC-BF03240BDA59}"/>
              </a:ext>
            </a:extLst>
          </p:cNvPr>
          <p:cNvSpPr txBox="1"/>
          <p:nvPr/>
        </p:nvSpPr>
        <p:spPr>
          <a:xfrm>
            <a:off x="838199" y="1501007"/>
            <a:ext cx="9657945" cy="52204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'express’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zod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b="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infer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typeof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zUserAuth</a:t>
            </a:r>
            <a:r>
              <a:rPr lang="en-US" sz="16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zUserAuth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username: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password: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  <a:b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</a:t>
            </a:r>
            <a:r>
              <a:rPr lang="en-US" sz="160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/user/login'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UserAuth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zUserAuth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request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toLowerCase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'user1'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sekret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success: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numLogins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160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US" sz="160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'Invalid username or password'</a:t>
            </a: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ct val="110000"/>
              </a:lnSpc>
              <a:buNone/>
            </a:pP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7E717-4DCD-8F95-65E5-EE7FBAA4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236" y="2718881"/>
            <a:ext cx="3555730" cy="1757889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F92B2688-9008-D85C-F50B-0CB156F4C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3923" y="2261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EDE22-3767-1FAB-9FB0-77BAC982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4AB-2B15-1894-7865-F2911DC3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Testing and 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7836-85FC-F37E-8C61-93C9493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E1200-EC64-29F2-0CEE-B9632177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7887346" cy="5221316"/>
          </a:xfrm>
        </p:spPr>
        <p:txBody>
          <a:bodyPr>
            <a:normAutofit/>
          </a:bodyPr>
          <a:lstStyle/>
          <a:p>
            <a:r>
              <a:rPr lang="en-US" dirty="0"/>
              <a:t>It makes sense </a:t>
            </a:r>
            <a:r>
              <a:rPr lang="en-US" i="1" dirty="0"/>
              <a:t>often </a:t>
            </a:r>
            <a:r>
              <a:rPr lang="en-US" dirty="0"/>
              <a:t>to treat your TypeScript types as not-needing-to-be-tested</a:t>
            </a:r>
          </a:p>
          <a:p>
            <a:r>
              <a:rPr lang="en-US" dirty="0"/>
              <a:t>It </a:t>
            </a:r>
            <a:r>
              <a:rPr lang="en-US" i="1" dirty="0"/>
              <a:t>never </a:t>
            </a:r>
            <a:r>
              <a:rPr lang="en-US" dirty="0"/>
              <a:t>makes sense to assume anything about information coming to your server from a REST API call as having the TypeScript type you expect.</a:t>
            </a:r>
          </a:p>
          <a:p>
            <a:pPr lvl="1"/>
            <a:r>
              <a:rPr lang="en-US" dirty="0"/>
              <a:t>Your project is set up so that inputs to REST APIs are treated as </a:t>
            </a:r>
            <a:r>
              <a:rPr lang="en-US" b="1" dirty="0">
                <a:latin typeface="Andale Mono" panose="020B0509000000000004" pitchFamily="49" charset="0"/>
              </a:rPr>
              <a:t>unknown</a:t>
            </a:r>
            <a:r>
              <a:rPr lang="en-US" dirty="0"/>
              <a:t>, not </a:t>
            </a:r>
            <a:r>
              <a:rPr lang="en-US" b="1" dirty="0">
                <a:latin typeface="Andale Mono" panose="020B0509000000000004" pitchFamily="49" charset="0"/>
              </a:rPr>
              <a:t>any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Don’t use as assertions — validate!</a:t>
            </a:r>
          </a:p>
          <a:p>
            <a:r>
              <a:rPr lang="en-US" dirty="0"/>
              <a:t>It makes sense </a:t>
            </a:r>
            <a:r>
              <a:rPr lang="en-US" i="1" dirty="0"/>
              <a:t>sometimes, maybe</a:t>
            </a:r>
            <a:r>
              <a:rPr lang="en-US" dirty="0"/>
              <a:t> to treat information coming back to your web app from a server as having the TypeScript type you expect.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B2DFA-68A6-A622-C3BE-83D32D97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578973"/>
            <a:ext cx="3581400" cy="1557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52A31-3F1A-BF89-C0E2-ABF177E75F86}"/>
              </a:ext>
            </a:extLst>
          </p:cNvPr>
          <p:cNvSpPr txBox="1"/>
          <p:nvPr/>
        </p:nvSpPr>
        <p:spPr>
          <a:xfrm>
            <a:off x="5634680" y="6108383"/>
            <a:ext cx="7059827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lexi-lambda.github.io</a:t>
            </a:r>
            <a:r>
              <a:rPr lang="en-US" dirty="0">
                <a:solidFill>
                  <a:schemeClr val="tx1"/>
                </a:solidFill>
              </a:rPr>
              <a:t>/blog/2019/11/05/parse-don-t-validate/</a:t>
            </a:r>
          </a:p>
        </p:txBody>
      </p:sp>
    </p:spTree>
    <p:extLst>
      <p:ext uri="{BB962C8B-B14F-4D97-AF65-F5344CB8AC3E}">
        <p14:creationId xmlns:p14="http://schemas.microsoft.com/office/powerpoint/2010/main" val="11049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71E1-9BF5-4EDE-D145-D8C6EB14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for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A7E9-7931-8287-2782-8D75B63B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lesson, you should be able to</a:t>
            </a:r>
          </a:p>
          <a:p>
            <a:pPr lvl="1"/>
            <a:r>
              <a:rPr lang="en-US" dirty="0"/>
              <a:t>Explain the role of “client” and “server” in the context of web application programming</a:t>
            </a:r>
          </a:p>
          <a:p>
            <a:pPr lvl="1"/>
            <a:r>
              <a:rPr lang="en-US" dirty="0"/>
              <a:t>Explain the primary options for client-server communication </a:t>
            </a:r>
          </a:p>
          <a:p>
            <a:pPr lvl="1"/>
            <a:r>
              <a:rPr lang="en-US" dirty="0"/>
              <a:t>Identify places where TypeScript does — and doesn’t! — help with writing correctly-behaving web applications, and identify some of the solutions to functionality TypeScript doesn’t provide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7C26-A73C-6F42-43E3-CAC86B5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0B0E-3B5E-119F-7D16-0C7B1187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F5843F-2971-BB63-4D0B-0587D50F3C54}"/>
              </a:ext>
            </a:extLst>
          </p:cNvPr>
          <p:cNvSpPr/>
          <p:nvPr/>
        </p:nvSpPr>
        <p:spPr>
          <a:xfrm rot="6586282">
            <a:off x="2134819" y="3285859"/>
            <a:ext cx="2842839" cy="7379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D710-8A9C-284B-7411-F2E1FAE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TypeScript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59EAF80-E32C-F90A-8626-CD64BDDE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want is straightforward: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411B-7980-E2A6-A636-E987A9B2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E04E7-CD2D-0FFB-EC32-85A7B469E94B}"/>
              </a:ext>
            </a:extLst>
          </p:cNvPr>
          <p:cNvSpPr txBox="1"/>
          <p:nvPr/>
        </p:nvSpPr>
        <p:spPr>
          <a:xfrm>
            <a:off x="4961106" y="797668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row: Right 13">
            <a:extLst>
              <a:ext uri="{FF2B5EF4-FFF2-40B4-BE49-F238E27FC236}">
                <a16:creationId xmlns:a16="http://schemas.microsoft.com/office/drawing/2014/main" id="{3D45F840-03FC-99A4-FAB0-E3B331841059}"/>
              </a:ext>
            </a:extLst>
          </p:cNvPr>
          <p:cNvSpPr/>
          <p:nvPr/>
        </p:nvSpPr>
        <p:spPr>
          <a:xfrm rot="4262889">
            <a:off x="3302997" y="3301042"/>
            <a:ext cx="2842839" cy="7379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10FB7-1B5C-8742-21F7-F0A5E464928A}"/>
              </a:ext>
            </a:extLst>
          </p:cNvPr>
          <p:cNvGrpSpPr/>
          <p:nvPr/>
        </p:nvGrpSpPr>
        <p:grpSpPr>
          <a:xfrm>
            <a:off x="4854742" y="1578841"/>
            <a:ext cx="4284752" cy="5142634"/>
            <a:chOff x="5954863" y="1578841"/>
            <a:chExt cx="4284752" cy="51426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753CF-1F09-8025-BE16-5EC3E20A1BD2}"/>
                </a:ext>
              </a:extLst>
            </p:cNvPr>
            <p:cNvSpPr/>
            <p:nvPr/>
          </p:nvSpPr>
          <p:spPr>
            <a:xfrm>
              <a:off x="7757099" y="1578841"/>
              <a:ext cx="2482516" cy="16042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Types the server code understands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699BCA-5FD9-744D-7528-630F227D1816}"/>
                </a:ext>
              </a:extLst>
            </p:cNvPr>
            <p:cNvSpPr/>
            <p:nvPr/>
          </p:nvSpPr>
          <p:spPr>
            <a:xfrm>
              <a:off x="5954863" y="5117265"/>
              <a:ext cx="2482516" cy="16042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Types the client code understands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8794B1-75E8-3166-07D3-4CD14A7EB845}"/>
              </a:ext>
            </a:extLst>
          </p:cNvPr>
          <p:cNvSpPr/>
          <p:nvPr/>
        </p:nvSpPr>
        <p:spPr>
          <a:xfrm rot="1625875">
            <a:off x="4803034" y="3206714"/>
            <a:ext cx="2280615" cy="7379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Right 9">
            <a:extLst>
              <a:ext uri="{FF2B5EF4-FFF2-40B4-BE49-F238E27FC236}">
                <a16:creationId xmlns:a16="http://schemas.microsoft.com/office/drawing/2014/main" id="{006E3689-E3D2-DEA4-CDDA-28A4E2E6381B}"/>
              </a:ext>
            </a:extLst>
          </p:cNvPr>
          <p:cNvSpPr/>
          <p:nvPr/>
        </p:nvSpPr>
        <p:spPr>
          <a:xfrm rot="20143038">
            <a:off x="5061388" y="1934572"/>
            <a:ext cx="1543634" cy="7379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D8199-266A-EE19-003E-355A94ECDDAD}"/>
              </a:ext>
            </a:extLst>
          </p:cNvPr>
          <p:cNvSpPr/>
          <p:nvPr/>
        </p:nvSpPr>
        <p:spPr>
          <a:xfrm>
            <a:off x="2764273" y="2213279"/>
            <a:ext cx="2482516" cy="1604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Single source of API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8A4A29-DCF5-35A0-D9DC-08630F1BE835}"/>
              </a:ext>
            </a:extLst>
          </p:cNvPr>
          <p:cNvSpPr/>
          <p:nvPr/>
        </p:nvSpPr>
        <p:spPr>
          <a:xfrm>
            <a:off x="1228137" y="5117265"/>
            <a:ext cx="2482516" cy="1604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Readable documentation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5933CE-EEA0-39BA-11C8-41CAF2F590FF}"/>
              </a:ext>
            </a:extLst>
          </p:cNvPr>
          <p:cNvSpPr/>
          <p:nvPr/>
        </p:nvSpPr>
        <p:spPr>
          <a:xfrm>
            <a:off x="7126547" y="3348053"/>
            <a:ext cx="2482516" cy="1604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Validators the server can use to sanitize inputs</a:t>
            </a:r>
          </a:p>
        </p:txBody>
      </p:sp>
    </p:spTree>
    <p:extLst>
      <p:ext uri="{BB962C8B-B14F-4D97-AF65-F5344CB8AC3E}">
        <p14:creationId xmlns:p14="http://schemas.microsoft.com/office/powerpoint/2010/main" val="216603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88BB1-1F67-A076-AF04-44AD906DA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9E1-BDFC-17A7-AFEF-39D25997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Testing and TypeScript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F291CC7-62E2-19E9-D380-12DBD213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88"/>
            <a:ext cx="10515600" cy="4856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want is straightforward:</a:t>
            </a:r>
          </a:p>
          <a:p>
            <a:r>
              <a:rPr lang="en-US" dirty="0"/>
              <a:t>A single place to explain the API interface </a:t>
            </a:r>
            <a:br>
              <a:rPr lang="en-US" dirty="0"/>
            </a:br>
            <a:r>
              <a:rPr lang="en-US" dirty="0"/>
              <a:t>that produces docs, types, and validators</a:t>
            </a:r>
          </a:p>
          <a:p>
            <a:r>
              <a:rPr lang="en-US" dirty="0"/>
              <a:t>TSOA</a:t>
            </a:r>
          </a:p>
          <a:p>
            <a:pPr lvl="1"/>
            <a:r>
              <a:rPr lang="en-US" dirty="0"/>
              <a:t>requires writing the API as classes, not as functions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shoves your entire API into one endpoint that accepts HTTP POST requests</a:t>
            </a:r>
          </a:p>
          <a:p>
            <a:pPr lvl="1"/>
            <a:r>
              <a:rPr lang="en-US" dirty="0"/>
              <a:t>has some other advantages we won’t talk about here</a:t>
            </a:r>
          </a:p>
          <a:p>
            <a:r>
              <a:rPr lang="en-US" dirty="0"/>
              <a:t>Hono</a:t>
            </a:r>
          </a:p>
          <a:p>
            <a:pPr lvl="1"/>
            <a:r>
              <a:rPr lang="en-US" dirty="0"/>
              <a:t>Uses Zod, is interesting! But doesn’t work with express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3EB4-77EA-5594-11AF-6F72E91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2266D-0B6C-3BB5-66C7-7322C39703E7}"/>
              </a:ext>
            </a:extLst>
          </p:cNvPr>
          <p:cNvSpPr txBox="1"/>
          <p:nvPr/>
        </p:nvSpPr>
        <p:spPr>
          <a:xfrm>
            <a:off x="4961106" y="797668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E5565-7648-416A-D387-7FC73F36B79D}"/>
              </a:ext>
            </a:extLst>
          </p:cNvPr>
          <p:cNvSpPr txBox="1"/>
          <p:nvPr/>
        </p:nvSpPr>
        <p:spPr>
          <a:xfrm>
            <a:off x="10564238" y="3501957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EC6F-B54E-296B-601B-A6946976F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44DA-2201-4EC2-191D-BB592818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end of the lesson, so you should be able to:</a:t>
            </a:r>
          </a:p>
          <a:p>
            <a:pPr lvl="1"/>
            <a:r>
              <a:rPr lang="en-US" dirty="0"/>
              <a:t>Explain the role of “client” and “server” in the context of web application programming</a:t>
            </a:r>
          </a:p>
          <a:p>
            <a:pPr lvl="1"/>
            <a:r>
              <a:rPr lang="en-US" dirty="0"/>
              <a:t>Explain the primary options for client-server communication </a:t>
            </a:r>
          </a:p>
          <a:p>
            <a:pPr lvl="1"/>
            <a:r>
              <a:rPr lang="en-US" dirty="0"/>
              <a:t>Identify places where TypeScript does — and doesn’t! — help with writing correctly-behaving web applications, and identify some of the solutions to functionality TypeScript doesn’t provide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9F606-DF2E-A802-A26A-04DE1D34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6744F-36BE-AFBB-26F7-762129E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711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F7286-3F1D-0232-DF05-C94B9120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243F9-FD8A-947E-EC67-21163F3C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20F37917-FD3A-4669-9018-DA04BCDD3D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D885D-1C5A-0CA6-6007-EDC57721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So, software engineering must encompass: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C8436-7509-10D9-42E0-0F93BE960A88}"/>
              </a:ext>
            </a:extLst>
          </p:cNvPr>
          <p:cNvGrpSpPr/>
          <p:nvPr/>
        </p:nvGrpSpPr>
        <p:grpSpPr>
          <a:xfrm>
            <a:off x="4319921" y="1533426"/>
            <a:ext cx="974268" cy="974268"/>
            <a:chOff x="7949361" y="2403792"/>
            <a:chExt cx="1887188" cy="1887188"/>
          </a:xfrm>
        </p:grpSpPr>
        <p:sp>
          <p:nvSpPr>
            <p:cNvPr id="26" name="Rectangle: Diagonal Corners Rounded 13">
              <a:extLst>
                <a:ext uri="{FF2B5EF4-FFF2-40B4-BE49-F238E27FC236}">
                  <a16:creationId xmlns:a16="http://schemas.microsoft.com/office/drawing/2014/main" id="{1BB8C4FB-AF2E-6811-0C48-AFBFC86CE505}"/>
                </a:ext>
              </a:extLst>
            </p:cNvPr>
            <p:cNvSpPr/>
            <p:nvPr/>
          </p:nvSpPr>
          <p:spPr>
            <a:xfrm>
              <a:off x="7949362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 descr="Group">
              <a:extLst>
                <a:ext uri="{FF2B5EF4-FFF2-40B4-BE49-F238E27FC236}">
                  <a16:creationId xmlns:a16="http://schemas.microsoft.com/office/drawing/2014/main" id="{3550D465-BB36-D0F5-3E4F-3823325F8711}"/>
                </a:ext>
              </a:extLst>
            </p:cNvPr>
            <p:cNvSpPr/>
            <p:nvPr/>
          </p:nvSpPr>
          <p:spPr>
            <a:xfrm>
              <a:off x="7949361" y="2403792"/>
              <a:ext cx="1887188" cy="188718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2B3-2657-9711-F6E5-543364970B80}"/>
              </a:ext>
            </a:extLst>
          </p:cNvPr>
          <p:cNvGrpSpPr/>
          <p:nvPr/>
        </p:nvGrpSpPr>
        <p:grpSpPr>
          <a:xfrm>
            <a:off x="6892528" y="1533426"/>
            <a:ext cx="974268" cy="974267"/>
            <a:chOff x="679049" y="2403793"/>
            <a:chExt cx="1887188" cy="1887187"/>
          </a:xfrm>
        </p:grpSpPr>
        <p:sp>
          <p:nvSpPr>
            <p:cNvPr id="29" name="Rectangle: Diagonal Corners Rounded 6">
              <a:extLst>
                <a:ext uri="{FF2B5EF4-FFF2-40B4-BE49-F238E27FC236}">
                  <a16:creationId xmlns:a16="http://schemas.microsoft.com/office/drawing/2014/main" id="{FE8A76E7-689B-690F-A095-6AD4364287BA}"/>
                </a:ext>
              </a:extLst>
            </p:cNvPr>
            <p:cNvSpPr/>
            <p:nvPr/>
          </p:nvSpPr>
          <p:spPr>
            <a:xfrm>
              <a:off x="679050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 descr="Gears">
              <a:extLst>
                <a:ext uri="{FF2B5EF4-FFF2-40B4-BE49-F238E27FC236}">
                  <a16:creationId xmlns:a16="http://schemas.microsoft.com/office/drawing/2014/main" id="{7D23983D-A446-016D-1D09-EEA03F7AB638}"/>
                </a:ext>
              </a:extLst>
            </p:cNvPr>
            <p:cNvSpPr/>
            <p:nvPr/>
          </p:nvSpPr>
          <p:spPr>
            <a:xfrm>
              <a:off x="679049" y="2403793"/>
              <a:ext cx="1887187" cy="18871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EF367-EF70-692F-29A4-9F0B3D91A6E0}"/>
              </a:ext>
            </a:extLst>
          </p:cNvPr>
          <p:cNvGrpSpPr/>
          <p:nvPr/>
        </p:nvGrpSpPr>
        <p:grpSpPr>
          <a:xfrm>
            <a:off x="9465135" y="1533426"/>
            <a:ext cx="974267" cy="974267"/>
            <a:chOff x="4314206" y="2403793"/>
            <a:chExt cx="1887187" cy="1887187"/>
          </a:xfrm>
        </p:grpSpPr>
        <p:sp>
          <p:nvSpPr>
            <p:cNvPr id="32" name="Rectangle: Diagonal Corners Rounded 10">
              <a:extLst>
                <a:ext uri="{FF2B5EF4-FFF2-40B4-BE49-F238E27FC236}">
                  <a16:creationId xmlns:a16="http://schemas.microsoft.com/office/drawing/2014/main" id="{8BA700D9-B1FB-D3AE-6BCF-0326DDE221FE}"/>
                </a:ext>
              </a:extLst>
            </p:cNvPr>
            <p:cNvSpPr/>
            <p:nvPr/>
          </p:nvSpPr>
          <p:spPr>
            <a:xfrm>
              <a:off x="4314206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 descr="Illustrator with solid fill">
              <a:extLst>
                <a:ext uri="{FF2B5EF4-FFF2-40B4-BE49-F238E27FC236}">
                  <a16:creationId xmlns:a16="http://schemas.microsoft.com/office/drawing/2014/main" id="{23869531-BAC2-B4C3-0FAC-94F77BE70DFB}"/>
                </a:ext>
              </a:extLst>
            </p:cNvPr>
            <p:cNvSpPr/>
            <p:nvPr/>
          </p:nvSpPr>
          <p:spPr>
            <a:xfrm>
              <a:off x="4314206" y="2403794"/>
              <a:ext cx="1887186" cy="188718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: Diagonal Corners Rounded 6">
            <a:extLst>
              <a:ext uri="{FF2B5EF4-FFF2-40B4-BE49-F238E27FC236}">
                <a16:creationId xmlns:a16="http://schemas.microsoft.com/office/drawing/2014/main" id="{E91C8FD3-155E-AE7E-4B0D-944B7A4450E0}"/>
              </a:ext>
            </a:extLst>
          </p:cNvPr>
          <p:cNvSpPr/>
          <p:nvPr/>
        </p:nvSpPr>
        <p:spPr>
          <a:xfrm>
            <a:off x="3094269" y="4395624"/>
            <a:ext cx="974268" cy="9742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D64E4B4D-BAC3-8C8B-96A7-1091FD5E5891}"/>
              </a:ext>
            </a:extLst>
          </p:cNvPr>
          <p:cNvSpPr/>
          <p:nvPr/>
        </p:nvSpPr>
        <p:spPr>
          <a:xfrm>
            <a:off x="3071193" y="5639377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25DE481D-2063-54FE-D4A0-0688898E1FDD}"/>
              </a:ext>
            </a:extLst>
          </p:cNvPr>
          <p:cNvSpPr/>
          <p:nvPr/>
        </p:nvSpPr>
        <p:spPr>
          <a:xfrm>
            <a:off x="3094269" y="3151870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2C4D2893-F514-06DA-32F6-E452C8E3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618" y="3220221"/>
            <a:ext cx="837566" cy="837566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2D263F2E-A7E9-5C9B-CCD1-304F9BA46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0067" y="4425557"/>
            <a:ext cx="914400" cy="914400"/>
          </a:xfrm>
          <a:prstGeom prst="rect">
            <a:avLst/>
          </a:prstGeom>
        </p:spPr>
      </p:pic>
      <p:pic>
        <p:nvPicPr>
          <p:cNvPr id="13" name="Graphic 12" descr="Hammer1 with solid fill">
            <a:extLst>
              <a:ext uri="{FF2B5EF4-FFF2-40B4-BE49-F238E27FC236}">
                <a16:creationId xmlns:a16="http://schemas.microsoft.com/office/drawing/2014/main" id="{23D5C520-7E83-5690-331F-3D97E776C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974" y="5722158"/>
            <a:ext cx="808704" cy="808704"/>
          </a:xfrm>
          <a:prstGeom prst="rect">
            <a:avLst/>
          </a:prstGeom>
        </p:spPr>
      </p:pic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3177DDC2-1B83-3DA9-B4B5-F0F623D2A8CB}"/>
              </a:ext>
            </a:extLst>
          </p:cNvPr>
          <p:cNvSpPr/>
          <p:nvPr/>
        </p:nvSpPr>
        <p:spPr>
          <a:xfrm>
            <a:off x="-96363" y="5766510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implementing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30D5DD5-5AED-DB85-0642-DEBF94B4FBDB}"/>
              </a:ext>
            </a:extLst>
          </p:cNvPr>
          <p:cNvSpPr/>
          <p:nvPr/>
        </p:nvSpPr>
        <p:spPr>
          <a:xfrm>
            <a:off x="-58857" y="4522757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ORGANIZING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29E4CDD7-7968-56BA-280E-798D49FAC793}"/>
              </a:ext>
            </a:extLst>
          </p:cNvPr>
          <p:cNvSpPr/>
          <p:nvPr/>
        </p:nvSpPr>
        <p:spPr>
          <a:xfrm>
            <a:off x="-58857" y="3275362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PLANNING</a:t>
            </a: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E73CA9A7-450F-EC06-FE86-75FCF465828A}"/>
              </a:ext>
            </a:extLst>
          </p:cNvPr>
          <p:cNvSpPr/>
          <p:nvPr/>
        </p:nvSpPr>
        <p:spPr>
          <a:xfrm>
            <a:off x="4319921" y="2449319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PEOPLE</a:t>
            </a: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973FFD15-483E-AE88-EC02-3E6530F634E2}"/>
              </a:ext>
            </a:extLst>
          </p:cNvPr>
          <p:cNvSpPr/>
          <p:nvPr/>
        </p:nvSpPr>
        <p:spPr>
          <a:xfrm>
            <a:off x="6892528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PROCESSES</a:t>
            </a: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A3A3414B-F320-C4DC-B3E3-5C03BEFB0FC8}"/>
              </a:ext>
            </a:extLst>
          </p:cNvPr>
          <p:cNvSpPr/>
          <p:nvPr/>
        </p:nvSpPr>
        <p:spPr>
          <a:xfrm>
            <a:off x="9465135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kern="1200"/>
              <a:t>PROGRAMS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526303B-BA15-EA2E-BE32-B58DEA6C8209}"/>
              </a:ext>
            </a:extLst>
          </p:cNvPr>
          <p:cNvGraphicFramePr>
            <a:graphicFrameLocks noGrp="1"/>
          </p:cNvGraphicFramePr>
          <p:nvPr/>
        </p:nvGraphicFramePr>
        <p:xfrm>
          <a:off x="4319921" y="3065605"/>
          <a:ext cx="7636290" cy="3655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430">
                  <a:extLst>
                    <a:ext uri="{9D8B030D-6E8A-4147-A177-3AD203B41FA5}">
                      <a16:colId xmlns:a16="http://schemas.microsoft.com/office/drawing/2014/main" val="3480838859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732385373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59920267"/>
                    </a:ext>
                  </a:extLst>
                </a:gridCol>
              </a:tblGrid>
              <a:tr h="12074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92755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50731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9242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4DD73D-B36C-C9D0-DF4E-A2A133E13D27}"/>
              </a:ext>
            </a:extLst>
          </p:cNvPr>
          <p:cNvSpPr/>
          <p:nvPr/>
        </p:nvSpPr>
        <p:spPr>
          <a:xfrm>
            <a:off x="9025247" y="3662282"/>
            <a:ext cx="2930964" cy="2499413"/>
          </a:xfrm>
          <a:prstGeom prst="roundRect">
            <a:avLst/>
          </a:prstGeom>
          <a:solidFill>
            <a:srgbClr val="FCBFC0">
              <a:alpha val="1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We’re </a:t>
            </a:r>
            <a:r>
              <a:rPr lang="en-US" sz="2400" dirty="0" err="1">
                <a:solidFill>
                  <a:schemeClr val="tx1"/>
                </a:solidFill>
              </a:rPr>
              <a:t>gonna</a:t>
            </a:r>
            <a:r>
              <a:rPr lang="en-US" sz="2400" dirty="0">
                <a:solidFill>
                  <a:schemeClr val="tx1"/>
                </a:solidFill>
              </a:rPr>
              <a:t> be stuck over here for a bit.</a:t>
            </a:r>
          </a:p>
        </p:txBody>
      </p:sp>
    </p:spTree>
    <p:extLst>
      <p:ext uri="{BB962C8B-B14F-4D97-AF65-F5344CB8AC3E}">
        <p14:creationId xmlns:p14="http://schemas.microsoft.com/office/powerpoint/2010/main" val="5868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3C9A-BDE2-BE06-E0F0-A157BADB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are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8E62-A014-68CF-C746-BE8B7DF0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Distributed systems are hard!</a:t>
            </a:r>
          </a:p>
          <a:p>
            <a:r>
              <a:rPr lang="en-US" dirty="0"/>
              <a:t>Web applications are designed to only be </a:t>
            </a:r>
            <a:r>
              <a:rPr lang="en-US" i="1" dirty="0" err="1"/>
              <a:t>kinda</a:t>
            </a:r>
            <a:r>
              <a:rPr lang="en-US" dirty="0"/>
              <a:t> difficult-to-build distributed systems</a:t>
            </a:r>
          </a:p>
          <a:p>
            <a:r>
              <a:rPr lang="en-US" dirty="0"/>
              <a:t>Most of this lecture is bad advice if you’re Google, Netflix, or Amazon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applications are distributed systems </a:t>
            </a:r>
            <a:r>
              <a:rPr lang="en-US" i="1" dirty="0"/>
              <a:t>because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You don’t live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Scalability: Netflix needs at </a:t>
            </a:r>
            <a:r>
              <a:rPr lang="en-US" i="1" dirty="0"/>
              <a:t>least </a:t>
            </a:r>
            <a:r>
              <a:rPr lang="en-US" dirty="0"/>
              <a:t>two computers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FC912-8604-99C7-EB4C-F840D844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B4E61-C4A9-797B-416D-FE3F7EAD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5F54-CB85-1874-E1FF-12A3037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A651B-D0D6-5B08-E7D7-EC16ADAB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Insultingly Shallow Intro to Networking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40A694C-4385-626D-0D5F-9FBA3C17093A}"/>
              </a:ext>
            </a:extLst>
          </p:cNvPr>
          <p:cNvSpPr/>
          <p:nvPr/>
        </p:nvSpPr>
        <p:spPr>
          <a:xfrm>
            <a:off x="3800447" y="3757461"/>
            <a:ext cx="4591106" cy="793376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9A470-8CCA-5C31-DC52-77C51D548202}"/>
              </a:ext>
            </a:extLst>
          </p:cNvPr>
          <p:cNvSpPr/>
          <p:nvPr/>
        </p:nvSpPr>
        <p:spPr>
          <a:xfrm>
            <a:off x="9766570" y="2327225"/>
            <a:ext cx="1587230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web browser running in a consumer operating system on a consumer device)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E9BF5-82F5-4D6E-BAC7-E5A123BCC2D0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</p:spTree>
    <p:extLst>
      <p:ext uri="{BB962C8B-B14F-4D97-AF65-F5344CB8AC3E}">
        <p14:creationId xmlns:p14="http://schemas.microsoft.com/office/powerpoint/2010/main" val="211082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A2E9-3A34-5E44-83FC-E7E8F091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0C6F4-A347-F847-B882-30C2ACF5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3269" y="6147888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5E818-65BE-19A1-AA49-ED71C3A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Insultingly Shallow Intro to Networking</a:t>
            </a:r>
          </a:p>
        </p:txBody>
      </p:sp>
      <p:pic>
        <p:nvPicPr>
          <p:cNvPr id="1026" name="Picture 2" descr="The Physical Layer: sending cable, bitstream, receiving cable">
            <a:extLst>
              <a:ext uri="{FF2B5EF4-FFF2-40B4-BE49-F238E27FC236}">
                <a16:creationId xmlns:a16="http://schemas.microsoft.com/office/drawing/2014/main" id="{D13E6EA6-3019-BE30-47E3-1F92E7B92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80" y="5373450"/>
            <a:ext cx="4437089" cy="14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Data Link Layer: frame creation, frames sent between networks">
            <a:extLst>
              <a:ext uri="{FF2B5EF4-FFF2-40B4-BE49-F238E27FC236}">
                <a16:creationId xmlns:a16="http://schemas.microsoft.com/office/drawing/2014/main" id="{48896D7C-3488-FDEB-9833-C18AF298D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7"/>
          <a:stretch/>
        </p:blipFill>
        <p:spPr bwMode="auto">
          <a:xfrm>
            <a:off x="4005080" y="4680966"/>
            <a:ext cx="4437089" cy="12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Network Layer: packets creation, transport, packets assembly">
            <a:extLst>
              <a:ext uri="{FF2B5EF4-FFF2-40B4-BE49-F238E27FC236}">
                <a16:creationId xmlns:a16="http://schemas.microsoft.com/office/drawing/2014/main" id="{F6FD62D4-DA26-D5EE-4671-BF899F5EE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0"/>
          <a:stretch/>
        </p:blipFill>
        <p:spPr bwMode="auto">
          <a:xfrm>
            <a:off x="4012063" y="3833998"/>
            <a:ext cx="4430107" cy="12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Transport Layer: segment, transport, reassembly">
            <a:extLst>
              <a:ext uri="{FF2B5EF4-FFF2-40B4-BE49-F238E27FC236}">
                <a16:creationId xmlns:a16="http://schemas.microsoft.com/office/drawing/2014/main" id="{F3980284-6680-AD92-A4FB-239836B86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0"/>
          <a:stretch/>
        </p:blipFill>
        <p:spPr bwMode="auto">
          <a:xfrm>
            <a:off x="4012062" y="2987031"/>
            <a:ext cx="4430107" cy="12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79F5C0B9-56DA-7FC3-8692-94C52A10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6298F-A514-3A9B-E66A-7F56DA57A66D}"/>
              </a:ext>
            </a:extLst>
          </p:cNvPr>
          <p:cNvSpPr txBox="1"/>
          <p:nvPr/>
        </p:nvSpPr>
        <p:spPr>
          <a:xfrm>
            <a:off x="783102" y="6430326"/>
            <a:ext cx="9847384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www.cloudflare.com</a:t>
            </a:r>
            <a:r>
              <a:rPr lang="en-US" dirty="0">
                <a:solidFill>
                  <a:schemeClr val="tx1"/>
                </a:solidFill>
              </a:rPr>
              <a:t>/learning/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/glossary/open-systems-interconnection-model-</a:t>
            </a:r>
            <a:r>
              <a:rPr lang="en-US" dirty="0" err="1">
                <a:solidFill>
                  <a:schemeClr val="tx1"/>
                </a:solidFill>
              </a:rPr>
              <a:t>osi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pic>
        <p:nvPicPr>
          <p:cNvPr id="1044" name="Picture 20" descr="The Session Layer: session of communication">
            <a:extLst>
              <a:ext uri="{FF2B5EF4-FFF2-40B4-BE49-F238E27FC236}">
                <a16:creationId xmlns:a16="http://schemas.microsoft.com/office/drawing/2014/main" id="{EDB38E54-616D-702D-6B7A-8F51A1DAF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0" b="9412"/>
          <a:stretch/>
        </p:blipFill>
        <p:spPr bwMode="auto">
          <a:xfrm>
            <a:off x="4169988" y="2876221"/>
            <a:ext cx="4437089" cy="7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Presentation Layer: encryption, compression, translation">
            <a:extLst>
              <a:ext uri="{FF2B5EF4-FFF2-40B4-BE49-F238E27FC236}">
                <a16:creationId xmlns:a16="http://schemas.microsoft.com/office/drawing/2014/main" id="{0827270C-F81E-3409-E440-8B3F415CA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2"/>
          <a:stretch/>
        </p:blipFill>
        <p:spPr bwMode="auto">
          <a:xfrm>
            <a:off x="3998098" y="1713480"/>
            <a:ext cx="4430107" cy="12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Application Layer: content requested and returned in required format">
            <a:extLst>
              <a:ext uri="{FF2B5EF4-FFF2-40B4-BE49-F238E27FC236}">
                <a16:creationId xmlns:a16="http://schemas.microsoft.com/office/drawing/2014/main" id="{D0E6A634-32FC-0654-F4CE-0A830CB1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7" b="17263"/>
          <a:stretch/>
        </p:blipFill>
        <p:spPr bwMode="auto">
          <a:xfrm>
            <a:off x="4005080" y="1494764"/>
            <a:ext cx="4437089" cy="7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7F586-40EE-3FB8-8895-37F1F51E7750}"/>
              </a:ext>
            </a:extLst>
          </p:cNvPr>
          <p:cNvSpPr/>
          <p:nvPr/>
        </p:nvSpPr>
        <p:spPr>
          <a:xfrm>
            <a:off x="9766570" y="2327225"/>
            <a:ext cx="1587230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web browser running in a consumer operating system on a consumer device)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50B18-7BD7-5A0D-8A56-5E42DDC41268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</p:spTree>
    <p:extLst>
      <p:ext uri="{BB962C8B-B14F-4D97-AF65-F5344CB8AC3E}">
        <p14:creationId xmlns:p14="http://schemas.microsoft.com/office/powerpoint/2010/main" val="4112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34419-01AF-4C0D-844C-F1E4769CA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E1B2-C647-D7E5-E610-BF302141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Insultingly Shallow Intro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0D8-5957-961A-10B7-45574F20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3" y="3245045"/>
            <a:ext cx="5495963" cy="2767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Transport Layer</a:t>
            </a:r>
          </a:p>
          <a:p>
            <a:pPr lvl="1"/>
            <a:r>
              <a:rPr lang="en-US" dirty="0"/>
              <a:t>TCP you may have heard of</a:t>
            </a:r>
          </a:p>
          <a:p>
            <a:pPr lvl="1"/>
            <a:r>
              <a:rPr lang="en-US" dirty="0"/>
              <a:t>UDP you don’t need for this class</a:t>
            </a:r>
          </a:p>
          <a:p>
            <a:pPr lvl="1"/>
            <a:r>
              <a:rPr lang="en-US" dirty="0"/>
              <a:t>QUIC is new</a:t>
            </a:r>
          </a:p>
          <a:p>
            <a:pPr marL="0" indent="0">
              <a:buNone/>
            </a:pPr>
            <a:r>
              <a:rPr lang="en-US" dirty="0"/>
              <a:t>Key abstraction: </a:t>
            </a:r>
            <a:r>
              <a:rPr lang="en-US" i="1" dirty="0"/>
              <a:t>sending a message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50AA-7FA8-C75D-165E-D018B0D9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06AAA-CD15-0E28-CB84-BFA468571D54}"/>
              </a:ext>
            </a:extLst>
          </p:cNvPr>
          <p:cNvSpPr/>
          <p:nvPr/>
        </p:nvSpPr>
        <p:spPr>
          <a:xfrm>
            <a:off x="9766570" y="2327225"/>
            <a:ext cx="1587230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web browser running in a consumer operating system on a consumer device)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81F31-FE9C-1201-C3AC-0D416CA2EB71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1793AF1D-A68B-2C80-848B-9A47683D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07DB7-994A-A23A-4FE0-5C597BD4A803}"/>
              </a:ext>
            </a:extLst>
          </p:cNvPr>
          <p:cNvSpPr txBox="1"/>
          <p:nvPr/>
        </p:nvSpPr>
        <p:spPr>
          <a:xfrm>
            <a:off x="783102" y="6430326"/>
            <a:ext cx="9847384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www.cloudflare.com</a:t>
            </a:r>
            <a:r>
              <a:rPr lang="en-US" dirty="0">
                <a:solidFill>
                  <a:schemeClr val="tx1"/>
                </a:solidFill>
              </a:rPr>
              <a:t>/learning/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/glossary/open-systems-interconnection-model-</a:t>
            </a:r>
            <a:r>
              <a:rPr lang="en-US" dirty="0" err="1">
                <a:solidFill>
                  <a:schemeClr val="tx1"/>
                </a:solidFill>
              </a:rPr>
              <a:t>osi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pic>
        <p:nvPicPr>
          <p:cNvPr id="2050" name="Picture 2" descr="The Transport Layer: segment, transport, reassembly">
            <a:extLst>
              <a:ext uri="{FF2B5EF4-FFF2-40B4-BE49-F238E27FC236}">
                <a16:creationId xmlns:a16="http://schemas.microsoft.com/office/drawing/2014/main" id="{4DE606F9-A349-E4A0-BDCF-46F8EB0E6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/>
          <a:stretch/>
        </p:blipFill>
        <p:spPr bwMode="auto">
          <a:xfrm>
            <a:off x="2564049" y="1685199"/>
            <a:ext cx="7063902" cy="155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7F7BF-FBE6-9A0E-2FBC-704DB76AFEDE}"/>
              </a:ext>
            </a:extLst>
          </p:cNvPr>
          <p:cNvSpPr txBox="1"/>
          <p:nvPr/>
        </p:nvSpPr>
        <p:spPr>
          <a:xfrm>
            <a:off x="11644009" y="6079787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0" descr="The Session Layer: session of communication">
            <a:extLst>
              <a:ext uri="{FF2B5EF4-FFF2-40B4-BE49-F238E27FC236}">
                <a16:creationId xmlns:a16="http://schemas.microsoft.com/office/drawing/2014/main" id="{9C03FA65-2EE9-5C3C-2FCF-E7B111002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0" b="26325"/>
          <a:stretch/>
        </p:blipFill>
        <p:spPr bwMode="auto">
          <a:xfrm>
            <a:off x="2740022" y="5447008"/>
            <a:ext cx="5684131" cy="63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2AB2A-D6AC-8FA4-95A9-1271FE20E507}"/>
              </a:ext>
            </a:extLst>
          </p:cNvPr>
          <p:cNvCxnSpPr/>
          <p:nvPr/>
        </p:nvCxnSpPr>
        <p:spPr>
          <a:xfrm flipH="1">
            <a:off x="2354094" y="540823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004E6-72FD-041F-AB0C-163ED53650BF}"/>
              </a:ext>
            </a:extLst>
          </p:cNvPr>
          <p:cNvCxnSpPr/>
          <p:nvPr/>
        </p:nvCxnSpPr>
        <p:spPr>
          <a:xfrm flipH="1">
            <a:off x="2354094" y="556063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5582E-FD09-803C-2435-55581F432287}"/>
              </a:ext>
            </a:extLst>
          </p:cNvPr>
          <p:cNvCxnSpPr/>
          <p:nvPr/>
        </p:nvCxnSpPr>
        <p:spPr>
          <a:xfrm flipH="1">
            <a:off x="2354094" y="5638404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6AA05-09D5-5EDA-ED03-5CD56874F9C7}"/>
              </a:ext>
            </a:extLst>
          </p:cNvPr>
          <p:cNvCxnSpPr/>
          <p:nvPr/>
        </p:nvCxnSpPr>
        <p:spPr>
          <a:xfrm flipH="1">
            <a:off x="2347673" y="581355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AB65F-9591-71AC-9F58-C02408FDAC49}"/>
              </a:ext>
            </a:extLst>
          </p:cNvPr>
          <p:cNvCxnSpPr/>
          <p:nvPr/>
        </p:nvCxnSpPr>
        <p:spPr>
          <a:xfrm flipH="1">
            <a:off x="2354094" y="590753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66137-FED6-DC20-E70E-9E3E7D5A203C}"/>
              </a:ext>
            </a:extLst>
          </p:cNvPr>
          <p:cNvCxnSpPr/>
          <p:nvPr/>
        </p:nvCxnSpPr>
        <p:spPr>
          <a:xfrm flipH="1">
            <a:off x="2347673" y="601287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9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9BF0-A805-611C-D7E5-1E35F840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D0EA-8A82-EB43-D5C9-24026AB5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E209-3CC9-E34F-ED01-5D4284A0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B33C7-CDD0-1D54-4CB8-B63081DC45AC}"/>
              </a:ext>
            </a:extLst>
          </p:cNvPr>
          <p:cNvSpPr/>
          <p:nvPr/>
        </p:nvSpPr>
        <p:spPr>
          <a:xfrm>
            <a:off x="9766570" y="2327225"/>
            <a:ext cx="1587230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web browser running in a consumer operating system on a consumer device)</a:t>
            </a:r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1295D5A0-C0C7-BBC9-3D7A-39548705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E0F77-70F4-D94A-89B0-228B9CC7945A}"/>
              </a:ext>
            </a:extLst>
          </p:cNvPr>
          <p:cNvSpPr txBox="1"/>
          <p:nvPr/>
        </p:nvSpPr>
        <p:spPr>
          <a:xfrm>
            <a:off x="11644009" y="6079787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95F4F-8C05-BBE2-E513-32F1C644F481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A5BC1-BE6C-125A-1571-64D6F1EDCCE1}"/>
              </a:ext>
            </a:extLst>
          </p:cNvPr>
          <p:cNvSpPr txBox="1"/>
          <p:nvPr/>
        </p:nvSpPr>
        <p:spPr>
          <a:xfrm>
            <a:off x="5603132" y="2140085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F7EEF8-02C2-B7D9-1FA5-CD1CCBA2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Remote procedure calls</a:t>
            </a:r>
            <a:r>
              <a:rPr lang="en-US" dirty="0"/>
              <a:t> happen via HTTP requests (REST)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DA0F74-5572-90BD-B677-502AFA4B0B9A}"/>
              </a:ext>
            </a:extLst>
          </p:cNvPr>
          <p:cNvCxnSpPr/>
          <p:nvPr/>
        </p:nvCxnSpPr>
        <p:spPr>
          <a:xfrm flipH="1">
            <a:off x="2354094" y="2655651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5FA54-C491-0A7D-19F6-62CD2CE55D06}"/>
              </a:ext>
            </a:extLst>
          </p:cNvPr>
          <p:cNvSpPr txBox="1"/>
          <p:nvPr/>
        </p:nvSpPr>
        <p:spPr>
          <a:xfrm>
            <a:off x="2541351" y="2188723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&lt;!doctype html&gt;&lt;html lang=“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907536-CB36-69E7-7170-8F5A298CEF18}"/>
              </a:ext>
            </a:extLst>
          </p:cNvPr>
          <p:cNvCxnSpPr/>
          <p:nvPr/>
        </p:nvCxnSpPr>
        <p:spPr>
          <a:xfrm flipH="1">
            <a:off x="2354094" y="2749683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0652FE-CE7A-CCF1-4249-48B6C6A25DD7}"/>
              </a:ext>
            </a:extLst>
          </p:cNvPr>
          <p:cNvCxnSpPr/>
          <p:nvPr/>
        </p:nvCxnSpPr>
        <p:spPr>
          <a:xfrm flipH="1">
            <a:off x="2354094" y="3993694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28F2EE-1CAC-FD89-1040-759D50440700}"/>
              </a:ext>
            </a:extLst>
          </p:cNvPr>
          <p:cNvSpPr txBox="1"/>
          <p:nvPr/>
        </p:nvSpPr>
        <p:spPr>
          <a:xfrm>
            <a:off x="2541351" y="3526766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favicon.svg</a:t>
            </a:r>
            <a:endParaRPr lang="en-US" dirty="0">
              <a:solidFill>
                <a:schemeClr val="accent1"/>
              </a:solidFill>
              <a:latin typeface="Andale Mono" panose="020B050900000000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&lt;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svg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width="450" height="450" 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viewBox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="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D08329-C726-1F01-356B-90D33E4C44F5}"/>
              </a:ext>
            </a:extLst>
          </p:cNvPr>
          <p:cNvCxnSpPr/>
          <p:nvPr/>
        </p:nvCxnSpPr>
        <p:spPr>
          <a:xfrm flipH="1">
            <a:off x="2354094" y="408772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714664-2CB8-D936-33B9-064781BA03D0}"/>
              </a:ext>
            </a:extLst>
          </p:cNvPr>
          <p:cNvCxnSpPr/>
          <p:nvPr/>
        </p:nvCxnSpPr>
        <p:spPr>
          <a:xfrm flipH="1">
            <a:off x="2354094" y="540823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ECA484-78F3-5F6F-6188-481042774B4C}"/>
              </a:ext>
            </a:extLst>
          </p:cNvPr>
          <p:cNvSpPr txBox="1"/>
          <p:nvPr/>
        </p:nvSpPr>
        <p:spPr>
          <a:xfrm>
            <a:off x="2541351" y="4941308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POST 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api</a:t>
            </a:r>
            <a:r>
              <a:rPr lang="en-US" dirty="0">
                <a:solidFill>
                  <a:schemeClr val="accent1"/>
                </a:solidFill>
                <a:latin typeface="Andale Mono" panose="020B0509000000000004" pitchFamily="49" charset="0"/>
              </a:rPr>
              <a:t>/user/login</a:t>
            </a:r>
            <a:r>
              <a:rPr lang="en-US" dirty="0">
                <a:solidFill>
                  <a:schemeClr val="tx1"/>
                </a:solidFill>
              </a:rPr>
              <a:t>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{"username":"user1","password":”password"}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ok here you go (status 200, payload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error":"Invalid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 username or password"}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FFF3AD-C858-EDE0-0996-CE129B705FA4}"/>
              </a:ext>
            </a:extLst>
          </p:cNvPr>
          <p:cNvCxnSpPr/>
          <p:nvPr/>
        </p:nvCxnSpPr>
        <p:spPr>
          <a:xfrm flipH="1">
            <a:off x="2354094" y="5502268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18A1-9FF0-B34B-8033-42110148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1415-4A61-6C21-2D98-E4A301F6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3FC82-4FE8-7757-4CD7-B014F8DC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6A87E-79C2-0A61-6650-D6A2B22B7620}"/>
              </a:ext>
            </a:extLst>
          </p:cNvPr>
          <p:cNvSpPr/>
          <p:nvPr/>
        </p:nvSpPr>
        <p:spPr>
          <a:xfrm>
            <a:off x="9766570" y="2327225"/>
            <a:ext cx="1587230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web browser running in a consumer operating system on a consumer device)</a:t>
            </a:r>
          </a:p>
        </p:txBody>
      </p:sp>
      <p:pic>
        <p:nvPicPr>
          <p:cNvPr id="1038" name="Picture 14" descr="The Session Layer: session of communication">
            <a:extLst>
              <a:ext uri="{FF2B5EF4-FFF2-40B4-BE49-F238E27FC236}">
                <a16:creationId xmlns:a16="http://schemas.microsoft.com/office/drawing/2014/main" id="{D6E302C4-B6D3-27A6-EC3D-47E9945C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56" y="-132691"/>
            <a:ext cx="1607194" cy="5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A4C-1000-FC04-ED45-902ED544E03D}"/>
              </a:ext>
            </a:extLst>
          </p:cNvPr>
          <p:cNvSpPr txBox="1"/>
          <p:nvPr/>
        </p:nvSpPr>
        <p:spPr>
          <a:xfrm>
            <a:off x="11644009" y="6079787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5A613-B013-0601-5F7F-5D64580F5E70}"/>
              </a:ext>
            </a:extLst>
          </p:cNvPr>
          <p:cNvSpPr/>
          <p:nvPr/>
        </p:nvSpPr>
        <p:spPr>
          <a:xfrm>
            <a:off x="838201" y="2327225"/>
            <a:ext cx="1399162" cy="3653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 program running on a computer in a data center somewhere)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B26E3-FBB4-F563-599C-349FBD41F5BC}"/>
              </a:ext>
            </a:extLst>
          </p:cNvPr>
          <p:cNvSpPr txBox="1"/>
          <p:nvPr/>
        </p:nvSpPr>
        <p:spPr>
          <a:xfrm>
            <a:off x="5603132" y="2140085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104160-604D-937F-9CE3-6813A71F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037323" cy="7488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Message Passing </a:t>
            </a:r>
            <a:r>
              <a:rPr lang="en-US" dirty="0"/>
              <a:t>happen via </a:t>
            </a:r>
            <a:r>
              <a:rPr lang="en-US" dirty="0" err="1"/>
              <a:t>WebSockets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CEC26-DE4B-EABF-26C8-078EEB404123}"/>
              </a:ext>
            </a:extLst>
          </p:cNvPr>
          <p:cNvCxnSpPr/>
          <p:nvPr/>
        </p:nvCxnSpPr>
        <p:spPr>
          <a:xfrm flipH="1">
            <a:off x="2354094" y="2655651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A19DA3-2860-732E-932D-A46C7C7EB7D9}"/>
              </a:ext>
            </a:extLst>
          </p:cNvPr>
          <p:cNvSpPr txBox="1"/>
          <p:nvPr/>
        </p:nvSpPr>
        <p:spPr>
          <a:xfrm>
            <a:off x="2541351" y="2188723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 would like to join this chatroom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["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chatJoin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",{"auth":{"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username":"rob",”pass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DBE83-655D-5CF4-821E-732599A7B581}"/>
              </a:ext>
            </a:extLst>
          </p:cNvPr>
          <p:cNvSpPr txBox="1"/>
          <p:nvPr/>
        </p:nvSpPr>
        <p:spPr>
          <a:xfrm>
            <a:off x="2541351" y="3380846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hey someone joined chat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["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chatUserJoined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",{"user":{"username":”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tim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”, “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display”:”T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F8DF4D-5EC9-75B1-186A-D9DA3E7EAB1A}"/>
              </a:ext>
            </a:extLst>
          </p:cNvPr>
          <p:cNvCxnSpPr/>
          <p:nvPr/>
        </p:nvCxnSpPr>
        <p:spPr>
          <a:xfrm flipH="1">
            <a:off x="2354094" y="3941806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A5FCD2-F7B5-B58F-9DA1-170C76E8A9B4}"/>
              </a:ext>
            </a:extLst>
          </p:cNvPr>
          <p:cNvSpPr txBox="1"/>
          <p:nvPr/>
        </p:nvSpPr>
        <p:spPr>
          <a:xfrm>
            <a:off x="2541351" y="4698065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hey someone joined chat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["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chatUserJoined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",{"user":{"username":”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bo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”, “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display”:”Ro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67270D-1C29-4A5B-BF24-A22212A9EEE2}"/>
              </a:ext>
            </a:extLst>
          </p:cNvPr>
          <p:cNvCxnSpPr/>
          <p:nvPr/>
        </p:nvCxnSpPr>
        <p:spPr>
          <a:xfrm flipH="1">
            <a:off x="2354094" y="5259025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20457D-1EB8-08B3-3E9A-7B0238264A87}"/>
              </a:ext>
            </a:extLst>
          </p:cNvPr>
          <p:cNvSpPr txBox="1"/>
          <p:nvPr/>
        </p:nvSpPr>
        <p:spPr>
          <a:xfrm>
            <a:off x="2541351" y="2514600"/>
            <a:ext cx="69212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got u 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["</a:t>
            </a:r>
            <a:r>
              <a:rPr lang="en-US" sz="1000" dirty="0" err="1">
                <a:solidFill>
                  <a:schemeClr val="tx1"/>
                </a:solidFill>
                <a:latin typeface="Andale Mono" panose="020B0509000000000004" pitchFamily="49" charset="0"/>
              </a:rPr>
              <a:t>chatJoined</a:t>
            </a:r>
            <a:r>
              <a:rPr lang="en-US" sz="1000" dirty="0">
                <a:solidFill>
                  <a:schemeClr val="tx1"/>
                </a:solidFill>
                <a:latin typeface="Andale Mono" panose="020B0509000000000004" pitchFamily="49" charset="0"/>
              </a:rPr>
              <a:t>",{"_id":"68112e17c5df6e25e2c0a2c7","messages":[{"_id":"68136f9ac5df</a:t>
            </a:r>
            <a:r>
              <a:rPr lang="en-US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86EC0E-3EDE-10E9-C044-0747066FD60A}"/>
              </a:ext>
            </a:extLst>
          </p:cNvPr>
          <p:cNvCxnSpPr/>
          <p:nvPr/>
        </p:nvCxnSpPr>
        <p:spPr>
          <a:xfrm flipH="1">
            <a:off x="2354094" y="3075560"/>
            <a:ext cx="73249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186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2543</Words>
  <Application>Microsoft Macintosh PowerPoint</Application>
  <PresentationFormat>Widescreen</PresentationFormat>
  <Paragraphs>311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Andale Mono</vt:lpstr>
      <vt:lpstr>Aptos</vt:lpstr>
      <vt:lpstr>Arial</vt:lpstr>
      <vt:lpstr>Calibri</vt:lpstr>
      <vt:lpstr>Helvetica Neue</vt:lpstr>
      <vt:lpstr>Menlo</vt:lpstr>
      <vt:lpstr>Verdana</vt:lpstr>
      <vt:lpstr>1_Office Theme</vt:lpstr>
      <vt:lpstr>CS 4530: Fundamentals of Software Engineering Module 3, Lesson 1 Web Applications</vt:lpstr>
      <vt:lpstr>Learning Goals for this Lesson</vt:lpstr>
      <vt:lpstr>So, software engineering must encompass:</vt:lpstr>
      <vt:lpstr>Web Applications are Distributed Systems</vt:lpstr>
      <vt:lpstr>An Insultingly Shallow Intro to Networking</vt:lpstr>
      <vt:lpstr>An Insultingly Shallow Intro to Networking</vt:lpstr>
      <vt:lpstr>An Insultingly Shallow Intro to Networking</vt:lpstr>
      <vt:lpstr>Application Layer Abstractions</vt:lpstr>
      <vt:lpstr>Application Layer Abstractions</vt:lpstr>
      <vt:lpstr>Application Layer Abstractions</vt:lpstr>
      <vt:lpstr>Implementing REST APIs</vt:lpstr>
      <vt:lpstr>Implementing REST APIs</vt:lpstr>
      <vt:lpstr>Implementing REST APIs</vt:lpstr>
      <vt:lpstr>Implementing REST APIs</vt:lpstr>
      <vt:lpstr>Implementing REST APIs</vt:lpstr>
      <vt:lpstr>Implementing REST APIs</vt:lpstr>
      <vt:lpstr>Implementing REST APIs</vt:lpstr>
      <vt:lpstr>Implementing REST APIs</vt:lpstr>
      <vt:lpstr>Testing and TypeScript</vt:lpstr>
      <vt:lpstr>Testing and TypeScript</vt:lpstr>
      <vt:lpstr>Testing and TypeScript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Simmons, Rob</dc:creator>
  <cp:lastModifiedBy>Simmons, Rob</cp:lastModifiedBy>
  <cp:revision>4</cp:revision>
  <cp:lastPrinted>2025-04-29T23:51:44Z</cp:lastPrinted>
  <dcterms:created xsi:type="dcterms:W3CDTF">2025-04-29T23:49:01Z</dcterms:created>
  <dcterms:modified xsi:type="dcterms:W3CDTF">2025-05-07T17:54:22Z</dcterms:modified>
</cp:coreProperties>
</file>