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4"/>
  </p:notesMasterIdLst>
  <p:sldIdLst>
    <p:sldId id="736" r:id="rId2"/>
    <p:sldId id="580" r:id="rId3"/>
    <p:sldId id="514" r:id="rId4"/>
    <p:sldId id="583" r:id="rId5"/>
    <p:sldId id="649" r:id="rId6"/>
    <p:sldId id="665" r:id="rId7"/>
    <p:sldId id="642" r:id="rId8"/>
    <p:sldId id="643" r:id="rId9"/>
    <p:sldId id="595" r:id="rId10"/>
    <p:sldId id="624" r:id="rId11"/>
    <p:sldId id="631" r:id="rId12"/>
    <p:sldId id="632" r:id="rId13"/>
    <p:sldId id="620" r:id="rId14"/>
    <p:sldId id="650" r:id="rId15"/>
    <p:sldId id="651" r:id="rId16"/>
    <p:sldId id="652" r:id="rId17"/>
    <p:sldId id="603" r:id="rId18"/>
    <p:sldId id="653" r:id="rId19"/>
    <p:sldId id="654" r:id="rId20"/>
    <p:sldId id="655" r:id="rId21"/>
    <p:sldId id="656" r:id="rId22"/>
    <p:sldId id="657" r:id="rId23"/>
    <p:sldId id="628" r:id="rId24"/>
    <p:sldId id="594" r:id="rId25"/>
    <p:sldId id="560" r:id="rId26"/>
    <p:sldId id="645" r:id="rId27"/>
    <p:sldId id="658" r:id="rId28"/>
    <p:sldId id="660" r:id="rId29"/>
    <p:sldId id="663" r:id="rId30"/>
    <p:sldId id="661" r:id="rId31"/>
    <p:sldId id="662" r:id="rId32"/>
    <p:sldId id="664" r:id="rId33"/>
    <p:sldId id="629" r:id="rId34"/>
    <p:sldId id="740" r:id="rId35"/>
    <p:sldId id="578" r:id="rId36"/>
    <p:sldId id="277" r:id="rId37"/>
    <p:sldId id="505" r:id="rId38"/>
    <p:sldId id="569" r:id="rId39"/>
    <p:sldId id="571" r:id="rId40"/>
    <p:sldId id="572" r:id="rId41"/>
    <p:sldId id="573" r:id="rId42"/>
    <p:sldId id="574" r:id="rId43"/>
    <p:sldId id="575" r:id="rId44"/>
    <p:sldId id="576" r:id="rId45"/>
    <p:sldId id="544" r:id="rId46"/>
    <p:sldId id="579" r:id="rId47"/>
    <p:sldId id="546" r:id="rId48"/>
    <p:sldId id="499" r:id="rId49"/>
    <p:sldId id="550" r:id="rId50"/>
    <p:sldId id="557" r:id="rId51"/>
    <p:sldId id="543" r:id="rId52"/>
    <p:sldId id="60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77"/>
  </p:normalViewPr>
  <p:slideViewPr>
    <p:cSldViewPr snapToGrid="0">
      <p:cViewPr varScale="1">
        <p:scale>
          <a:sx n="101" d="100"/>
          <a:sy n="101" d="100"/>
        </p:scale>
        <p:origin x="10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C86A20-D54F-B84C-8B6C-4727539756CE}" type="datetimeFigureOut">
              <a:rPr lang="en-US" smtClean="0"/>
              <a:t>5/13/25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0BDD9-E6EE-CB47-9F7C-900E01D40C5A}" type="slidenum">
              <a:rPr lang="en-US" smtClean="0"/>
              <a:t>‹#›</a:t>
            </a:fld>
            <a:endParaRPr lang="en-US"/>
          </a:p>
        </p:txBody>
      </p:sp>
    </p:spTree>
    <p:extLst>
      <p:ext uri="{BB962C8B-B14F-4D97-AF65-F5344CB8AC3E}">
        <p14:creationId xmlns:p14="http://schemas.microsoft.com/office/powerpoint/2010/main" val="3329707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ev.to/lydiahallie/javascript-visualized-event-loop-3dif"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&lt;read slide&gt;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480552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Review the code. Explanation on next slide</a:t>
            </a:r>
            <a:br>
              <a:rPr lang="en-US"/>
            </a:br>
            <a:endParaRPr lang="en-US"/>
          </a:p>
        </p:txBody>
      </p:sp>
    </p:spTree>
    <p:extLst>
      <p:ext uri="{BB962C8B-B14F-4D97-AF65-F5344CB8AC3E}">
        <p14:creationId xmlns:p14="http://schemas.microsoft.com/office/powerpoint/2010/main" val="3176348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more common pattern is for the async function to be used in combination with </a:t>
            </a:r>
            <a:r>
              <a:rPr lang="en-US" b="1"/>
              <a:t>await</a:t>
            </a:r>
            <a:r>
              <a:rPr lang="en-US" b="0"/>
              <a:t>.  &lt;READ SLIDE&gt; &lt;click when you read "it does three things"&gt;</a:t>
            </a:r>
          </a:p>
          <a:p>
            <a:r>
              <a:rPr lang="en-US" b="0"/>
              <a:t>This is an async function; async functions return promises, which this one does (ok!)</a:t>
            </a:r>
            <a:endParaRPr lang="en-US"/>
          </a:p>
        </p:txBody>
      </p:sp>
    </p:spTree>
    <p:extLst>
      <p:ext uri="{BB962C8B-B14F-4D97-AF65-F5344CB8AC3E}">
        <p14:creationId xmlns:p14="http://schemas.microsoft.com/office/powerpoint/2010/main" val="3400100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B95A8-1639-549D-208F-36F223015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B3BF4-97DD-D92D-F77D-8A05FC73C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B16555-94DA-18B7-A61E-AF514E233433}"/>
              </a:ext>
            </a:extLst>
          </p:cNvPr>
          <p:cNvSpPr>
            <a:spLocks noGrp="1"/>
          </p:cNvSpPr>
          <p:nvPr>
            <p:ph type="body" idx="1"/>
          </p:nvPr>
        </p:nvSpPr>
        <p:spPr/>
        <p:txBody>
          <a:bodyPr/>
          <a:lstStyle/>
          <a:p>
            <a:r>
              <a:rPr lang="en-US"/>
              <a:t>Here's an example, showing a little more detail.</a:t>
            </a:r>
          </a:p>
        </p:txBody>
      </p:sp>
    </p:spTree>
    <p:extLst>
      <p:ext uri="{BB962C8B-B14F-4D97-AF65-F5344CB8AC3E}">
        <p14:creationId xmlns:p14="http://schemas.microsoft.com/office/powerpoint/2010/main" val="296850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2CF66-50D9-37BD-AC82-F0F70C994D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3CBA4-BD94-5E0E-34B9-A5F7C83865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E2D28F-EE58-AF70-1030-9884C1D3C660}"/>
              </a:ext>
            </a:extLst>
          </p:cNvPr>
          <p:cNvSpPr>
            <a:spLocks noGrp="1"/>
          </p:cNvSpPr>
          <p:nvPr>
            <p:ph type="body" idx="1"/>
          </p:nvPr>
        </p:nvSpPr>
        <p:spPr/>
        <p:txBody>
          <a:bodyPr/>
          <a:lstStyle/>
          <a:p>
            <a:r>
              <a:rPr lang="en-US"/>
              <a:t>example1(10) prints out the message "example1(10) starting".</a:t>
            </a:r>
          </a:p>
          <a:p>
            <a:r>
              <a:rPr lang="en-US" err="1"/>
              <a:t>promiseToPrint</a:t>
            </a:r>
            <a:r>
              <a:rPr lang="en-US"/>
              <a:t> prints out the message; “p1 is printing”) and then resolves, leaving the console.log (“example1(10) finishing”) ready to execute.  But there may be more code in the active promise, so the console.log can't run until that code is finished.</a:t>
            </a:r>
          </a:p>
          <a:p>
            <a:r>
              <a:rPr lang="en-US"/>
              <a:t>This may look like an odd value for the async to return, but it actually works out well…</a:t>
            </a:r>
          </a:p>
        </p:txBody>
      </p:sp>
    </p:spTree>
    <p:extLst>
      <p:ext uri="{BB962C8B-B14F-4D97-AF65-F5344CB8AC3E}">
        <p14:creationId xmlns:p14="http://schemas.microsoft.com/office/powerpoint/2010/main" val="412550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far we've talked about async functions "from the inside out".  Now let's look at them "from the outside in": how they appear to the functions that call them and how we can use them to build interesting things.   </a:t>
            </a:r>
          </a:p>
          <a:p>
            <a:endParaRPr lang="en-US"/>
          </a:p>
          <a:p>
            <a:r>
              <a:rPr lang="en-US"/>
              <a:t>We'll present a series of examples to illustrate typical patterns for using async functions.</a:t>
            </a:r>
          </a:p>
        </p:txBody>
      </p:sp>
    </p:spTree>
    <p:extLst>
      <p:ext uri="{BB962C8B-B14F-4D97-AF65-F5344CB8AC3E}">
        <p14:creationId xmlns:p14="http://schemas.microsoft.com/office/powerpoint/2010/main" val="202087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Notice</a:t>
            </a:r>
          </a:p>
          <a:p>
            <a:pPr marL="228600" indent="-228600">
              <a:buAutoNum type="arabicPeriod"/>
            </a:pPr>
            <a:r>
              <a:rPr lang="en-US"/>
              <a:t>the example1(10) finishing doesn't print until AFTER main1 finishes</a:t>
            </a:r>
          </a:p>
          <a:p>
            <a:pPr marL="228600" indent="-228600">
              <a:buAutoNum type="arabicPeriod"/>
            </a:pPr>
            <a:r>
              <a:rPr lang="en-US"/>
              <a:t>the console.log of res isn't something we would normally do, but it demonstrates that example1(10) returned a promise to its caller (main1) (and also that this promise is in the 'pending' state.</a:t>
            </a:r>
          </a:p>
        </p:txBody>
      </p:sp>
    </p:spTree>
    <p:extLst>
      <p:ext uri="{BB962C8B-B14F-4D97-AF65-F5344CB8AC3E}">
        <p14:creationId xmlns:p14="http://schemas.microsoft.com/office/powerpoint/2010/main" val="39427551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&lt;click to make output appear&gt;</a:t>
            </a:r>
          </a:p>
          <a:p>
            <a:r>
              <a:rPr lang="en-US"/>
              <a:t>Here we see that the "asynchronous" portions of example1 are not executed until after their caller has finished.</a:t>
            </a:r>
          </a:p>
          <a:p>
            <a:endParaRPr lang="en-US"/>
          </a:p>
          <a:p>
            <a:r>
              <a:rPr lang="en-US"/>
              <a:t>Note that any of the 3 pending promises may complete before others. It really depends on what the async operation is. For example, if they all fetch something from the web, one request may take longer than other and hence may finish later than others. For trivial tasks they might finish in same order as started (but that’s not guaranteed).</a:t>
            </a:r>
          </a:p>
        </p:txBody>
      </p:sp>
    </p:spTree>
    <p:extLst>
      <p:ext uri="{BB962C8B-B14F-4D97-AF65-F5344CB8AC3E}">
        <p14:creationId xmlns:p14="http://schemas.microsoft.com/office/powerpoint/2010/main" val="2283155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we say 'await example1()', then the rest of the caller doesn't execute until example1 is finished.</a:t>
            </a:r>
          </a:p>
          <a:p>
            <a:r>
              <a:rPr lang="en-US"/>
              <a:t>&lt;click to show output&gt;</a:t>
            </a:r>
          </a:p>
        </p:txBody>
      </p:sp>
    </p:spTree>
    <p:extLst>
      <p:ext uri="{BB962C8B-B14F-4D97-AF65-F5344CB8AC3E}">
        <p14:creationId xmlns:p14="http://schemas.microsoft.com/office/powerpoint/2010/main" val="169665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(Explain the 'return n+10') &lt;click to show output&gt;</a:t>
            </a:r>
          </a:p>
        </p:txBody>
      </p:sp>
    </p:spTree>
    <p:extLst>
      <p:ext uri="{BB962C8B-B14F-4D97-AF65-F5344CB8AC3E}">
        <p14:creationId xmlns:p14="http://schemas.microsoft.com/office/powerpoint/2010/main" val="2418650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8599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&lt;read slide&gt;.  </a:t>
            </a:r>
          </a:p>
          <a:p>
            <a:r>
              <a:rPr lang="en-US"/>
              <a:t>- JS Engine includes a  {single} call stack that keeps track of each function that it is being executed</a:t>
            </a:r>
          </a:p>
          <a:p>
            <a:r>
              <a:rPr lang="en-US"/>
              <a:t>- Asynchronous (heavy) tasks are outsourced to </a:t>
            </a:r>
            <a:r>
              <a:rPr lang="en-US" err="1"/>
              <a:t>WebAPI</a:t>
            </a:r>
            <a:r>
              <a:rPr lang="en-US"/>
              <a:t>. When those are completed, they are placed in a callback queue.</a:t>
            </a:r>
          </a:p>
          <a:p>
            <a:r>
              <a:rPr lang="en-US"/>
              <a:t>- Event loop picks up “awaiting” {completed} tasks from queue when call stack is empty (i.e., when it is done with everything it was working on – think run to completion) and processes them in the order they were added to queue (i.e., they were completed by </a:t>
            </a:r>
            <a:r>
              <a:rPr lang="en-US" err="1"/>
              <a:t>WebAPI</a:t>
            </a:r>
            <a:r>
              <a:rPr lang="en-US"/>
              <a:t>)</a:t>
            </a:r>
          </a:p>
        </p:txBody>
      </p:sp>
    </p:spTree>
    <p:extLst>
      <p:ext uri="{BB962C8B-B14F-4D97-AF65-F5344CB8AC3E}">
        <p14:creationId xmlns:p14="http://schemas.microsoft.com/office/powerpoint/2010/main" val="1823654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That concludes our tour of cooperative multiprocessing.</a:t>
            </a:r>
          </a:p>
          <a:p>
            <a:r>
              <a:rPr lang="en-US"/>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a:t>This is what we said back on the slide with the stork, where we said "</a:t>
            </a:r>
            <a:r>
              <a:rPr lang="en-US" sz="1100"/>
              <a:t>Some typescript libraries have API procedures that return promises"</a:t>
            </a:r>
          </a:p>
          <a:p>
            <a:endParaRPr lang="en-US"/>
          </a:p>
        </p:txBody>
      </p:sp>
    </p:spTree>
    <p:extLst>
      <p:ext uri="{BB962C8B-B14F-4D97-AF65-F5344CB8AC3E}">
        <p14:creationId xmlns:p14="http://schemas.microsoft.com/office/powerpoint/2010/main" val="142814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0CAFC-70A2-CF27-DF72-858484F32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8E248-B1BA-977E-C3DE-B18A8AF56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53900-A67C-EB3D-2C3E-CEA70B40B116}"/>
              </a:ext>
            </a:extLst>
          </p:cNvPr>
          <p:cNvSpPr>
            <a:spLocks noGrp="1"/>
          </p:cNvSpPr>
          <p:nvPr>
            <p:ph type="body" idx="1"/>
          </p:nvPr>
        </p:nvSpPr>
        <p:spPr/>
        <p:txBody>
          <a:bodyPr/>
          <a:lstStyle/>
          <a:p>
            <a:r>
              <a:rPr lang="en-US"/>
              <a:t>It is important to note that you can call </a:t>
            </a:r>
            <a:r>
              <a:rPr lang="en-US" err="1"/>
              <a:t>makeRequest</a:t>
            </a:r>
            <a:r>
              <a:rPr lang="en-US"/>
              <a:t> but it will be awaiting a future response. That promise was returned immediately back to the caller (whichever promise called the </a:t>
            </a:r>
            <a:r>
              <a:rPr lang="en-US" err="1"/>
              <a:t>makeRequest</a:t>
            </a:r>
            <a:r>
              <a:rPr lang="en-US"/>
              <a:t>) and that the caller’s thread continues on while </a:t>
            </a:r>
            <a:r>
              <a:rPr lang="en-US" err="1"/>
              <a:t>makeRequest</a:t>
            </a:r>
            <a:r>
              <a:rPr lang="en-US"/>
              <a:t> is waiting for a response, just as in our previous examples.</a:t>
            </a:r>
          </a:p>
        </p:txBody>
      </p:sp>
    </p:spTree>
    <p:extLst>
      <p:ext uri="{BB962C8B-B14F-4D97-AF65-F5344CB8AC3E}">
        <p14:creationId xmlns:p14="http://schemas.microsoft.com/office/powerpoint/2010/main" val="4196159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just to make the output easier to read, we've simplified </a:t>
            </a:r>
            <a:r>
              <a:rPr lang="en-US" b="1" err="1"/>
              <a:t>makeRequest</a:t>
            </a:r>
            <a:r>
              <a:rPr lang="en-US" b="1"/>
              <a:t> </a:t>
            </a:r>
            <a:r>
              <a:rPr lang="en-US" b="0"/>
              <a:t>so that it prints out only the number of the request that was responded to.</a:t>
            </a:r>
          </a:p>
          <a:p>
            <a:endParaRPr lang="en-US" b="0"/>
          </a:p>
          <a:p>
            <a:r>
              <a:rPr lang="en-US" b="0"/>
              <a:t>Note</a:t>
            </a:r>
            <a:r>
              <a:rPr lang="en-US"/>
              <a:t> that the responses don't arrive in the same order that they were sent!</a:t>
            </a:r>
          </a:p>
        </p:txBody>
      </p:sp>
    </p:spTree>
    <p:extLst>
      <p:ext uri="{BB962C8B-B14F-4D97-AF65-F5344CB8AC3E}">
        <p14:creationId xmlns:p14="http://schemas.microsoft.com/office/powerpoint/2010/main" val="18898259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that the requests are started in order; they return in the order they come back from the remote server, but the list of responses is printed only when they are all back.  And we have the await </a:t>
            </a:r>
            <a:r>
              <a:rPr lang="en-US" err="1"/>
              <a:t>Promise.all</a:t>
            </a:r>
            <a:r>
              <a:rPr lang="en-US"/>
              <a:t>… so all this happens before the '</a:t>
            </a:r>
            <a:r>
              <a:rPr lang="en-US" err="1"/>
              <a:t>manyConcurrentRequests</a:t>
            </a:r>
            <a:r>
              <a:rPr lang="en-US"/>
              <a:t> finished'.</a:t>
            </a:r>
          </a:p>
        </p:txBody>
      </p:sp>
    </p:spTree>
    <p:extLst>
      <p:ext uri="{BB962C8B-B14F-4D97-AF65-F5344CB8AC3E}">
        <p14:creationId xmlns:p14="http://schemas.microsoft.com/office/powerpoint/2010/main" val="20157339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16783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should leverage concurrency whenever possible. </a:t>
            </a:r>
          </a:p>
          <a:p>
            <a:endParaRPr lang="en-US"/>
          </a:p>
          <a:p>
            <a:r>
              <a:rPr lang="en-US"/>
              <a:t>(Time is average of 100 runs on Prof. Wand’s Lenovo X1)</a:t>
            </a:r>
          </a:p>
          <a:p>
            <a:endParaRPr lang="en-US"/>
          </a:p>
        </p:txBody>
      </p:sp>
    </p:spTree>
    <p:extLst>
      <p:ext uri="{BB962C8B-B14F-4D97-AF65-F5344CB8AC3E}">
        <p14:creationId xmlns:p14="http://schemas.microsoft.com/office/powerpoint/2010/main" val="949689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a:p>
            <a:r>
              <a:rPr lang="en-US"/>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3152283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Javascript</a:t>
            </a:r>
            <a:r>
              <a:rPr lang="en-US"/>
              <a:t> is a single threaded language. This means it has one call stack and one memory heap. It uses </a:t>
            </a:r>
            <a:r>
              <a:rPr lang="en-US" err="1"/>
              <a:t>WebAPI</a:t>
            </a:r>
            <a:r>
              <a:rPr lang="en-US"/>
              <a:t> to work asynchronously.</a:t>
            </a:r>
          </a:p>
          <a:p>
            <a:endParaRPr lang="en-US"/>
          </a:p>
          <a:p>
            <a:r>
              <a:rPr lang="en-US"/>
              <a:t>How do we get asynchronous code with </a:t>
            </a:r>
            <a:r>
              <a:rPr lang="en-US" err="1"/>
              <a:t>Javascript</a:t>
            </a:r>
            <a:r>
              <a:rPr lang="en-US"/>
              <a:t> then?</a:t>
            </a:r>
          </a:p>
          <a:p>
            <a:r>
              <a:rPr lang="en-US"/>
              <a:t>Well, we can thank the </a:t>
            </a:r>
            <a:r>
              <a:rPr lang="en-US" err="1"/>
              <a:t>Javascript</a:t>
            </a:r>
            <a:r>
              <a:rPr lang="en-US"/>
              <a:t> engine (V8, </a:t>
            </a:r>
            <a:r>
              <a:rPr lang="en-US" err="1"/>
              <a:t>Spidermonkey</a:t>
            </a:r>
            <a:r>
              <a:rPr lang="en-US"/>
              <a:t>, </a:t>
            </a:r>
            <a:r>
              <a:rPr lang="en-US" err="1"/>
              <a:t>JavaScriptCore</a:t>
            </a:r>
            <a:r>
              <a:rPr lang="en-US"/>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err="1"/>
              <a:t>Macrotask</a:t>
            </a:r>
            <a:r>
              <a:rPr lang="en-US"/>
              <a:t> queue and promises go into microtask queue)</a:t>
            </a:r>
          </a:p>
          <a:p>
            <a:r>
              <a:rPr lang="en-US"/>
              <a:t>Then they are picked up by the event loop one by one and added onto the call stack.</a:t>
            </a:r>
          </a:p>
          <a:p>
            <a:endParaRPr lang="en-US"/>
          </a:p>
          <a:p>
            <a:r>
              <a:rPr lang="en-US"/>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&lt;read slide&gt;.  Say something about success/failure?</a:t>
            </a:r>
          </a:p>
        </p:txBody>
      </p:sp>
    </p:spTree>
    <p:extLst>
      <p:ext uri="{BB962C8B-B14F-4D97-AF65-F5344CB8AC3E}">
        <p14:creationId xmlns:p14="http://schemas.microsoft.com/office/powerpoint/2010/main" val="13614023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solidFill>
                  <a:schemeClr val="tx1"/>
                </a:solidFill>
              </a:rPr>
              <a:t>Courtesy of </a:t>
            </a:r>
            <a:r>
              <a:rPr lang="en-US">
                <a:solidFill>
                  <a:schemeClr val="tx1"/>
                </a:solidFill>
                <a:hlinkClick r:id="rId3"/>
              </a:rPr>
              <a:t>https://dev.to/lydiahallie/javascript-visualized-event-loop-3dif</a:t>
            </a:r>
            <a:endParaRPr lang="en-US">
              <a:solidFill>
                <a:schemeClr val="tx1"/>
              </a:solidFill>
            </a:endParaRPr>
          </a:p>
          <a:p>
            <a:pPr algn="l"/>
            <a:endParaRPr lang="en-US">
              <a:solidFill>
                <a:schemeClr val="tx1"/>
              </a:solidFill>
            </a:endParaRPr>
          </a:p>
        </p:txBody>
      </p:sp>
    </p:spTree>
    <p:extLst>
      <p:ext uri="{BB962C8B-B14F-4D97-AF65-F5344CB8AC3E}">
        <p14:creationId xmlns:p14="http://schemas.microsoft.com/office/powerpoint/2010/main" val="36362216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change the subject.  How do you test an async function? To test an async function, make the second argument to ‘</a:t>
            </a:r>
            <a:r>
              <a:rPr lang="en-US" b="1"/>
              <a:t>test</a:t>
            </a:r>
            <a:r>
              <a:rPr lang="en-US"/>
              <a:t>’ an async function.  This will make ‘</a:t>
            </a:r>
            <a:r>
              <a:rPr lang="en-US" b="1"/>
              <a:t>expect</a:t>
            </a:r>
            <a:r>
              <a:rPr lang="en-US"/>
              <a:t>’ itself an async function, so you will need to ‘await’ its result.</a:t>
            </a:r>
          </a:p>
          <a:p>
            <a:endParaRPr lang="en-US"/>
          </a:p>
          <a:p>
            <a:r>
              <a:rPr lang="en-US"/>
              <a:t>This example is easy, since we are only sending some data to a public web site.  If we wanted to do something that might have a global effect (e.g. a transcript database), we'd have to do some mocking.   Alas, that is too much for this lecture </a:t>
            </a:r>
            <a:r>
              <a:rPr lang="en-US">
                <a:sym typeface="Wingdings" panose="05000000000000000000" pitchFamily="2" charset="2"/>
              </a:rPr>
              <a:t>.</a:t>
            </a:r>
            <a:r>
              <a:rPr lang="en-US"/>
              <a:t>  </a:t>
            </a:r>
          </a:p>
          <a:p>
            <a:endParaRPr lang="en-US"/>
          </a:p>
          <a:p>
            <a:r>
              <a:rPr lang="en-US"/>
              <a:t>Here, </a:t>
            </a:r>
            <a:r>
              <a:rPr lang="en-US" b="1"/>
              <a:t>echo</a:t>
            </a:r>
            <a:r>
              <a:rPr lang="en-US"/>
              <a:t> is an async function, so it returns a promise, which should eventually return a string (here “33”) to the async function that called it (here, the </a:t>
            </a:r>
            <a:r>
              <a:rPr lang="en-US" b="1"/>
              <a:t>expect</a:t>
            </a:r>
            <a:r>
              <a:rPr lang="en-US"/>
              <a:t>).  So here we are saying that we expect echo(33) to return a promise that will eventually resolve to “33”.</a:t>
            </a:r>
          </a:p>
          <a:p>
            <a:endParaRPr lang="en-US"/>
          </a:p>
          <a:p>
            <a:r>
              <a:rPr lang="en-US"/>
              <a:t>Note the await on the next to last line.  If you leave that out, the async function in the test will succeed immediately, without waiting for the expect to run.   The </a:t>
            </a:r>
            <a:r>
              <a:rPr lang="en-US" b="1" err="1"/>
              <a:t>expect.assertions</a:t>
            </a:r>
            <a:r>
              <a:rPr lang="en-US" b="1"/>
              <a:t> </a:t>
            </a:r>
            <a:r>
              <a:rPr lang="en-US"/>
              <a:t>(in blue) tells Jest that the test should run exactly 1 test, so that will make the test fail if you leave out the </a:t>
            </a:r>
            <a:r>
              <a:rPr lang="en-US" b="1"/>
              <a:t>await</a:t>
            </a:r>
            <a:r>
              <a:rPr lang="en-US"/>
              <a:t>.</a:t>
            </a:r>
          </a:p>
        </p:txBody>
      </p:sp>
    </p:spTree>
    <p:extLst>
      <p:ext uri="{BB962C8B-B14F-4D97-AF65-F5344CB8AC3E}">
        <p14:creationId xmlns:p14="http://schemas.microsoft.com/office/powerpoint/2010/main" val="23469193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58283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346705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23044 is not the ID of any student</a:t>
            </a:r>
          </a:p>
        </p:txBody>
      </p:sp>
    </p:spTree>
    <p:extLst>
      <p:ext uri="{BB962C8B-B14F-4D97-AF65-F5344CB8AC3E}">
        <p14:creationId xmlns:p14="http://schemas.microsoft.com/office/powerpoint/2010/main" val="15672534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 probably would have been better to put the try/catch here, where we intend to recover from the error. </a:t>
            </a:r>
          </a:p>
        </p:txBody>
      </p:sp>
    </p:spTree>
    <p:extLst>
      <p:ext uri="{BB962C8B-B14F-4D97-AF65-F5344CB8AC3E}">
        <p14:creationId xmlns:p14="http://schemas.microsoft.com/office/powerpoint/2010/main" val="1560468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008000"/>
                </a:solidFill>
                <a:effectLst/>
                <a:latin typeface="Consolas" panose="020B0609020204030204" pitchFamily="49" charset="0"/>
              </a:rPr>
              <a:t>In an interrupt-based model, it is possible that statement 1 runs *BETWEEN*</a:t>
            </a:r>
            <a:endParaRPr lang="en-US" b="0">
              <a:solidFill>
                <a:srgbClr val="000000"/>
              </a:solidFill>
              <a:effectLst/>
              <a:latin typeface="Consolas" panose="020B0609020204030204" pitchFamily="49" charset="0"/>
            </a:endParaRPr>
          </a:p>
          <a:p>
            <a:r>
              <a:rPr lang="en-US" b="0">
                <a:solidFill>
                  <a:srgbClr val="008000"/>
                </a:solidFill>
                <a:effectLst/>
                <a:latin typeface="Consolas" panose="020B0609020204030204" pitchFamily="49" charset="0"/>
              </a:rPr>
              <a:t>statement 2 and statement 3, yielding the order of execution</a:t>
            </a:r>
            <a:endParaRPr lang="en-US" b="0">
              <a:solidFill>
                <a:srgbClr val="000000"/>
              </a:solidFill>
              <a:effectLst/>
              <a:latin typeface="Consolas" panose="020B0609020204030204" pitchFamily="49" charset="0"/>
            </a:endParaRPr>
          </a:p>
          <a:p>
            <a:r>
              <a:rPr lang="en-US" b="0">
                <a:solidFill>
                  <a:srgbClr val="008000"/>
                </a:solidFill>
                <a:effectLst/>
                <a:latin typeface="Consolas" panose="020B0609020204030204" pitchFamily="49" charset="0"/>
              </a:rPr>
              <a:t>2,1,3  (final value of x is 25).</a:t>
            </a:r>
          </a:p>
          <a:p>
            <a:endParaRPr lang="en-US" b="0">
              <a:solidFill>
                <a:srgbClr val="008000"/>
              </a:solidFill>
              <a:effectLst/>
              <a:latin typeface="Consolas" panose="020B0609020204030204" pitchFamily="49" charset="0"/>
            </a:endParaRPr>
          </a:p>
          <a:p>
            <a:r>
              <a:rPr lang="en-US"/>
              <a:t>Luckily, in Typescript run-to-completion semantics, the "critical sections" are much larger; it is much harder to have an accidental data race– you pretty much have to work to create one.</a:t>
            </a:r>
          </a:p>
          <a:p>
            <a:endParaRPr lang="en-US"/>
          </a:p>
          <a:p>
            <a:endParaRPr lang="en-US" b="0">
              <a:solidFill>
                <a:srgbClr val="000000"/>
              </a:solidFill>
              <a:effectLst/>
              <a:latin typeface="Consolas" panose="020B0609020204030204" pitchFamily="49" charset="0"/>
            </a:endParaRPr>
          </a:p>
          <a:p>
            <a:br>
              <a:rPr lang="en-US" b="0">
                <a:solidFill>
                  <a:srgbClr val="000000"/>
                </a:solidFill>
                <a:effectLst/>
                <a:latin typeface="Consolas" panose="020B0609020204030204" pitchFamily="49" charset="0"/>
              </a:rPr>
            </a:br>
            <a:endParaRPr lang="en-US" b="0">
              <a:solidFill>
                <a:srgbClr val="000000"/>
              </a:solidFill>
              <a:effectLst/>
              <a:latin typeface="Consolas" panose="020B0609020204030204" pitchFamily="49" charset="0"/>
            </a:endParaRPr>
          </a:p>
          <a:p>
            <a:endParaRPr lang="en-US"/>
          </a:p>
          <a:p>
            <a:endParaRPr lang="en-US"/>
          </a:p>
        </p:txBody>
      </p:sp>
    </p:spTree>
    <p:extLst>
      <p:ext uri="{BB962C8B-B14F-4D97-AF65-F5344CB8AC3E}">
        <p14:creationId xmlns:p14="http://schemas.microsoft.com/office/powerpoint/2010/main" val="32827511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You can still have a data race with async await.  Here's the same program we looked at before.  Here the printed value of x depends on which of the two promises returns first:  if </a:t>
            </a:r>
            <a:r>
              <a:rPr lang="en-US" err="1"/>
              <a:t>asyncDouble</a:t>
            </a:r>
            <a:r>
              <a:rPr lang="en-US"/>
              <a:t> returns first, then the result will be 22 (10*2 + 1 + 1).  If </a:t>
            </a:r>
            <a:r>
              <a:rPr lang="en-US" err="1"/>
              <a:t>asyncIncrementTwice</a:t>
            </a:r>
            <a:r>
              <a:rPr lang="en-US"/>
              <a:t> returns first, then the result will be 24 (10+1+1)*2 .  But 25 is impossible!</a:t>
            </a:r>
          </a:p>
          <a:p>
            <a:endParaRPr lang="en-US"/>
          </a:p>
          <a:p>
            <a:endParaRPr lang="en-US"/>
          </a:p>
        </p:txBody>
      </p:sp>
    </p:spTree>
    <p:extLst>
      <p:ext uri="{BB962C8B-B14F-4D97-AF65-F5344CB8AC3E}">
        <p14:creationId xmlns:p14="http://schemas.microsoft.com/office/powerpoint/2010/main" val="30943089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Promises </a:t>
            </a:r>
          </a:p>
        </p:txBody>
      </p:sp>
    </p:spTree>
    <p:extLst>
      <p:ext uri="{BB962C8B-B14F-4D97-AF65-F5344CB8AC3E}">
        <p14:creationId xmlns:p14="http://schemas.microsoft.com/office/powerpoint/2010/main" val="1096998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Since JS is single-threaded language, you can’t execute more than one “thing” at any time!</a:t>
            </a:r>
          </a:p>
        </p:txBody>
      </p:sp>
    </p:spTree>
    <p:extLst>
      <p:ext uri="{BB962C8B-B14F-4D97-AF65-F5344CB8AC3E}">
        <p14:creationId xmlns:p14="http://schemas.microsoft.com/office/powerpoint/2010/main" val="14294800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Promises enforce the order of operations only through the .then. The code in the ‘then’ won’t run until the promise is resolved.</a:t>
            </a:r>
          </a:p>
          <a:p>
            <a:br>
              <a:rPr lang="en-US"/>
            </a:br>
            <a:r>
              <a:rPr lang="en-US"/>
              <a:t>(build through example, explaining the possible orders of results. Point out that we should never depend on the order of results we hear back form google/</a:t>
            </a:r>
            <a:r>
              <a:rPr lang="en-US" err="1"/>
              <a:t>facebook</a:t>
            </a:r>
            <a:r>
              <a:rPr lang="en-US"/>
              <a:t>/</a:t>
            </a:r>
            <a:r>
              <a:rPr lang="en-US" err="1"/>
              <a:t>coveytown</a:t>
            </a:r>
            <a:r>
              <a:rPr lang="en-US"/>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said at the end of the last lecture that making a clock that ticks by itself was easy and that we would learn about it in the next lecture.  Well, here it is.</a:t>
            </a:r>
          </a:p>
          <a:p>
            <a:r>
              <a:rPr lang="en-US" b="1" err="1"/>
              <a:t>setInterval</a:t>
            </a:r>
            <a:r>
              <a:rPr lang="en-US" b="1"/>
              <a:t> </a:t>
            </a:r>
            <a:r>
              <a:rPr lang="en-US" b="0"/>
              <a:t>is one of the JS primitives that creates a concurrent computation.  Here, it creates a promise that ticks the clock every 50 </a:t>
            </a:r>
            <a:r>
              <a:rPr lang="en-US" b="0" err="1"/>
              <a:t>ms.</a:t>
            </a:r>
            <a:endParaRPr lang="en-US" b="0"/>
          </a:p>
          <a:p>
            <a:r>
              <a:rPr lang="en-US" b="0"/>
              <a:t>We told you it was easy!</a:t>
            </a:r>
          </a:p>
          <a:p>
            <a:endParaRPr lang="en-US" b="1"/>
          </a:p>
        </p:txBody>
      </p:sp>
    </p:spTree>
    <p:extLst>
      <p:ext uri="{BB962C8B-B14F-4D97-AF65-F5344CB8AC3E}">
        <p14:creationId xmlns:p14="http://schemas.microsoft.com/office/powerpoint/2010/main" val="34440149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a:t>For this activity, you will work with an API client that we will provide to interact with our transcript server.</a:t>
            </a:r>
          </a:p>
          <a:p>
            <a:endParaRPr lang="en-US"/>
          </a:p>
          <a:p>
            <a:r>
              <a:rPr lang="en-US"/>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&lt;read slide&gt;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372215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8089E-B9B4-4418-4FA8-E02FD0CC98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8D1AD1-25BD-BB95-456A-435B6586C9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CD6AA0-1111-174C-ECCE-2DBEC9DEEDBA}"/>
              </a:ext>
            </a:extLst>
          </p:cNvPr>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a:t>Here we have a picture of the promise pool. Promise 101 is the currently executing promise.</a:t>
            </a:r>
          </a:p>
          <a:p>
            <a:pPr marL="0" marR="0" lvl="0" indent="0" algn="l" defTabSz="228600" eaLnBrk="1" fontAlgn="auto" latinLnBrk="0" hangingPunct="1">
              <a:lnSpc>
                <a:spcPct val="117999"/>
              </a:lnSpc>
              <a:spcBef>
                <a:spcPts val="0"/>
              </a:spcBef>
              <a:spcAft>
                <a:spcPts val="0"/>
              </a:spcAft>
              <a:buClrTx/>
              <a:buSzTx/>
              <a:buFontTx/>
              <a:buNone/>
              <a:tabLst/>
              <a:defRPr/>
            </a:pPr>
            <a:endParaRPr lang="en-US"/>
          </a:p>
          <a:p>
            <a:pPr marL="0" marR="0" lvl="0" indent="0" algn="l" defTabSz="228600" eaLnBrk="1" fontAlgn="auto" latinLnBrk="0" hangingPunct="1">
              <a:lnSpc>
                <a:spcPct val="117999"/>
              </a:lnSpc>
              <a:spcBef>
                <a:spcPts val="0"/>
              </a:spcBef>
              <a:spcAft>
                <a:spcPts val="0"/>
              </a:spcAft>
              <a:buClrTx/>
              <a:buSzTx/>
              <a:buFontTx/>
              <a:buNone/>
              <a:tabLst/>
              <a:defRPr/>
            </a:pPr>
            <a:r>
              <a:rPr lang="en-US"/>
              <a:t>It's </a:t>
            </a:r>
            <a:r>
              <a:rPr lang="en-US" sz="1100">
                <a:solidFill>
                  <a:schemeClr val="tx1"/>
                </a:solidFill>
              </a:rPr>
              <a:t>also possible for more than one promise to be waiting for a given promise, or for a promise to be waiting for more than one other promise, but you generally won't run into that when you use the patterns we discuss.</a:t>
            </a:r>
          </a:p>
          <a:p>
            <a:endParaRPr lang="en-US"/>
          </a:p>
          <a:p>
            <a:endParaRPr lang="en-US"/>
          </a:p>
        </p:txBody>
      </p:sp>
    </p:spTree>
    <p:extLst>
      <p:ext uri="{BB962C8B-B14F-4D97-AF65-F5344CB8AC3E}">
        <p14:creationId xmlns:p14="http://schemas.microsoft.com/office/powerpoint/2010/main" val="2989689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04C16-8D56-8471-4751-8E4037788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73FAC-44F7-37EE-EBE2-6F7B19F0F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92023D-A130-79E0-4371-D2FE50DBE609}"/>
              </a:ext>
            </a:extLst>
          </p:cNvPr>
          <p:cNvSpPr>
            <a:spLocks noGrp="1"/>
          </p:cNvSpPr>
          <p:nvPr>
            <p:ph type="body" idx="1"/>
          </p:nvPr>
        </p:nvSpPr>
        <p:spPr/>
        <p:txBody>
          <a:bodyPr/>
          <a:lstStyle/>
          <a:p>
            <a:r>
              <a:rPr lang="en-US"/>
              <a:t>Here we have a picture of the promise pool after the currently executing promise succeeds.  Note that p102, the promise in the lower-left-hand corner, which used to be yellow (pending), is now green (ready).</a:t>
            </a:r>
          </a:p>
          <a:p>
            <a:endParaRPr lang="en-US"/>
          </a:p>
          <a:p>
            <a:pPr marL="0" marR="0" lvl="0" indent="0" algn="l" defTabSz="228600" eaLnBrk="1" fontAlgn="auto" latinLnBrk="0" hangingPunct="1">
              <a:lnSpc>
                <a:spcPct val="117999"/>
              </a:lnSpc>
              <a:spcBef>
                <a:spcPts val="0"/>
              </a:spcBef>
              <a:spcAft>
                <a:spcPts val="0"/>
              </a:spcAft>
              <a:buClrTx/>
              <a:buSzTx/>
              <a:buFontTx/>
              <a:buNone/>
              <a:tabLst/>
              <a:defRPr/>
            </a:pPr>
            <a:r>
              <a:rPr lang="en-US" sz="1100">
                <a:solidFill>
                  <a:schemeClr val="tx1"/>
                </a:solidFill>
              </a:rPr>
              <a:t>The currently executing promise may have created some new promises, not shown here.  Some of them might be ready, too.</a:t>
            </a:r>
          </a:p>
          <a:p>
            <a:r>
              <a:rPr lang="en-US"/>
              <a:t> </a:t>
            </a:r>
          </a:p>
        </p:txBody>
      </p:sp>
    </p:spTree>
    <p:extLst>
      <p:ext uri="{BB962C8B-B14F-4D97-AF65-F5344CB8AC3E}">
        <p14:creationId xmlns:p14="http://schemas.microsoft.com/office/powerpoint/2010/main" val="3687416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C3746-7874-6E3C-3B88-2DAE7032CF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F7D2A-B374-989D-3669-955A7007C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FE54D-BE69-F7D0-7522-3A6223AEACC6}"/>
              </a:ext>
            </a:extLst>
          </p:cNvPr>
          <p:cNvSpPr>
            <a:spLocks noGrp="1"/>
          </p:cNvSpPr>
          <p:nvPr>
            <p:ph type="body" idx="1"/>
          </p:nvPr>
        </p:nvSpPr>
        <p:spPr/>
        <p:txBody>
          <a:bodyPr/>
          <a:lstStyle/>
          <a:p>
            <a:r>
              <a:rPr lang="en-US"/>
              <a:t>In this case, any of p102, p50, or p26 could be chosen as the next promise to be executed.</a:t>
            </a:r>
          </a:p>
        </p:txBody>
      </p:sp>
    </p:spTree>
    <p:extLst>
      <p:ext uri="{BB962C8B-B14F-4D97-AF65-F5344CB8AC3E}">
        <p14:creationId xmlns:p14="http://schemas.microsoft.com/office/powerpoint/2010/main" val="364900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17095827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We've talked about the behavior of promises.  But how do we program with them?</a:t>
            </a:r>
          </a:p>
        </p:txBody>
      </p:sp>
    </p:spTree>
    <p:extLst>
      <p:ext uri="{BB962C8B-B14F-4D97-AF65-F5344CB8AC3E}">
        <p14:creationId xmlns:p14="http://schemas.microsoft.com/office/powerpoint/2010/main" val="41227129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Date Placeholder 3">
            <a:extLst>
              <a:ext uri="{FF2B5EF4-FFF2-40B4-BE49-F238E27FC236}">
                <a16:creationId xmlns:a16="http://schemas.microsoft.com/office/drawing/2014/main" id="{EE12B05A-5BD9-DCC1-6194-34D5255BD799}"/>
              </a:ext>
            </a:extLst>
          </p:cNvPr>
          <p:cNvSpPr>
            <a:spLocks noGrp="1"/>
          </p:cNvSpPr>
          <p:nvPr>
            <p:ph type="dt" sz="half" idx="10"/>
          </p:nvPr>
        </p:nvSpPr>
        <p:spPr>
          <a:xfrm>
            <a:off x="838200" y="6356350"/>
            <a:ext cx="2743200" cy="365125"/>
          </a:xfrm>
        </p:spPr>
        <p:txBody>
          <a:bodyPr/>
          <a:lstStyle/>
          <a:p>
            <a:fld id="{5D2A64DE-480B-420F-9649-4F8E696E08E0}" type="datetime1">
              <a:rPr lang="en-US" smtClean="0"/>
              <a:t>5/12/25</a:t>
            </a:fld>
            <a:endParaRPr lang="en-US"/>
          </a:p>
        </p:txBody>
      </p:sp>
      <p:sp>
        <p:nvSpPr>
          <p:cNvPr id="13" name="Footer Placeholder 4">
            <a:extLst>
              <a:ext uri="{FF2B5EF4-FFF2-40B4-BE49-F238E27FC236}">
                <a16:creationId xmlns:a16="http://schemas.microsoft.com/office/drawing/2014/main" id="{F123B03A-4C67-473C-EC6E-D6B4462FCE6A}"/>
              </a:ext>
            </a:extLst>
          </p:cNvPr>
          <p:cNvSpPr>
            <a:spLocks noGrp="1"/>
          </p:cNvSpPr>
          <p:nvPr>
            <p:ph type="ftr" sz="quarter" idx="11"/>
          </p:nvPr>
        </p:nvSpPr>
        <p:spPr>
          <a:xfrm>
            <a:off x="4038600" y="6356350"/>
            <a:ext cx="4114800" cy="365125"/>
          </a:xfrm>
        </p:spPr>
        <p:txBody>
          <a:bodyPr/>
          <a:lstStyle/>
          <a:p>
            <a:endParaRPr lang="en-US"/>
          </a:p>
        </p:txBody>
      </p:sp>
      <p:sp>
        <p:nvSpPr>
          <p:cNvPr id="14" name="Slide Number Placeholder 5">
            <a:extLst>
              <a:ext uri="{FF2B5EF4-FFF2-40B4-BE49-F238E27FC236}">
                <a16:creationId xmlns:a16="http://schemas.microsoft.com/office/drawing/2014/main" id="{3B40CE31-E956-1292-6818-3E750BF30199}"/>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a:t>
            </a:fld>
            <a:endParaRPr lang="en-US"/>
          </a:p>
        </p:txBody>
      </p:sp>
      <p:sp>
        <p:nvSpPr>
          <p:cNvPr id="15" name="Title 1">
            <a:extLst>
              <a:ext uri="{FF2B5EF4-FFF2-40B4-BE49-F238E27FC236}">
                <a16:creationId xmlns:a16="http://schemas.microsoft.com/office/drawing/2014/main" id="{7B8FE0B0-4AAD-48FC-89AD-4EE058AC6EE8}"/>
              </a:ext>
            </a:extLst>
          </p:cNvPr>
          <p:cNvSpPr>
            <a:spLocks noGrp="1"/>
          </p:cNvSpPr>
          <p:nvPr>
            <p:ph type="ctrTitle"/>
          </p:nvPr>
        </p:nvSpPr>
        <p:spPr>
          <a:xfrm>
            <a:off x="539260" y="665163"/>
            <a:ext cx="10814539" cy="2275997"/>
          </a:xfrm>
        </p:spPr>
        <p:txBody>
          <a:bodyPr anchor="b">
            <a:normAutofit/>
          </a:bodyPr>
          <a:lstStyle>
            <a:lvl1pPr algn="l">
              <a:defRPr sz="3200"/>
            </a:lvl1pPr>
          </a:lstStyle>
          <a:p>
            <a:r>
              <a:rPr lang="en-US"/>
              <a:t>Click to edit Master title style</a:t>
            </a:r>
          </a:p>
        </p:txBody>
      </p:sp>
      <p:sp>
        <p:nvSpPr>
          <p:cNvPr id="16" name="Subtitle 2">
            <a:extLst>
              <a:ext uri="{FF2B5EF4-FFF2-40B4-BE49-F238E27FC236}">
                <a16:creationId xmlns:a16="http://schemas.microsoft.com/office/drawing/2014/main" id="{EE141331-0E85-C119-5FDF-DA8E4094DB04}"/>
              </a:ext>
            </a:extLst>
          </p:cNvPr>
          <p:cNvSpPr>
            <a:spLocks noGrp="1"/>
          </p:cNvSpPr>
          <p:nvPr>
            <p:ph type="subTitle" idx="1"/>
          </p:nvPr>
        </p:nvSpPr>
        <p:spPr>
          <a:xfrm>
            <a:off x="539260" y="3237827"/>
            <a:ext cx="10128740" cy="2210859"/>
          </a:xfrm>
        </p:spPr>
        <p:txBody>
          <a:bodyPr>
            <a:normAutofit/>
          </a:bodyPr>
          <a:lstStyle>
            <a:lvl1pPr marL="0" indent="0" algn="l">
              <a:buNone/>
              <a:defRPr sz="20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7" name="Straight Connector 16">
            <a:extLst>
              <a:ext uri="{FF2B5EF4-FFF2-40B4-BE49-F238E27FC236}">
                <a16:creationId xmlns:a16="http://schemas.microsoft.com/office/drawing/2014/main" id="{BB510E88-9152-2D63-A0BC-D778E8633326}"/>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CC173E69-7099-8521-BC3C-7AF2158EBF67}"/>
              </a:ext>
            </a:extLst>
          </p:cNvPr>
          <p:cNvSpPr/>
          <p:nvPr userDrawn="1"/>
        </p:nvSpPr>
        <p:spPr>
          <a:xfrm>
            <a:off x="539260" y="5630735"/>
            <a:ext cx="6096000" cy="369332"/>
          </a:xfrm>
          <a:prstGeom prst="rect">
            <a:avLst/>
          </a:prstGeom>
        </p:spPr>
        <p:txBody>
          <a:bodyPr>
            <a:spAutoFit/>
          </a:bodyPr>
          <a:lstStyle/>
          <a:p>
            <a:r>
              <a:rPr lang="en-US">
                <a:solidFill>
                  <a:srgbClr val="5C5962"/>
                </a:solidFill>
              </a:rPr>
              <a:t>© 2025 Released under the </a:t>
            </a:r>
            <a:r>
              <a:rPr lang="en-US">
                <a:solidFill>
                  <a:srgbClr val="D41B2C"/>
                </a:solidFill>
                <a:hlinkClick r:id="rId2"/>
              </a:rPr>
              <a:t>CC BY-SA</a:t>
            </a:r>
            <a:r>
              <a:rPr lang="en-US">
                <a:solidFill>
                  <a:srgbClr val="5C5962"/>
                </a:solidFill>
              </a:rPr>
              <a:t> license</a:t>
            </a:r>
            <a:endParaRPr lang="en-US"/>
          </a:p>
        </p:txBody>
      </p:sp>
    </p:spTree>
    <p:extLst>
      <p:ext uri="{BB962C8B-B14F-4D97-AF65-F5344CB8AC3E}">
        <p14:creationId xmlns:p14="http://schemas.microsoft.com/office/powerpoint/2010/main" val="1048494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93D25CE-A679-D4CC-388B-DD8ED18FAE50}"/>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sp>
        <p:nvSpPr>
          <p:cNvPr id="20" name="Content Placeholder 2">
            <a:extLst>
              <a:ext uri="{FF2B5EF4-FFF2-40B4-BE49-F238E27FC236}">
                <a16:creationId xmlns:a16="http://schemas.microsoft.com/office/drawing/2014/main" id="{7A461334-A651-026E-8A44-9AB00A3F0EA6}"/>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Date Placeholder 3">
            <a:extLst>
              <a:ext uri="{FF2B5EF4-FFF2-40B4-BE49-F238E27FC236}">
                <a16:creationId xmlns:a16="http://schemas.microsoft.com/office/drawing/2014/main" id="{E3DC1B7B-DF6F-F288-276A-0A55B8314918}"/>
              </a:ext>
            </a:extLst>
          </p:cNvPr>
          <p:cNvSpPr>
            <a:spLocks noGrp="1"/>
          </p:cNvSpPr>
          <p:nvPr>
            <p:ph type="dt" sz="half" idx="10"/>
          </p:nvPr>
        </p:nvSpPr>
        <p:spPr>
          <a:xfrm>
            <a:off x="838200" y="6356350"/>
            <a:ext cx="2743200" cy="365125"/>
          </a:xfrm>
        </p:spPr>
        <p:txBody>
          <a:bodyPr/>
          <a:lstStyle/>
          <a:p>
            <a:fld id="{07C7BFD4-467E-4EDE-93EA-052F5B39A4E5}" type="datetime1">
              <a:rPr lang="en-US" smtClean="0"/>
              <a:t>5/12/25</a:t>
            </a:fld>
            <a:endParaRPr lang="en-US"/>
          </a:p>
        </p:txBody>
      </p:sp>
      <p:sp>
        <p:nvSpPr>
          <p:cNvPr id="22" name="Footer Placeholder 4">
            <a:extLst>
              <a:ext uri="{FF2B5EF4-FFF2-40B4-BE49-F238E27FC236}">
                <a16:creationId xmlns:a16="http://schemas.microsoft.com/office/drawing/2014/main" id="{8FEAB368-F7DB-2AA8-7086-88A4627494AB}"/>
              </a:ext>
            </a:extLst>
          </p:cNvPr>
          <p:cNvSpPr>
            <a:spLocks noGrp="1"/>
          </p:cNvSpPr>
          <p:nvPr>
            <p:ph type="ftr" sz="quarter" idx="11"/>
          </p:nvPr>
        </p:nvSpPr>
        <p:spPr>
          <a:xfrm>
            <a:off x="4038600" y="6356350"/>
            <a:ext cx="4114800" cy="365125"/>
          </a:xfrm>
        </p:spPr>
        <p:txBody>
          <a:bodyPr/>
          <a:lstStyle/>
          <a:p>
            <a:endParaRPr lang="en-US"/>
          </a:p>
        </p:txBody>
      </p:sp>
      <p:sp>
        <p:nvSpPr>
          <p:cNvPr id="23" name="Slide Number Placeholder 5">
            <a:extLst>
              <a:ext uri="{FF2B5EF4-FFF2-40B4-BE49-F238E27FC236}">
                <a16:creationId xmlns:a16="http://schemas.microsoft.com/office/drawing/2014/main" id="{D30A2628-6301-1D59-F912-3E58A9AC4506}"/>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a:t>
            </a:fld>
            <a:endParaRPr lang="en-US"/>
          </a:p>
        </p:txBody>
      </p:sp>
      <p:cxnSp>
        <p:nvCxnSpPr>
          <p:cNvPr id="24" name="Straight Connector 23">
            <a:extLst>
              <a:ext uri="{FF2B5EF4-FFF2-40B4-BE49-F238E27FC236}">
                <a16:creationId xmlns:a16="http://schemas.microsoft.com/office/drawing/2014/main" id="{05FDA3AD-E587-BB0E-B889-17D8DD8DA50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5489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Date Placeholder 2">
            <a:extLst>
              <a:ext uri="{FF2B5EF4-FFF2-40B4-BE49-F238E27FC236}">
                <a16:creationId xmlns:a16="http://schemas.microsoft.com/office/drawing/2014/main" id="{F9752026-448B-424B-F5A1-0490905DC3B9}"/>
              </a:ext>
            </a:extLst>
          </p:cNvPr>
          <p:cNvSpPr>
            <a:spLocks noGrp="1"/>
          </p:cNvSpPr>
          <p:nvPr>
            <p:ph type="dt" sz="half" idx="10"/>
          </p:nvPr>
        </p:nvSpPr>
        <p:spPr>
          <a:xfrm>
            <a:off x="838200" y="6356350"/>
            <a:ext cx="2743200" cy="365125"/>
          </a:xfrm>
        </p:spPr>
        <p:txBody>
          <a:bodyPr/>
          <a:lstStyle/>
          <a:p>
            <a:fld id="{109E55A0-C911-4F03-82FC-7E5926047D46}" type="datetime1">
              <a:rPr lang="en-US" smtClean="0"/>
              <a:t>5/12/25</a:t>
            </a:fld>
            <a:endParaRPr lang="en-US"/>
          </a:p>
        </p:txBody>
      </p:sp>
      <p:sp>
        <p:nvSpPr>
          <p:cNvPr id="12" name="Footer Placeholder 3">
            <a:extLst>
              <a:ext uri="{FF2B5EF4-FFF2-40B4-BE49-F238E27FC236}">
                <a16:creationId xmlns:a16="http://schemas.microsoft.com/office/drawing/2014/main" id="{173951C7-6162-4BC1-4937-2659E5015415}"/>
              </a:ext>
            </a:extLst>
          </p:cNvPr>
          <p:cNvSpPr>
            <a:spLocks noGrp="1"/>
          </p:cNvSpPr>
          <p:nvPr>
            <p:ph type="ftr" sz="quarter" idx="11"/>
          </p:nvPr>
        </p:nvSpPr>
        <p:spPr>
          <a:xfrm>
            <a:off x="4038600" y="6356350"/>
            <a:ext cx="4114800" cy="365125"/>
          </a:xfrm>
        </p:spPr>
        <p:txBody>
          <a:bodyPr/>
          <a:lstStyle/>
          <a:p>
            <a:endParaRPr lang="en-US"/>
          </a:p>
        </p:txBody>
      </p:sp>
      <p:sp>
        <p:nvSpPr>
          <p:cNvPr id="13" name="Slide Number Placeholder 4">
            <a:extLst>
              <a:ext uri="{FF2B5EF4-FFF2-40B4-BE49-F238E27FC236}">
                <a16:creationId xmlns:a16="http://schemas.microsoft.com/office/drawing/2014/main" id="{3E7C8613-4729-99EF-BA18-80D11D9C1689}"/>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a:t>
            </a:fld>
            <a:endParaRPr lang="en-US"/>
          </a:p>
        </p:txBody>
      </p:sp>
      <p:sp>
        <p:nvSpPr>
          <p:cNvPr id="14" name="Title 1">
            <a:extLst>
              <a:ext uri="{FF2B5EF4-FFF2-40B4-BE49-F238E27FC236}">
                <a16:creationId xmlns:a16="http://schemas.microsoft.com/office/drawing/2014/main" id="{2FCA22D2-E4F1-EC02-F3C2-9CB47FCE56F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cxnSp>
        <p:nvCxnSpPr>
          <p:cNvPr id="15" name="Straight Connector 14">
            <a:extLst>
              <a:ext uri="{FF2B5EF4-FFF2-40B4-BE49-F238E27FC236}">
                <a16:creationId xmlns:a16="http://schemas.microsoft.com/office/drawing/2014/main" id="{5AEE6CDE-34B3-2BB7-BE6E-B392EA596B0C}"/>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647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Date Placeholder 1">
            <a:extLst>
              <a:ext uri="{FF2B5EF4-FFF2-40B4-BE49-F238E27FC236}">
                <a16:creationId xmlns:a16="http://schemas.microsoft.com/office/drawing/2014/main" id="{D71D89EE-775B-8CDC-C751-64C5EC753C89}"/>
              </a:ext>
            </a:extLst>
          </p:cNvPr>
          <p:cNvSpPr>
            <a:spLocks noGrp="1"/>
          </p:cNvSpPr>
          <p:nvPr>
            <p:ph type="dt" sz="half" idx="10"/>
          </p:nvPr>
        </p:nvSpPr>
        <p:spPr>
          <a:xfrm>
            <a:off x="838200" y="6356350"/>
            <a:ext cx="2743200" cy="365125"/>
          </a:xfrm>
        </p:spPr>
        <p:txBody>
          <a:bodyPr/>
          <a:lstStyle/>
          <a:p>
            <a:fld id="{2B7B7EE0-7771-4CD5-9B2B-3550753A54A1}" type="datetime1">
              <a:rPr lang="en-US" smtClean="0"/>
              <a:t>5/12/25</a:t>
            </a:fld>
            <a:endParaRPr lang="en-US"/>
          </a:p>
        </p:txBody>
      </p:sp>
      <p:sp>
        <p:nvSpPr>
          <p:cNvPr id="10" name="Footer Placeholder 2">
            <a:extLst>
              <a:ext uri="{FF2B5EF4-FFF2-40B4-BE49-F238E27FC236}">
                <a16:creationId xmlns:a16="http://schemas.microsoft.com/office/drawing/2014/main" id="{FE549C4C-C4BB-ED1A-93F1-BB9D971E7EB7}"/>
              </a:ext>
            </a:extLst>
          </p:cNvPr>
          <p:cNvSpPr>
            <a:spLocks noGrp="1"/>
          </p:cNvSpPr>
          <p:nvPr>
            <p:ph type="ftr" sz="quarter" idx="11"/>
          </p:nvPr>
        </p:nvSpPr>
        <p:spPr>
          <a:xfrm>
            <a:off x="4038600" y="6356350"/>
            <a:ext cx="4114800" cy="365125"/>
          </a:xfrm>
        </p:spPr>
        <p:txBody>
          <a:bodyPr/>
          <a:lstStyle/>
          <a:p>
            <a:endParaRPr lang="en-US"/>
          </a:p>
        </p:txBody>
      </p:sp>
      <p:sp>
        <p:nvSpPr>
          <p:cNvPr id="11" name="Slide Number Placeholder 3">
            <a:extLst>
              <a:ext uri="{FF2B5EF4-FFF2-40B4-BE49-F238E27FC236}">
                <a16:creationId xmlns:a16="http://schemas.microsoft.com/office/drawing/2014/main" id="{DA6F911A-A445-531A-5F0E-7157E648CD2A}"/>
              </a:ext>
            </a:extLst>
          </p:cNvPr>
          <p:cNvSpPr>
            <a:spLocks noGrp="1"/>
          </p:cNvSpPr>
          <p:nvPr>
            <p:ph type="sldNum" sz="quarter" idx="12"/>
          </p:nvPr>
        </p:nvSpPr>
        <p:spPr>
          <a:xfrm>
            <a:off x="8610600" y="6356350"/>
            <a:ext cx="2743200" cy="365125"/>
          </a:xfrm>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3236351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5/12/25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1039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3960452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5/12/25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479101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5/12/25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6166726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creativecommons.org/licenses/by-nc/3.0/" TargetMode="External"/><Relationship Id="rId4" Type="http://schemas.openxmlformats.org/officeDocument/2006/relationships/hyperlink" Target="https://www.pngall.com/stork-png/download/3177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DF98C-42B9-7080-4290-E8207C47DED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CF981F-9F64-8160-267C-872FB5A71C6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EF715192-3768-71D1-F716-8BEAB112D1DD}"/>
              </a:ext>
            </a:extLst>
          </p:cNvPr>
          <p:cNvSpPr>
            <a:spLocks noGrp="1"/>
          </p:cNvSpPr>
          <p:nvPr>
            <p:ph type="ctrTitle"/>
          </p:nvPr>
        </p:nvSpPr>
        <p:spPr/>
        <p:txBody>
          <a:bodyPr/>
          <a:lstStyle/>
          <a:p>
            <a:r>
              <a:rPr lang="en-US" altLang="en-US">
                <a:sym typeface="Helvetica Neue" charset="0"/>
              </a:rPr>
              <a:t>CS 4530: Fundamentals of Software Engineering</a:t>
            </a:r>
            <a:br>
              <a:rPr lang="en-US" altLang="en-US">
                <a:sym typeface="Helvetica Neue" charset="0"/>
              </a:rPr>
            </a:br>
            <a:r>
              <a:rPr lang="en-US" altLang="en-US">
                <a:sym typeface="Helvetica Neue" charset="0"/>
              </a:rPr>
              <a:t>Module 3, Lesson 4</a:t>
            </a:r>
            <a:br>
              <a:rPr lang="en-US" altLang="en-US">
                <a:sym typeface="Helvetica Neue" charset="0"/>
              </a:rPr>
            </a:br>
            <a:r>
              <a:rPr lang="en-US" altLang="en-US">
                <a:sym typeface="Helvetica Neue" charset="0"/>
              </a:rPr>
              <a:t>Concurrency Patterns in Typescript</a:t>
            </a:r>
            <a:endParaRPr lang="en-US"/>
          </a:p>
        </p:txBody>
      </p:sp>
      <p:sp>
        <p:nvSpPr>
          <p:cNvPr id="4" name="Subtitle 3">
            <a:extLst>
              <a:ext uri="{FF2B5EF4-FFF2-40B4-BE49-F238E27FC236}">
                <a16:creationId xmlns:a16="http://schemas.microsoft.com/office/drawing/2014/main" id="{8E0EFB65-D505-0F69-A557-ED4363B7BA64}"/>
              </a:ext>
            </a:extLst>
          </p:cNvPr>
          <p:cNvSpPr>
            <a:spLocks noGrp="1"/>
          </p:cNvSpPr>
          <p:nvPr>
            <p:ph type="subTitle" idx="1"/>
          </p:nvPr>
        </p:nvSpPr>
        <p:spPr/>
        <p:txBody>
          <a:bodyPr/>
          <a:lstStyle/>
          <a:p>
            <a:r>
              <a:rPr lang="en-US"/>
              <a:t>Rob Simmons</a:t>
            </a:r>
          </a:p>
          <a:p>
            <a:r>
              <a:rPr lang="en-US"/>
              <a:t>Khoury College of Computer Sciences</a:t>
            </a:r>
          </a:p>
          <a:p>
            <a:endParaRPr lang="en-US"/>
          </a:p>
        </p:txBody>
      </p:sp>
    </p:spTree>
    <p:extLst>
      <p:ext uri="{BB962C8B-B14F-4D97-AF65-F5344CB8AC3E}">
        <p14:creationId xmlns:p14="http://schemas.microsoft.com/office/powerpoint/2010/main" val="1877061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a:t>Programming with promises</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4" tooltip="https://www.pngall.com/stork-png/download/31773">
                  <a:extLst>
                    <a:ext uri="{A12FA001-AC4F-418D-AE19-62706E023703}">
                      <ahyp:hlinkClr xmlns:ahyp="http://schemas.microsoft.com/office/drawing/2018/hyperlinkcolor" val="tx"/>
                    </a:ext>
                  </a:extLst>
                </a:hlinkClick>
              </a:rPr>
              <a:t>This Photo</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rPr>
              <a:t> by Unknown Author is licensed under </a:t>
            </a:r>
            <a:r>
              <a:rPr kumimoji="0" lang="en-US" sz="700" b="0" i="0" u="none" strike="noStrike" kern="1200" cap="none" spc="0" normalizeH="0" baseline="0" noProof="0">
                <a:ln>
                  <a:noFill/>
                </a:ln>
                <a:solidFill>
                  <a:srgbClr val="FFFFFF"/>
                </a:solidFill>
                <a:effectLst/>
                <a:uLnTx/>
                <a:uFillTx/>
                <a:latin typeface="Calibri" panose="020F0502020204030204"/>
                <a:ea typeface="+mn-ea"/>
                <a:cs typeface="+mn-cs"/>
                <a:hlinkClick r:id="rId5" tooltip="https://creativecommons.org/licenses/by-nc/3.0/">
                  <a:extLst>
                    <a:ext uri="{A12FA001-AC4F-418D-AE19-62706E023703}">
                      <ahyp:hlinkClr xmlns:ahyp="http://schemas.microsoft.com/office/drawing/2018/hyperlinkcolor" val="tx"/>
                    </a:ext>
                  </a:extLst>
                </a:hlinkClick>
              </a:rPr>
              <a:t>CC BY-NC</a:t>
            </a:r>
            <a:endParaRPr kumimoji="0" lang="en-US" sz="7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Typescript has primitives that create promises.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But you will never do this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Some typescript libraries have API procedures that return promises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this is the usual way you'll get promises.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Most of the time, you'll be building new promises out of the ones that are given to you.</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This is what async/await does…</a:t>
            </a:r>
          </a:p>
        </p:txBody>
      </p:sp>
    </p:spTree>
    <p:extLst>
      <p:ext uri="{BB962C8B-B14F-4D97-AF65-F5344CB8AC3E}">
        <p14:creationId xmlns:p14="http://schemas.microsoft.com/office/powerpoint/2010/main" val="303007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8FE7-1576-4F07-7912-4B145D27AF46}"/>
              </a:ext>
            </a:extLst>
          </p:cNvPr>
          <p:cNvSpPr>
            <a:spLocks noGrp="1"/>
          </p:cNvSpPr>
          <p:nvPr>
            <p:ph type="title"/>
          </p:nvPr>
        </p:nvSpPr>
        <p:spPr/>
        <p:txBody>
          <a:bodyPr/>
          <a:lstStyle/>
          <a:p>
            <a:r>
              <a:rPr lang="en-US"/>
              <a:t>Use async functions to create promises</a:t>
            </a:r>
          </a:p>
        </p:txBody>
      </p:sp>
      <p:sp>
        <p:nvSpPr>
          <p:cNvPr id="4" name="Content Placeholder 3">
            <a:extLst>
              <a:ext uri="{FF2B5EF4-FFF2-40B4-BE49-F238E27FC236}">
                <a16:creationId xmlns:a16="http://schemas.microsoft.com/office/drawing/2014/main" id="{0D1DC260-71E2-CD75-E3DE-497A2FF98C51}"/>
              </a:ext>
            </a:extLst>
          </p:cNvPr>
          <p:cNvSpPr>
            <a:spLocks noGrp="1"/>
          </p:cNvSpPr>
          <p:nvPr>
            <p:ph idx="1"/>
          </p:nvPr>
        </p:nvSpPr>
        <p:spPr/>
        <p:txBody>
          <a:bodyPr/>
          <a:lstStyle/>
          <a:p>
            <a:r>
              <a:rPr lang="en-US"/>
              <a:t>Typically, an async function gets a promise (from somewhere) and returns another promise.</a:t>
            </a:r>
          </a:p>
        </p:txBody>
      </p:sp>
      <p:sp>
        <p:nvSpPr>
          <p:cNvPr id="3" name="Slide Number Placeholder 2">
            <a:extLst>
              <a:ext uri="{FF2B5EF4-FFF2-40B4-BE49-F238E27FC236}">
                <a16:creationId xmlns:a16="http://schemas.microsoft.com/office/drawing/2014/main" id="{272FB03A-B100-619A-5201-AFC72B1D7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8070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713651"/>
            <a:ext cx="9008645"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given a string, returns a promise that prints a 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 and then resolves.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a:t>
            </a:r>
            <a:endPar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import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promiseToPrint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from</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20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promiseToPrint</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export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example1(n: number): Promise&lt;void&gt;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starting`</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 = </a:t>
            </a:r>
            <a:r>
              <a:rPr kumimoji="0" lang="en-US" sz="20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promiseToPrint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is printing`</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finishing`</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096000" y="5152388"/>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/async-await/example1.ts</a:t>
            </a:r>
          </a:p>
        </p:txBody>
      </p:sp>
    </p:spTree>
    <p:extLst>
      <p:ext uri="{BB962C8B-B14F-4D97-AF65-F5344CB8AC3E}">
        <p14:creationId xmlns:p14="http://schemas.microsoft.com/office/powerpoint/2010/main" val="373122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a:xfrm>
            <a:off x="838199" y="18255"/>
            <a:ext cx="4907507" cy="1325563"/>
          </a:xfrm>
        </p:spPr>
        <p:txBody>
          <a:bodyPr anchor="ctr">
            <a:normAutofit/>
          </a:bodyPr>
          <a:lstStyle/>
          <a:p>
            <a:r>
              <a:rPr lang="en-US"/>
              <a:t>async/await: from the inside out</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531230" y="1544157"/>
            <a:ext cx="10011802" cy="4351338"/>
          </a:xfrm>
        </p:spPr>
        <p:txBody>
          <a:bodyPr>
            <a:normAutofit lnSpcReduction="10000"/>
          </a:bodyPr>
          <a:lstStyle/>
          <a:p>
            <a:pPr marL="457200" indent="-457200">
              <a:buFont typeface="+mj-lt"/>
              <a:buAutoNum type="arabicPeriod"/>
            </a:pPr>
            <a:r>
              <a:rPr lang="en-US"/>
              <a:t>This function executes normally until it hits the </a:t>
            </a:r>
            <a:r>
              <a:rPr lang="en-US" b="1"/>
              <a:t>await</a:t>
            </a:r>
            <a:r>
              <a:rPr lang="en-US"/>
              <a:t>, printing out "example1(1) starting" and binding p1 to the value of </a:t>
            </a:r>
            <a:r>
              <a:rPr lang="en-US" sz="2400" b="0" err="1">
                <a:solidFill>
                  <a:srgbClr val="000000"/>
                </a:solidFill>
                <a:effectLst/>
                <a:latin typeface="Consolas" panose="020B0609020204030204" pitchFamily="49" charset="0"/>
              </a:rPr>
              <a:t>promiseToPrint</a:t>
            </a:r>
            <a:r>
              <a:rPr lang="en-US" sz="2400" b="0">
                <a:solidFill>
                  <a:srgbClr val="000000"/>
                </a:solidFill>
                <a:effectLst/>
                <a:latin typeface="Consolas" panose="020B0609020204030204" pitchFamily="49" charset="0"/>
              </a:rPr>
              <a:t>(</a:t>
            </a:r>
            <a:r>
              <a:rPr lang="en-US" sz="2400" b="0">
                <a:solidFill>
                  <a:srgbClr val="A31515"/>
                </a:solidFill>
                <a:effectLst/>
                <a:latin typeface="Consolas" panose="020B0609020204030204" pitchFamily="49" charset="0"/>
              </a:rPr>
              <a:t>'p1 is printing'</a:t>
            </a:r>
            <a:r>
              <a:rPr lang="en-US" sz="2400" b="0">
                <a:solidFill>
                  <a:srgbClr val="000000"/>
                </a:solidFill>
                <a:effectLst/>
                <a:latin typeface="Consolas" panose="020B0609020204030204" pitchFamily="49" charset="0"/>
              </a:rPr>
              <a:t>)</a:t>
            </a:r>
            <a:endParaRPr lang="en-US"/>
          </a:p>
          <a:p>
            <a:pPr marL="457200" indent="-457200">
              <a:buFont typeface="+mj-lt"/>
              <a:buAutoNum type="arabicPeriod"/>
            </a:pPr>
            <a:r>
              <a:rPr lang="en-US"/>
              <a:t>When it hits the await, it takes all the code </a:t>
            </a:r>
            <a:r>
              <a:rPr lang="en-US">
                <a:solidFill>
                  <a:srgbClr val="002060"/>
                </a:solidFill>
              </a:rPr>
              <a:t>following</a:t>
            </a:r>
            <a:r>
              <a:rPr lang="en-US"/>
              <a:t> the </a:t>
            </a:r>
            <a:r>
              <a:rPr lang="en-US">
                <a:solidFill>
                  <a:srgbClr val="FF0000"/>
                </a:solidFill>
              </a:rPr>
              <a:t>await</a:t>
            </a:r>
            <a:r>
              <a:rPr lang="en-US"/>
              <a:t> and creates a new promise that can only be executed </a:t>
            </a:r>
            <a:r>
              <a:rPr lang="en-US" b="1" u="sng"/>
              <a:t>after</a:t>
            </a:r>
            <a:r>
              <a:rPr lang="en-US"/>
              <a:t> p1 is completed.</a:t>
            </a:r>
          </a:p>
          <a:p>
            <a:pPr marL="457200" indent="-457200">
              <a:buFont typeface="+mj-lt"/>
              <a:buAutoNum type="arabicPeriod"/>
            </a:pPr>
            <a:r>
              <a:rPr lang="en-US"/>
              <a:t>The new promise becomes the value of example(n).</a:t>
            </a:r>
          </a:p>
          <a:p>
            <a:pPr marL="457200" indent="-457200">
              <a:buFont typeface="+mj-lt"/>
              <a:buAutoNum type="arabicPeriod"/>
            </a:pPr>
            <a:r>
              <a:rPr lang="en-US"/>
              <a:t>The caller of example(n) then continues its execution.</a:t>
            </a:r>
          </a:p>
          <a:p>
            <a:pPr marL="457200" indent="-457200">
              <a:buFont typeface="+mj-lt"/>
              <a:buAutoNum type="arabicPeriod"/>
            </a:pPr>
            <a:r>
              <a:rPr lang="en-US"/>
              <a:t>If example(n) has no caller, then the runtime system chooses some ready promise to execute.</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0164402-0047-66F2-55FD-EB65C21BCDD7}"/>
              </a:ext>
            </a:extLst>
          </p:cNvPr>
          <p:cNvSpPr txBox="1"/>
          <p:nvPr/>
        </p:nvSpPr>
        <p:spPr>
          <a:xfrm>
            <a:off x="5918759" y="36027"/>
            <a:ext cx="7281672" cy="160043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export</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example1(n: number): Promise&lt;void&gt;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4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a:t>
            </a:r>
            <a:r>
              <a:rPr kumimoji="0" lang="en-US" sz="1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1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4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starting`</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 = </a:t>
            </a:r>
            <a:r>
              <a:rPr kumimoji="0" lang="en-US" sz="1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promiseToPrint</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4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`p1 is printing`</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4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a:t>
            </a:r>
            <a:r>
              <a:rPr kumimoji="0" lang="en-US" sz="1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1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4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finishing`</a:t>
            </a: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149881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34D1B-5CF4-B0AF-50C2-38D93C700C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5AA03C-52A3-69E8-DC2D-FE5FE7F4DD9D}"/>
              </a:ext>
            </a:extLst>
          </p:cNvPr>
          <p:cNvSpPr>
            <a:spLocks noGrp="1"/>
          </p:cNvSpPr>
          <p:nvPr>
            <p:ph type="title"/>
          </p:nvPr>
        </p:nvSpPr>
        <p:spPr/>
        <p:txBody>
          <a:bodyPr/>
          <a:lstStyle/>
          <a:p>
            <a:r>
              <a:rPr lang="en-US"/>
              <a:t>The promise pool before before calling example1()</a:t>
            </a:r>
          </a:p>
        </p:txBody>
      </p:sp>
      <p:sp>
        <p:nvSpPr>
          <p:cNvPr id="4" name="Slide Number Placeholder 3">
            <a:extLst>
              <a:ext uri="{FF2B5EF4-FFF2-40B4-BE49-F238E27FC236}">
                <a16:creationId xmlns:a16="http://schemas.microsoft.com/office/drawing/2014/main" id="{FB320492-AB12-4F9B-6D42-9E6C13DB57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8E3BFFA-AC30-F945-8E1A-4BF6424035F7}"/>
              </a:ext>
            </a:extLst>
          </p:cNvPr>
          <p:cNvSpPr/>
          <p:nvPr/>
        </p:nvSpPr>
        <p:spPr>
          <a:xfrm>
            <a:off x="1106693" y="3155924"/>
            <a:ext cx="2199923" cy="1489741"/>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const res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//..more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p:txBody>
      </p:sp>
      <p:sp>
        <p:nvSpPr>
          <p:cNvPr id="24" name="Rectangle 23">
            <a:extLst>
              <a:ext uri="{FF2B5EF4-FFF2-40B4-BE49-F238E27FC236}">
                <a16:creationId xmlns:a16="http://schemas.microsoft.com/office/drawing/2014/main" id="{F90093D6-F30E-3807-0D44-D9E141B3BAD4}"/>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25" name="Rectangle 24">
            <a:extLst>
              <a:ext uri="{FF2B5EF4-FFF2-40B4-BE49-F238E27FC236}">
                <a16:creationId xmlns:a16="http://schemas.microsoft.com/office/drawing/2014/main" id="{4F9671D6-5F99-8E90-3123-684AC3B11886}"/>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cxnSp>
        <p:nvCxnSpPr>
          <p:cNvPr id="26" name="Straight Arrow Connector 25">
            <a:extLst>
              <a:ext uri="{FF2B5EF4-FFF2-40B4-BE49-F238E27FC236}">
                <a16:creationId xmlns:a16="http://schemas.microsoft.com/office/drawing/2014/main" id="{12BC9040-A512-8B61-94B1-E54240FC61A1}"/>
              </a:ext>
            </a:extLst>
          </p:cNvPr>
          <p:cNvCxnSpPr>
            <a:cxnSpLocks/>
            <a:stCxn id="25" idx="0"/>
            <a:endCxn id="20" idx="2"/>
          </p:cNvCxnSpPr>
          <p:nvPr/>
        </p:nvCxnSpPr>
        <p:spPr>
          <a:xfrm flipV="1">
            <a:off x="2206655" y="4645665"/>
            <a:ext cx="0" cy="29943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0D575CF-1983-CAFC-E14B-8A8FE19B3F56}"/>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A1E8D5F8-BD73-BF7E-25E3-755FB4915C94}"/>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3" name="Rectangle 2">
              <a:extLst>
                <a:ext uri="{FF2B5EF4-FFF2-40B4-BE49-F238E27FC236}">
                  <a16:creationId xmlns:a16="http://schemas.microsoft.com/office/drawing/2014/main" id="{E73601F6-8EA1-7CCC-B895-8B0008764BAF}"/>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6" name="Rectangle 5">
              <a:extLst>
                <a:ext uri="{FF2B5EF4-FFF2-40B4-BE49-F238E27FC236}">
                  <a16:creationId xmlns:a16="http://schemas.microsoft.com/office/drawing/2014/main" id="{454B40ED-AA58-0C4E-E059-C99D3FD04A9B}"/>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9" name="Rectangle 8">
              <a:extLst>
                <a:ext uri="{FF2B5EF4-FFF2-40B4-BE49-F238E27FC236}">
                  <a16:creationId xmlns:a16="http://schemas.microsoft.com/office/drawing/2014/main" id="{7A9C398B-2A39-B844-3F76-8121AFF9E453}"/>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cxnSp>
          <p:nvCxnSpPr>
            <p:cNvPr id="12" name="Straight Arrow Connector 11">
              <a:extLst>
                <a:ext uri="{FF2B5EF4-FFF2-40B4-BE49-F238E27FC236}">
                  <a16:creationId xmlns:a16="http://schemas.microsoft.com/office/drawing/2014/main" id="{01DCC0D4-1144-C752-6C09-55F46A1263A1}"/>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93CC8C-1916-7AC2-96E9-3F4FA20C7386}"/>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3B083E1-285A-FE6A-86A8-FD30745A44EB}"/>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cxnSp>
          <p:nvCxnSpPr>
            <p:cNvPr id="35" name="Straight Arrow Connector 34">
              <a:extLst>
                <a:ext uri="{FF2B5EF4-FFF2-40B4-BE49-F238E27FC236}">
                  <a16:creationId xmlns:a16="http://schemas.microsoft.com/office/drawing/2014/main" id="{B195BB52-D4B2-1F09-F61F-D12ADC4D2DAF}"/>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F49F440E-6E50-974C-FE64-D8E21756D163}"/>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13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2DF11-225C-AF64-04DF-804C9D42508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591C43-338E-7892-0541-B3E8023EE080}"/>
              </a:ext>
            </a:extLst>
          </p:cNvPr>
          <p:cNvSpPr>
            <a:spLocks noGrp="1"/>
          </p:cNvSpPr>
          <p:nvPr>
            <p:ph type="title"/>
          </p:nvPr>
        </p:nvSpPr>
        <p:spPr/>
        <p:txBody>
          <a:bodyPr/>
          <a:lstStyle/>
          <a:p>
            <a:r>
              <a:rPr lang="en-US"/>
              <a:t>The promise pool after calling example1()</a:t>
            </a:r>
          </a:p>
        </p:txBody>
      </p:sp>
      <p:sp>
        <p:nvSpPr>
          <p:cNvPr id="4" name="Slide Number Placeholder 3">
            <a:extLst>
              <a:ext uri="{FF2B5EF4-FFF2-40B4-BE49-F238E27FC236}">
                <a16:creationId xmlns:a16="http://schemas.microsoft.com/office/drawing/2014/main" id="{899AA358-2B7D-C675-1CA0-78962BA81C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B08B085-BD4C-ACF7-55D0-AA86F7158B5D}"/>
              </a:ext>
            </a:extLst>
          </p:cNvPr>
          <p:cNvSpPr/>
          <p:nvPr/>
        </p:nvSpPr>
        <p:spPr>
          <a:xfrm>
            <a:off x="1106693" y="3155924"/>
            <a:ext cx="2199923" cy="1325563"/>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const res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//..more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p:txBody>
      </p:sp>
      <p:sp>
        <p:nvSpPr>
          <p:cNvPr id="24" name="Rectangle 23">
            <a:extLst>
              <a:ext uri="{FF2B5EF4-FFF2-40B4-BE49-F238E27FC236}">
                <a16:creationId xmlns:a16="http://schemas.microsoft.com/office/drawing/2014/main" id="{B5C1E5AC-0375-E127-7581-2E99B5311A4A}"/>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25" name="Rectangle 24">
            <a:extLst>
              <a:ext uri="{FF2B5EF4-FFF2-40B4-BE49-F238E27FC236}">
                <a16:creationId xmlns:a16="http://schemas.microsoft.com/office/drawing/2014/main" id="{448BC0C4-E587-513B-EC6A-79852D4F9133}"/>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cxnSp>
        <p:nvCxnSpPr>
          <p:cNvPr id="26" name="Straight Arrow Connector 25">
            <a:extLst>
              <a:ext uri="{FF2B5EF4-FFF2-40B4-BE49-F238E27FC236}">
                <a16:creationId xmlns:a16="http://schemas.microsoft.com/office/drawing/2014/main" id="{E20388BD-2D8F-C3E8-E7A9-ACC346A2583A}"/>
              </a:ext>
            </a:extLst>
          </p:cNvPr>
          <p:cNvCxnSpPr>
            <a:cxnSpLocks/>
            <a:stCxn id="25" idx="0"/>
            <a:endCxn id="20" idx="2"/>
          </p:cNvCxnSpPr>
          <p:nvPr/>
        </p:nvCxnSpPr>
        <p:spPr>
          <a:xfrm flipV="1">
            <a:off x="2206655" y="4481487"/>
            <a:ext cx="0" cy="46361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1F14943-F725-A7B3-A73E-F4763EEF204A}"/>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69439F37-8EE8-EF49-143D-231184B30D73}"/>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3" name="Rectangle 2">
              <a:extLst>
                <a:ext uri="{FF2B5EF4-FFF2-40B4-BE49-F238E27FC236}">
                  <a16:creationId xmlns:a16="http://schemas.microsoft.com/office/drawing/2014/main" id="{0E11D966-C241-BAD4-B6DD-8C4B0D11973D}"/>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6" name="Rectangle 5">
              <a:extLst>
                <a:ext uri="{FF2B5EF4-FFF2-40B4-BE49-F238E27FC236}">
                  <a16:creationId xmlns:a16="http://schemas.microsoft.com/office/drawing/2014/main" id="{E61ED1B2-C750-7723-053B-B8141017EEA8}"/>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sp>
          <p:nvSpPr>
            <p:cNvPr id="9" name="Rectangle 8">
              <a:extLst>
                <a:ext uri="{FF2B5EF4-FFF2-40B4-BE49-F238E27FC236}">
                  <a16:creationId xmlns:a16="http://schemas.microsoft.com/office/drawing/2014/main" id="{A648376F-2781-8FB8-35B0-64604B82D45A}"/>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cxnSp>
          <p:nvCxnSpPr>
            <p:cNvPr id="12" name="Straight Arrow Connector 11">
              <a:extLst>
                <a:ext uri="{FF2B5EF4-FFF2-40B4-BE49-F238E27FC236}">
                  <a16:creationId xmlns:a16="http://schemas.microsoft.com/office/drawing/2014/main" id="{E9B76F2A-BFD8-1B39-4FFE-F0CE86569176}"/>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B05BF7-F18E-8643-DF2A-22F5C4B5ED17}"/>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14F35AA-54A0-5CF8-2077-E260F4694798}"/>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p>
          </p:txBody>
        </p:sp>
        <p:cxnSp>
          <p:nvCxnSpPr>
            <p:cNvPr id="35" name="Straight Arrow Connector 34">
              <a:extLst>
                <a:ext uri="{FF2B5EF4-FFF2-40B4-BE49-F238E27FC236}">
                  <a16:creationId xmlns:a16="http://schemas.microsoft.com/office/drawing/2014/main" id="{1EB3C14B-D2AB-D1E9-BBC2-130431BE6CA2}"/>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16AA622D-1B2B-0369-9EF3-6B648F412C39}"/>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4B1EA8-0833-A43A-563F-6D76F351C72B}"/>
              </a:ext>
            </a:extLst>
          </p:cNvPr>
          <p:cNvSpPr/>
          <p:nvPr/>
        </p:nvSpPr>
        <p:spPr>
          <a:xfrm>
            <a:off x="3806036" y="3661011"/>
            <a:ext cx="3443648" cy="958533"/>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console.log(  `example1(10) finishing`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a:t>
            </a:r>
          </a:p>
        </p:txBody>
      </p:sp>
      <p:sp>
        <p:nvSpPr>
          <p:cNvPr id="29" name="Freeform: Shape 28">
            <a:extLst>
              <a:ext uri="{FF2B5EF4-FFF2-40B4-BE49-F238E27FC236}">
                <a16:creationId xmlns:a16="http://schemas.microsoft.com/office/drawing/2014/main" id="{52281B3E-CB40-D549-5B45-D4ED80F577E9}"/>
              </a:ext>
            </a:extLst>
          </p:cNvPr>
          <p:cNvSpPr/>
          <p:nvPr/>
        </p:nvSpPr>
        <p:spPr>
          <a:xfrm>
            <a:off x="2864830" y="3335075"/>
            <a:ext cx="1335353" cy="359102"/>
          </a:xfrm>
          <a:custGeom>
            <a:avLst/>
            <a:gdLst>
              <a:gd name="connsiteX0" fmla="*/ 0 w 1340096"/>
              <a:gd name="connsiteY0" fmla="*/ 661393 h 734545"/>
              <a:gd name="connsiteX1" fmla="*/ 685800 w 1340096"/>
              <a:gd name="connsiteY1" fmla="*/ 615673 h 734545"/>
              <a:gd name="connsiteX2" fmla="*/ 676656 w 1340096"/>
              <a:gd name="connsiteY2" fmla="*/ 85321 h 734545"/>
              <a:gd name="connsiteX3" fmla="*/ 1243584 w 1340096"/>
              <a:gd name="connsiteY3" fmla="*/ 67033 h 734545"/>
              <a:gd name="connsiteX4" fmla="*/ 1335024 w 1340096"/>
              <a:gd name="connsiteY4" fmla="*/ 734545 h 734545"/>
              <a:gd name="connsiteX0" fmla="*/ 0 w 1340096"/>
              <a:gd name="connsiteY0" fmla="*/ 594970 h 668122"/>
              <a:gd name="connsiteX1" fmla="*/ 685800 w 1340096"/>
              <a:gd name="connsiteY1" fmla="*/ 549250 h 668122"/>
              <a:gd name="connsiteX2" fmla="*/ 1243584 w 1340096"/>
              <a:gd name="connsiteY2" fmla="*/ 610 h 668122"/>
              <a:gd name="connsiteX3" fmla="*/ 1335024 w 1340096"/>
              <a:gd name="connsiteY3" fmla="*/ 668122 h 668122"/>
              <a:gd name="connsiteX0" fmla="*/ 0 w 1335301"/>
              <a:gd name="connsiteY0" fmla="*/ 585835 h 658987"/>
              <a:gd name="connsiteX1" fmla="*/ 685800 w 1335301"/>
              <a:gd name="connsiteY1" fmla="*/ 540115 h 658987"/>
              <a:gd name="connsiteX2" fmla="*/ 1014984 w 1335301"/>
              <a:gd name="connsiteY2" fmla="*/ 619 h 658987"/>
              <a:gd name="connsiteX3" fmla="*/ 1335024 w 1335301"/>
              <a:gd name="connsiteY3" fmla="*/ 658987 h 658987"/>
              <a:gd name="connsiteX0" fmla="*/ 0 w 1335301"/>
              <a:gd name="connsiteY0" fmla="*/ 585744 h 662185"/>
              <a:gd name="connsiteX1" fmla="*/ 685800 w 1335301"/>
              <a:gd name="connsiteY1" fmla="*/ 622320 h 662185"/>
              <a:gd name="connsiteX2" fmla="*/ 1014984 w 1335301"/>
              <a:gd name="connsiteY2" fmla="*/ 528 h 662185"/>
              <a:gd name="connsiteX3" fmla="*/ 1335024 w 1335301"/>
              <a:gd name="connsiteY3" fmla="*/ 658896 h 662185"/>
              <a:gd name="connsiteX0" fmla="*/ 0 w 1335312"/>
              <a:gd name="connsiteY0" fmla="*/ 284425 h 357577"/>
              <a:gd name="connsiteX1" fmla="*/ 685800 w 1335312"/>
              <a:gd name="connsiteY1" fmla="*/ 321001 h 357577"/>
              <a:gd name="connsiteX2" fmla="*/ 1024128 w 1335312"/>
              <a:gd name="connsiteY2" fmla="*/ 961 h 357577"/>
              <a:gd name="connsiteX3" fmla="*/ 1335024 w 1335312"/>
              <a:gd name="connsiteY3" fmla="*/ 357577 h 357577"/>
              <a:gd name="connsiteX0" fmla="*/ 0 w 1335312"/>
              <a:gd name="connsiteY0" fmla="*/ 284454 h 357606"/>
              <a:gd name="connsiteX1" fmla="*/ 539496 w 1335312"/>
              <a:gd name="connsiteY1" fmla="*/ 311886 h 357606"/>
              <a:gd name="connsiteX2" fmla="*/ 1024128 w 1335312"/>
              <a:gd name="connsiteY2" fmla="*/ 990 h 357606"/>
              <a:gd name="connsiteX3" fmla="*/ 1335024 w 1335312"/>
              <a:gd name="connsiteY3" fmla="*/ 357606 h 357606"/>
              <a:gd name="connsiteX0" fmla="*/ 0 w 1335353"/>
              <a:gd name="connsiteY0" fmla="*/ 285949 h 359101"/>
              <a:gd name="connsiteX1" fmla="*/ 539496 w 1335353"/>
              <a:gd name="connsiteY1" fmla="*/ 313381 h 359101"/>
              <a:gd name="connsiteX2" fmla="*/ 1024128 w 1335353"/>
              <a:gd name="connsiteY2" fmla="*/ 2485 h 359101"/>
              <a:gd name="connsiteX3" fmla="*/ 1335024 w 1335353"/>
              <a:gd name="connsiteY3" fmla="*/ 359101 h 359101"/>
              <a:gd name="connsiteX0" fmla="*/ 0 w 1335353"/>
              <a:gd name="connsiteY0" fmla="*/ 285949 h 359101"/>
              <a:gd name="connsiteX1" fmla="*/ 768096 w 1335353"/>
              <a:gd name="connsiteY1" fmla="*/ 148789 h 359101"/>
              <a:gd name="connsiteX2" fmla="*/ 1024128 w 1335353"/>
              <a:gd name="connsiteY2" fmla="*/ 2485 h 359101"/>
              <a:gd name="connsiteX3" fmla="*/ 1335024 w 1335353"/>
              <a:gd name="connsiteY3" fmla="*/ 359101 h 359101"/>
              <a:gd name="connsiteX0" fmla="*/ 0 w 1335353"/>
              <a:gd name="connsiteY0" fmla="*/ 286036 h 359188"/>
              <a:gd name="connsiteX1" fmla="*/ 691094 w 1335353"/>
              <a:gd name="connsiteY1" fmla="*/ 129625 h 359188"/>
              <a:gd name="connsiteX2" fmla="*/ 1024128 w 1335353"/>
              <a:gd name="connsiteY2" fmla="*/ 2572 h 359188"/>
              <a:gd name="connsiteX3" fmla="*/ 1335024 w 1335353"/>
              <a:gd name="connsiteY3" fmla="*/ 359188 h 359188"/>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5950 h 359102"/>
              <a:gd name="connsiteX1" fmla="*/ 1024128 w 1335353"/>
              <a:gd name="connsiteY1" fmla="*/ 2486 h 359102"/>
              <a:gd name="connsiteX2" fmla="*/ 1335024 w 1335353"/>
              <a:gd name="connsiteY2" fmla="*/ 359102 h 359102"/>
            </a:gdLst>
            <a:ahLst/>
            <a:cxnLst>
              <a:cxn ang="0">
                <a:pos x="connsiteX0" y="connsiteY0"/>
              </a:cxn>
              <a:cxn ang="0">
                <a:pos x="connsiteX1" y="connsiteY1"/>
              </a:cxn>
              <a:cxn ang="0">
                <a:pos x="connsiteX2" y="connsiteY2"/>
              </a:cxn>
            </a:cxnLst>
            <a:rect l="l" t="t" r="r" b="b"/>
            <a:pathLst>
              <a:path w="1335353" h="359102">
                <a:moveTo>
                  <a:pt x="0" y="285950"/>
                </a:moveTo>
                <a:cubicBezTo>
                  <a:pt x="213360" y="226895"/>
                  <a:pt x="801624" y="-9706"/>
                  <a:pt x="1024128" y="2486"/>
                </a:cubicBezTo>
                <a:cubicBezTo>
                  <a:pt x="1161288" y="-17326"/>
                  <a:pt x="1344168" y="79448"/>
                  <a:pt x="1335024" y="359102"/>
                </a:cubicBezTo>
              </a:path>
            </a:pathLst>
          </a:custGeom>
          <a:noFill/>
          <a:ln w="38100">
            <a:solidFill>
              <a:srgbClr val="0070C0"/>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C888C44D-C93C-E628-1CD6-98AD7E77AA17}"/>
              </a:ext>
            </a:extLst>
          </p:cNvPr>
          <p:cNvSpPr txBox="1"/>
          <p:nvPr/>
        </p:nvSpPr>
        <p:spPr>
          <a:xfrm>
            <a:off x="5632704" y="5815584"/>
            <a:ext cx="4836111" cy="900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FF0000"/>
                </a:solidFill>
                <a:effectLst/>
                <a:uLnTx/>
                <a:uFillTx/>
                <a:latin typeface="Verdana" panose="020B0604030504040204" pitchFamily="34" charset="0"/>
                <a:ea typeface="Verdana" panose="020B0604030504040204" pitchFamily="34" charset="0"/>
                <a:cs typeface="+mn-cs"/>
              </a:rPr>
              <a:t>Important: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The console.log can't run until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after the 'more code' finishes </a:t>
            </a:r>
          </a:p>
        </p:txBody>
      </p:sp>
      <p:sp>
        <p:nvSpPr>
          <p:cNvPr id="31" name="TextBox 30">
            <a:extLst>
              <a:ext uri="{FF2B5EF4-FFF2-40B4-BE49-F238E27FC236}">
                <a16:creationId xmlns:a16="http://schemas.microsoft.com/office/drawing/2014/main" id="{9BD30B9A-DE16-5AAE-ADFB-7ACB40482A92}"/>
              </a:ext>
            </a:extLst>
          </p:cNvPr>
          <p:cNvSpPr txBox="1"/>
          <p:nvPr/>
        </p:nvSpPr>
        <p:spPr>
          <a:xfrm>
            <a:off x="4718304" y="535838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lowchart: Document 32">
            <a:extLst>
              <a:ext uri="{FF2B5EF4-FFF2-40B4-BE49-F238E27FC236}">
                <a16:creationId xmlns:a16="http://schemas.microsoft.com/office/drawing/2014/main" id="{07809D9B-9FC6-C272-FA23-E2AC4390F178}"/>
              </a:ext>
            </a:extLst>
          </p:cNvPr>
          <p:cNvSpPr/>
          <p:nvPr/>
        </p:nvSpPr>
        <p:spPr>
          <a:xfrm>
            <a:off x="838200" y="5815584"/>
            <a:ext cx="3880104" cy="775716"/>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example1(10) starting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p1 is printing</a:t>
            </a:r>
          </a:p>
        </p:txBody>
      </p:sp>
    </p:spTree>
    <p:extLst>
      <p:ext uri="{BB962C8B-B14F-4D97-AF65-F5344CB8AC3E}">
        <p14:creationId xmlns:p14="http://schemas.microsoft.com/office/powerpoint/2010/main" val="2661099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E907-F70F-7705-2E0C-803AD7E5B574}"/>
              </a:ext>
            </a:extLst>
          </p:cNvPr>
          <p:cNvSpPr>
            <a:spLocks noGrp="1"/>
          </p:cNvSpPr>
          <p:nvPr>
            <p:ph type="title"/>
          </p:nvPr>
        </p:nvSpPr>
        <p:spPr/>
        <p:txBody>
          <a:bodyPr/>
          <a:lstStyle/>
          <a:p>
            <a:r>
              <a:rPr lang="en-US"/>
              <a:t>Async functions: from the outside in</a:t>
            </a:r>
          </a:p>
        </p:txBody>
      </p:sp>
      <p:sp>
        <p:nvSpPr>
          <p:cNvPr id="3" name="Content Placeholder 2">
            <a:extLst>
              <a:ext uri="{FF2B5EF4-FFF2-40B4-BE49-F238E27FC236}">
                <a16:creationId xmlns:a16="http://schemas.microsoft.com/office/drawing/2014/main" id="{0E59BEC5-42F1-CBC5-94A0-593213FB2B0A}"/>
              </a:ext>
            </a:extLst>
          </p:cNvPr>
          <p:cNvSpPr>
            <a:spLocks noGrp="1"/>
          </p:cNvSpPr>
          <p:nvPr>
            <p:ph idx="1"/>
          </p:nvPr>
        </p:nvSpPr>
        <p:spPr/>
        <p:txBody>
          <a:bodyPr/>
          <a:lstStyle/>
          <a:p>
            <a:r>
              <a:rPr lang="en-US"/>
              <a:t>What can async functions do?</a:t>
            </a:r>
          </a:p>
          <a:p>
            <a:r>
              <a:rPr lang="en-US"/>
              <a:t>What are the typical patterns for applying them?</a:t>
            </a:r>
          </a:p>
        </p:txBody>
      </p:sp>
      <p:sp>
        <p:nvSpPr>
          <p:cNvPr id="4" name="Slide Number Placeholder 3">
            <a:extLst>
              <a:ext uri="{FF2B5EF4-FFF2-40B4-BE49-F238E27FC236}">
                <a16:creationId xmlns:a16="http://schemas.microsoft.com/office/drawing/2014/main" id="{359632F8-DD1C-9C8E-B7A7-277B84A41C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81333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4D36-7AFC-C977-D8B9-1CA48E475953}"/>
              </a:ext>
            </a:extLst>
          </p:cNvPr>
          <p:cNvSpPr>
            <a:spLocks noGrp="1"/>
          </p:cNvSpPr>
          <p:nvPr>
            <p:ph type="title"/>
          </p:nvPr>
        </p:nvSpPr>
        <p:spPr>
          <a:xfrm>
            <a:off x="838200" y="18255"/>
            <a:ext cx="8255000" cy="1325563"/>
          </a:xfrm>
        </p:spPr>
        <p:txBody>
          <a:bodyPr>
            <a:normAutofit/>
          </a:bodyPr>
          <a:lstStyle/>
          <a:p>
            <a:r>
              <a:rPr lang="en-US"/>
              <a:t>Async functions return promises</a:t>
            </a:r>
          </a:p>
        </p:txBody>
      </p:sp>
      <p:sp>
        <p:nvSpPr>
          <p:cNvPr id="3" name="Content Placeholder 2">
            <a:extLst>
              <a:ext uri="{FF2B5EF4-FFF2-40B4-BE49-F238E27FC236}">
                <a16:creationId xmlns:a16="http://schemas.microsoft.com/office/drawing/2014/main" id="{A4B1C00C-56E2-81C2-B712-ECAC121D2675}"/>
              </a:ext>
            </a:extLst>
          </p:cNvPr>
          <p:cNvSpPr>
            <a:spLocks noGrp="1"/>
          </p:cNvSpPr>
          <p:nvPr>
            <p:ph idx="1"/>
          </p:nvPr>
        </p:nvSpPr>
        <p:spPr>
          <a:xfrm>
            <a:off x="5764695" y="1582336"/>
            <a:ext cx="6361945" cy="3214871"/>
          </a:xfrm>
          <a:ln>
            <a:solidFill>
              <a:schemeClr val="tx1"/>
            </a:solidFill>
          </a:ln>
        </p:spPr>
        <p:txBody>
          <a:bodyPr anchor="ctr">
            <a:noAutofit/>
          </a:bodyPr>
          <a:lstStyle/>
          <a:p>
            <a:pPr marL="0" indent="0">
              <a:buNone/>
            </a:pPr>
            <a:r>
              <a:rPr lang="en-US" sz="2000">
                <a:solidFill>
                  <a:prstClr val="black"/>
                </a:solidFill>
              </a:rPr>
              <a:t>$ </a:t>
            </a:r>
            <a:r>
              <a:rPr lang="en-US" sz="2000" err="1">
                <a:solidFill>
                  <a:prstClr val="black"/>
                </a:solidFill>
              </a:rPr>
              <a:t>npx</a:t>
            </a:r>
            <a:r>
              <a:rPr lang="en-US" sz="2000">
                <a:solidFill>
                  <a:prstClr val="black"/>
                </a:solidFill>
              </a:rPr>
              <a:t> </a:t>
            </a:r>
            <a:r>
              <a:rPr lang="en-US" sz="2000" err="1">
                <a:solidFill>
                  <a:prstClr val="black"/>
                </a:solidFill>
              </a:rPr>
              <a:t>ts</a:t>
            </a:r>
            <a:r>
              <a:rPr lang="en-US" sz="2000">
                <a:solidFill>
                  <a:prstClr val="black"/>
                </a:solidFill>
              </a:rPr>
              <a:t>-node </a:t>
            </a:r>
            <a:r>
              <a:rPr lang="en-US" sz="2000" err="1">
                <a:solidFill>
                  <a:prstClr val="black"/>
                </a:solidFill>
              </a:rPr>
              <a:t>AsyncReturnsPromise.ts</a:t>
            </a:r>
            <a:endParaRPr lang="en-US" sz="2000">
              <a:solidFill>
                <a:prstClr val="black"/>
              </a:solidFill>
            </a:endParaRPr>
          </a:p>
          <a:p>
            <a:pPr marL="0" indent="0">
              <a:buNone/>
            </a:pPr>
            <a:r>
              <a:rPr lang="en-US" sz="2000">
                <a:solidFill>
                  <a:prstClr val="black"/>
                </a:solidFill>
              </a:rPr>
              <a:t>starting main</a:t>
            </a:r>
          </a:p>
          <a:p>
            <a:pPr marL="0" indent="0">
              <a:buNone/>
            </a:pPr>
            <a:r>
              <a:rPr lang="en-US" sz="2000">
                <a:solidFill>
                  <a:prstClr val="black"/>
                </a:solidFill>
              </a:rPr>
              <a:t>example1(10) starting</a:t>
            </a:r>
          </a:p>
          <a:p>
            <a:pPr marL="0" indent="0">
              <a:buNone/>
            </a:pPr>
            <a:r>
              <a:rPr lang="en-US" sz="2000">
                <a:solidFill>
                  <a:prstClr val="black"/>
                </a:solidFill>
              </a:rPr>
              <a:t>p1 is printing</a:t>
            </a:r>
          </a:p>
          <a:p>
            <a:pPr marL="0" indent="0">
              <a:buNone/>
            </a:pPr>
            <a:r>
              <a:rPr lang="en-US" sz="2000">
                <a:solidFill>
                  <a:prstClr val="black"/>
                </a:solidFill>
              </a:rPr>
              <a:t>example1(10) returned Promise { &lt;pending&gt; }</a:t>
            </a:r>
          </a:p>
          <a:p>
            <a:pPr marL="0" indent="0">
              <a:buNone/>
            </a:pPr>
            <a:r>
              <a:rPr lang="en-US" sz="2000">
                <a:solidFill>
                  <a:prstClr val="black"/>
                </a:solidFill>
              </a:rPr>
              <a:t>main finished</a:t>
            </a:r>
          </a:p>
          <a:p>
            <a:pPr marL="0" indent="0">
              <a:buNone/>
            </a:pPr>
            <a:r>
              <a:rPr lang="en-US" sz="2000">
                <a:solidFill>
                  <a:prstClr val="black"/>
                </a:solidFill>
              </a:rPr>
              <a:t>example1(10) finishing</a:t>
            </a:r>
          </a:p>
        </p:txBody>
      </p:sp>
      <p:sp>
        <p:nvSpPr>
          <p:cNvPr id="4" name="Slide Number Placeholder 3">
            <a:extLst>
              <a:ext uri="{FF2B5EF4-FFF2-40B4-BE49-F238E27FC236}">
                <a16:creationId xmlns:a16="http://schemas.microsoft.com/office/drawing/2014/main" id="{449A2954-F539-FFF4-09C9-5613E10DCBD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Rectangle: Rounded Corners 7">
            <a:extLst>
              <a:ext uri="{FF2B5EF4-FFF2-40B4-BE49-F238E27FC236}">
                <a16:creationId xmlns:a16="http://schemas.microsoft.com/office/drawing/2014/main" id="{6632C714-5202-0898-55DE-9D4586D6C35A}"/>
              </a:ext>
            </a:extLst>
          </p:cNvPr>
          <p:cNvSpPr/>
          <p:nvPr/>
        </p:nvSpPr>
        <p:spPr>
          <a:xfrm>
            <a:off x="6185067" y="5389435"/>
            <a:ext cx="564049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/async-await/</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AsyncReturnsPromise.ts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835DE73-A127-0753-86E7-7D5C35F1C90C}"/>
              </a:ext>
            </a:extLst>
          </p:cNvPr>
          <p:cNvSpPr txBox="1"/>
          <p:nvPr/>
        </p:nvSpPr>
        <p:spPr>
          <a:xfrm>
            <a:off x="366436" y="1668776"/>
            <a:ext cx="7176636"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export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example1(n: number)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starting`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 =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promiseToPrint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`p1 is printing`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finishing`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main1()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'starting main'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res = example1(</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10</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 (</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'example1(10) returned'</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res)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'main finished'</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main1();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91821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4C33C-00F5-A586-E68A-55278C4E3093}"/>
              </a:ext>
            </a:extLst>
          </p:cNvPr>
          <p:cNvSpPr>
            <a:spLocks noGrp="1"/>
          </p:cNvSpPr>
          <p:nvPr>
            <p:ph type="title"/>
          </p:nvPr>
        </p:nvSpPr>
        <p:spPr/>
        <p:txBody>
          <a:bodyPr/>
          <a:lstStyle/>
          <a:p>
            <a:r>
              <a:rPr lang="en-US" err="1"/>
              <a:t>Asyncs</a:t>
            </a:r>
            <a:r>
              <a:rPr lang="en-US"/>
              <a:t> can be nested</a:t>
            </a:r>
          </a:p>
        </p:txBody>
      </p:sp>
      <p:sp>
        <p:nvSpPr>
          <p:cNvPr id="4" name="Slide Number Placeholder 3">
            <a:extLst>
              <a:ext uri="{FF2B5EF4-FFF2-40B4-BE49-F238E27FC236}">
                <a16:creationId xmlns:a16="http://schemas.microsoft.com/office/drawing/2014/main" id="{FFB30298-CEDF-C5EC-A858-B152A98C331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1A49BCA-C52B-C74B-6535-4B902ADF0124}"/>
              </a:ext>
            </a:extLst>
          </p:cNvPr>
          <p:cNvSpPr txBox="1"/>
          <p:nvPr/>
        </p:nvSpPr>
        <p:spPr>
          <a:xfrm>
            <a:off x="838200" y="1507631"/>
            <a:ext cx="6094476" cy="427809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export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example2(n: number): Promise&lt;void&gt;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`example2(</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starting`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 = example1(n);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`example2(</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finishing`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'starting main'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example2(</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10</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'main finished'</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main();</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
        <p:nvSpPr>
          <p:cNvPr id="7" name="Rectangle: Rounded Corners 6">
            <a:extLst>
              <a:ext uri="{FF2B5EF4-FFF2-40B4-BE49-F238E27FC236}">
                <a16:creationId xmlns:a16="http://schemas.microsoft.com/office/drawing/2014/main" id="{5C2FD63A-BDE7-A71E-F801-9E9B3E31A4E3}"/>
              </a:ext>
            </a:extLst>
          </p:cNvPr>
          <p:cNvSpPr/>
          <p:nvPr/>
        </p:nvSpPr>
        <p:spPr>
          <a:xfrm>
            <a:off x="6323076" y="247275"/>
            <a:ext cx="480382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/async-await/</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nestedAsyncs.ts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1D436141-C79F-0D6A-F275-CD41520A14F4}"/>
              </a:ext>
            </a:extLst>
          </p:cNvPr>
          <p:cNvSpPr txBox="1">
            <a:spLocks/>
          </p:cNvSpPr>
          <p:nvPr/>
        </p:nvSpPr>
        <p:spPr>
          <a:xfrm>
            <a:off x="5787688" y="1457960"/>
            <a:ext cx="5874596" cy="3214871"/>
          </a:xfrm>
          <a:prstGeom prst="rect">
            <a:avLst/>
          </a:prstGeom>
          <a:ln w="12700">
            <a:solidFill>
              <a:schemeClr val="tx1"/>
            </a:solid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n-US" sz="1800" b="0" i="0" u="none" strike="noStrike" kern="1200" cap="none" spc="0" normalizeH="0" baseline="0" noProof="0" err="1">
                <a:ln>
                  <a:noFill/>
                </a:ln>
                <a:solidFill>
                  <a:prstClr val="black"/>
                </a:solidFill>
                <a:effectLst/>
                <a:uLnTx/>
                <a:uFillTx/>
                <a:latin typeface="Verdana" panose="020B0604030504040204" pitchFamily="34" charset="0"/>
                <a:ea typeface="Verdana" panose="020B0604030504040204" pitchFamily="34" charset="0"/>
                <a:cs typeface="+mn-cs"/>
              </a:rPr>
              <a:t>npx</a:t>
            </a: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n-US" sz="1800" b="0" i="0" u="none" strike="noStrike" kern="1200" cap="none" spc="0" normalizeH="0" baseline="0" noProof="0" err="1">
                <a:ln>
                  <a:noFill/>
                </a:ln>
                <a:solidFill>
                  <a:prstClr val="black"/>
                </a:solidFill>
                <a:effectLst/>
                <a:uLnTx/>
                <a:uFillTx/>
                <a:latin typeface="Verdana" panose="020B0604030504040204" pitchFamily="34" charset="0"/>
                <a:ea typeface="Verdana" panose="020B0604030504040204" pitchFamily="34" charset="0"/>
                <a:cs typeface="+mn-cs"/>
              </a:rPr>
              <a:t>ts</a:t>
            </a: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-node </a:t>
            </a:r>
            <a:r>
              <a:rPr kumimoji="0" lang="en-US" sz="1800" b="0" i="0" u="none" strike="noStrike" kern="1200" cap="none" spc="0" normalizeH="0" baseline="0" noProof="0" err="1">
                <a:ln>
                  <a:noFill/>
                </a:ln>
                <a:solidFill>
                  <a:prstClr val="black"/>
                </a:solidFill>
                <a:effectLst/>
                <a:uLnTx/>
                <a:uFillTx/>
                <a:latin typeface="Verdana" panose="020B0604030504040204" pitchFamily="34" charset="0"/>
                <a:ea typeface="Verdana" panose="020B0604030504040204" pitchFamily="34" charset="0"/>
                <a:cs typeface="+mn-cs"/>
              </a:rPr>
              <a:t>nestedAsyncs.ts</a:t>
            </a:r>
            <a:endPar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starting main</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example2(10) starting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example1(10) starting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p1 is printing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main finished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example1(10) finishing</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example2(10) finishing</a:t>
            </a:r>
          </a:p>
        </p:txBody>
      </p:sp>
    </p:spTree>
    <p:extLst>
      <p:ext uri="{BB962C8B-B14F-4D97-AF65-F5344CB8AC3E}">
        <p14:creationId xmlns:p14="http://schemas.microsoft.com/office/powerpoint/2010/main" val="98906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allAtOnce"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3B3C-4250-09C3-6461-896D2C66538A}"/>
              </a:ext>
            </a:extLst>
          </p:cNvPr>
          <p:cNvSpPr>
            <a:spLocks noGrp="1"/>
          </p:cNvSpPr>
          <p:nvPr>
            <p:ph type="title"/>
          </p:nvPr>
        </p:nvSpPr>
        <p:spPr/>
        <p:txBody>
          <a:bodyPr/>
          <a:lstStyle/>
          <a:p>
            <a:r>
              <a:rPr lang="en-US"/>
              <a:t>Running Multiple Promises Asynchronously</a:t>
            </a:r>
          </a:p>
        </p:txBody>
      </p:sp>
      <p:sp>
        <p:nvSpPr>
          <p:cNvPr id="3" name="Slide Number Placeholder 2">
            <a:extLst>
              <a:ext uri="{FF2B5EF4-FFF2-40B4-BE49-F238E27FC236}">
                <a16:creationId xmlns:a16="http://schemas.microsoft.com/office/drawing/2014/main" id="{31EB6B5E-ED2E-3B94-E2A2-D765327814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F97A3FB-7194-F34C-87A6-2D692877C51B}"/>
              </a:ext>
            </a:extLst>
          </p:cNvPr>
          <p:cNvSpPr txBox="1"/>
          <p:nvPr/>
        </p:nvSpPr>
        <p:spPr>
          <a:xfrm>
            <a:off x="219075" y="1325563"/>
            <a:ext cx="6184900"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export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example1(n: number)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starting`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 =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promiseToPrint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`p1 is printing`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finishing`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make3AsynchronousPromises()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'starting make3AsynchronousPromises'</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100</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200</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300</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'make3AsynchronousPromises finished'</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make3AsynchronousPromises()</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
        <p:nvSpPr>
          <p:cNvPr id="11" name="TextBox 10">
            <a:extLst>
              <a:ext uri="{FF2B5EF4-FFF2-40B4-BE49-F238E27FC236}">
                <a16:creationId xmlns:a16="http://schemas.microsoft.com/office/drawing/2014/main" id="{9269D7A1-870A-6DFC-8129-0034FF6C1F00}"/>
              </a:ext>
            </a:extLst>
          </p:cNvPr>
          <p:cNvSpPr txBox="1"/>
          <p:nvPr/>
        </p:nvSpPr>
        <p:spPr>
          <a:xfrm>
            <a:off x="6403975" y="1588244"/>
            <a:ext cx="5568950"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n-US" sz="1800" b="0" i="0" u="none" strike="noStrike" kern="1200" cap="none" spc="0" normalizeH="0" baseline="0" noProof="0" err="1">
                <a:ln>
                  <a:noFill/>
                </a:ln>
                <a:solidFill>
                  <a:prstClr val="black"/>
                </a:solidFill>
                <a:effectLst/>
                <a:uLnTx/>
                <a:uFillTx/>
                <a:latin typeface="Verdana" panose="020B0604030504040204" pitchFamily="34" charset="0"/>
                <a:ea typeface="Verdana" panose="020B0604030504040204" pitchFamily="34" charset="0"/>
                <a:cs typeface="+mn-cs"/>
              </a:rPr>
              <a:t>npx</a:t>
            </a: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 </a:t>
            </a:r>
            <a:r>
              <a:rPr kumimoji="0" lang="en-US" sz="1800" b="0" i="0" u="none" strike="noStrike" kern="1200" cap="none" spc="0" normalizeH="0" baseline="0" noProof="0" err="1">
                <a:ln>
                  <a:noFill/>
                </a:ln>
                <a:solidFill>
                  <a:prstClr val="black"/>
                </a:solidFill>
                <a:effectLst/>
                <a:uLnTx/>
                <a:uFillTx/>
                <a:latin typeface="Verdana" panose="020B0604030504040204" pitchFamily="34" charset="0"/>
                <a:ea typeface="Verdana" panose="020B0604030504040204" pitchFamily="34" charset="0"/>
                <a:cs typeface="+mn-cs"/>
              </a:rPr>
              <a:t>ts</a:t>
            </a: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-node </a:t>
            </a:r>
            <a:r>
              <a:rPr kumimoji="0" lang="en-US" sz="1800" b="0" i="0" u="none" strike="noStrike" kern="1200" cap="none" spc="0" normalizeH="0" baseline="0" noProof="0" err="1">
                <a:ln>
                  <a:noFill/>
                </a:ln>
                <a:solidFill>
                  <a:prstClr val="black"/>
                </a:solidFill>
                <a:effectLst/>
                <a:uLnTx/>
                <a:uFillTx/>
                <a:latin typeface="Verdana" panose="020B0604030504040204" pitchFamily="34" charset="0"/>
                <a:ea typeface="Verdana" panose="020B0604030504040204" pitchFamily="34" charset="0"/>
                <a:cs typeface="+mn-cs"/>
              </a:rPr>
              <a:t>ThreeAsynchronousPromises.ts</a:t>
            </a:r>
            <a:endPar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starting make3AsynchronousPromises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example1(100) starting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p1 is printing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example1(200) starting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p1 is printing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example1(300) starting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p1 is printing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make3AsynchronousPromises finished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example1(100) finishing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example1(200) finishing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example1(300) finishing</a:t>
            </a:r>
          </a:p>
        </p:txBody>
      </p:sp>
      <p:sp>
        <p:nvSpPr>
          <p:cNvPr id="12" name="Rectangle: Rounded Corners 11">
            <a:extLst>
              <a:ext uri="{FF2B5EF4-FFF2-40B4-BE49-F238E27FC236}">
                <a16:creationId xmlns:a16="http://schemas.microsoft.com/office/drawing/2014/main" id="{D110B00E-B114-A54B-D370-3617DAFE9FEA}"/>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/async-await/</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ThreeAsynchronousPromises.ts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7007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bg/>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allAtOnce"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a:bodyPr>
          <a:lstStyle/>
          <a:p>
            <a:r>
              <a:rPr lang="en-US"/>
              <a:t>At the end of this lesson, you should be prepared to:</a:t>
            </a:r>
          </a:p>
          <a:p>
            <a:pPr lvl="1"/>
            <a:r>
              <a:rPr lang="en-US"/>
              <a:t>Explain the difference between JS run-to-completion semantics and interrupt-based semantics.</a:t>
            </a:r>
          </a:p>
          <a:p>
            <a:pPr lvl="1"/>
            <a:r>
              <a:rPr lang="en-US"/>
              <a:t>Given a simple program using async/await, work out the order in which the statements in the program will run.</a:t>
            </a:r>
          </a:p>
          <a:p>
            <a:pPr lvl="1"/>
            <a:r>
              <a:rPr lang="en-US"/>
              <a:t>Write simple programs that create and manage promises using async/await</a:t>
            </a:r>
          </a:p>
          <a:p>
            <a:pPr lvl="1"/>
            <a:r>
              <a:rPr lang="en-US"/>
              <a:t>Write simple programs to mask latency with concurrency by using non-blocking IO and </a:t>
            </a:r>
            <a:r>
              <a:rPr lang="en-US" err="1"/>
              <a:t>Promise.all</a:t>
            </a:r>
            <a:r>
              <a:rPr lang="en-US"/>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4857-962C-2492-774D-0351C4F7B198}"/>
              </a:ext>
            </a:extLst>
          </p:cNvPr>
          <p:cNvSpPr>
            <a:spLocks noGrp="1"/>
          </p:cNvSpPr>
          <p:nvPr>
            <p:ph type="title"/>
          </p:nvPr>
        </p:nvSpPr>
        <p:spPr/>
        <p:txBody>
          <a:bodyPr/>
          <a:lstStyle/>
          <a:p>
            <a:r>
              <a:rPr lang="en-US"/>
              <a:t>Running Multiple Promises Sequentially</a:t>
            </a:r>
          </a:p>
        </p:txBody>
      </p:sp>
      <p:sp>
        <p:nvSpPr>
          <p:cNvPr id="3" name="Slide Number Placeholder 2">
            <a:extLst>
              <a:ext uri="{FF2B5EF4-FFF2-40B4-BE49-F238E27FC236}">
                <a16:creationId xmlns:a16="http://schemas.microsoft.com/office/drawing/2014/main" id="{7BA3A7DF-D695-7E9A-A7FF-0FC5C2199A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BC5D20E-FE1A-4F23-834B-6A8559E2EE02}"/>
              </a:ext>
            </a:extLst>
          </p:cNvPr>
          <p:cNvSpPr txBox="1"/>
          <p:nvPr/>
        </p:nvSpPr>
        <p:spPr>
          <a:xfrm>
            <a:off x="228600" y="1483643"/>
            <a:ext cx="6096000" cy="403187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export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example1(n: number):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starting`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 =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promiseToPrint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`p1 is printing`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finishing`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make3SequentialPromises()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'starting make3SequentialPromises'</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100</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200</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300</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'make3SequentialPromises finished'</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make3SequentialPromises()</a:t>
            </a:r>
          </a:p>
        </p:txBody>
      </p:sp>
      <p:sp>
        <p:nvSpPr>
          <p:cNvPr id="7" name="TextBox 6">
            <a:extLst>
              <a:ext uri="{FF2B5EF4-FFF2-40B4-BE49-F238E27FC236}">
                <a16:creationId xmlns:a16="http://schemas.microsoft.com/office/drawing/2014/main" id="{FADE3376-7DE2-7549-9A81-6B8DD9C0C8D8}"/>
              </a:ext>
            </a:extLst>
          </p:cNvPr>
          <p:cNvSpPr txBox="1"/>
          <p:nvPr/>
        </p:nvSpPr>
        <p:spPr>
          <a:xfrm>
            <a:off x="6324600" y="1499419"/>
            <a:ext cx="5867400" cy="3416320"/>
          </a:xfrm>
          <a:prstGeom prst="rect">
            <a:avLst/>
          </a:prstGeom>
          <a:no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Verdana" panose="020B0604030504040204" pitchFamily="34" charset="0"/>
                <a:cs typeface="+mn-cs"/>
              </a:rPr>
              <a:t>npx</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Verdana" panose="020B0604030504040204" pitchFamily="34" charset="0"/>
                <a:cs typeface="+mn-cs"/>
              </a:rPr>
              <a:t>ts</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-node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Verdana" panose="020B0604030504040204" pitchFamily="34" charset="0"/>
                <a:cs typeface="+mn-cs"/>
              </a:rPr>
              <a:t>ThreeSequentialPromises.ts</a:t>
            </a:r>
            <a:endPar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starting make3SequentialPromises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example1(100) starting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p1 is printing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example1(100) finishing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example1(200) starting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p1 is printing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example1(200) finishing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example1(300) starting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p1 is printing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example1(300) finishing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Verdana" panose="020B0604030504040204" pitchFamily="34" charset="0"/>
                <a:cs typeface="+mn-cs"/>
              </a:rPr>
              <a:t>make3SequentialPromises finished</a:t>
            </a:r>
          </a:p>
        </p:txBody>
      </p:sp>
      <p:sp>
        <p:nvSpPr>
          <p:cNvPr id="10" name="Rectangle: Rounded Corners 9">
            <a:extLst>
              <a:ext uri="{FF2B5EF4-FFF2-40B4-BE49-F238E27FC236}">
                <a16:creationId xmlns:a16="http://schemas.microsoft.com/office/drawing/2014/main" id="{19EB049A-01D9-740C-CA8B-00A8FF5A2752}"/>
              </a:ext>
            </a:extLst>
          </p:cNvPr>
          <p:cNvSpPr/>
          <p:nvPr/>
        </p:nvSpPr>
        <p:spPr>
          <a:xfrm>
            <a:off x="5411765" y="5694621"/>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/async-await/</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ThreeSequentialPromises.ts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61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E5B6F-2FC5-8E9A-8528-5CD0523CB059}"/>
              </a:ext>
            </a:extLst>
          </p:cNvPr>
          <p:cNvSpPr>
            <a:spLocks noGrp="1"/>
          </p:cNvSpPr>
          <p:nvPr>
            <p:ph type="title"/>
          </p:nvPr>
        </p:nvSpPr>
        <p:spPr/>
        <p:txBody>
          <a:bodyPr/>
          <a:lstStyle/>
          <a:p>
            <a:r>
              <a:rPr lang="en-US"/>
              <a:t>Promises can pass values to one another</a:t>
            </a:r>
          </a:p>
        </p:txBody>
      </p:sp>
      <p:sp>
        <p:nvSpPr>
          <p:cNvPr id="3" name="Slide Number Placeholder 2">
            <a:extLst>
              <a:ext uri="{FF2B5EF4-FFF2-40B4-BE49-F238E27FC236}">
                <a16:creationId xmlns:a16="http://schemas.microsoft.com/office/drawing/2014/main" id="{A269E93A-B707-501D-18B5-35E2CFE62D3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DA4D050-E37D-FDD2-AB87-E286ADE5D582}"/>
              </a:ext>
            </a:extLst>
          </p:cNvPr>
          <p:cNvSpPr txBox="1"/>
          <p:nvPr/>
        </p:nvSpPr>
        <p:spPr>
          <a:xfrm>
            <a:off x="215900" y="1485870"/>
            <a:ext cx="6489700" cy="507831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export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example1(n: number)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starting`</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 = promiseToPrint(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`p1 is printing`</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`example1(</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finishing`</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pass this to any waiting promises</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this is NOT the value of the async function</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n+</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promisesPassingValues()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'starting promisesPassingValues'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res1 =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100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res2 =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example1(res1);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res3 =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example1(res2);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`res3 =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res3</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'promisesPassingValues finished'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p:txBody>
      </p:sp>
      <p:sp>
        <p:nvSpPr>
          <p:cNvPr id="7" name="TextBox 6">
            <a:extLst>
              <a:ext uri="{FF2B5EF4-FFF2-40B4-BE49-F238E27FC236}">
                <a16:creationId xmlns:a16="http://schemas.microsoft.com/office/drawing/2014/main" id="{04EDC408-D248-0EAD-4F6E-13741A8B6A80}"/>
              </a:ext>
            </a:extLst>
          </p:cNvPr>
          <p:cNvSpPr txBox="1"/>
          <p:nvPr/>
        </p:nvSpPr>
        <p:spPr>
          <a:xfrm>
            <a:off x="6299200" y="1582340"/>
            <a:ext cx="5773530" cy="369331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npx</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ts</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-node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PromisesPassingValues.ts</a:t>
            </a:r>
            <a:endPar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promisesPassingValues</a:t>
            </a:r>
            <a:endPar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example1(100) starting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p1 is printing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example1(100) finishing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highlight>
                  <a:srgbClr val="FFFF00"/>
                </a:highlight>
                <a:uLnTx/>
                <a:uFillTx/>
                <a:latin typeface="Lucida Console" panose="020B0609040504020204" pitchFamily="49" charset="0"/>
                <a:ea typeface="+mn-ea"/>
                <a:cs typeface="+mn-cs"/>
              </a:rPr>
              <a:t>example1(110) starting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p1 is printing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example1(110) finishing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highlight>
                  <a:srgbClr val="FFFF00"/>
                </a:highlight>
                <a:uLnTx/>
                <a:uFillTx/>
                <a:latin typeface="Lucida Console" panose="020B0609040504020204" pitchFamily="49" charset="0"/>
                <a:ea typeface="+mn-ea"/>
                <a:cs typeface="+mn-cs"/>
              </a:rPr>
              <a:t>example1(120) starting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p1 is printing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example1(120) finishing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res3 = 130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promisesPassingValues</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finished</a:t>
            </a:r>
          </a:p>
        </p:txBody>
      </p:sp>
      <p:sp>
        <p:nvSpPr>
          <p:cNvPr id="8" name="Rectangle: Rounded Corners 7">
            <a:extLst>
              <a:ext uri="{FF2B5EF4-FFF2-40B4-BE49-F238E27FC236}">
                <a16:creationId xmlns:a16="http://schemas.microsoft.com/office/drawing/2014/main" id="{6BACE986-9F54-533E-95EE-3378F5474DB1}"/>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/async-await/</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PromisesPassingValues.ts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52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D00F-60C1-1592-FD33-AE3D42A70A17}"/>
              </a:ext>
            </a:extLst>
          </p:cNvPr>
          <p:cNvSpPr>
            <a:spLocks noGrp="1"/>
          </p:cNvSpPr>
          <p:nvPr>
            <p:ph type="title"/>
          </p:nvPr>
        </p:nvSpPr>
        <p:spPr/>
        <p:txBody>
          <a:bodyPr/>
          <a:lstStyle/>
          <a:p>
            <a:r>
              <a:rPr lang="en-US"/>
              <a:t>Recover from failure with try/catch</a:t>
            </a:r>
          </a:p>
        </p:txBody>
      </p:sp>
      <p:sp>
        <p:nvSpPr>
          <p:cNvPr id="3" name="Slide Number Placeholder 2">
            <a:extLst>
              <a:ext uri="{FF2B5EF4-FFF2-40B4-BE49-F238E27FC236}">
                <a16:creationId xmlns:a16="http://schemas.microsoft.com/office/drawing/2014/main" id="{3F203142-24D8-385F-339B-4B441BD9690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4434318-E981-7294-9EB5-A0CF5FA85ACB}"/>
              </a:ext>
            </a:extLst>
          </p:cNvPr>
          <p:cNvSpPr txBox="1"/>
          <p:nvPr/>
        </p:nvSpPr>
        <p:spPr>
          <a:xfrm>
            <a:off x="838200" y="1407934"/>
            <a:ext cx="7683500" cy="550920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promise to fail if </a:t>
            </a:r>
            <a:r>
              <a:rPr kumimoji="0" lang="en-US" sz="1600" b="0" i="0" u="none" strike="noStrike" kern="1200" cap="none" spc="0" normalizeH="0" baseline="0" noProof="0" err="1">
                <a:ln>
                  <a:noFill/>
                </a:ln>
                <a:solidFill>
                  <a:srgbClr val="008000"/>
                </a:solidFill>
                <a:effectLst/>
                <a:uLnTx/>
                <a:uFillTx/>
                <a:latin typeface="Consolas" panose="020B0609020204030204" pitchFamily="49" charset="0"/>
                <a:ea typeface="+mn-ea"/>
                <a:cs typeface="+mn-cs"/>
              </a:rPr>
              <a:t>shouldFail</a:t>
            </a:r>
            <a:r>
              <a:rPr kumimoji="0" lang="en-US" sz="16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is true</a:t>
            </a: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import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promiseMaybeFail</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from</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6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promiseMaybeFail</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script(</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shouldFail:boolean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'starting script with </a:t>
            </a:r>
            <a:r>
              <a:rPr kumimoji="0" lang="en-US" sz="16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shouldFail</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shouldFail</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try</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promiseMaybeFail</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shouldFail</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'promise succeeded'</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catch</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(e) {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'promise failed, but error caught'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'script finished successfully'</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main1()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script(</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false</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console.log(</a:t>
            </a:r>
            <a:r>
              <a:rPr kumimoji="0" lang="en-US" sz="16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script(</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true</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main1()</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
        <p:nvSpPr>
          <p:cNvPr id="7" name="TextBox 6">
            <a:extLst>
              <a:ext uri="{FF2B5EF4-FFF2-40B4-BE49-F238E27FC236}">
                <a16:creationId xmlns:a16="http://schemas.microsoft.com/office/drawing/2014/main" id="{00B3C64B-72E8-B3CF-1E0A-A7098B3B4DBD}"/>
              </a:ext>
            </a:extLst>
          </p:cNvPr>
          <p:cNvSpPr txBox="1"/>
          <p:nvPr/>
        </p:nvSpPr>
        <p:spPr>
          <a:xfrm>
            <a:off x="5440680" y="1422173"/>
            <a:ext cx="6751320" cy="2585323"/>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npx</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ts</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-node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recoveringFromPromiseFailure.ts</a:t>
            </a:r>
            <a:endPar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script with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shouldFail</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  false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promise succeeded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script finished successfully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script with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shouldFail</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  true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promise failed, but error caught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script finished successfully</a:t>
            </a:r>
          </a:p>
        </p:txBody>
      </p:sp>
      <p:sp>
        <p:nvSpPr>
          <p:cNvPr id="4" name="Rectangle: Rounded Corners 3">
            <a:extLst>
              <a:ext uri="{FF2B5EF4-FFF2-40B4-BE49-F238E27FC236}">
                <a16:creationId xmlns:a16="http://schemas.microsoft.com/office/drawing/2014/main" id="{3BBB9615-2B21-10BB-8089-801B386572E5}"/>
              </a:ext>
            </a:extLst>
          </p:cNvPr>
          <p:cNvSpPr/>
          <p:nvPr/>
        </p:nvSpPr>
        <p:spPr>
          <a:xfrm>
            <a:off x="4954565" y="529982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/async-await/</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recoveringFromPromiseFailure.ts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7910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One Event Loop means that we have single thread of execution</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err="1">
                <a:ln>
                  <a:noFill/>
                </a:ln>
                <a:solidFill>
                  <a:prstClr val="black"/>
                </a:solidFill>
                <a:effectLst/>
                <a:uLnTx/>
                <a:uFillTx/>
                <a:latin typeface="Verdana" panose="020B0604030504040204" pitchFamily="34" charset="0"/>
                <a:ea typeface="Verdana" panose="020B0604030504040204" pitchFamily="34" charset="0"/>
                <a:cs typeface="+mn-cs"/>
              </a:rPr>
              <a:t>WebAPI</a:t>
            </a:r>
            <a:r>
              <a:rPr kumimoji="0" lang="en-US" sz="2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 are used for asynchronous tasks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Queues are used for “await”-</a:t>
            </a:r>
            <a:r>
              <a:rPr kumimoji="0" lang="en-US" sz="2400" b="0" i="0" u="none" strike="noStrike" kern="1200" cap="none" spc="0" normalizeH="0" baseline="0" noProof="0" err="1">
                <a:ln>
                  <a:noFill/>
                </a:ln>
                <a:solidFill>
                  <a:prstClr val="black"/>
                </a:solidFill>
                <a:effectLst/>
                <a:uLnTx/>
                <a:uFillTx/>
                <a:latin typeface="Verdana" panose="020B0604030504040204" pitchFamily="34" charset="0"/>
                <a:ea typeface="Verdana" panose="020B0604030504040204" pitchFamily="34" charset="0"/>
                <a:cs typeface="+mn-cs"/>
              </a:rPr>
              <a:t>ing</a:t>
            </a:r>
            <a:r>
              <a:rPr kumimoji="0" lang="en-US" sz="2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 tasks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When call stack gets empty, event loop picks up tasks from Callback Queue</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sz="3600">
                <a:solidFill>
                  <a:schemeClr val="accent1">
                    <a:lumMod val="40000"/>
                    <a:lumOff val="60000"/>
                  </a:schemeClr>
                </a:solidFill>
              </a:rPr>
              <a:t>We achieve this goal using two techniques:</a:t>
            </a:r>
            <a:br>
              <a:rPr lang="en-US" sz="3600">
                <a:solidFill>
                  <a:schemeClr val="accent1">
                    <a:lumMod val="40000"/>
                    <a:lumOff val="60000"/>
                  </a:schemeClr>
                </a:solidFill>
              </a:rPr>
            </a:br>
            <a:r>
              <a:rPr lang="en-US" sz="3600">
                <a:solidFill>
                  <a:schemeClr val="accent1">
                    <a:lumMod val="40000"/>
                    <a:lumOff val="60000"/>
                  </a:schemeClr>
                </a:solidFill>
              </a:rPr>
              <a:t> </a:t>
            </a:r>
            <a:br>
              <a:rPr lang="en-US" sz="3600">
                <a:solidFill>
                  <a:schemeClr val="accent1">
                    <a:lumMod val="40000"/>
                    <a:lumOff val="60000"/>
                  </a:schemeClr>
                </a:solidFill>
              </a:rPr>
            </a:br>
            <a:r>
              <a:rPr lang="en-US" sz="3600">
                <a:solidFill>
                  <a:schemeClr val="accent1">
                    <a:lumMod val="40000"/>
                    <a:lumOff val="60000"/>
                  </a:schemeClr>
                </a:solidFill>
              </a:rPr>
              <a:t>1. cooperative multiprocessing </a:t>
            </a:r>
            <a:br>
              <a:rPr lang="en-US" sz="3600">
                <a:solidFill>
                  <a:schemeClr val="accent1">
                    <a:lumMod val="40000"/>
                    <a:lumOff val="60000"/>
                  </a:schemeClr>
                </a:solidFill>
              </a:rPr>
            </a:br>
            <a:r>
              <a:rPr lang="en-US" sz="3600">
                <a:solidFill>
                  <a:schemeClr val="accent1">
                    <a:lumMod val="40000"/>
                    <a:lumOff val="60000"/>
                  </a:schemeClr>
                </a:solidFill>
              </a:rPr>
              <a:t> </a:t>
            </a:r>
            <a:br>
              <a:rPr lang="en-US" sz="3600">
                <a:solidFill>
                  <a:schemeClr val="accent1">
                    <a:lumMod val="40000"/>
                    <a:lumOff val="60000"/>
                  </a:schemeClr>
                </a:solidFill>
              </a:rPr>
            </a:br>
            <a:r>
              <a:rPr lang="en-US" sz="3600">
                <a:solidFill>
                  <a:schemeClr val="accent1">
                    <a:lumMod val="40000"/>
                    <a:lumOff val="60000"/>
                  </a:schemeClr>
                </a:solidFill>
              </a:rPr>
              <a:t>2. </a:t>
            </a:r>
            <a:r>
              <a:rPr lang="en-US" sz="360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err="1">
              <a:ln>
                <a:noFill/>
              </a:ln>
              <a:solidFill>
                <a:prstClr val="black"/>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a:ln>
                  <a:noFill/>
                </a:ln>
                <a:solidFill>
                  <a:srgbClr val="0070C0"/>
                </a:solidFill>
                <a:effectLst/>
                <a:uLnTx/>
                <a:uFillTx/>
                <a:latin typeface="Verdana" panose="020B0604030504040204" pitchFamily="34" charset="0"/>
                <a:ea typeface="Verdana" panose="020B0604030504040204" pitchFamily="34" charset="0"/>
                <a:cs typeface="+mj-cs"/>
              </a:rPr>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85000" lnSpcReduction="10000"/>
          </a:bodyPr>
          <a:lstStyle/>
          <a:p>
            <a:r>
              <a:rPr lang="en-US"/>
              <a:t>These are things like http requests, I/O operations, or timers.</a:t>
            </a:r>
          </a:p>
          <a:p>
            <a:r>
              <a:rPr lang="en-US"/>
              <a:t>Each of these returns a promise that you can </a:t>
            </a:r>
            <a:r>
              <a:rPr lang="en-US" b="1"/>
              <a:t>await</a:t>
            </a:r>
            <a:r>
              <a:rPr lang="en-US"/>
              <a:t>.  The promise runs while it is pending, and produces the response from the http request, or the contents of the file, etc.</a:t>
            </a:r>
          </a:p>
          <a:p>
            <a:r>
              <a:rPr lang="en-US"/>
              <a:t>You will hardly ever call one of these primitives yourself; usually they are wrapped in a convenient procedure, e.g., we write</a:t>
            </a:r>
          </a:p>
          <a:p>
            <a:pPr marL="0" indent="0">
              <a:buNone/>
            </a:pPr>
            <a:r>
              <a:rPr lang="en-US" b="0">
                <a:solidFill>
                  <a:srgbClr val="0070C1"/>
                </a:solidFill>
                <a:effectLst/>
                <a:latin typeface="Consolas" panose="020B0609020204030204" pitchFamily="49" charset="0"/>
              </a:rPr>
              <a:t>	</a:t>
            </a:r>
            <a:r>
              <a:rPr lang="en-US" b="0" err="1">
                <a:solidFill>
                  <a:srgbClr val="0070C1"/>
                </a:solidFill>
                <a:effectLst/>
                <a:latin typeface="Consolas" panose="020B0609020204030204" pitchFamily="49" charset="0"/>
              </a:rPr>
              <a:t>axios</a:t>
            </a:r>
            <a:r>
              <a:rPr lang="en-US" b="0" err="1">
                <a:solidFill>
                  <a:srgbClr val="000000"/>
                </a:solidFill>
                <a:effectLst/>
                <a:latin typeface="Consolas" panose="020B0609020204030204" pitchFamily="49" charset="0"/>
              </a:rPr>
              <a:t>.</a:t>
            </a:r>
            <a:r>
              <a:rPr lang="en-US" b="0" err="1">
                <a:solidFill>
                  <a:srgbClr val="795E26"/>
                </a:solidFill>
                <a:effectLst/>
                <a:latin typeface="Consolas" panose="020B0609020204030204" pitchFamily="49" charset="0"/>
              </a:rPr>
              <a:t>get</a:t>
            </a:r>
            <a:r>
              <a:rPr lang="en-US" b="0">
                <a:solidFill>
                  <a:srgbClr val="000000"/>
                </a:solidFill>
                <a:effectLst/>
                <a:latin typeface="Consolas" panose="020B0609020204030204" pitchFamily="49" charset="0"/>
              </a:rPr>
              <a:t>(</a:t>
            </a:r>
            <a:r>
              <a:rPr lang="en-US" b="0">
                <a:solidFill>
                  <a:srgbClr val="A31515"/>
                </a:solidFill>
                <a:effectLst/>
                <a:latin typeface="Consolas" panose="020B0609020204030204" pitchFamily="49" charset="0"/>
              </a:rPr>
              <a:t>'https://rest-</a:t>
            </a:r>
            <a:r>
              <a:rPr lang="en-US" b="0" err="1">
                <a:solidFill>
                  <a:srgbClr val="A31515"/>
                </a:solidFill>
                <a:effectLst/>
                <a:latin typeface="Consolas" panose="020B0609020204030204" pitchFamily="49" charset="0"/>
              </a:rPr>
              <a:t>example.covey.town</a:t>
            </a:r>
            <a:r>
              <a:rPr lang="en-US">
                <a:solidFill>
                  <a:srgbClr val="A31515"/>
                </a:solidFill>
                <a:latin typeface="Consolas" panose="020B0609020204030204" pitchFamily="49" charset="0"/>
              </a:rPr>
              <a:t>’</a:t>
            </a:r>
            <a:r>
              <a:rPr lang="en-US" b="0">
                <a:solidFill>
                  <a:srgbClr val="000000"/>
                </a:solidFill>
                <a:effectLst/>
                <a:latin typeface="Consolas" panose="020B0609020204030204" pitchFamily="49" charset="0"/>
              </a:rPr>
              <a:t>)</a:t>
            </a:r>
          </a:p>
          <a:p>
            <a:pPr marL="0" indent="0">
              <a:buNone/>
            </a:pPr>
            <a:r>
              <a:rPr lang="en-US"/>
              <a:t>  to make an http request, or </a:t>
            </a:r>
          </a:p>
          <a:p>
            <a:pPr marL="0" indent="0">
              <a:buNone/>
            </a:pPr>
            <a:r>
              <a:rPr lang="en-US" b="0">
                <a:solidFill>
                  <a:srgbClr val="267F99"/>
                </a:solidFill>
                <a:effectLst/>
                <a:latin typeface="Consolas" panose="020B0609020204030204" pitchFamily="49" charset="0"/>
              </a:rPr>
              <a:t>	</a:t>
            </a:r>
            <a:r>
              <a:rPr lang="en-US" b="0" err="1">
                <a:solidFill>
                  <a:srgbClr val="267F99"/>
                </a:solidFill>
                <a:effectLst/>
                <a:latin typeface="Consolas" panose="020B0609020204030204" pitchFamily="49" charset="0"/>
              </a:rPr>
              <a:t>fs</a:t>
            </a:r>
            <a:r>
              <a:rPr lang="en-US" b="0" err="1">
                <a:solidFill>
                  <a:srgbClr val="000000"/>
                </a:solidFill>
                <a:effectLst/>
                <a:latin typeface="Consolas" panose="020B0609020204030204" pitchFamily="49" charset="0"/>
              </a:rPr>
              <a:t>.</a:t>
            </a:r>
            <a:r>
              <a:rPr lang="en-US" b="0" err="1">
                <a:solidFill>
                  <a:srgbClr val="795E26"/>
                </a:solidFill>
                <a:effectLst/>
                <a:latin typeface="Consolas" panose="020B0609020204030204" pitchFamily="49" charset="0"/>
              </a:rPr>
              <a:t>readFile</a:t>
            </a:r>
            <a:r>
              <a:rPr lang="en-US" b="0">
                <a:solidFill>
                  <a:srgbClr val="000000"/>
                </a:solidFill>
                <a:effectLst/>
                <a:latin typeface="Consolas" panose="020B0609020204030204" pitchFamily="49" charset="0"/>
              </a:rPr>
              <a:t>(</a:t>
            </a:r>
            <a:r>
              <a:rPr lang="en-US" b="0">
                <a:solidFill>
                  <a:srgbClr val="001080"/>
                </a:solidFill>
                <a:effectLst/>
                <a:latin typeface="Consolas" panose="020B0609020204030204" pitchFamily="49" charset="0"/>
              </a:rPr>
              <a:t>filename)</a:t>
            </a:r>
          </a:p>
          <a:p>
            <a:pPr marL="0" indent="0">
              <a:buNone/>
            </a:pPr>
            <a:r>
              <a:rPr lang="en-US"/>
              <a:t>  to read the contents of a file.</a:t>
            </a:r>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6522DE9-0421-F750-27F0-655F93E36D8C}"/>
              </a:ext>
            </a:extLst>
          </p:cNvPr>
          <p:cNvPicPr>
            <a:picLocks noChangeAspect="1"/>
          </p:cNvPicPr>
          <p:nvPr/>
        </p:nvPicPr>
        <p:blipFill>
          <a:blip r:embed="rId3"/>
          <a:stretch>
            <a:fillRect/>
          </a:stretch>
        </p:blipFill>
        <p:spPr>
          <a:xfrm>
            <a:off x="8610600" y="3879850"/>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6FF4-569C-DD33-AED3-92AB22E98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B1A70-A661-CB73-EF38-5407A4860FD0}"/>
              </a:ext>
            </a:extLst>
          </p:cNvPr>
          <p:cNvSpPr>
            <a:spLocks noGrp="1"/>
          </p:cNvSpPr>
          <p:nvPr>
            <p:ph type="title"/>
          </p:nvPr>
        </p:nvSpPr>
        <p:spPr/>
        <p:txBody>
          <a:bodyPr/>
          <a:lstStyle/>
          <a:p>
            <a:r>
              <a:rPr lang="en-US"/>
              <a:t>Pattern for starting a concurrent computation using non-blocking I/O</a:t>
            </a:r>
          </a:p>
        </p:txBody>
      </p:sp>
      <p:sp>
        <p:nvSpPr>
          <p:cNvPr id="3" name="Content Placeholder 2">
            <a:extLst>
              <a:ext uri="{FF2B5EF4-FFF2-40B4-BE49-F238E27FC236}">
                <a16:creationId xmlns:a16="http://schemas.microsoft.com/office/drawing/2014/main" id="{20B54715-F78B-E47F-DD7F-09C6127E7987}"/>
              </a:ext>
            </a:extLst>
          </p:cNvPr>
          <p:cNvSpPr>
            <a:spLocks noGrp="1"/>
          </p:cNvSpPr>
          <p:nvPr>
            <p:ph idx="1"/>
          </p:nvPr>
        </p:nvSpPr>
        <p:spPr>
          <a:xfrm>
            <a:off x="733302" y="3615328"/>
            <a:ext cx="11155326" cy="2431337"/>
          </a:xfrm>
        </p:spPr>
        <p:txBody>
          <a:bodyPr>
            <a:normAutofit/>
          </a:bodyPr>
          <a:lstStyle/>
          <a:p>
            <a:pPr marL="457200" indent="-457200">
              <a:buFont typeface="+mj-lt"/>
              <a:buAutoNum type="arabicPeriod"/>
            </a:pPr>
            <a:r>
              <a:rPr lang="en-US"/>
              <a:t>The first console.log is printed</a:t>
            </a:r>
          </a:p>
          <a:p>
            <a:pPr marL="457200" indent="-457200">
              <a:buFont typeface="+mj-lt"/>
              <a:buAutoNum type="arabicPeriod"/>
            </a:pPr>
            <a:r>
              <a:rPr lang="en-US"/>
              <a:t>The http request is sent, using non-blocking </a:t>
            </a:r>
            <a:r>
              <a:rPr lang="en-US" err="1"/>
              <a:t>i</a:t>
            </a:r>
            <a:r>
              <a:rPr lang="en-US"/>
              <a:t>/o</a:t>
            </a:r>
          </a:p>
          <a:p>
            <a:pPr marL="457200" indent="-457200">
              <a:buFont typeface="+mj-lt"/>
              <a:buAutoNum type="arabicPeriod"/>
            </a:pPr>
            <a:r>
              <a:rPr lang="en-US"/>
              <a:t>A promise is created to run the second console.log </a:t>
            </a:r>
            <a:r>
              <a:rPr lang="en-US" i="1"/>
              <a:t>after</a:t>
            </a:r>
            <a:r>
              <a:rPr lang="en-US"/>
              <a:t> the </a:t>
            </a:r>
            <a:r>
              <a:rPr lang="en-US" err="1"/>
              <a:t>axios.get</a:t>
            </a:r>
            <a:r>
              <a:rPr lang="en-US"/>
              <a:t> returns</a:t>
            </a:r>
          </a:p>
          <a:p>
            <a:pPr marL="457200" indent="-457200">
              <a:buFont typeface="+mj-lt"/>
              <a:buAutoNum type="arabicPeriod"/>
            </a:pPr>
            <a:r>
              <a:rPr lang="en-US"/>
              <a:t>The </a:t>
            </a:r>
            <a:r>
              <a:rPr lang="en-US" err="1"/>
              <a:t>makeRequest</a:t>
            </a:r>
            <a:r>
              <a:rPr lang="en-US"/>
              <a:t>() returns to its caller.</a:t>
            </a:r>
          </a:p>
          <a:p>
            <a:pPr marL="0" indent="0">
              <a:buNone/>
            </a:pPr>
            <a:endParaRPr lang="en-US"/>
          </a:p>
          <a:p>
            <a:endParaRPr lang="en-US"/>
          </a:p>
          <a:p>
            <a:endParaRPr lang="en-US"/>
          </a:p>
          <a:p>
            <a:endParaRPr lang="en-US"/>
          </a:p>
          <a:p>
            <a:endParaRPr lang="en-US"/>
          </a:p>
          <a:p>
            <a:endParaRPr lang="en-US"/>
          </a:p>
          <a:p>
            <a:pPr marL="0" indent="0">
              <a:buNone/>
            </a:pPr>
            <a:endParaRPr lang="en-US"/>
          </a:p>
        </p:txBody>
      </p:sp>
      <p:sp>
        <p:nvSpPr>
          <p:cNvPr id="4" name="Slide Number Placeholder 3">
            <a:extLst>
              <a:ext uri="{FF2B5EF4-FFF2-40B4-BE49-F238E27FC236}">
                <a16:creationId xmlns:a16="http://schemas.microsoft.com/office/drawing/2014/main" id="{5B2A0953-C362-FE1E-C37A-5B96A0D3CA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E719419-CB3C-745D-5085-FE68A131A990}"/>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export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makeRequest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20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requestNumber:number</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`starting </a:t>
            </a:r>
            <a:r>
              <a:rPr kumimoji="0" lang="en-US" sz="20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makeRequest</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20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requestNumber</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response = </a:t>
            </a:r>
            <a:r>
              <a:rPr kumimoji="0" lang="en-US" sz="20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axios.get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'https://rest-</a:t>
            </a:r>
            <a:r>
              <a:rPr kumimoji="0" lang="en-US" sz="20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example.covey.town</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'request:'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requestNumber</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20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nresponse</a:t>
            </a:r>
            <a:r>
              <a:rPr kumimoji="0" lang="en-US" sz="20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0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response.data</a:t>
            </a: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506259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C46596-489D-B203-0373-763804FB1CCC}"/>
              </a:ext>
            </a:extLst>
          </p:cNvPr>
          <p:cNvSpPr txBox="1"/>
          <p:nvPr/>
        </p:nvSpPr>
        <p:spPr>
          <a:xfrm>
            <a:off x="736600" y="1350065"/>
            <a:ext cx="9573260" cy="563231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import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axios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from</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axios</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export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makeRequest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requestNumber:number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`starting </a:t>
            </a:r>
            <a:r>
              <a:rPr kumimoji="0" lang="en-US" sz="18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makeRequest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requestNumber</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response =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axios.get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'https://rest-</a:t>
            </a:r>
            <a:r>
              <a:rPr kumimoji="0" lang="en-US" sz="18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example.covey.town</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`request:</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requestNumber</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returned`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b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make3ConcurrentRequests()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'starting make3ConcurrentRequests'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makeRequest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100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makeRequest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200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makeRequest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300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'make3ConcurrentRequests finished'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make3ConcurrentRequests()</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
        <p:nvSpPr>
          <p:cNvPr id="2" name="Title 1">
            <a:extLst>
              <a:ext uri="{FF2B5EF4-FFF2-40B4-BE49-F238E27FC236}">
                <a16:creationId xmlns:a16="http://schemas.microsoft.com/office/drawing/2014/main" id="{53FC1936-0875-A943-271E-4C1677787FA4}"/>
              </a:ext>
            </a:extLst>
          </p:cNvPr>
          <p:cNvSpPr>
            <a:spLocks noGrp="1"/>
          </p:cNvSpPr>
          <p:nvPr>
            <p:ph type="title"/>
          </p:nvPr>
        </p:nvSpPr>
        <p:spPr/>
        <p:txBody>
          <a:bodyPr/>
          <a:lstStyle/>
          <a:p>
            <a:r>
              <a:rPr lang="en-US"/>
              <a:t>Running 3 concurrent requests</a:t>
            </a:r>
          </a:p>
        </p:txBody>
      </p:sp>
      <p:sp>
        <p:nvSpPr>
          <p:cNvPr id="3" name="Slide Number Placeholder 2">
            <a:extLst>
              <a:ext uri="{FF2B5EF4-FFF2-40B4-BE49-F238E27FC236}">
                <a16:creationId xmlns:a16="http://schemas.microsoft.com/office/drawing/2014/main" id="{62643F24-77D0-CAA1-9D6C-977051B458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0C2D166-D221-5634-F340-3FF7ECCBAEE9}"/>
              </a:ext>
            </a:extLst>
          </p:cNvPr>
          <p:cNvSpPr txBox="1"/>
          <p:nvPr/>
        </p:nvSpPr>
        <p:spPr>
          <a:xfrm>
            <a:off x="5074920" y="1624737"/>
            <a:ext cx="7117080"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npx</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ts</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-node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makeThreeConcurrentRequests.ts</a:t>
            </a:r>
            <a:endPar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make3ConcurrentRequests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makeRequest</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makeRequest</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(200)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makeRequest</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(300)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make3ConcurrentRequests finished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request 300 returned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request 100 returned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request 200 returned</a:t>
            </a:r>
            <a:endParaRPr kumimoji="0" lang="en-US" sz="20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Rectangle: Rounded Corners 3">
            <a:extLst>
              <a:ext uri="{FF2B5EF4-FFF2-40B4-BE49-F238E27FC236}">
                <a16:creationId xmlns:a16="http://schemas.microsoft.com/office/drawing/2014/main" id="{B76B0BB5-1494-202B-F9A2-4F1F107F0068}"/>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/async-await/</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makeThreeConcurrentRequests.ts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883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1045E-F4DE-DA61-1D96-DB8D111FCE87}"/>
              </a:ext>
            </a:extLst>
          </p:cNvPr>
          <p:cNvSpPr>
            <a:spLocks noGrp="1"/>
          </p:cNvSpPr>
          <p:nvPr>
            <p:ph type="title"/>
          </p:nvPr>
        </p:nvSpPr>
        <p:spPr/>
        <p:txBody>
          <a:bodyPr>
            <a:normAutofit fontScale="90000"/>
          </a:bodyPr>
          <a:lstStyle/>
          <a:p>
            <a:r>
              <a:rPr lang="en-US" err="1"/>
              <a:t>Promise.all</a:t>
            </a:r>
            <a:r>
              <a:rPr lang="en-US"/>
              <a:t> takes a list of promises, runs them concurrently, and succeeds only when they have all succeeded.</a:t>
            </a:r>
          </a:p>
        </p:txBody>
      </p:sp>
      <p:sp>
        <p:nvSpPr>
          <p:cNvPr id="3" name="Slide Number Placeholder 2">
            <a:extLst>
              <a:ext uri="{FF2B5EF4-FFF2-40B4-BE49-F238E27FC236}">
                <a16:creationId xmlns:a16="http://schemas.microsoft.com/office/drawing/2014/main" id="{48A29D6D-0F0B-3423-D1D3-FAD29B7909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C5DAA5A-DEC7-2719-D631-1F7629450711}"/>
              </a:ext>
            </a:extLst>
          </p:cNvPr>
          <p:cNvSpPr txBox="1"/>
          <p:nvPr/>
        </p:nvSpPr>
        <p:spPr>
          <a:xfrm>
            <a:off x="495300" y="1322929"/>
            <a:ext cx="9690100" cy="5355312"/>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export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makeRequest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requestNumber:number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`starting </a:t>
            </a:r>
            <a:r>
              <a:rPr kumimoji="0" lang="en-US" sz="18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makeRequest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requestNumber</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axios.get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'https://rest-</a:t>
            </a:r>
            <a:r>
              <a:rPr kumimoji="0" lang="en-US" sz="18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example.covey.town</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`request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requestNumber</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returned`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requestNumber</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manyConcurrentRequests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(requests: number[])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'starting </a:t>
            </a:r>
            <a:r>
              <a:rPr kumimoji="0" lang="en-US" sz="18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manyConcurrentRequests</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responses =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Promise.all</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requests.map</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=&gt;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makeRequest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'responses:'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responses);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manyConcurrentRequests</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 finished'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main()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manyConcurrentRequests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100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200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300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400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main()</a:t>
            </a:r>
          </a:p>
        </p:txBody>
      </p:sp>
      <p:sp>
        <p:nvSpPr>
          <p:cNvPr id="8" name="TextBox 7">
            <a:extLst>
              <a:ext uri="{FF2B5EF4-FFF2-40B4-BE49-F238E27FC236}">
                <a16:creationId xmlns:a16="http://schemas.microsoft.com/office/drawing/2014/main" id="{E29588DF-5671-72AC-EF52-90AB97420E6F}"/>
              </a:ext>
            </a:extLst>
          </p:cNvPr>
          <p:cNvSpPr txBox="1"/>
          <p:nvPr/>
        </p:nvSpPr>
        <p:spPr>
          <a:xfrm>
            <a:off x="5943600" y="1900188"/>
            <a:ext cx="6096000" cy="378565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npx</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ts</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-node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manyConurrentRequests.ts</a:t>
            </a:r>
            <a:endPar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manyConcurrentRequests</a:t>
            </a:r>
            <a:endPar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makeRequest</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makeRequest</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(200)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makeRequest</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(300)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makeRequest</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(400)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request 100 returned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request 300 returned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request 200 returned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request 400 returned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responses: [ 100, 200, 300, 400 ]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manyConcurrentRequests</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finished</a:t>
            </a:r>
          </a:p>
        </p:txBody>
      </p:sp>
      <p:sp>
        <p:nvSpPr>
          <p:cNvPr id="4" name="Rectangle: Rounded Corners 3">
            <a:extLst>
              <a:ext uri="{FF2B5EF4-FFF2-40B4-BE49-F238E27FC236}">
                <a16:creationId xmlns:a16="http://schemas.microsoft.com/office/drawing/2014/main" id="{73698922-B180-2AD1-8B04-54A95DD97CBF}"/>
              </a:ext>
            </a:extLst>
          </p:cNvPr>
          <p:cNvSpPr/>
          <p:nvPr/>
        </p:nvSpPr>
        <p:spPr>
          <a:xfrm>
            <a:off x="4208440" y="5959474"/>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/async-await/</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manyConcurrentRequests.ts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2015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BB5A0-9E0F-8F7E-F9D0-C5341F30CA1E}"/>
              </a:ext>
            </a:extLst>
          </p:cNvPr>
          <p:cNvSpPr>
            <a:spLocks noGrp="1"/>
          </p:cNvSpPr>
          <p:nvPr>
            <p:ph type="title"/>
          </p:nvPr>
        </p:nvSpPr>
        <p:spPr/>
        <p:txBody>
          <a:bodyPr/>
          <a:lstStyle/>
          <a:p>
            <a:r>
              <a:rPr lang="en-US"/>
              <a:t>If you add awaits, the requests will be processed sequentially</a:t>
            </a:r>
          </a:p>
        </p:txBody>
      </p:sp>
      <p:sp>
        <p:nvSpPr>
          <p:cNvPr id="3" name="Slide Number Placeholder 2">
            <a:extLst>
              <a:ext uri="{FF2B5EF4-FFF2-40B4-BE49-F238E27FC236}">
                <a16:creationId xmlns:a16="http://schemas.microsoft.com/office/drawing/2014/main" id="{F5B7B7D4-05F8-ACC3-6022-2155BE39B6F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1E441164-54FE-6CB5-9B5D-47829E6CE8D6}"/>
              </a:ext>
            </a:extLst>
          </p:cNvPr>
          <p:cNvSpPr txBox="1"/>
          <p:nvPr/>
        </p:nvSpPr>
        <p:spPr>
          <a:xfrm>
            <a:off x="838200" y="1565737"/>
            <a:ext cx="7158037" cy="203132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make3SequentialRequests()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'starting make3SequentialRequests'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makeRequest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100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makeRequest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200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makeRequest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300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console.log(</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'make3SequentialRequests finished'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p:txBody>
      </p:sp>
      <p:sp>
        <p:nvSpPr>
          <p:cNvPr id="7" name="TextBox 6">
            <a:extLst>
              <a:ext uri="{FF2B5EF4-FFF2-40B4-BE49-F238E27FC236}">
                <a16:creationId xmlns:a16="http://schemas.microsoft.com/office/drawing/2014/main" id="{61475683-DB7B-FDE1-5A5B-399192F1D243}"/>
              </a:ext>
            </a:extLst>
          </p:cNvPr>
          <p:cNvSpPr txBox="1"/>
          <p:nvPr/>
        </p:nvSpPr>
        <p:spPr>
          <a:xfrm>
            <a:off x="4111943" y="3546317"/>
            <a:ext cx="6097904"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npx</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ts</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-node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makeThreeSequentialRequests.ts</a:t>
            </a:r>
            <a:endPar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make3SequentialRequests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makeRequest</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request 100 returned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makeRequest</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(200)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request 200 returned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starting </a:t>
            </a:r>
            <a:r>
              <a:rPr kumimoji="0" lang="en-US" sz="18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makeRequest</a:t>
            </a: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(300)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request 300 returned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make3SequentialRequests finished</a:t>
            </a:r>
          </a:p>
        </p:txBody>
      </p:sp>
    </p:spTree>
    <p:extLst>
      <p:ext uri="{BB962C8B-B14F-4D97-AF65-F5344CB8AC3E}">
        <p14:creationId xmlns:p14="http://schemas.microsoft.com/office/powerpoint/2010/main" val="1803378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err="1"/>
              <a:t>Javascript</a:t>
            </a:r>
            <a:r>
              <a:rPr lang="en-US"/>
              <a:t>/Typescript uses </a:t>
            </a:r>
            <a:r>
              <a:rPr lang="en-US" b="1"/>
              <a:t>cooperative multiprocessing</a:t>
            </a:r>
            <a:endParaRPr lang="en-US"/>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8623852" cy="4351338"/>
          </a:xfrm>
        </p:spPr>
        <p:txBody>
          <a:bodyPr>
            <a:normAutofit/>
          </a:bodyPr>
          <a:lstStyle/>
          <a:p>
            <a:r>
              <a:rPr lang="en-US"/>
              <a:t>Typescript maintains a pool of processes, called </a:t>
            </a:r>
            <a:r>
              <a:rPr lang="en-US" b="1">
                <a:solidFill>
                  <a:srgbClr val="FF0000"/>
                </a:solidFill>
              </a:rPr>
              <a:t>promises</a:t>
            </a:r>
            <a:r>
              <a:rPr lang="en-US"/>
              <a:t>.</a:t>
            </a:r>
          </a:p>
          <a:p>
            <a:r>
              <a:rPr lang="en-US"/>
              <a:t>A promise </a:t>
            </a:r>
            <a:r>
              <a:rPr lang="en-US" i="1"/>
              <a:t>always</a:t>
            </a:r>
            <a:r>
              <a:rPr lang="en-US"/>
              <a:t> executes until it reaches its end (i.e., </a:t>
            </a:r>
            <a:r>
              <a:rPr lang="en-US" i="1"/>
              <a:t>a promise cannot be interrupted</a:t>
            </a:r>
            <a:r>
              <a:rPr lang="en-US"/>
              <a:t>). </a:t>
            </a:r>
          </a:p>
          <a:p>
            <a:r>
              <a:rPr lang="en-US"/>
              <a:t>This is called "</a:t>
            </a:r>
            <a:r>
              <a:rPr lang="en-US" b="1"/>
              <a:t>run-to-completion</a:t>
            </a:r>
            <a:r>
              <a:rPr lang="en-US"/>
              <a:t> semantics".</a:t>
            </a:r>
          </a:p>
          <a:p>
            <a:r>
              <a:rPr lang="en-US" baseline="0"/>
              <a:t>A promise can create other promises to be added to the pool.</a:t>
            </a:r>
          </a:p>
          <a:p>
            <a:r>
              <a:rPr lang="en-US"/>
              <a:t>Promises interact mostly by passing values to one another; data races are minimized.</a:t>
            </a:r>
            <a:endParaRPr lang="en-US" baseline="0"/>
          </a:p>
        </p:txBody>
      </p:sp>
    </p:spTree>
    <p:extLst>
      <p:ext uri="{BB962C8B-B14F-4D97-AF65-F5344CB8AC3E}">
        <p14:creationId xmlns:p14="http://schemas.microsoft.com/office/powerpoint/2010/main" val="966027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npx</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ts</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-node </a:t>
            </a: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timeComparison.ts</a:t>
            </a:r>
            <a:endPar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After 100 runs of length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makeRequestsConcurrently</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min = 23  avg = 34 max = 190 milliseconds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makeRequestsSerially</a:t>
            </a:r>
            <a:r>
              <a:rPr kumimoji="0" lang="en-US" sz="20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 min = 210  avg = 237 max = 812 milliseconds</a:t>
            </a:r>
          </a:p>
        </p:txBody>
      </p:sp>
    </p:spTree>
    <p:extLst>
      <p:ext uri="{BB962C8B-B14F-4D97-AF65-F5344CB8AC3E}">
        <p14:creationId xmlns:p14="http://schemas.microsoft.com/office/powerpoint/2010/main" val="1413694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a:t>Why is that? </a:t>
            </a:r>
            <a:br>
              <a:rPr lang="en-US"/>
            </a:br>
            <a:r>
              <a:rPr lang="en-US"/>
              <a:t>Visualizing </a:t>
            </a:r>
            <a:r>
              <a:rPr lang="en-US" err="1"/>
              <a:t>Promise.all</a:t>
            </a:r>
            <a:endParaRPr lang="en-US"/>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204422" y="4995633"/>
            <a:ext cx="7468846" cy="1418932"/>
            <a:chOff x="728956" y="4248728"/>
            <a:chExt cx="7468846" cy="141893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3197836" y="5199032"/>
              <a:ext cx="4999966" cy="468628"/>
              <a:chOff x="1485900" y="2377440"/>
              <a:chExt cx="4999966" cy="468628"/>
            </a:xfrm>
          </p:grpSpPr>
          <p:sp>
            <p:nvSpPr>
              <p:cNvPr id="50" name="Rectangle 49">
                <a:extLst>
                  <a:ext uri="{FF2B5EF4-FFF2-40B4-BE49-F238E27FC236}">
                    <a16:creationId xmlns:a16="http://schemas.microsoft.com/office/drawing/2014/main" id="{CFC40432-958C-952B-6872-3370A26A793F}"/>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5251426"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2720340" y="2377440"/>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1963396" y="4704310"/>
              <a:ext cx="4999966" cy="494722"/>
              <a:chOff x="1658596" y="4399510"/>
              <a:chExt cx="49999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1658596" y="442560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5424122" y="439951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2893036" y="4425604"/>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5044440" cy="481674"/>
              <a:chOff x="1485900" y="2364394"/>
              <a:chExt cx="504444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29590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57556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8"/>
            <a:ext cx="11603265" cy="429918"/>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mn-ea"/>
                    <a:cs typeface="+mn-cs"/>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Concurrent (</a:t>
            </a:r>
            <a:r>
              <a:rPr kumimoji="0" lang="en-US" sz="2400" b="0" i="0" u="none" strike="noStrike" kern="1200" cap="none" spc="0" normalizeH="0" baseline="0" noProof="0" err="1">
                <a:ln>
                  <a:noFill/>
                </a:ln>
                <a:solidFill>
                  <a:prstClr val="black"/>
                </a:solidFill>
                <a:effectLst/>
                <a:uLnTx/>
                <a:uFillTx/>
                <a:latin typeface="Verdana" panose="020B0604030504040204" pitchFamily="34" charset="0"/>
                <a:ea typeface="Verdana" panose="020B0604030504040204" pitchFamily="34" charset="0"/>
                <a:cs typeface="+mn-cs"/>
              </a:rPr>
              <a:t>Promise.all</a:t>
            </a:r>
            <a:r>
              <a:rPr kumimoji="0" lang="en-US" sz="24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lvl="0" indent="0" algn="ctr" defTabSz="2438338" rtl="0" eaLnBrk="1"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5E5E5E"/>
                </a:solidFill>
                <a:effectLst/>
                <a:uLnTx/>
                <a:uFillTx/>
                <a:latin typeface="Calibri" panose="020F0502020204030204"/>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lvl="0" indent="0" algn="ctr" defTabSz="2438338" rtl="0" eaLnBrk="1" fontAlgn="auto" latinLnBrk="0" hangingPunct="0">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5E5E5E"/>
                </a:solidFill>
                <a:effectLst/>
                <a:uLnTx/>
                <a:uFillTx/>
                <a:latin typeface="Calibri" panose="020F0502020204030204"/>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642882" cy="42401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mn-cs"/>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39842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34 msec</a:t>
            </a:r>
          </a:p>
        </p:txBody>
      </p:sp>
    </p:spTree>
    <p:extLst>
      <p:ext uri="{BB962C8B-B14F-4D97-AF65-F5344CB8AC3E}">
        <p14:creationId xmlns:p14="http://schemas.microsoft.com/office/powerpoint/2010/main" val="39483677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a:t>JS/TS has single event loop</a:t>
            </a:r>
          </a:p>
          <a:p>
            <a:r>
              <a:rPr lang="en-US"/>
              <a:t>We outsource most of the non-blocking IO work (to </a:t>
            </a:r>
            <a:r>
              <a:rPr lang="en-US" err="1"/>
              <a:t>WebAPIs</a:t>
            </a:r>
            <a:r>
              <a:rPr lang="en-US"/>
              <a:t>) for asynchronous work</a:t>
            </a:r>
          </a:p>
          <a:p>
            <a:r>
              <a:rPr lang="en-US"/>
              <a:t>Upon completion, they are placed in queues (Microtask queue has priority over </a:t>
            </a:r>
            <a:r>
              <a:rPr lang="en-US" err="1"/>
              <a:t>Macrotask</a:t>
            </a:r>
            <a:r>
              <a:rPr lang="en-US"/>
              <a:t> queue)</a:t>
            </a:r>
          </a:p>
          <a:p>
            <a:r>
              <a:rPr lang="en-US"/>
              <a:t>Event loop picks them up from queue when call stack is empty!</a:t>
            </a:r>
          </a:p>
        </p:txBody>
      </p:sp>
    </p:spTree>
    <p:extLst>
      <p:ext uri="{BB962C8B-B14F-4D97-AF65-F5344CB8AC3E}">
        <p14:creationId xmlns:p14="http://schemas.microsoft.com/office/powerpoint/2010/main" val="1708358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3"/>
          <a:stretch>
            <a:fillRect/>
          </a:stretch>
        </p:blipFill>
        <p:spPr>
          <a:xfrm>
            <a:off x="139123" y="1654569"/>
            <a:ext cx="8060735" cy="2303067"/>
          </a:xfrm>
          <a:prstGeom prst="rect">
            <a:avLst/>
          </a:prstGeom>
        </p:spPr>
      </p:pic>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Quick demo</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091465" y="2277262"/>
            <a:ext cx="7373062" cy="4147346"/>
          </a:xfrm>
        </p:spPr>
      </p:pic>
      <p:sp>
        <p:nvSpPr>
          <p:cNvPr id="15" name="TextBox 14">
            <a:extLst>
              <a:ext uri="{FF2B5EF4-FFF2-40B4-BE49-F238E27FC236}">
                <a16:creationId xmlns:a16="http://schemas.microsoft.com/office/drawing/2014/main" id="{C1A2920A-EDC2-50CA-9A91-6CFBD6168F89}"/>
              </a:ext>
            </a:extLst>
          </p:cNvPr>
          <p:cNvSpPr txBox="1"/>
          <p:nvPr/>
        </p:nvSpPr>
        <p:spPr>
          <a:xfrm>
            <a:off x="139123" y="6538912"/>
            <a:ext cx="7904739" cy="64633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Courtesy of </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hlinkClick r:id="rId5"/>
              </a:rPr>
              <a:t>https://dev.to/lydiahallie/javascript-visualized-event-loop-3dif</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9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D7B7-B91F-5C34-4C73-C716EF0B9CAD}"/>
              </a:ext>
            </a:extLst>
          </p:cNvPr>
          <p:cNvSpPr>
            <a:spLocks noGrp="1"/>
          </p:cNvSpPr>
          <p:nvPr>
            <p:ph type="title"/>
          </p:nvPr>
        </p:nvSpPr>
        <p:spPr/>
        <p:txBody>
          <a:bodyPr/>
          <a:lstStyle/>
          <a:p>
            <a:r>
              <a:rPr lang="en-US" dirty="0"/>
              <a:t>Testing your understanding</a:t>
            </a:r>
          </a:p>
        </p:txBody>
      </p:sp>
      <p:sp>
        <p:nvSpPr>
          <p:cNvPr id="3" name="Content Placeholder 2">
            <a:extLst>
              <a:ext uri="{FF2B5EF4-FFF2-40B4-BE49-F238E27FC236}">
                <a16:creationId xmlns:a16="http://schemas.microsoft.com/office/drawing/2014/main" id="{D99F1ECC-FEEA-7D73-E1CA-B72196C36C2C}"/>
              </a:ext>
            </a:extLst>
          </p:cNvPr>
          <p:cNvSpPr>
            <a:spLocks noGrp="1"/>
          </p:cNvSpPr>
          <p:nvPr>
            <p:ph idx="1"/>
          </p:nvPr>
        </p:nvSpPr>
        <p:spPr>
          <a:xfrm>
            <a:off x="838199" y="1500160"/>
            <a:ext cx="10348913" cy="4351338"/>
          </a:xfrm>
        </p:spPr>
        <p:txBody>
          <a:bodyPr>
            <a:noAutofit/>
          </a:bodyPr>
          <a:lstStyle/>
          <a:p>
            <a:pPr>
              <a:lnSpc>
                <a:spcPts val="1350"/>
              </a:lnSpc>
              <a:buNone/>
            </a:pPr>
            <a:endParaRPr lang="en-US" sz="2000" b="0" dirty="0">
              <a:solidFill>
                <a:srgbClr val="0000FF"/>
              </a:solidFill>
              <a:effectLst/>
              <a:latin typeface="Menlo" panose="020B0609030804020204" pitchFamily="49" charset="0"/>
            </a:endParaRPr>
          </a:p>
          <a:p>
            <a:pPr>
              <a:lnSpc>
                <a:spcPts val="1350"/>
              </a:lnSpc>
              <a:buNone/>
            </a:pPr>
            <a:r>
              <a:rPr lang="en-US" sz="2000" b="0" dirty="0">
                <a:solidFill>
                  <a:srgbClr val="0000FF"/>
                </a:solidFill>
                <a:effectLst/>
                <a:latin typeface="Menlo" panose="020B0609030804020204" pitchFamily="49" charset="0"/>
              </a:rPr>
              <a:t>  const</a:t>
            </a:r>
            <a:r>
              <a:rPr lang="en-US" sz="2000" b="0" dirty="0">
                <a:solidFill>
                  <a:srgbClr val="3B3B3B"/>
                </a:solidFill>
                <a:effectLst/>
                <a:latin typeface="Menlo" panose="020B0609030804020204" pitchFamily="49" charset="0"/>
              </a:rPr>
              <a:t> </a:t>
            </a:r>
            <a:r>
              <a:rPr lang="en-US" sz="2000" b="0" dirty="0" err="1">
                <a:solidFill>
                  <a:srgbClr val="0070C1"/>
                </a:solidFill>
                <a:effectLst/>
                <a:latin typeface="Menlo" panose="020B0609030804020204" pitchFamily="49" charset="0"/>
              </a:rPr>
              <a:t>arr</a:t>
            </a:r>
            <a:r>
              <a:rPr lang="en-US" sz="2000" b="0" dirty="0">
                <a:solidFill>
                  <a:srgbClr val="3B3B3B"/>
                </a:solidFill>
                <a:effectLst/>
                <a:latin typeface="Menlo" panose="020B0609030804020204" pitchFamily="49" charset="0"/>
              </a:rPr>
              <a:t> </a:t>
            </a:r>
            <a:r>
              <a:rPr lang="en-US" sz="2000" b="0" dirty="0">
                <a:solidFill>
                  <a:srgbClr val="000000"/>
                </a:solidFill>
                <a:effectLst/>
                <a:latin typeface="Menlo" panose="020B0609030804020204" pitchFamily="49" charset="0"/>
              </a:rPr>
              <a:t>=</a:t>
            </a:r>
            <a:r>
              <a:rPr lang="en-US" sz="2000" b="0" dirty="0">
                <a:solidFill>
                  <a:srgbClr val="3B3B3B"/>
                </a:solidFill>
                <a:effectLst/>
                <a:latin typeface="Menlo" panose="020B0609030804020204" pitchFamily="49" charset="0"/>
              </a:rPr>
              <a:t> [</a:t>
            </a:r>
            <a:r>
              <a:rPr lang="en-US" sz="2000" b="0" dirty="0">
                <a:solidFill>
                  <a:srgbClr val="098658"/>
                </a:solidFill>
                <a:effectLst/>
                <a:latin typeface="Menlo" panose="020B0609030804020204" pitchFamily="49" charset="0"/>
              </a:rPr>
              <a:t>1</a:t>
            </a:r>
            <a:r>
              <a:rPr lang="en-US" sz="2000" b="0" dirty="0">
                <a:solidFill>
                  <a:srgbClr val="3B3B3B"/>
                </a:solidFill>
                <a:effectLst/>
                <a:latin typeface="Menlo" panose="020B0609030804020204" pitchFamily="49" charset="0"/>
              </a:rPr>
              <a:t>, </a:t>
            </a:r>
            <a:r>
              <a:rPr lang="en-US" sz="2000" b="0" dirty="0">
                <a:solidFill>
                  <a:srgbClr val="098658"/>
                </a:solidFill>
                <a:effectLst/>
                <a:latin typeface="Menlo" panose="020B0609030804020204" pitchFamily="49" charset="0"/>
              </a:rPr>
              <a:t>2</a:t>
            </a:r>
            <a:r>
              <a:rPr lang="en-US" sz="2000" b="0" dirty="0">
                <a:solidFill>
                  <a:srgbClr val="3B3B3B"/>
                </a:solidFill>
                <a:effectLst/>
                <a:latin typeface="Menlo" panose="020B0609030804020204" pitchFamily="49" charset="0"/>
              </a:rPr>
              <a:t>, </a:t>
            </a:r>
            <a:r>
              <a:rPr lang="en-US" sz="2000" b="0" dirty="0">
                <a:solidFill>
                  <a:srgbClr val="098658"/>
                </a:solidFill>
                <a:effectLst/>
                <a:latin typeface="Menlo" panose="020B0609030804020204" pitchFamily="49" charset="0"/>
              </a:rPr>
              <a:t>3</a:t>
            </a:r>
            <a:r>
              <a:rPr lang="en-US" sz="2000" b="0" dirty="0">
                <a:solidFill>
                  <a:srgbClr val="3B3B3B"/>
                </a:solidFill>
                <a:effectLst/>
                <a:latin typeface="Menlo" panose="020B0609030804020204" pitchFamily="49" charset="0"/>
              </a:rPr>
              <a:t>];</a:t>
            </a:r>
          </a:p>
          <a:p>
            <a:pPr>
              <a:lnSpc>
                <a:spcPts val="1350"/>
              </a:lnSpc>
              <a:buNone/>
            </a:pPr>
            <a:r>
              <a:rPr lang="en-US" sz="2000" b="0" dirty="0">
                <a:solidFill>
                  <a:srgbClr val="AF00DB"/>
                </a:solidFill>
                <a:effectLst/>
                <a:latin typeface="Menlo" panose="020B0609030804020204" pitchFamily="49" charset="0"/>
              </a:rPr>
              <a:t>  for</a:t>
            </a:r>
            <a:r>
              <a:rPr lang="en-US" sz="2000" b="0" dirty="0">
                <a:solidFill>
                  <a:srgbClr val="3B3B3B"/>
                </a:solidFill>
                <a:effectLst/>
                <a:latin typeface="Menlo" panose="020B0609030804020204" pitchFamily="49" charset="0"/>
              </a:rPr>
              <a:t> (</a:t>
            </a:r>
            <a:r>
              <a:rPr lang="en-US" sz="2000" b="0" dirty="0">
                <a:solidFill>
                  <a:srgbClr val="0000FF"/>
                </a:solidFill>
                <a:effectLst/>
                <a:latin typeface="Menlo" panose="020B0609030804020204" pitchFamily="49" charset="0"/>
              </a:rPr>
              <a:t>const</a:t>
            </a:r>
            <a:r>
              <a:rPr lang="en-US" sz="2000" b="0" dirty="0">
                <a:solidFill>
                  <a:srgbClr val="3B3B3B"/>
                </a:solidFill>
                <a:effectLst/>
                <a:latin typeface="Menlo" panose="020B0609030804020204" pitchFamily="49" charset="0"/>
              </a:rPr>
              <a:t> </a:t>
            </a:r>
            <a:r>
              <a:rPr lang="en-US" sz="2000" b="0" dirty="0">
                <a:solidFill>
                  <a:srgbClr val="0070C1"/>
                </a:solidFill>
                <a:effectLst/>
                <a:latin typeface="Menlo" panose="020B0609030804020204" pitchFamily="49" charset="0"/>
              </a:rPr>
              <a:t>x</a:t>
            </a:r>
            <a:r>
              <a:rPr lang="en-US" sz="2000" b="0" dirty="0">
                <a:solidFill>
                  <a:srgbClr val="3B3B3B"/>
                </a:solidFill>
                <a:effectLst/>
                <a:latin typeface="Menlo" panose="020B0609030804020204" pitchFamily="49" charset="0"/>
              </a:rPr>
              <a:t> </a:t>
            </a:r>
            <a:r>
              <a:rPr lang="en-US" sz="2000" b="0" dirty="0">
                <a:solidFill>
                  <a:srgbClr val="0000FF"/>
                </a:solidFill>
                <a:effectLst/>
                <a:latin typeface="Menlo" panose="020B0609030804020204" pitchFamily="49" charset="0"/>
              </a:rPr>
              <a:t>of</a:t>
            </a:r>
            <a:r>
              <a:rPr lang="en-US" sz="2000" b="0" dirty="0">
                <a:solidFill>
                  <a:srgbClr val="3B3B3B"/>
                </a:solidFill>
                <a:effectLst/>
                <a:latin typeface="Menlo" panose="020B0609030804020204" pitchFamily="49" charset="0"/>
              </a:rPr>
              <a:t> </a:t>
            </a:r>
            <a:r>
              <a:rPr lang="en-US" sz="2000" b="0" dirty="0" err="1">
                <a:solidFill>
                  <a:srgbClr val="0070C1"/>
                </a:solidFill>
                <a:effectLst/>
                <a:latin typeface="Menlo" panose="020B0609030804020204" pitchFamily="49" charset="0"/>
              </a:rPr>
              <a:t>arr</a:t>
            </a:r>
            <a:r>
              <a:rPr lang="en-US" sz="2000" b="0" dirty="0">
                <a:solidFill>
                  <a:srgbClr val="3B3B3B"/>
                </a:solidFill>
                <a:effectLst/>
                <a:latin typeface="Menlo" panose="020B0609030804020204" pitchFamily="49" charset="0"/>
              </a:rPr>
              <a:t>) {</a:t>
            </a:r>
          </a:p>
          <a:p>
            <a:pPr>
              <a:lnSpc>
                <a:spcPts val="1350"/>
              </a:lnSpc>
              <a:buNone/>
            </a:pPr>
            <a:r>
              <a:rPr lang="en-US" sz="2000" b="0" dirty="0">
                <a:solidFill>
                  <a:srgbClr val="001080"/>
                </a:solidFill>
                <a:effectLst/>
                <a:latin typeface="Menlo" panose="020B0609030804020204" pitchFamily="49" charset="0"/>
              </a:rPr>
              <a:t>    </a:t>
            </a:r>
            <a:r>
              <a:rPr lang="en-US" sz="2000" b="0" dirty="0" err="1">
                <a:solidFill>
                  <a:srgbClr val="001080"/>
                </a:solidFill>
                <a:effectLst/>
                <a:latin typeface="Menlo" panose="020B0609030804020204" pitchFamily="49" charset="0"/>
              </a:rPr>
              <a:t>console</a:t>
            </a:r>
            <a:r>
              <a:rPr lang="en-US" sz="2000" b="0" dirty="0" err="1">
                <a:solidFill>
                  <a:srgbClr val="3B3B3B"/>
                </a:solidFill>
                <a:effectLst/>
                <a:latin typeface="Menlo" panose="020B0609030804020204" pitchFamily="49" charset="0"/>
              </a:rPr>
              <a:t>.</a:t>
            </a:r>
            <a:r>
              <a:rPr lang="en-US" sz="2000" b="0" dirty="0" err="1">
                <a:solidFill>
                  <a:srgbClr val="795E26"/>
                </a:solidFill>
                <a:effectLst/>
                <a:latin typeface="Menlo" panose="020B0609030804020204" pitchFamily="49" charset="0"/>
              </a:rPr>
              <a:t>log</a:t>
            </a:r>
            <a:r>
              <a:rPr lang="en-US" sz="2000" b="0" dirty="0">
                <a:solidFill>
                  <a:srgbClr val="3B3B3B"/>
                </a:solidFill>
                <a:effectLst/>
                <a:latin typeface="Menlo" panose="020B0609030804020204" pitchFamily="49" charset="0"/>
              </a:rPr>
              <a:t>(</a:t>
            </a:r>
            <a:r>
              <a:rPr lang="en-US" sz="2000" b="0" dirty="0">
                <a:solidFill>
                  <a:srgbClr val="A31515"/>
                </a:solidFill>
                <a:effectLst/>
                <a:latin typeface="Menlo" panose="020B0609030804020204" pitchFamily="49" charset="0"/>
              </a:rPr>
              <a:t>`a</a:t>
            </a:r>
            <a:r>
              <a:rPr lang="en-US" sz="2000" b="0" dirty="0">
                <a:solidFill>
                  <a:srgbClr val="0000FF"/>
                </a:solidFill>
                <a:effectLst/>
                <a:latin typeface="Menlo" panose="020B0609030804020204" pitchFamily="49" charset="0"/>
              </a:rPr>
              <a:t>${</a:t>
            </a:r>
            <a:r>
              <a:rPr lang="en-US" sz="2000" b="0" dirty="0">
                <a:solidFill>
                  <a:srgbClr val="0070C1"/>
                </a:solidFill>
                <a:effectLst/>
                <a:latin typeface="Menlo" panose="020B0609030804020204" pitchFamily="49" charset="0"/>
              </a:rPr>
              <a:t>x</a:t>
            </a:r>
            <a:r>
              <a:rPr lang="en-US" sz="2000" b="0" dirty="0">
                <a:solidFill>
                  <a:srgbClr val="0000FF"/>
                </a:solidFill>
                <a:effectLst/>
                <a:latin typeface="Menlo" panose="020B0609030804020204" pitchFamily="49" charset="0"/>
              </a:rPr>
              <a:t>}</a:t>
            </a:r>
            <a:r>
              <a:rPr lang="en-US" sz="2000" b="0" dirty="0">
                <a:solidFill>
                  <a:srgbClr val="A31515"/>
                </a:solidFill>
                <a:effectLst/>
                <a:latin typeface="Menlo" panose="020B0609030804020204" pitchFamily="49" charset="0"/>
              </a:rPr>
              <a:t>`</a:t>
            </a:r>
            <a:r>
              <a:rPr lang="en-US" sz="2000" b="0" dirty="0">
                <a:solidFill>
                  <a:srgbClr val="3B3B3B"/>
                </a:solidFill>
                <a:effectLst/>
                <a:latin typeface="Menlo" panose="020B0609030804020204" pitchFamily="49" charset="0"/>
              </a:rPr>
              <a:t>);</a:t>
            </a:r>
          </a:p>
          <a:p>
            <a:pPr>
              <a:lnSpc>
                <a:spcPts val="1350"/>
              </a:lnSpc>
              <a:buNone/>
            </a:pPr>
            <a:r>
              <a:rPr lang="en-US" sz="2000" b="0" dirty="0">
                <a:solidFill>
                  <a:srgbClr val="3B3B3B"/>
                </a:solidFill>
                <a:effectLst/>
                <a:latin typeface="Menlo" panose="020B0609030804020204" pitchFamily="49" charset="0"/>
              </a:rPr>
              <a:t>  }</a:t>
            </a:r>
            <a:endParaRPr lang="en-US" sz="800" dirty="0">
              <a:solidFill>
                <a:srgbClr val="3B3B3B"/>
              </a:solidFill>
              <a:latin typeface="Menlo" panose="020B0609030804020204" pitchFamily="49" charset="0"/>
            </a:endParaRPr>
          </a:p>
          <a:p>
            <a:pPr>
              <a:lnSpc>
                <a:spcPts val="1350"/>
              </a:lnSpc>
              <a:buNone/>
            </a:pPr>
            <a:r>
              <a:rPr lang="en-US" sz="2000" b="0" dirty="0">
                <a:solidFill>
                  <a:srgbClr val="3B3B3B"/>
                </a:solidFill>
                <a:effectLst/>
                <a:latin typeface="Menlo" panose="020B0609030804020204" pitchFamily="49" charset="0"/>
              </a:rPr>
              <a:t>  </a:t>
            </a:r>
            <a:r>
              <a:rPr lang="en-US" sz="2000" b="0" dirty="0">
                <a:solidFill>
                  <a:srgbClr val="AF00DB"/>
                </a:solidFill>
                <a:effectLst/>
                <a:latin typeface="Menlo" panose="020B0609030804020204" pitchFamily="49" charset="0"/>
              </a:rPr>
              <a:t>for</a:t>
            </a:r>
            <a:r>
              <a:rPr lang="en-US" sz="2000" b="0" dirty="0">
                <a:solidFill>
                  <a:srgbClr val="3B3B3B"/>
                </a:solidFill>
                <a:effectLst/>
                <a:latin typeface="Menlo" panose="020B0609030804020204" pitchFamily="49" charset="0"/>
              </a:rPr>
              <a:t> (</a:t>
            </a:r>
            <a:r>
              <a:rPr lang="en-US" sz="2000" b="0" dirty="0">
                <a:solidFill>
                  <a:srgbClr val="0000FF"/>
                </a:solidFill>
                <a:effectLst/>
                <a:latin typeface="Menlo" panose="020B0609030804020204" pitchFamily="49" charset="0"/>
              </a:rPr>
              <a:t>const</a:t>
            </a:r>
            <a:r>
              <a:rPr lang="en-US" sz="2000" b="0" dirty="0">
                <a:solidFill>
                  <a:srgbClr val="3B3B3B"/>
                </a:solidFill>
                <a:effectLst/>
                <a:latin typeface="Menlo" panose="020B0609030804020204" pitchFamily="49" charset="0"/>
              </a:rPr>
              <a:t> </a:t>
            </a:r>
            <a:r>
              <a:rPr lang="en-US" sz="2000" b="0" dirty="0">
                <a:solidFill>
                  <a:srgbClr val="0070C1"/>
                </a:solidFill>
                <a:effectLst/>
                <a:latin typeface="Menlo" panose="020B0609030804020204" pitchFamily="49" charset="0"/>
              </a:rPr>
              <a:t>x</a:t>
            </a:r>
            <a:r>
              <a:rPr lang="en-US" sz="2000" b="0" dirty="0">
                <a:solidFill>
                  <a:srgbClr val="3B3B3B"/>
                </a:solidFill>
                <a:effectLst/>
                <a:latin typeface="Menlo" panose="020B0609030804020204" pitchFamily="49" charset="0"/>
              </a:rPr>
              <a:t> </a:t>
            </a:r>
            <a:r>
              <a:rPr lang="en-US" sz="2000" b="0" dirty="0">
                <a:solidFill>
                  <a:srgbClr val="0000FF"/>
                </a:solidFill>
                <a:effectLst/>
                <a:latin typeface="Menlo" panose="020B0609030804020204" pitchFamily="49" charset="0"/>
              </a:rPr>
              <a:t>of</a:t>
            </a:r>
            <a:r>
              <a:rPr lang="en-US" sz="2000" b="0" dirty="0">
                <a:solidFill>
                  <a:srgbClr val="3B3B3B"/>
                </a:solidFill>
                <a:effectLst/>
                <a:latin typeface="Menlo" panose="020B0609030804020204" pitchFamily="49" charset="0"/>
              </a:rPr>
              <a:t> </a:t>
            </a:r>
            <a:r>
              <a:rPr lang="en-US" sz="2000" b="0" dirty="0" err="1">
                <a:solidFill>
                  <a:srgbClr val="0070C1"/>
                </a:solidFill>
                <a:effectLst/>
                <a:latin typeface="Menlo" panose="020B0609030804020204" pitchFamily="49" charset="0"/>
              </a:rPr>
              <a:t>arr</a:t>
            </a:r>
            <a:r>
              <a:rPr lang="en-US" sz="2000" b="0" dirty="0">
                <a:solidFill>
                  <a:srgbClr val="3B3B3B"/>
                </a:solidFill>
                <a:effectLst/>
                <a:latin typeface="Menlo" panose="020B0609030804020204" pitchFamily="49" charset="0"/>
              </a:rPr>
              <a:t>) {</a:t>
            </a:r>
          </a:p>
          <a:p>
            <a:pPr>
              <a:lnSpc>
                <a:spcPts val="1350"/>
              </a:lnSpc>
              <a:buNone/>
            </a:pPr>
            <a:r>
              <a:rPr lang="en-US" sz="2000" b="0" dirty="0">
                <a:solidFill>
                  <a:srgbClr val="AF00DB"/>
                </a:solidFill>
                <a:effectLst/>
                <a:latin typeface="Menlo" panose="020B0609030804020204" pitchFamily="49" charset="0"/>
              </a:rPr>
              <a:t>    await</a:t>
            </a:r>
            <a:r>
              <a:rPr lang="en-US" sz="2000" b="0" dirty="0">
                <a:solidFill>
                  <a:srgbClr val="3B3B3B"/>
                </a:solidFill>
                <a:effectLst/>
                <a:latin typeface="Menlo" panose="020B0609030804020204" pitchFamily="49" charset="0"/>
              </a:rPr>
              <a:t> </a:t>
            </a:r>
            <a:r>
              <a:rPr lang="en-US" sz="2000" b="0" dirty="0">
                <a:solidFill>
                  <a:srgbClr val="795E26"/>
                </a:solidFill>
                <a:effectLst/>
                <a:latin typeface="Menlo" panose="020B0609030804020204" pitchFamily="49" charset="0"/>
              </a:rPr>
              <a:t>fetch</a:t>
            </a:r>
            <a:r>
              <a:rPr lang="en-US" sz="2000" b="0" dirty="0">
                <a:solidFill>
                  <a:srgbClr val="3B3B3B"/>
                </a:solidFill>
                <a:effectLst/>
                <a:latin typeface="Menlo" panose="020B0609030804020204" pitchFamily="49" charset="0"/>
              </a:rPr>
              <a:t>(</a:t>
            </a:r>
            <a:r>
              <a:rPr lang="en-US" sz="2000" b="0" dirty="0">
                <a:solidFill>
                  <a:srgbClr val="A31515"/>
                </a:solidFill>
                <a:effectLst/>
                <a:latin typeface="Menlo" panose="020B0609030804020204" pitchFamily="49" charset="0"/>
              </a:rPr>
              <a:t>'https://</a:t>
            </a:r>
            <a:r>
              <a:rPr lang="en-US" sz="2000" b="0" dirty="0" err="1">
                <a:solidFill>
                  <a:srgbClr val="A31515"/>
                </a:solidFill>
                <a:effectLst/>
                <a:latin typeface="Menlo" panose="020B0609030804020204" pitchFamily="49" charset="0"/>
              </a:rPr>
              <a:t>google.com</a:t>
            </a:r>
            <a:r>
              <a:rPr lang="en-US" sz="2000" b="0" dirty="0">
                <a:solidFill>
                  <a:srgbClr val="A31515"/>
                </a:solidFill>
                <a:effectLst/>
                <a:latin typeface="Menlo" panose="020B0609030804020204" pitchFamily="49" charset="0"/>
              </a:rPr>
              <a:t>’</a:t>
            </a:r>
            <a:r>
              <a:rPr lang="en-US" sz="2000" b="0" dirty="0">
                <a:solidFill>
                  <a:srgbClr val="3B3B3B"/>
                </a:solidFill>
                <a:effectLst/>
                <a:latin typeface="Menlo" panose="020B0609030804020204" pitchFamily="49" charset="0"/>
              </a:rPr>
              <a:t>);     // 1</a:t>
            </a:r>
          </a:p>
          <a:p>
            <a:pPr>
              <a:lnSpc>
                <a:spcPts val="1350"/>
              </a:lnSpc>
              <a:buNone/>
            </a:pPr>
            <a:r>
              <a:rPr lang="en-US" sz="2000" b="0" dirty="0">
                <a:solidFill>
                  <a:srgbClr val="001080"/>
                </a:solidFill>
                <a:effectLst/>
                <a:latin typeface="Menlo" panose="020B0609030804020204" pitchFamily="49" charset="0"/>
              </a:rPr>
              <a:t>    </a:t>
            </a:r>
            <a:r>
              <a:rPr lang="en-US" sz="2000" b="0" dirty="0" err="1">
                <a:solidFill>
                  <a:srgbClr val="001080"/>
                </a:solidFill>
                <a:effectLst/>
                <a:latin typeface="Menlo" panose="020B0609030804020204" pitchFamily="49" charset="0"/>
              </a:rPr>
              <a:t>console</a:t>
            </a:r>
            <a:r>
              <a:rPr lang="en-US" sz="2000" b="0" dirty="0" err="1">
                <a:solidFill>
                  <a:srgbClr val="3B3B3B"/>
                </a:solidFill>
                <a:effectLst/>
                <a:latin typeface="Menlo" panose="020B0609030804020204" pitchFamily="49" charset="0"/>
              </a:rPr>
              <a:t>.</a:t>
            </a:r>
            <a:r>
              <a:rPr lang="en-US" sz="2000" b="0" dirty="0" err="1">
                <a:solidFill>
                  <a:srgbClr val="795E26"/>
                </a:solidFill>
                <a:effectLst/>
                <a:latin typeface="Menlo" panose="020B0609030804020204" pitchFamily="49" charset="0"/>
              </a:rPr>
              <a:t>log</a:t>
            </a:r>
            <a:r>
              <a:rPr lang="en-US" sz="2000" b="0" dirty="0">
                <a:solidFill>
                  <a:srgbClr val="3B3B3B"/>
                </a:solidFill>
                <a:effectLst/>
                <a:latin typeface="Menlo" panose="020B0609030804020204" pitchFamily="49" charset="0"/>
              </a:rPr>
              <a:t>(</a:t>
            </a:r>
            <a:r>
              <a:rPr lang="en-US" sz="2000" b="0" dirty="0">
                <a:solidFill>
                  <a:srgbClr val="A31515"/>
                </a:solidFill>
                <a:effectLst/>
                <a:latin typeface="Menlo" panose="020B0609030804020204" pitchFamily="49" charset="0"/>
              </a:rPr>
              <a:t>`b</a:t>
            </a:r>
            <a:r>
              <a:rPr lang="en-US" sz="2000" b="0" dirty="0">
                <a:solidFill>
                  <a:srgbClr val="0000FF"/>
                </a:solidFill>
                <a:effectLst/>
                <a:latin typeface="Menlo" panose="020B0609030804020204" pitchFamily="49" charset="0"/>
              </a:rPr>
              <a:t>${</a:t>
            </a:r>
            <a:r>
              <a:rPr lang="en-US" sz="2000" b="0" dirty="0">
                <a:solidFill>
                  <a:srgbClr val="0070C1"/>
                </a:solidFill>
                <a:effectLst/>
                <a:latin typeface="Menlo" panose="020B0609030804020204" pitchFamily="49" charset="0"/>
              </a:rPr>
              <a:t>x</a:t>
            </a:r>
            <a:r>
              <a:rPr lang="en-US" sz="2000" b="0" dirty="0">
                <a:solidFill>
                  <a:srgbClr val="0000FF"/>
                </a:solidFill>
                <a:effectLst/>
                <a:latin typeface="Menlo" panose="020B0609030804020204" pitchFamily="49" charset="0"/>
              </a:rPr>
              <a:t>}</a:t>
            </a:r>
            <a:r>
              <a:rPr lang="en-US" sz="2000" b="0" dirty="0">
                <a:solidFill>
                  <a:srgbClr val="A31515"/>
                </a:solidFill>
                <a:effectLst/>
                <a:latin typeface="Menlo" panose="020B0609030804020204" pitchFamily="49" charset="0"/>
              </a:rPr>
              <a:t>`</a:t>
            </a:r>
            <a:r>
              <a:rPr lang="en-US" sz="2000" b="0" dirty="0">
                <a:solidFill>
                  <a:srgbClr val="3B3B3B"/>
                </a:solidFill>
                <a:effectLst/>
                <a:latin typeface="Menlo" panose="020B0609030804020204" pitchFamily="49" charset="0"/>
              </a:rPr>
              <a:t>);</a:t>
            </a:r>
          </a:p>
          <a:p>
            <a:pPr>
              <a:lnSpc>
                <a:spcPts val="1350"/>
              </a:lnSpc>
              <a:buNone/>
            </a:pPr>
            <a:r>
              <a:rPr lang="en-US" sz="2000" b="0" dirty="0">
                <a:solidFill>
                  <a:srgbClr val="3B3B3B"/>
                </a:solidFill>
                <a:effectLst/>
                <a:latin typeface="Menlo" panose="020B0609030804020204" pitchFamily="49" charset="0"/>
              </a:rPr>
              <a:t>  }</a:t>
            </a:r>
            <a:endParaRPr lang="en-US" sz="2000" dirty="0">
              <a:solidFill>
                <a:srgbClr val="3B3B3B"/>
              </a:solidFill>
              <a:latin typeface="Menlo" panose="020B0609030804020204" pitchFamily="49" charset="0"/>
            </a:endParaRPr>
          </a:p>
          <a:p>
            <a:pPr>
              <a:lnSpc>
                <a:spcPts val="1350"/>
              </a:lnSpc>
              <a:buNone/>
            </a:pPr>
            <a:r>
              <a:rPr lang="en-US" sz="2000" b="0" dirty="0">
                <a:solidFill>
                  <a:srgbClr val="3B3B3B"/>
                </a:solidFill>
                <a:effectLst/>
                <a:latin typeface="Menlo" panose="020B0609030804020204" pitchFamily="49" charset="0"/>
              </a:rPr>
              <a:t>  </a:t>
            </a:r>
            <a:r>
              <a:rPr lang="en-US" sz="2000" b="0" dirty="0">
                <a:solidFill>
                  <a:srgbClr val="AF00DB"/>
                </a:solidFill>
                <a:effectLst/>
                <a:latin typeface="Menlo" panose="020B0609030804020204" pitchFamily="49" charset="0"/>
              </a:rPr>
              <a:t>await</a:t>
            </a:r>
            <a:r>
              <a:rPr lang="en-US" sz="2000" b="0" dirty="0">
                <a:solidFill>
                  <a:srgbClr val="3B3B3B"/>
                </a:solidFill>
                <a:effectLst/>
                <a:latin typeface="Menlo" panose="020B0609030804020204" pitchFamily="49" charset="0"/>
              </a:rPr>
              <a:t> </a:t>
            </a:r>
            <a:r>
              <a:rPr lang="en-US" sz="2000" b="0" dirty="0" err="1">
                <a:solidFill>
                  <a:srgbClr val="267F99"/>
                </a:solidFill>
                <a:effectLst/>
                <a:latin typeface="Menlo" panose="020B0609030804020204" pitchFamily="49" charset="0"/>
              </a:rPr>
              <a:t>Promise</a:t>
            </a:r>
            <a:r>
              <a:rPr lang="en-US" sz="2000" b="0" dirty="0" err="1">
                <a:solidFill>
                  <a:srgbClr val="3B3B3B"/>
                </a:solidFill>
                <a:effectLst/>
                <a:latin typeface="Menlo" panose="020B0609030804020204" pitchFamily="49" charset="0"/>
              </a:rPr>
              <a:t>.</a:t>
            </a:r>
            <a:r>
              <a:rPr lang="en-US" sz="2000" b="0" dirty="0" err="1">
                <a:solidFill>
                  <a:srgbClr val="795E26"/>
                </a:solidFill>
                <a:effectLst/>
                <a:latin typeface="Menlo" panose="020B0609030804020204" pitchFamily="49" charset="0"/>
              </a:rPr>
              <a:t>all</a:t>
            </a:r>
            <a:r>
              <a:rPr lang="en-US" sz="2000" b="0" dirty="0">
                <a:solidFill>
                  <a:srgbClr val="3B3B3B"/>
                </a:solidFill>
                <a:effectLst/>
                <a:latin typeface="Menlo" panose="020B0609030804020204" pitchFamily="49" charset="0"/>
              </a:rPr>
              <a:t>(                       // 2</a:t>
            </a:r>
          </a:p>
          <a:p>
            <a:pPr>
              <a:lnSpc>
                <a:spcPts val="1350"/>
              </a:lnSpc>
              <a:buNone/>
            </a:pPr>
            <a:r>
              <a:rPr lang="en-US" sz="2000" b="0" dirty="0">
                <a:solidFill>
                  <a:srgbClr val="0070C1"/>
                </a:solidFill>
                <a:effectLst/>
                <a:latin typeface="Menlo" panose="020B0609030804020204" pitchFamily="49" charset="0"/>
              </a:rPr>
              <a:t>    </a:t>
            </a:r>
            <a:r>
              <a:rPr lang="en-US" sz="2000" b="0" dirty="0" err="1">
                <a:solidFill>
                  <a:srgbClr val="0070C1"/>
                </a:solidFill>
                <a:effectLst/>
                <a:latin typeface="Menlo" panose="020B0609030804020204" pitchFamily="49" charset="0"/>
              </a:rPr>
              <a:t>arr</a:t>
            </a:r>
            <a:r>
              <a:rPr lang="en-US" sz="2000" b="0" dirty="0" err="1">
                <a:solidFill>
                  <a:srgbClr val="3B3B3B"/>
                </a:solidFill>
                <a:effectLst/>
                <a:latin typeface="Menlo" panose="020B0609030804020204" pitchFamily="49" charset="0"/>
              </a:rPr>
              <a:t>.</a:t>
            </a:r>
            <a:r>
              <a:rPr lang="en-US" sz="2000" b="0" dirty="0" err="1">
                <a:solidFill>
                  <a:srgbClr val="795E26"/>
                </a:solidFill>
                <a:effectLst/>
                <a:latin typeface="Menlo" panose="020B0609030804020204" pitchFamily="49" charset="0"/>
              </a:rPr>
              <a:t>map</a:t>
            </a:r>
            <a:r>
              <a:rPr lang="en-US" sz="2000" b="0" dirty="0">
                <a:solidFill>
                  <a:srgbClr val="3B3B3B"/>
                </a:solidFill>
                <a:effectLst/>
                <a:latin typeface="Menlo" panose="020B0609030804020204" pitchFamily="49" charset="0"/>
              </a:rPr>
              <a:t>(</a:t>
            </a:r>
            <a:r>
              <a:rPr lang="en-US" sz="2000" b="0" dirty="0">
                <a:solidFill>
                  <a:srgbClr val="0000FF"/>
                </a:solidFill>
                <a:effectLst/>
                <a:latin typeface="Menlo" panose="020B0609030804020204" pitchFamily="49" charset="0"/>
              </a:rPr>
              <a:t>async</a:t>
            </a:r>
            <a:r>
              <a:rPr lang="en-US" sz="2000" b="0" dirty="0">
                <a:solidFill>
                  <a:srgbClr val="3B3B3B"/>
                </a:solidFill>
                <a:effectLst/>
                <a:latin typeface="Menlo" panose="020B0609030804020204" pitchFamily="49" charset="0"/>
              </a:rPr>
              <a:t> </a:t>
            </a:r>
            <a:r>
              <a:rPr lang="en-US" sz="2000" b="0" dirty="0">
                <a:solidFill>
                  <a:srgbClr val="001080"/>
                </a:solidFill>
                <a:effectLst/>
                <a:latin typeface="Menlo" panose="020B0609030804020204" pitchFamily="49" charset="0"/>
              </a:rPr>
              <a:t>x</a:t>
            </a:r>
            <a:r>
              <a:rPr lang="en-US" sz="2000" b="0" dirty="0">
                <a:solidFill>
                  <a:srgbClr val="3B3B3B"/>
                </a:solidFill>
                <a:effectLst/>
                <a:latin typeface="Menlo" panose="020B0609030804020204" pitchFamily="49" charset="0"/>
              </a:rPr>
              <a:t> </a:t>
            </a:r>
            <a:r>
              <a:rPr lang="en-US" sz="2000" b="0" dirty="0">
                <a:solidFill>
                  <a:srgbClr val="0000FF"/>
                </a:solidFill>
                <a:effectLst/>
                <a:latin typeface="Menlo" panose="020B0609030804020204" pitchFamily="49" charset="0"/>
              </a:rPr>
              <a:t>=&gt;</a:t>
            </a:r>
            <a:r>
              <a:rPr lang="en-US" sz="2000" b="0" dirty="0">
                <a:solidFill>
                  <a:srgbClr val="3B3B3B"/>
                </a:solidFill>
                <a:effectLst/>
                <a:latin typeface="Menlo" panose="020B0609030804020204" pitchFamily="49" charset="0"/>
              </a:rPr>
              <a:t> {</a:t>
            </a:r>
          </a:p>
          <a:p>
            <a:pPr>
              <a:lnSpc>
                <a:spcPts val="1350"/>
              </a:lnSpc>
              <a:buNone/>
            </a:pPr>
            <a:r>
              <a:rPr lang="en-US" sz="2000" b="0" dirty="0">
                <a:solidFill>
                  <a:srgbClr val="AF00DB"/>
                </a:solidFill>
                <a:effectLst/>
                <a:latin typeface="Menlo" panose="020B0609030804020204" pitchFamily="49" charset="0"/>
              </a:rPr>
              <a:t>      await</a:t>
            </a:r>
            <a:r>
              <a:rPr lang="en-US" sz="2000" b="0" dirty="0">
                <a:solidFill>
                  <a:srgbClr val="3B3B3B"/>
                </a:solidFill>
                <a:effectLst/>
                <a:latin typeface="Menlo" panose="020B0609030804020204" pitchFamily="49" charset="0"/>
              </a:rPr>
              <a:t> </a:t>
            </a:r>
            <a:r>
              <a:rPr lang="en-US" sz="2000" b="0" dirty="0">
                <a:solidFill>
                  <a:srgbClr val="795E26"/>
                </a:solidFill>
                <a:effectLst/>
                <a:latin typeface="Menlo" panose="020B0609030804020204" pitchFamily="49" charset="0"/>
              </a:rPr>
              <a:t>fetch</a:t>
            </a:r>
            <a:r>
              <a:rPr lang="en-US" sz="2000" b="0" dirty="0">
                <a:solidFill>
                  <a:srgbClr val="3B3B3B"/>
                </a:solidFill>
                <a:effectLst/>
                <a:latin typeface="Menlo" panose="020B0609030804020204" pitchFamily="49" charset="0"/>
              </a:rPr>
              <a:t>(</a:t>
            </a:r>
            <a:r>
              <a:rPr lang="en-US" sz="2000" b="0" dirty="0">
                <a:solidFill>
                  <a:srgbClr val="A31515"/>
                </a:solidFill>
                <a:effectLst/>
                <a:latin typeface="Menlo" panose="020B0609030804020204" pitchFamily="49" charset="0"/>
              </a:rPr>
              <a:t>'https://</a:t>
            </a:r>
            <a:r>
              <a:rPr lang="en-US" sz="2000" b="0" dirty="0" err="1">
                <a:solidFill>
                  <a:srgbClr val="A31515"/>
                </a:solidFill>
                <a:effectLst/>
                <a:latin typeface="Menlo" panose="020B0609030804020204" pitchFamily="49" charset="0"/>
              </a:rPr>
              <a:t>google.com</a:t>
            </a:r>
            <a:r>
              <a:rPr lang="en-US" sz="2000" b="0" dirty="0">
                <a:solidFill>
                  <a:srgbClr val="A31515"/>
                </a:solidFill>
                <a:effectLst/>
                <a:latin typeface="Menlo" panose="020B0609030804020204" pitchFamily="49" charset="0"/>
              </a:rPr>
              <a:t>’</a:t>
            </a:r>
            <a:r>
              <a:rPr lang="en-US" sz="2000" b="0" dirty="0">
                <a:solidFill>
                  <a:srgbClr val="3B3B3B"/>
                </a:solidFill>
                <a:effectLst/>
                <a:latin typeface="Menlo" panose="020B0609030804020204" pitchFamily="49" charset="0"/>
              </a:rPr>
              <a:t>);   // 3</a:t>
            </a:r>
          </a:p>
          <a:p>
            <a:pPr>
              <a:lnSpc>
                <a:spcPts val="1350"/>
              </a:lnSpc>
              <a:buNone/>
            </a:pPr>
            <a:r>
              <a:rPr lang="en-US" sz="2000" b="0" dirty="0">
                <a:solidFill>
                  <a:srgbClr val="001080"/>
                </a:solidFill>
                <a:effectLst/>
                <a:latin typeface="Menlo" panose="020B0609030804020204" pitchFamily="49" charset="0"/>
              </a:rPr>
              <a:t>      </a:t>
            </a:r>
            <a:r>
              <a:rPr lang="en-US" sz="2000" b="0" dirty="0" err="1">
                <a:solidFill>
                  <a:srgbClr val="001080"/>
                </a:solidFill>
                <a:effectLst/>
                <a:latin typeface="Menlo" panose="020B0609030804020204" pitchFamily="49" charset="0"/>
              </a:rPr>
              <a:t>console</a:t>
            </a:r>
            <a:r>
              <a:rPr lang="en-US" sz="2000" b="0" dirty="0" err="1">
                <a:solidFill>
                  <a:srgbClr val="3B3B3B"/>
                </a:solidFill>
                <a:effectLst/>
                <a:latin typeface="Menlo" panose="020B0609030804020204" pitchFamily="49" charset="0"/>
              </a:rPr>
              <a:t>.</a:t>
            </a:r>
            <a:r>
              <a:rPr lang="en-US" sz="2000" b="0" dirty="0" err="1">
                <a:solidFill>
                  <a:srgbClr val="795E26"/>
                </a:solidFill>
                <a:effectLst/>
                <a:latin typeface="Menlo" panose="020B0609030804020204" pitchFamily="49" charset="0"/>
              </a:rPr>
              <a:t>log</a:t>
            </a:r>
            <a:r>
              <a:rPr lang="en-US" sz="2000" b="0" dirty="0">
                <a:solidFill>
                  <a:srgbClr val="3B3B3B"/>
                </a:solidFill>
                <a:effectLst/>
                <a:latin typeface="Menlo" panose="020B0609030804020204" pitchFamily="49" charset="0"/>
              </a:rPr>
              <a:t>(</a:t>
            </a:r>
            <a:r>
              <a:rPr lang="en-US" sz="2000" b="0" dirty="0">
                <a:solidFill>
                  <a:srgbClr val="A31515"/>
                </a:solidFill>
                <a:effectLst/>
                <a:latin typeface="Menlo" panose="020B0609030804020204" pitchFamily="49" charset="0"/>
              </a:rPr>
              <a:t>`c</a:t>
            </a:r>
            <a:r>
              <a:rPr lang="en-US" sz="2000" b="0" dirty="0">
                <a:solidFill>
                  <a:srgbClr val="0000FF"/>
                </a:solidFill>
                <a:effectLst/>
                <a:latin typeface="Menlo" panose="020B0609030804020204" pitchFamily="49" charset="0"/>
              </a:rPr>
              <a:t>${</a:t>
            </a:r>
            <a:r>
              <a:rPr lang="en-US" sz="2000" b="0" dirty="0">
                <a:solidFill>
                  <a:srgbClr val="001080"/>
                </a:solidFill>
                <a:effectLst/>
                <a:latin typeface="Menlo" panose="020B0609030804020204" pitchFamily="49" charset="0"/>
              </a:rPr>
              <a:t>x</a:t>
            </a:r>
            <a:r>
              <a:rPr lang="en-US" sz="2000" b="0" dirty="0">
                <a:solidFill>
                  <a:srgbClr val="0000FF"/>
                </a:solidFill>
                <a:effectLst/>
                <a:latin typeface="Menlo" panose="020B0609030804020204" pitchFamily="49" charset="0"/>
              </a:rPr>
              <a:t>}</a:t>
            </a:r>
            <a:r>
              <a:rPr lang="en-US" sz="2000" b="0" dirty="0">
                <a:solidFill>
                  <a:srgbClr val="A31515"/>
                </a:solidFill>
                <a:effectLst/>
                <a:latin typeface="Menlo" panose="020B0609030804020204" pitchFamily="49" charset="0"/>
              </a:rPr>
              <a:t>`</a:t>
            </a:r>
            <a:r>
              <a:rPr lang="en-US" sz="2000" b="0" dirty="0">
                <a:solidFill>
                  <a:srgbClr val="3B3B3B"/>
                </a:solidFill>
                <a:effectLst/>
                <a:latin typeface="Menlo" panose="020B0609030804020204" pitchFamily="49" charset="0"/>
              </a:rPr>
              <a:t>);</a:t>
            </a:r>
          </a:p>
          <a:p>
            <a:pPr>
              <a:lnSpc>
                <a:spcPts val="1350"/>
              </a:lnSpc>
              <a:buNone/>
            </a:pPr>
            <a:r>
              <a:rPr lang="en-US" sz="2000" b="0" dirty="0">
                <a:solidFill>
                  <a:srgbClr val="3B3B3B"/>
                </a:solidFill>
                <a:effectLst/>
                <a:latin typeface="Menlo" panose="020B0609030804020204" pitchFamily="49" charset="0"/>
              </a:rPr>
              <a:t>    }),</a:t>
            </a:r>
          </a:p>
          <a:p>
            <a:pPr>
              <a:lnSpc>
                <a:spcPts val="1350"/>
              </a:lnSpc>
              <a:buNone/>
            </a:pPr>
            <a:r>
              <a:rPr lang="en-US" sz="2000" b="0" dirty="0">
                <a:solidFill>
                  <a:srgbClr val="3B3B3B"/>
                </a:solidFill>
                <a:effectLst/>
                <a:latin typeface="Menlo" panose="020B0609030804020204" pitchFamily="49" charset="0"/>
              </a:rPr>
              <a:t>  );</a:t>
            </a:r>
            <a:endParaRPr lang="en-US" sz="2000" dirty="0">
              <a:solidFill>
                <a:srgbClr val="3B3B3B"/>
              </a:solidFill>
              <a:latin typeface="Menlo" panose="020B0609030804020204" pitchFamily="49" charset="0"/>
            </a:endParaRPr>
          </a:p>
          <a:p>
            <a:pPr>
              <a:lnSpc>
                <a:spcPts val="1350"/>
              </a:lnSpc>
              <a:buNone/>
            </a:pPr>
            <a:r>
              <a:rPr lang="en-US" sz="2000" b="0" dirty="0">
                <a:solidFill>
                  <a:srgbClr val="3B3B3B"/>
                </a:solidFill>
                <a:effectLst/>
                <a:latin typeface="Menlo" panose="020B0609030804020204" pitchFamily="49" charset="0"/>
              </a:rPr>
              <a:t>  </a:t>
            </a:r>
            <a:r>
              <a:rPr lang="en-US" sz="2000" b="0" dirty="0" err="1">
                <a:solidFill>
                  <a:srgbClr val="0070C1"/>
                </a:solidFill>
                <a:effectLst/>
                <a:latin typeface="Menlo" panose="020B0609030804020204" pitchFamily="49" charset="0"/>
              </a:rPr>
              <a:t>arr</a:t>
            </a:r>
            <a:r>
              <a:rPr lang="en-US" sz="2000" b="0" dirty="0" err="1">
                <a:solidFill>
                  <a:srgbClr val="3B3B3B"/>
                </a:solidFill>
                <a:effectLst/>
                <a:latin typeface="Menlo" panose="020B0609030804020204" pitchFamily="49" charset="0"/>
              </a:rPr>
              <a:t>.</a:t>
            </a:r>
            <a:r>
              <a:rPr lang="en-US" sz="2000" b="0" dirty="0" err="1">
                <a:solidFill>
                  <a:srgbClr val="795E26"/>
                </a:solidFill>
                <a:effectLst/>
                <a:latin typeface="Menlo" panose="020B0609030804020204" pitchFamily="49" charset="0"/>
              </a:rPr>
              <a:t>map</a:t>
            </a:r>
            <a:r>
              <a:rPr lang="en-US" sz="2000" b="0" dirty="0">
                <a:solidFill>
                  <a:srgbClr val="3B3B3B"/>
                </a:solidFill>
                <a:effectLst/>
                <a:latin typeface="Menlo" panose="020B0609030804020204" pitchFamily="49" charset="0"/>
              </a:rPr>
              <a:t>(</a:t>
            </a:r>
            <a:r>
              <a:rPr lang="en-US" sz="2000" b="0" dirty="0">
                <a:solidFill>
                  <a:srgbClr val="001080"/>
                </a:solidFill>
                <a:effectLst/>
                <a:latin typeface="Menlo" panose="020B0609030804020204" pitchFamily="49" charset="0"/>
              </a:rPr>
              <a:t>x</a:t>
            </a:r>
            <a:r>
              <a:rPr lang="en-US" sz="2000" b="0" dirty="0">
                <a:solidFill>
                  <a:srgbClr val="3B3B3B"/>
                </a:solidFill>
                <a:effectLst/>
                <a:latin typeface="Menlo" panose="020B0609030804020204" pitchFamily="49" charset="0"/>
              </a:rPr>
              <a:t> </a:t>
            </a:r>
            <a:r>
              <a:rPr lang="en-US" sz="2000" b="0" dirty="0">
                <a:solidFill>
                  <a:srgbClr val="0000FF"/>
                </a:solidFill>
                <a:effectLst/>
                <a:latin typeface="Menlo" panose="020B0609030804020204" pitchFamily="49" charset="0"/>
              </a:rPr>
              <a:t>=&gt;</a:t>
            </a:r>
            <a:r>
              <a:rPr lang="en-US" sz="2000" b="0" dirty="0">
                <a:solidFill>
                  <a:srgbClr val="3B3B3B"/>
                </a:solidFill>
                <a:effectLst/>
                <a:latin typeface="Menlo" panose="020B0609030804020204" pitchFamily="49" charset="0"/>
              </a:rPr>
              <a:t> { </a:t>
            </a:r>
            <a:r>
              <a:rPr lang="en-US" sz="2000" b="0" dirty="0" err="1">
                <a:solidFill>
                  <a:srgbClr val="001080"/>
                </a:solidFill>
                <a:effectLst/>
                <a:latin typeface="Menlo" panose="020B0609030804020204" pitchFamily="49" charset="0"/>
              </a:rPr>
              <a:t>console</a:t>
            </a:r>
            <a:r>
              <a:rPr lang="en-US" sz="2000" b="0" dirty="0" err="1">
                <a:solidFill>
                  <a:srgbClr val="3B3B3B"/>
                </a:solidFill>
                <a:effectLst/>
                <a:latin typeface="Menlo" panose="020B0609030804020204" pitchFamily="49" charset="0"/>
              </a:rPr>
              <a:t>.</a:t>
            </a:r>
            <a:r>
              <a:rPr lang="en-US" sz="2000" b="0" dirty="0" err="1">
                <a:solidFill>
                  <a:srgbClr val="795E26"/>
                </a:solidFill>
                <a:effectLst/>
                <a:latin typeface="Menlo" panose="020B0609030804020204" pitchFamily="49" charset="0"/>
              </a:rPr>
              <a:t>log</a:t>
            </a:r>
            <a:r>
              <a:rPr lang="en-US" sz="2000" b="0" dirty="0">
                <a:solidFill>
                  <a:srgbClr val="3B3B3B"/>
                </a:solidFill>
                <a:effectLst/>
                <a:latin typeface="Menlo" panose="020B0609030804020204" pitchFamily="49" charset="0"/>
              </a:rPr>
              <a:t>(</a:t>
            </a:r>
            <a:r>
              <a:rPr lang="en-US" sz="2000" b="0" dirty="0">
                <a:solidFill>
                  <a:srgbClr val="A31515"/>
                </a:solidFill>
                <a:effectLst/>
                <a:latin typeface="Menlo" panose="020B0609030804020204" pitchFamily="49" charset="0"/>
              </a:rPr>
              <a:t>`d</a:t>
            </a:r>
            <a:r>
              <a:rPr lang="en-US" sz="2000" b="0" dirty="0">
                <a:solidFill>
                  <a:srgbClr val="0000FF"/>
                </a:solidFill>
                <a:effectLst/>
                <a:latin typeface="Menlo" panose="020B0609030804020204" pitchFamily="49" charset="0"/>
              </a:rPr>
              <a:t>${</a:t>
            </a:r>
            <a:r>
              <a:rPr lang="en-US" sz="2000" b="0" dirty="0">
                <a:solidFill>
                  <a:srgbClr val="001080"/>
                </a:solidFill>
                <a:effectLst/>
                <a:latin typeface="Menlo" panose="020B0609030804020204" pitchFamily="49" charset="0"/>
              </a:rPr>
              <a:t>x</a:t>
            </a:r>
            <a:r>
              <a:rPr lang="en-US" sz="2000" b="0" dirty="0">
                <a:solidFill>
                  <a:srgbClr val="0000FF"/>
                </a:solidFill>
                <a:effectLst/>
                <a:latin typeface="Menlo" panose="020B0609030804020204" pitchFamily="49" charset="0"/>
              </a:rPr>
              <a:t>}</a:t>
            </a:r>
            <a:r>
              <a:rPr lang="en-US" sz="2000" b="0" dirty="0">
                <a:solidFill>
                  <a:srgbClr val="A31515"/>
                </a:solidFill>
                <a:effectLst/>
                <a:latin typeface="Menlo" panose="020B0609030804020204" pitchFamily="49" charset="0"/>
              </a:rPr>
              <a:t>`</a:t>
            </a:r>
            <a:r>
              <a:rPr lang="en-US" sz="2000" b="0" dirty="0">
                <a:solidFill>
                  <a:srgbClr val="3B3B3B"/>
                </a:solidFill>
                <a:effectLst/>
                <a:latin typeface="Menlo" panose="020B0609030804020204" pitchFamily="49" charset="0"/>
              </a:rPr>
              <a:t>); });</a:t>
            </a:r>
          </a:p>
          <a:p>
            <a:pPr marL="0" indent="0">
              <a:buNone/>
            </a:pPr>
            <a:endParaRPr lang="en-US" sz="2000" dirty="0"/>
          </a:p>
        </p:txBody>
      </p:sp>
      <p:sp>
        <p:nvSpPr>
          <p:cNvPr id="4" name="Slide Number Placeholder 3">
            <a:extLst>
              <a:ext uri="{FF2B5EF4-FFF2-40B4-BE49-F238E27FC236}">
                <a16:creationId xmlns:a16="http://schemas.microsoft.com/office/drawing/2014/main" id="{7806954D-51E3-ED0E-3D5E-F62C37F671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80843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32398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import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axios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from</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axios</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795E26"/>
                </a:solidFill>
                <a:effectLst/>
                <a:uLnTx/>
                <a:uFillTx/>
                <a:latin typeface="Consolas" panose="020B0609020204030204" pitchFamily="49" charset="0"/>
                <a:ea typeface="+mn-ea"/>
                <a:cs typeface="+mn-cs"/>
              </a:rPr>
              <a:t>echo</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str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string</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Promise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&lt;</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string</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70C1"/>
                </a:solidFill>
                <a:effectLst/>
                <a:uLnTx/>
                <a:uFillTx/>
                <a:latin typeface="Consolas" panose="020B0609020204030204" pitchFamily="49" charset="0"/>
                <a:ea typeface="+mn-ea"/>
                <a:cs typeface="+mn-cs"/>
              </a:rPr>
              <a:t>res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70C1"/>
                </a:solidFill>
                <a:effectLst/>
                <a:uLnTx/>
                <a:uFillTx/>
                <a:latin typeface="Consolas" panose="020B0609020204030204" pitchFamily="49" charset="0"/>
                <a:ea typeface="+mn-ea"/>
                <a:cs typeface="+mn-cs"/>
              </a:rPr>
              <a:t>axios</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get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`https://httpbin.org/</a:t>
            </a:r>
            <a:r>
              <a:rPr kumimoji="0" lang="en-US" sz="18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get?answer</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str</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70C1"/>
                </a:solidFill>
                <a:effectLst/>
                <a:uLnTx/>
                <a:uFillTx/>
                <a:latin typeface="Consolas" panose="020B0609020204030204" pitchFamily="49" charset="0"/>
                <a:ea typeface="+mn-ea"/>
                <a:cs typeface="+mn-cs"/>
              </a:rPr>
              <a:t>res</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data</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args</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answer</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a:ln>
                  <a:noFill/>
                </a:ln>
                <a:solidFill>
                  <a:srgbClr val="795E26"/>
                </a:solidFill>
                <a:effectLst/>
                <a:uLnTx/>
                <a:uFillTx/>
                <a:latin typeface="Consolas" panose="020B0609020204030204" pitchFamily="49" charset="0"/>
                <a:ea typeface="+mn-ea"/>
                <a:cs typeface="+mn-cs"/>
              </a:rPr>
              <a:t>test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'request should return its argument'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=&gt;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70C1"/>
                </a:solidFill>
                <a:effectLst/>
                <a:highlight>
                  <a:srgbClr val="00FFFF"/>
                </a:highlight>
                <a:uLnTx/>
                <a:uFillTx/>
                <a:latin typeface="Consolas" panose="020B0609020204030204" pitchFamily="49" charset="0"/>
                <a:ea typeface="+mn-ea"/>
                <a:cs typeface="+mn-cs"/>
              </a:rPr>
              <a:t>expect</a:t>
            </a:r>
            <a:r>
              <a:rPr kumimoji="0" lang="en-US" sz="1800" b="0" i="0" u="none" strike="noStrike" kern="1200" cap="none" spc="0" normalizeH="0" baseline="0" noProof="0" err="1">
                <a:ln>
                  <a:noFill/>
                </a:ln>
                <a:solidFill>
                  <a:srgbClr val="000000"/>
                </a:solidFill>
                <a:effectLst/>
                <a:highlight>
                  <a:srgbClr val="00FFFF"/>
                </a:highligh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highlight>
                  <a:srgbClr val="00FFFF"/>
                </a:highlight>
                <a:uLnTx/>
                <a:uFillTx/>
                <a:latin typeface="Consolas" panose="020B0609020204030204" pitchFamily="49" charset="0"/>
                <a:ea typeface="+mn-ea"/>
                <a:cs typeface="+mn-cs"/>
              </a:rPr>
              <a:t>assertions</a:t>
            </a:r>
            <a:r>
              <a:rPr kumimoji="0" lang="en-US" sz="1800" b="0" i="0" u="none" strike="noStrike" kern="1200" cap="none" spc="0" normalizeH="0" baseline="0" noProof="0">
                <a:ln>
                  <a:noFill/>
                </a:ln>
                <a:solidFill>
                  <a:srgbClr val="000000"/>
                </a:solidFill>
                <a:effectLst/>
                <a:highlight>
                  <a:srgbClr val="00FFFF"/>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highlight>
                  <a:srgbClr val="00FFFF"/>
                </a:highlight>
                <a:uLnTx/>
                <a:uFillTx/>
                <a:latin typeface="Consolas" panose="020B0609020204030204" pitchFamily="49" charset="0"/>
                <a:ea typeface="+mn-ea"/>
                <a:cs typeface="+mn-cs"/>
              </a:rPr>
              <a:t>1</a:t>
            </a:r>
            <a:r>
              <a:rPr kumimoji="0" lang="en-US" sz="1800" b="0" i="0" u="none" strike="noStrike" kern="1200" cap="none" spc="0" normalizeH="0" baseline="0" noProof="0">
                <a:ln>
                  <a:noFill/>
                </a:ln>
                <a:solidFill>
                  <a:srgbClr val="000000"/>
                </a:solidFill>
                <a:effectLst/>
                <a:highlight>
                  <a:srgbClr val="00FFFF"/>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highlight>
                  <a:srgbClr val="FFFF00"/>
                </a:highligh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795E26"/>
                </a:solidFill>
                <a:effectLst/>
                <a:uLnTx/>
                <a:uFillTx/>
                <a:latin typeface="Consolas" panose="020B0609020204030204" pitchFamily="49" charset="0"/>
                <a:ea typeface="+mn-ea"/>
                <a:cs typeface="+mn-cs"/>
              </a:rPr>
              <a:t>expect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795E26"/>
                </a:solidFill>
                <a:effectLst/>
                <a:uLnTx/>
                <a:uFillTx/>
                <a:latin typeface="Consolas" panose="020B0609020204030204" pitchFamily="49" charset="0"/>
                <a:ea typeface="+mn-ea"/>
                <a:cs typeface="+mn-cs"/>
              </a:rPr>
              <a:t>echo</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"33"</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resolves</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toEqual</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"33"</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/jest/jest-</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example.test.ts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24436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a:t>General Rules for Writing Asynchronous Code</a:t>
            </a:r>
            <a:endParaRPr/>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a:bodyPr>
          <a:lstStyle/>
          <a:p>
            <a:r>
              <a:rPr lang="en-US"/>
              <a:t>You can’t return a value from a promise to an ordinary procedure.</a:t>
            </a:r>
          </a:p>
          <a:p>
            <a:pPr lvl="1"/>
            <a:r>
              <a:rPr lang="en-US"/>
              <a:t>You can only send the value to another promise that is awaiting it.</a:t>
            </a:r>
          </a:p>
          <a:p>
            <a:r>
              <a:rPr lang="en-US"/>
              <a:t>Call async procedures only from other async functions or from the top level.</a:t>
            </a:r>
          </a:p>
          <a:p>
            <a:r>
              <a:rPr lang="en-US"/>
              <a:t>Break up any long-running computation into </a:t>
            </a:r>
            <a:r>
              <a:rPr lang="en-US" b="1"/>
              <a:t>async/await</a:t>
            </a:r>
            <a:r>
              <a:rPr lang="en-US"/>
              <a:t> segments so other processes will have a chance to run.</a:t>
            </a:r>
          </a:p>
          <a:p>
            <a:r>
              <a:rPr lang="en-US"/>
              <a:t>Leverage concurrency when possible</a:t>
            </a:r>
          </a:p>
          <a:p>
            <a:pPr lvl="1"/>
            <a:r>
              <a:rPr lang="en-US"/>
              <a:t>Use </a:t>
            </a:r>
            <a:r>
              <a:rPr lang="en-US" b="1" err="1"/>
              <a:t>promise.all</a:t>
            </a:r>
            <a:r>
              <a:rPr lang="en-US" b="1"/>
              <a:t> </a:t>
            </a:r>
            <a:r>
              <a:rPr lang="en-US"/>
              <a:t>if you need to wait for multiple promises to return.</a:t>
            </a:r>
            <a:endParaRPr/>
          </a:p>
          <a:p>
            <a:r>
              <a:rPr lang="en-US"/>
              <a:t>Check for errors with </a:t>
            </a:r>
            <a:r>
              <a:rPr lang="en-US" b="1"/>
              <a:t>try/catch</a:t>
            </a:r>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sz="3600"/>
              <a:t>An Example Task Using the Transcript Server</a:t>
            </a:r>
            <a:endParaRPr sz="3600"/>
          </a:p>
        </p:txBody>
      </p:sp>
      <p:sp>
        <p:nvSpPr>
          <p:cNvPr id="576" name="Transcript Server: Calculating statistics (async/await)"/>
          <p:cNvSpPr txBox="1">
            <a:spLocks noGrp="1"/>
          </p:cNvSpPr>
          <p:nvPr>
            <p:ph type="body" idx="1"/>
          </p:nvPr>
        </p:nvSpPr>
        <p:spPr>
          <a:xfrm>
            <a:off x="838200" y="1996768"/>
            <a:ext cx="10515600"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a:t>Given an array of </a:t>
            </a:r>
            <a:r>
              <a:rPr lang="en-US" sz="2400" err="1"/>
              <a:t>StudentIDs</a:t>
            </a:r>
            <a:r>
              <a:rPr lang="en-US" sz="2400"/>
              <a:t>:</a:t>
            </a:r>
          </a:p>
          <a:p>
            <a:pPr marL="609600" lvl="1" indent="-304800" algn="l">
              <a:lnSpc>
                <a:spcPct val="90000"/>
              </a:lnSpc>
              <a:spcBef>
                <a:spcPts val="650"/>
              </a:spcBef>
              <a:buSzPct val="123000"/>
              <a:buChar char="•"/>
              <a:defRPr sz="4800">
                <a:solidFill>
                  <a:srgbClr val="000000"/>
                </a:solidFill>
              </a:defRPr>
            </a:pPr>
            <a:r>
              <a:rPr lang="en-US" sz="240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a:solidFill>
                  <a:srgbClr val="000000"/>
                </a:solidFill>
              </a:rPr>
              <a:t>Once all of the pages are downloaded and saved, print out the total size of all of the files that were saved</a:t>
            </a:r>
          </a:p>
          <a:p>
            <a:endParaRPr/>
          </a:p>
        </p:txBody>
      </p:sp>
    </p:spTree>
    <p:extLst>
      <p:ext uri="{BB962C8B-B14F-4D97-AF65-F5344CB8AC3E}">
        <p14:creationId xmlns:p14="http://schemas.microsoft.com/office/powerpoint/2010/main" val="250131882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asyncGetStudentData</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number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70C1"/>
                </a:solidFill>
                <a:effectLst/>
                <a:uLnTx/>
                <a:uFillTx/>
                <a:latin typeface="Consolas" panose="020B0609020204030204" pitchFamily="49" charset="0"/>
                <a:ea typeface="+mn-ea"/>
                <a:cs typeface="+mn-cs"/>
              </a:rPr>
              <a:t>returnValue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     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70C1"/>
                </a:solidFill>
                <a:effectLst/>
                <a:uLnTx/>
                <a:uFillTx/>
                <a:latin typeface="Consolas" panose="020B0609020204030204" pitchFamily="49" charset="0"/>
                <a:ea typeface="+mn-ea"/>
                <a:cs typeface="+mn-cs"/>
              </a:rPr>
              <a:t>axios</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get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`https://rest-</a:t>
            </a:r>
            <a:r>
              <a:rPr kumimoji="0" lang="en-US" sz="1800" b="0" i="0" u="none" strike="noStrike" kern="1200" cap="none" spc="0" normalizeH="0" baseline="0" noProof="0" err="1">
                <a:ln>
                  <a:noFill/>
                </a:ln>
                <a:solidFill>
                  <a:srgbClr val="A31515"/>
                </a:solidFill>
                <a:effectLst/>
                <a:uLnTx/>
                <a:uFillTx/>
                <a:latin typeface="Consolas" panose="020B0609020204030204" pitchFamily="49" charset="0"/>
                <a:ea typeface="+mn-ea"/>
                <a:cs typeface="+mn-cs"/>
              </a:rPr>
              <a:t>example.covey.town</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/transcripts/</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70C1"/>
                </a:solidFill>
                <a:effectLst/>
                <a:uLnTx/>
                <a:uFillTx/>
                <a:latin typeface="Consolas" panose="020B0609020204030204" pitchFamily="49" charset="0"/>
                <a:ea typeface="+mn-ea"/>
                <a:cs typeface="+mn-cs"/>
              </a:rPr>
              <a:t>returnValue</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asyncProcessStudent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number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Promise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&lt;</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number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wait to get the student data</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70C1"/>
                </a:solidFill>
                <a:effectLst/>
                <a:uLnTx/>
                <a:uFillTx/>
                <a:latin typeface="Consolas" panose="020B0609020204030204" pitchFamily="49" charset="0"/>
                <a:ea typeface="+mn-ea"/>
                <a:cs typeface="+mn-cs"/>
              </a:rPr>
              <a:t>response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asyncGetStudentData</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asynchronously write the file  </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267F99"/>
                </a:solidFill>
                <a:effectLst/>
                <a:uLnTx/>
                <a:uFillTx/>
                <a:latin typeface="Consolas" panose="020B0609020204030204" pitchFamily="49" charset="0"/>
                <a:ea typeface="+mn-ea"/>
                <a:cs typeface="+mn-cs"/>
              </a:rPr>
              <a:t>fsPromises</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writeFile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dataFileName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JSON</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stringify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70C1"/>
                </a:solidFill>
                <a:effectLst/>
                <a:uLnTx/>
                <a:uFillTx/>
                <a:latin typeface="Consolas" panose="020B0609020204030204" pitchFamily="49" charset="0"/>
                <a:ea typeface="+mn-ea"/>
                <a:cs typeface="+mn-cs"/>
              </a:rPr>
              <a:t>response</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data</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last, extract its size</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70C1"/>
                </a:solidFill>
                <a:effectLst/>
                <a:uLnTx/>
                <a:uFillTx/>
                <a:latin typeface="Consolas" panose="020B0609020204030204" pitchFamily="49" charset="0"/>
                <a:ea typeface="+mn-ea"/>
                <a:cs typeface="+mn-cs"/>
              </a:rPr>
              <a:t>stats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267F99"/>
                </a:solidFill>
                <a:effectLst/>
                <a:uLnTx/>
                <a:uFillTx/>
                <a:latin typeface="Consolas" panose="020B0609020204030204" pitchFamily="49" charset="0"/>
                <a:ea typeface="+mn-ea"/>
                <a:cs typeface="+mn-cs"/>
              </a:rPr>
              <a:t>fsPromises</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stat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dataFileName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70C1"/>
                </a:solidFill>
                <a:effectLst/>
                <a:uLnTx/>
                <a:uFillTx/>
                <a:latin typeface="Consolas" panose="020B0609020204030204" pitchFamily="49" charset="0"/>
                <a:ea typeface="+mn-ea"/>
                <a:cs typeface="+mn-cs"/>
              </a:rPr>
              <a:t>size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number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err="1">
                <a:ln>
                  <a:noFill/>
                </a:ln>
                <a:solidFill>
                  <a:srgbClr val="0070C1"/>
                </a:solidFill>
                <a:effectLst/>
                <a:uLnTx/>
                <a:uFillTx/>
                <a:latin typeface="Consolas" panose="020B0609020204030204" pitchFamily="49" charset="0"/>
                <a:ea typeface="+mn-ea"/>
                <a:cs typeface="+mn-cs"/>
              </a:rPr>
              <a:t>stats</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size</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70C1"/>
                </a:solidFill>
                <a:effectLst/>
                <a:uLnTx/>
                <a:uFillTx/>
                <a:latin typeface="Consolas" panose="020B0609020204030204" pitchFamily="49" charset="0"/>
                <a:ea typeface="+mn-ea"/>
                <a:cs typeface="+mn-cs"/>
              </a:rPr>
              <a:t>size</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3814354" y="3796937"/>
            <a:ext cx="8377646" cy="1419497"/>
            <a:chOff x="3814354" y="3796937"/>
            <a:chExt cx="8377646" cy="1419497"/>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Ink Free" panose="03080402000500000000" pitchFamily="66" charset="0"/>
                  <a:ea typeface="+mn-ea"/>
                  <a:cs typeface="+mn-cs"/>
                </a:rPr>
                <a:t>Calling await also gives other processes a chance to run.</a:t>
              </a:r>
            </a:p>
          </p:txBody>
        </p:sp>
        <p:cxnSp>
          <p:nvCxnSpPr>
            <p:cNvPr id="14" name="Straight Arrow Connector 13">
              <a:extLst>
                <a:ext uri="{FF2B5EF4-FFF2-40B4-BE49-F238E27FC236}">
                  <a16:creationId xmlns:a16="http://schemas.microsoft.com/office/drawing/2014/main" id="{6BCFB637-21E3-356B-6756-6849F7B503F0}"/>
                </a:ext>
              </a:extLst>
            </p:cNvPr>
            <p:cNvCxnSpPr>
              <a:cxnSpLocks/>
              <a:stCxn id="12" idx="1"/>
            </p:cNvCxnSpPr>
            <p:nvPr/>
          </p:nvCxnSpPr>
          <p:spPr>
            <a:xfrm flipH="1" flipV="1">
              <a:off x="3814354" y="3796937"/>
              <a:ext cx="4192147" cy="47132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1624328-9F81-2C29-D46C-C4E57862AC57}"/>
                </a:ext>
              </a:extLst>
            </p:cNvPr>
            <p:cNvCxnSpPr>
              <a:stCxn id="12" idx="1"/>
            </p:cNvCxnSpPr>
            <p:nvPr/>
          </p:nvCxnSpPr>
          <p:spPr>
            <a:xfrm flipH="1">
              <a:off x="5050971" y="4268257"/>
              <a:ext cx="2955530" cy="9481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/transcripts/</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simple.ts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runClientAsync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studentIDs</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267F99"/>
                </a:solidFill>
                <a:effectLst/>
                <a:uLnTx/>
                <a:uFillTx/>
                <a:latin typeface="Consolas" panose="020B0609020204030204" pitchFamily="49" charset="0"/>
                <a:ea typeface="+mn-ea"/>
                <a:cs typeface="+mn-cs"/>
              </a:rPr>
              <a:t>number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console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795E26"/>
                </a:solidFill>
                <a:effectLst/>
                <a:uLnTx/>
                <a:uFillTx/>
                <a:latin typeface="Consolas" panose="020B0609020204030204" pitchFamily="49" charset="0"/>
                <a:ea typeface="+mn-ea"/>
                <a:cs typeface="+mn-cs"/>
              </a:rPr>
              <a:t>log</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`Generating Promises for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studentIDs</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70C1"/>
                </a:solidFill>
                <a:effectLst/>
                <a:uLnTx/>
                <a:uFillTx/>
                <a:latin typeface="Consolas" panose="020B0609020204030204" pitchFamily="49" charset="0"/>
                <a:ea typeface="+mn-ea"/>
                <a:cs typeface="+mn-cs"/>
              </a:rPr>
              <a:t>studentPromises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studentIDs</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map</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=&gt;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asyncProcessStudent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console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795E26"/>
                </a:solidFill>
                <a:effectLst/>
                <a:uLnTx/>
                <a:uFillTx/>
                <a:latin typeface="Consolas" panose="020B0609020204030204" pitchFamily="49" charset="0"/>
                <a:ea typeface="+mn-ea"/>
                <a:cs typeface="+mn-cs"/>
              </a:rPr>
              <a:t>log</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'Promises Created!'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console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795E26"/>
                </a:solidFill>
                <a:effectLst/>
                <a:uLnTx/>
                <a:uFillTx/>
                <a:latin typeface="Consolas" panose="020B0609020204030204" pitchFamily="49" charset="0"/>
                <a:ea typeface="+mn-ea"/>
                <a:cs typeface="+mn-cs"/>
              </a:rPr>
              <a:t>log</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'Satisfying Promises Concurrently'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highlight>
                  <a:srgbClr val="00FF00"/>
                </a:highligh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70C1"/>
                </a:solidFill>
                <a:effectLst/>
                <a:highlight>
                  <a:srgbClr val="00FF00"/>
                </a:highlight>
                <a:uLnTx/>
                <a:uFillTx/>
                <a:latin typeface="Consolas" panose="020B0609020204030204" pitchFamily="49" charset="0"/>
                <a:ea typeface="+mn-ea"/>
                <a:cs typeface="+mn-cs"/>
              </a:rPr>
              <a:t>sizes</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267F99"/>
                </a:solidFill>
                <a:effectLst/>
                <a:highlight>
                  <a:srgbClr val="FFFF00"/>
                </a:highlight>
                <a:uLnTx/>
                <a:uFillTx/>
                <a:latin typeface="Consolas" panose="020B0609020204030204" pitchFamily="49" charset="0"/>
                <a:ea typeface="+mn-ea"/>
                <a:cs typeface="+mn-cs"/>
              </a:rPr>
              <a:t>Promise</a:t>
            </a:r>
            <a:r>
              <a:rPr kumimoji="0" lang="en-US" sz="1800" b="0" i="0" u="none" strike="noStrike" kern="1200" cap="none" spc="0" normalizeH="0" baseline="0" noProof="0" err="1">
                <a:ln>
                  <a:noFill/>
                </a:ln>
                <a:solidFill>
                  <a:srgbClr val="000000"/>
                </a:solidFill>
                <a:effectLst/>
                <a:highlight>
                  <a:srgbClr val="FFFF00"/>
                </a:highligh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highlight>
                  <a:srgbClr val="FFFF00"/>
                </a:highlight>
                <a:uLnTx/>
                <a:uFillTx/>
                <a:latin typeface="Consolas" panose="020B0609020204030204" pitchFamily="49" charset="0"/>
                <a:ea typeface="+mn-ea"/>
                <a:cs typeface="+mn-cs"/>
              </a:rPr>
              <a:t>all</a:t>
            </a:r>
            <a:r>
              <a:rPr kumimoji="0" lang="en-US" sz="1800" b="0" i="0" u="none" strike="noStrike" kern="1200" cap="none" spc="0" normalizeH="0" baseline="0" noProof="0">
                <a:ln>
                  <a:noFill/>
                </a:ln>
                <a:solidFill>
                  <a:srgbClr val="000000"/>
                </a:solidFill>
                <a:effectLst/>
                <a:highlight>
                  <a:srgbClr val="FFFF00"/>
                </a:highligh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70C1"/>
                </a:solidFill>
                <a:effectLst/>
                <a:highlight>
                  <a:srgbClr val="FFFF00"/>
                </a:highlight>
                <a:uLnTx/>
                <a:uFillTx/>
                <a:latin typeface="Consolas" panose="020B0609020204030204" pitchFamily="49" charset="0"/>
                <a:ea typeface="+mn-ea"/>
                <a:cs typeface="+mn-cs"/>
              </a:rPr>
              <a:t>studentPromises</a:t>
            </a:r>
            <a:r>
              <a:rPr kumimoji="0" lang="en-US" sz="1800" b="0" i="0" u="none" strike="noStrike" kern="1200" cap="none" spc="0" normalizeH="0" baseline="0" noProof="0">
                <a:ln>
                  <a:noFill/>
                </a:ln>
                <a:solidFill>
                  <a:srgbClr val="000000"/>
                </a:solidFill>
                <a:effectLst/>
                <a:highlight>
                  <a:srgbClr val="FF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1080"/>
                </a:solidFill>
                <a:effectLst/>
                <a:highlight>
                  <a:srgbClr val="00FF00"/>
                </a:highlight>
                <a:uLnTx/>
                <a:uFillTx/>
                <a:latin typeface="Consolas" panose="020B0609020204030204" pitchFamily="49" charset="0"/>
                <a:ea typeface="+mn-ea"/>
                <a:cs typeface="+mn-cs"/>
              </a:rPr>
              <a:t>console</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795E26"/>
                </a:solidFill>
                <a:effectLst/>
                <a:highlight>
                  <a:srgbClr val="00FF00"/>
                </a:highlight>
                <a:uLnTx/>
                <a:uFillTx/>
                <a:latin typeface="Consolas" panose="020B0609020204030204" pitchFamily="49" charset="0"/>
                <a:ea typeface="+mn-ea"/>
                <a:cs typeface="+mn-cs"/>
              </a:rPr>
              <a:t>log</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70C1"/>
                </a:solidFill>
                <a:effectLst/>
                <a:highlight>
                  <a:srgbClr val="00FF00"/>
                </a:highlight>
                <a:uLnTx/>
                <a:uFillTx/>
                <a:latin typeface="Consolas" panose="020B0609020204030204" pitchFamily="49" charset="0"/>
                <a:ea typeface="+mn-ea"/>
                <a:cs typeface="+mn-cs"/>
              </a:rPr>
              <a:t>sizes</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highlight>
                  <a:srgbClr val="00FF00"/>
                </a:highligh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70C1"/>
                </a:solidFill>
                <a:effectLst/>
                <a:highlight>
                  <a:srgbClr val="00FF00"/>
                </a:highlight>
                <a:uLnTx/>
                <a:uFillTx/>
                <a:latin typeface="Consolas" panose="020B0609020204030204" pitchFamily="49" charset="0"/>
                <a:ea typeface="+mn-ea"/>
                <a:cs typeface="+mn-cs"/>
              </a:rPr>
              <a:t>totalSize</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795E26"/>
                </a:solidFill>
                <a:effectLst/>
                <a:highlight>
                  <a:srgbClr val="00FF00"/>
                </a:highlight>
                <a:uLnTx/>
                <a:uFillTx/>
                <a:latin typeface="Consolas" panose="020B0609020204030204" pitchFamily="49" charset="0"/>
                <a:ea typeface="+mn-ea"/>
                <a:cs typeface="+mn-cs"/>
              </a:rPr>
              <a:t>sum</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70C1"/>
                </a:solidFill>
                <a:effectLst/>
                <a:highlight>
                  <a:srgbClr val="00FF00"/>
                </a:highlight>
                <a:uLnTx/>
                <a:uFillTx/>
                <a:latin typeface="Consolas" panose="020B0609020204030204" pitchFamily="49" charset="0"/>
                <a:ea typeface="+mn-ea"/>
                <a:cs typeface="+mn-cs"/>
              </a:rPr>
              <a:t>sizes</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1080"/>
                </a:solidFill>
                <a:effectLst/>
                <a:highlight>
                  <a:srgbClr val="00FF00"/>
                </a:highlight>
                <a:uLnTx/>
                <a:uFillTx/>
                <a:latin typeface="Consolas" panose="020B0609020204030204" pitchFamily="49" charset="0"/>
                <a:ea typeface="+mn-ea"/>
                <a:cs typeface="+mn-cs"/>
              </a:rPr>
              <a:t>console</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795E26"/>
                </a:solidFill>
                <a:effectLst/>
                <a:highlight>
                  <a:srgbClr val="00FF00"/>
                </a:highlight>
                <a:uLnTx/>
                <a:uFillTx/>
                <a:latin typeface="Consolas" panose="020B0609020204030204" pitchFamily="49" charset="0"/>
                <a:ea typeface="+mn-ea"/>
                <a:cs typeface="+mn-cs"/>
              </a:rPr>
              <a:t>log</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highlight>
                  <a:srgbClr val="00FF00"/>
                </a:highlight>
                <a:uLnTx/>
                <a:uFillTx/>
                <a:latin typeface="Consolas" panose="020B0609020204030204" pitchFamily="49" charset="0"/>
                <a:ea typeface="+mn-ea"/>
                <a:cs typeface="+mn-cs"/>
              </a:rPr>
              <a:t>`Finished calculating size: </a:t>
            </a:r>
            <a:r>
              <a:rPr kumimoji="0" lang="en-US" sz="1800" b="0" i="0" u="none" strike="noStrike" kern="1200" cap="none" spc="0" normalizeH="0" baseline="0" noProof="0">
                <a:ln>
                  <a:noFill/>
                </a:ln>
                <a:solidFill>
                  <a:srgbClr val="0000FF"/>
                </a:solidFill>
                <a:effectLst/>
                <a:highlight>
                  <a:srgbClr val="00FF00"/>
                </a:highligh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70C1"/>
                </a:solidFill>
                <a:effectLst/>
                <a:highlight>
                  <a:srgbClr val="00FF00"/>
                </a:highlight>
                <a:uLnTx/>
                <a:uFillTx/>
                <a:latin typeface="Consolas" panose="020B0609020204030204" pitchFamily="49" charset="0"/>
                <a:ea typeface="+mn-ea"/>
                <a:cs typeface="+mn-cs"/>
              </a:rPr>
              <a:t>totalSize</a:t>
            </a:r>
            <a:r>
              <a:rPr kumimoji="0" lang="en-US" sz="1800" b="0" i="0" u="none" strike="noStrike" kern="1200" cap="none" spc="0" normalizeH="0" baseline="0" noProof="0">
                <a:ln>
                  <a:noFill/>
                </a:ln>
                <a:solidFill>
                  <a:srgbClr val="0000FF"/>
                </a:solidFill>
                <a:effectLst/>
                <a:highlight>
                  <a:srgbClr val="00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highlight>
                  <a:srgbClr val="00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1080"/>
                </a:solidFill>
                <a:effectLst/>
                <a:highlight>
                  <a:srgbClr val="00FF00"/>
                </a:highlight>
                <a:uLnTx/>
                <a:uFillTx/>
                <a:latin typeface="Consolas" panose="020B0609020204030204" pitchFamily="49" charset="0"/>
                <a:ea typeface="+mn-ea"/>
                <a:cs typeface="+mn-cs"/>
              </a:rPr>
              <a:t>console</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795E26"/>
                </a:solidFill>
                <a:effectLst/>
                <a:highlight>
                  <a:srgbClr val="00FF00"/>
                </a:highlight>
                <a:uLnTx/>
                <a:uFillTx/>
                <a:latin typeface="Consolas" panose="020B0609020204030204" pitchFamily="49" charset="0"/>
                <a:ea typeface="+mn-ea"/>
                <a:cs typeface="+mn-cs"/>
              </a:rPr>
              <a:t>log</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highlight>
                  <a:srgbClr val="00FF00"/>
                </a:highlight>
                <a:uLnTx/>
                <a:uFillTx/>
                <a:latin typeface="Consolas" panose="020B0609020204030204" pitchFamily="49" charset="0"/>
                <a:ea typeface="+mn-ea"/>
                <a:cs typeface="+mn-cs"/>
              </a:rPr>
              <a:t>'Done'</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Ink Free" panose="03080402000500000000" pitchFamily="66" charset="0"/>
                <a:ea typeface="+mn-ea"/>
                <a:cs typeface="+mn-cs"/>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410067" y="5950286"/>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/transcripts/</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simple.ts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0092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a:t>A promise can be in one of exactly 3 states</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D5C85CCA-136C-08C1-FA65-98C61B06999D}"/>
              </a:ext>
            </a:extLst>
          </p:cNvPr>
          <p:cNvSpPr>
            <a:spLocks noGrp="1"/>
          </p:cNvSpPr>
          <p:nvPr>
            <p:ph idx="1"/>
          </p:nvPr>
        </p:nvSpPr>
        <p:spPr/>
        <p:txBody>
          <a:bodyPr>
            <a:normAutofit/>
          </a:bodyPr>
          <a:lstStyle/>
          <a:p>
            <a:pPr>
              <a:lnSpc>
                <a:spcPct val="120000"/>
              </a:lnSpc>
            </a:pPr>
            <a:r>
              <a:rPr lang="en-US" sz="2400" b="0" i="0">
                <a:solidFill>
                  <a:srgbClr val="222222"/>
                </a:solidFill>
                <a:effectLst/>
                <a:latin typeface="Verdana" panose="020B0604030504040204" pitchFamily="34" charset="0"/>
                <a:ea typeface="Verdana" panose="020B0604030504040204" pitchFamily="34" charset="0"/>
              </a:rPr>
              <a:t>A JavaScript promise can be in one of three states: </a:t>
            </a:r>
            <a:r>
              <a:rPr lang="en-US" sz="2400" b="0" i="0">
                <a:solidFill>
                  <a:srgbClr val="FF0000"/>
                </a:solidFill>
                <a:effectLst/>
                <a:latin typeface="Verdana" panose="020B0604030504040204" pitchFamily="34" charset="0"/>
                <a:ea typeface="Verdana" panose="020B0604030504040204" pitchFamily="34" charset="0"/>
              </a:rPr>
              <a:t>pending</a:t>
            </a:r>
            <a:r>
              <a:rPr lang="en-US" sz="2400" b="0" i="0">
                <a:solidFill>
                  <a:srgbClr val="222222"/>
                </a:solidFill>
                <a:effectLst/>
                <a:latin typeface="Verdana" panose="020B0604030504040204" pitchFamily="34" charset="0"/>
                <a:ea typeface="Verdana" panose="020B0604030504040204" pitchFamily="34" charset="0"/>
              </a:rPr>
              <a:t>, </a:t>
            </a:r>
            <a:r>
              <a:rPr lang="en-US" sz="2400" b="0" i="0">
                <a:solidFill>
                  <a:srgbClr val="FF0000"/>
                </a:solidFill>
                <a:effectLst/>
                <a:latin typeface="Verdana" panose="020B0604030504040204" pitchFamily="34" charset="0"/>
                <a:ea typeface="Verdana" panose="020B0604030504040204" pitchFamily="34" charset="0"/>
              </a:rPr>
              <a:t>fulfilled</a:t>
            </a:r>
            <a:r>
              <a:rPr lang="en-US" sz="2400" b="0" i="0">
                <a:solidFill>
                  <a:srgbClr val="222222"/>
                </a:solidFill>
                <a:effectLst/>
                <a:latin typeface="Verdana" panose="020B0604030504040204" pitchFamily="34" charset="0"/>
                <a:ea typeface="Verdana" panose="020B0604030504040204" pitchFamily="34" charset="0"/>
              </a:rPr>
              <a:t>, or </a:t>
            </a:r>
            <a:r>
              <a:rPr lang="en-US" sz="2400" b="0" i="0">
                <a:solidFill>
                  <a:srgbClr val="FF0000"/>
                </a:solidFill>
                <a:effectLst/>
                <a:latin typeface="Verdana" panose="020B0604030504040204" pitchFamily="34" charset="0"/>
                <a:ea typeface="Verdana" panose="020B0604030504040204" pitchFamily="34" charset="0"/>
              </a:rPr>
              <a:t>rejected</a:t>
            </a:r>
            <a:r>
              <a:rPr lang="en-US" sz="2400" b="0" i="0">
                <a:solidFill>
                  <a:srgbClr val="222222"/>
                </a:solidFill>
                <a:effectLst/>
                <a:latin typeface="Verdana" panose="020B0604030504040204" pitchFamily="34" charset="0"/>
                <a:ea typeface="Verdana" panose="020B0604030504040204" pitchFamily="34" charset="0"/>
              </a:rPr>
              <a:t>. </a:t>
            </a:r>
          </a:p>
          <a:p>
            <a:pPr>
              <a:lnSpc>
                <a:spcPct val="120000"/>
              </a:lnSpc>
            </a:pPr>
            <a:r>
              <a:rPr lang="en-US" sz="2400" b="0" i="0">
                <a:solidFill>
                  <a:srgbClr val="FF0000"/>
                </a:solidFill>
                <a:effectLst/>
                <a:latin typeface="Verdana" panose="020B0604030504040204" pitchFamily="34" charset="0"/>
                <a:ea typeface="Verdana" panose="020B0604030504040204" pitchFamily="34" charset="0"/>
              </a:rPr>
              <a:t>Pending</a:t>
            </a:r>
            <a:r>
              <a:rPr lang="en-US" sz="2400" b="0" i="0">
                <a:solidFill>
                  <a:srgbClr val="222222"/>
                </a:solidFill>
                <a:effectLst/>
                <a:latin typeface="Verdana" panose="020B0604030504040204" pitchFamily="34" charset="0"/>
                <a:ea typeface="Verdana" panose="020B0604030504040204" pitchFamily="34" charset="0"/>
              </a:rPr>
              <a:t> is the initial state where the promise is </a:t>
            </a:r>
            <a:r>
              <a:rPr lang="en-US" sz="2400" b="1" i="1">
                <a:solidFill>
                  <a:srgbClr val="222222"/>
                </a:solidFill>
                <a:effectLst/>
                <a:latin typeface="Verdana" panose="020B0604030504040204" pitchFamily="34" charset="0"/>
                <a:ea typeface="Verdana" panose="020B0604030504040204" pitchFamily="34" charset="0"/>
              </a:rPr>
              <a:t>waiting</a:t>
            </a:r>
            <a:r>
              <a:rPr lang="en-US" sz="2400" b="0" i="0">
                <a:solidFill>
                  <a:srgbClr val="222222"/>
                </a:solidFill>
                <a:effectLst/>
                <a:latin typeface="Verdana" panose="020B0604030504040204" pitchFamily="34" charset="0"/>
                <a:ea typeface="Verdana" panose="020B0604030504040204" pitchFamily="34" charset="0"/>
              </a:rPr>
              <a:t> for an operation to complete;</a:t>
            </a:r>
          </a:p>
          <a:p>
            <a:pPr>
              <a:lnSpc>
                <a:spcPct val="120000"/>
              </a:lnSpc>
            </a:pPr>
            <a:r>
              <a:rPr lang="en-US" sz="2400" b="0" i="0">
                <a:solidFill>
                  <a:srgbClr val="FF0000"/>
                </a:solidFill>
                <a:effectLst/>
                <a:latin typeface="Verdana" panose="020B0604030504040204" pitchFamily="34" charset="0"/>
                <a:ea typeface="Verdana" panose="020B0604030504040204" pitchFamily="34" charset="0"/>
              </a:rPr>
              <a:t>Resolved</a:t>
            </a:r>
            <a:r>
              <a:rPr lang="en-US" sz="2400" b="0" i="0">
                <a:solidFill>
                  <a:srgbClr val="222222"/>
                </a:solidFill>
                <a:effectLst/>
                <a:latin typeface="Verdana" panose="020B0604030504040204" pitchFamily="34" charset="0"/>
                <a:ea typeface="Verdana" panose="020B0604030504040204" pitchFamily="34" charset="0"/>
              </a:rPr>
              <a:t>: either fulfilled or rejected. </a:t>
            </a:r>
          </a:p>
          <a:p>
            <a:pPr lvl="1">
              <a:lnSpc>
                <a:spcPct val="120000"/>
              </a:lnSpc>
            </a:pPr>
            <a:r>
              <a:rPr lang="en-US" b="0" i="0">
                <a:solidFill>
                  <a:srgbClr val="FF0000"/>
                </a:solidFill>
                <a:effectLst/>
                <a:latin typeface="Verdana" panose="020B0604030504040204" pitchFamily="34" charset="0"/>
                <a:ea typeface="Verdana" panose="020B0604030504040204" pitchFamily="34" charset="0"/>
              </a:rPr>
              <a:t>fulfilled</a:t>
            </a:r>
            <a:r>
              <a:rPr lang="en-US" b="0" i="0">
                <a:solidFill>
                  <a:srgbClr val="222222"/>
                </a:solidFill>
                <a:effectLst/>
                <a:latin typeface="Verdana" panose="020B0604030504040204" pitchFamily="34" charset="0"/>
                <a:ea typeface="Verdana" panose="020B0604030504040204" pitchFamily="34" charset="0"/>
              </a:rPr>
              <a:t> means the operation was successful,</a:t>
            </a:r>
          </a:p>
          <a:p>
            <a:pPr lvl="1">
              <a:lnSpc>
                <a:spcPct val="120000"/>
              </a:lnSpc>
            </a:pPr>
            <a:r>
              <a:rPr lang="en-US" b="0" i="0">
                <a:solidFill>
                  <a:srgbClr val="FF0000"/>
                </a:solidFill>
                <a:effectLst/>
                <a:latin typeface="Verdana" panose="020B0604030504040204" pitchFamily="34" charset="0"/>
                <a:ea typeface="Verdana" panose="020B0604030504040204" pitchFamily="34" charset="0"/>
              </a:rPr>
              <a:t>rejected</a:t>
            </a:r>
            <a:r>
              <a:rPr lang="en-US" b="0" i="0">
                <a:solidFill>
                  <a:srgbClr val="222222"/>
                </a:solidFill>
                <a:effectLst/>
                <a:latin typeface="Verdana" panose="020B0604030504040204" pitchFamily="34" charset="0"/>
                <a:ea typeface="Verdana" panose="020B0604030504040204" pitchFamily="34" charset="0"/>
              </a:rPr>
              <a:t> indicates that the operation failed.</a:t>
            </a:r>
          </a:p>
          <a:p>
            <a:endParaRPr lang="en-US" sz="2400">
              <a:latin typeface="Verdana" panose="020B0604030504040204" pitchFamily="34" charset="0"/>
              <a:ea typeface="Verdana" panose="020B0604030504040204" pitchFamily="34" charset="0"/>
            </a:endParaRPr>
          </a:p>
          <a:p>
            <a:endParaRPr lang="en-US"/>
          </a:p>
        </p:txBody>
      </p:sp>
    </p:spTree>
    <p:extLst>
      <p:ext uri="{BB962C8B-B14F-4D97-AF65-F5344CB8AC3E}">
        <p14:creationId xmlns:p14="http://schemas.microsoft.com/office/powerpoint/2010/main" val="25014531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npx</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ts</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-node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simple.ts</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Generating Promises for 411,412,423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Promises Created!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Satisfying Promises Concurrently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[ 151, 92, 145 ]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Finished calculating size: 388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runClientAsync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411</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412</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423</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034036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132343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runClientAsync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411</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412</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87065</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423</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23044</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prstClr val="black"/>
                </a:solidFill>
                <a:effectLst/>
                <a:uLnTx/>
                <a:uFillTx/>
                <a:latin typeface="Ink Free" panose="03080402000500000000" pitchFamily="66" charset="0"/>
                <a:ea typeface="+mn-ea"/>
                <a:cs typeface="+mn-cs"/>
              </a:rPr>
              <a:t>Oops!</a:t>
            </a:r>
          </a:p>
        </p:txBody>
      </p:sp>
      <p:sp>
        <p:nvSpPr>
          <p:cNvPr id="6" name="TextBox 5">
            <a:extLst>
              <a:ext uri="{FF2B5EF4-FFF2-40B4-BE49-F238E27FC236}">
                <a16:creationId xmlns:a16="http://schemas.microsoft.com/office/drawing/2014/main" id="{9E4F7BBA-C608-A6C4-190F-4D189238089F}"/>
              </a:ext>
            </a:extLst>
          </p:cNvPr>
          <p:cNvSpPr txBox="1"/>
          <p:nvPr/>
        </p:nvSpPr>
        <p:spPr>
          <a:xfrm>
            <a:off x="957263" y="3557736"/>
            <a:ext cx="6097904" cy="280076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err="1">
                <a:ln>
                  <a:noFill/>
                </a:ln>
                <a:solidFill>
                  <a:srgbClr val="000000"/>
                </a:solidFill>
                <a:effectLst/>
                <a:uLnTx/>
                <a:uFillTx/>
                <a:latin typeface="Lucida Console" panose="020B0609040504020204" pitchFamily="49" charset="0"/>
                <a:ea typeface="+mn-ea"/>
                <a:cs typeface="+mn-cs"/>
              </a:rPr>
              <a:t>npx</a:t>
            </a:r>
            <a:r>
              <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err="1">
                <a:ln>
                  <a:noFill/>
                </a:ln>
                <a:solidFill>
                  <a:srgbClr val="000000"/>
                </a:solidFill>
                <a:effectLst/>
                <a:uLnTx/>
                <a:uFillTx/>
                <a:latin typeface="Lucida Console" panose="020B0609040504020204" pitchFamily="49" charset="0"/>
                <a:ea typeface="+mn-ea"/>
                <a:cs typeface="+mn-cs"/>
              </a:rPr>
              <a:t>ts</a:t>
            </a:r>
            <a:r>
              <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-node transcripts/</a:t>
            </a:r>
            <a:r>
              <a:rPr kumimoji="0" lang="en-US" sz="1600" b="0" i="0" u="none" strike="noStrike" kern="1200" cap="none" spc="0" normalizeH="0" baseline="0" noProof="0" err="1">
                <a:ln>
                  <a:noFill/>
                </a:ln>
                <a:solidFill>
                  <a:srgbClr val="000000"/>
                </a:solidFill>
                <a:effectLst/>
                <a:uLnTx/>
                <a:uFillTx/>
                <a:latin typeface="Lucida Console" panose="020B0609040504020204" pitchFamily="49" charset="0"/>
                <a:ea typeface="+mn-ea"/>
                <a:cs typeface="+mn-cs"/>
              </a:rPr>
              <a:t>simple.ts</a:t>
            </a:r>
            <a:endPar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Generating Promises for 411,412,87065,423,23044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Promises Created!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Satisfying Promises Concurrently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&lt;blah blah blah&gt;\</a:t>
            </a:r>
            <a:r>
              <a:rPr kumimoji="0" lang="en-US" sz="1600" b="0" i="0" u="none" strike="noStrike" kern="1200" cap="none" spc="0" normalizeH="0" baseline="0" noProof="0" err="1">
                <a:ln>
                  <a:noFill/>
                </a:ln>
                <a:solidFill>
                  <a:srgbClr val="000000"/>
                </a:solidFill>
                <a:effectLst/>
                <a:uLnTx/>
                <a:uFillTx/>
                <a:latin typeface="Lucida Console" panose="020B0609040504020204" pitchFamily="49" charset="0"/>
                <a:ea typeface="+mn-ea"/>
                <a:cs typeface="+mn-cs"/>
              </a:rPr>
              <a:t>node_modules</a:t>
            </a:r>
            <a:r>
              <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a:t>
            </a:r>
            <a:r>
              <a:rPr kumimoji="0" lang="en-US" sz="1600" b="0" i="0" u="none" strike="noStrike" kern="1200" cap="none" spc="0" normalizeH="0" baseline="0" noProof="0" err="1">
                <a:ln>
                  <a:noFill/>
                </a:ln>
                <a:solidFill>
                  <a:srgbClr val="000000"/>
                </a:solidFill>
                <a:effectLst/>
                <a:uLnTx/>
                <a:uFillTx/>
                <a:latin typeface="Lucida Console" panose="020B0609040504020204" pitchFamily="49" charset="0"/>
                <a:ea typeface="+mn-ea"/>
                <a:cs typeface="+mn-cs"/>
              </a:rPr>
              <a:t>axios</a:t>
            </a:r>
            <a:r>
              <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\lib\core\createError.js:16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  var error = new Error(message);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Lucida Console" panose="020B0609040504020204" pitchFamily="49" charset="0"/>
                <a:ea typeface="+mn-ea"/>
                <a:cs typeface="+mn-cs"/>
              </a:rPr>
              <a:t>Error: Request failed with status code 404</a:t>
            </a:r>
            <a:endPar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type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267F99"/>
                </a:solidFill>
                <a:effectLst/>
                <a:uLnTx/>
                <a:uFillTx/>
                <a:latin typeface="Consolas" panose="020B0609020204030204" pitchFamily="49" charset="0"/>
                <a:ea typeface="+mn-ea"/>
                <a:cs typeface="+mn-cs"/>
              </a:rPr>
              <a:t>StudentData</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isOK</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267F99"/>
                </a:solidFill>
                <a:effectLst/>
                <a:uLnTx/>
                <a:uFillTx/>
                <a:latin typeface="Consolas" panose="020B0609020204030204" pitchFamily="49" charset="0"/>
                <a:ea typeface="+mn-ea"/>
                <a:cs typeface="+mn-cs"/>
              </a:rPr>
              <a:t>boolean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number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payload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any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asynchronously retrieves student data,  */</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asyncGetStudentData</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number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Promise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&lt;</a:t>
            </a:r>
            <a:r>
              <a:rPr kumimoji="0" lang="en-US" sz="1800" b="0" i="0" u="none" strike="noStrike" kern="1200" cap="none" spc="0" normalizeH="0" baseline="0" noProof="0" err="1">
                <a:ln>
                  <a:noFill/>
                </a:ln>
                <a:solidFill>
                  <a:srgbClr val="267F99"/>
                </a:solidFill>
                <a:effectLst/>
                <a:uLnTx/>
                <a:uFillTx/>
                <a:latin typeface="Consolas" panose="020B0609020204030204" pitchFamily="49" charset="0"/>
                <a:ea typeface="+mn-ea"/>
                <a:cs typeface="+mn-cs"/>
              </a:rPr>
              <a:t>StudentData</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try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70C1"/>
                </a:solidFill>
                <a:effectLst/>
                <a:uLnTx/>
                <a:uFillTx/>
                <a:latin typeface="Consolas" panose="020B0609020204030204" pitchFamily="49" charset="0"/>
                <a:ea typeface="+mn-ea"/>
                <a:cs typeface="+mn-cs"/>
              </a:rPr>
              <a:t>returnValue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70C1"/>
                </a:solidFill>
                <a:effectLst/>
                <a:highlight>
                  <a:srgbClr val="FFFF00"/>
                </a:highlight>
                <a:uLnTx/>
                <a:uFillTx/>
                <a:latin typeface="Consolas" panose="020B0609020204030204" pitchFamily="49" charset="0"/>
                <a:ea typeface="+mn-ea"/>
                <a:cs typeface="+mn-cs"/>
              </a:rPr>
              <a:t>axios</a:t>
            </a:r>
            <a:r>
              <a:rPr kumimoji="0" lang="en-US" sz="1800" b="0" i="0" u="none" strike="noStrike" kern="1200" cap="none" spc="0" normalizeH="0" baseline="0" noProof="0" err="1">
                <a:ln>
                  <a:noFill/>
                </a:ln>
                <a:solidFill>
                  <a:srgbClr val="000000"/>
                </a:solidFill>
                <a:effectLst/>
                <a:highlight>
                  <a:srgbClr val="FFFF00"/>
                </a:highligh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highlight>
                  <a:srgbClr val="FFFF00"/>
                </a:highlight>
                <a:uLnTx/>
                <a:uFillTx/>
                <a:latin typeface="Consolas" panose="020B0609020204030204" pitchFamily="49" charset="0"/>
                <a:ea typeface="+mn-ea"/>
                <a:cs typeface="+mn-cs"/>
              </a:rPr>
              <a:t>get</a:t>
            </a:r>
            <a:r>
              <a:rPr kumimoji="0" lang="en-US" sz="1800" b="0" i="0" u="none" strike="noStrike" kern="1200" cap="none" spc="0" normalizeH="0" baseline="0" noProof="0">
                <a:ln>
                  <a:noFill/>
                </a:ln>
                <a:solidFill>
                  <a:srgbClr val="000000"/>
                </a:solidFill>
                <a:effectLst/>
                <a:highlight>
                  <a:srgbClr val="FF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highlight>
                  <a:srgbClr val="FFFF00"/>
                </a:highlight>
                <a:uLnTx/>
                <a:uFillTx/>
                <a:latin typeface="Consolas" panose="020B0609020204030204" pitchFamily="49" charset="0"/>
                <a:ea typeface="+mn-ea"/>
                <a:cs typeface="+mn-cs"/>
              </a:rPr>
              <a:t>`https://rest-</a:t>
            </a:r>
            <a:r>
              <a:rPr kumimoji="0" lang="en-US" sz="1800" b="0" i="0" u="none" strike="noStrike" kern="1200" cap="none" spc="0" normalizeH="0" baseline="0" noProof="0" err="1">
                <a:ln>
                  <a:noFill/>
                </a:ln>
                <a:solidFill>
                  <a:srgbClr val="A31515"/>
                </a:solidFill>
                <a:effectLst/>
                <a:highlight>
                  <a:srgbClr val="FFFF00"/>
                </a:highlight>
                <a:uLnTx/>
                <a:uFillTx/>
                <a:latin typeface="Consolas" panose="020B0609020204030204" pitchFamily="49" charset="0"/>
                <a:ea typeface="+mn-ea"/>
                <a:cs typeface="+mn-cs"/>
              </a:rPr>
              <a:t>example.covey.town</a:t>
            </a:r>
            <a:r>
              <a:rPr kumimoji="0" lang="en-US" sz="1800" b="0" i="0" u="none" strike="noStrike" kern="1200" cap="none" spc="0" normalizeH="0" baseline="0" noProof="0">
                <a:ln>
                  <a:noFill/>
                </a:ln>
                <a:solidFill>
                  <a:srgbClr val="A31515"/>
                </a:solidFill>
                <a:effectLst/>
                <a:highlight>
                  <a:srgbClr val="FFFF00"/>
                </a:highlight>
                <a:uLnTx/>
                <a:uFillTx/>
                <a:latin typeface="Consolas" panose="020B0609020204030204" pitchFamily="49" charset="0"/>
                <a:ea typeface="+mn-ea"/>
                <a:cs typeface="+mn-cs"/>
              </a:rPr>
              <a:t>/transcripts/</a:t>
            </a:r>
            <a:r>
              <a:rPr kumimoji="0" lang="en-US" sz="1800" b="0" i="0" u="none" strike="noStrike" kern="1200" cap="none" spc="0" normalizeH="0" baseline="0" noProof="0">
                <a:ln>
                  <a:noFill/>
                </a:ln>
                <a:solidFill>
                  <a:srgbClr val="0000FF"/>
                </a:solidFill>
                <a:effectLst/>
                <a:highlight>
                  <a:srgbClr val="FFFF00"/>
                </a:highligh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highlight>
                  <a:srgbClr val="FFFF00"/>
                </a:highligh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FF"/>
                </a:solidFill>
                <a:effectLst/>
                <a:highlight>
                  <a:srgbClr val="FF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highlight>
                  <a:srgbClr val="FF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highlight>
                  <a:srgbClr val="FFFF00"/>
                </a:highligh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1080"/>
                </a:solidFill>
                <a:effectLst/>
                <a:highlight>
                  <a:srgbClr val="00FF00"/>
                </a:highlight>
                <a:uLnTx/>
                <a:uFillTx/>
                <a:latin typeface="Consolas" panose="020B0609020204030204" pitchFamily="49" charset="0"/>
                <a:ea typeface="+mn-ea"/>
                <a:cs typeface="+mn-cs"/>
              </a:rPr>
              <a:t>isOK</a:t>
            </a:r>
            <a:r>
              <a:rPr kumimoji="0" lang="en-US" sz="1800" b="0" i="0" u="none" strike="noStrike" kern="1200" cap="none" spc="0" normalizeH="0" baseline="0" noProof="0">
                <a:ln>
                  <a:noFill/>
                </a:ln>
                <a:solidFill>
                  <a:srgbClr val="001080"/>
                </a:solidFill>
                <a:effectLst/>
                <a:highlight>
                  <a:srgbClr val="00FF00"/>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highlight>
                  <a:srgbClr val="00FF00"/>
                </a:highlight>
                <a:uLnTx/>
                <a:uFillTx/>
                <a:latin typeface="Consolas" panose="020B0609020204030204" pitchFamily="49" charset="0"/>
                <a:ea typeface="+mn-ea"/>
                <a:cs typeface="+mn-cs"/>
              </a:rPr>
              <a:t>true</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1080"/>
                </a:solidFill>
                <a:effectLst/>
                <a:highlight>
                  <a:srgbClr val="00FF00"/>
                </a:highlight>
                <a:uLnTx/>
                <a:uFillTx/>
                <a:latin typeface="Consolas" panose="020B0609020204030204" pitchFamily="49" charset="0"/>
                <a:ea typeface="+mn-ea"/>
                <a:cs typeface="+mn-cs"/>
              </a:rPr>
              <a:t>id:</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1080"/>
                </a:solidFill>
                <a:effectLst/>
                <a:highlight>
                  <a:srgbClr val="00FF00"/>
                </a:highligh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1080"/>
                </a:solidFill>
                <a:effectLst/>
                <a:highlight>
                  <a:srgbClr val="00FF00"/>
                </a:highlight>
                <a:uLnTx/>
                <a:uFillTx/>
                <a:latin typeface="Consolas" panose="020B0609020204030204" pitchFamily="49" charset="0"/>
                <a:ea typeface="+mn-ea"/>
                <a:cs typeface="+mn-cs"/>
              </a:rPr>
              <a:t>payload:</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70C1"/>
                </a:solidFill>
                <a:effectLst/>
                <a:highlight>
                  <a:srgbClr val="00FF00"/>
                </a:highlight>
                <a:uLnTx/>
                <a:uFillTx/>
                <a:latin typeface="Consolas" panose="020B0609020204030204" pitchFamily="49" charset="0"/>
                <a:ea typeface="+mn-ea"/>
                <a:cs typeface="+mn-cs"/>
              </a:rPr>
              <a:t>returnValue</a:t>
            </a:r>
            <a:r>
              <a:rPr kumimoji="0" lang="en-US" sz="1800" b="0" i="0" u="none" strike="noStrike" kern="1200" cap="none" spc="0" normalizeH="0" baseline="0" noProof="0">
                <a:ln>
                  <a:noFill/>
                </a:ln>
                <a:solidFill>
                  <a:srgbClr val="000000"/>
                </a:solidFill>
                <a:effectLst/>
                <a:highlight>
                  <a:srgbClr val="00FF00"/>
                </a:highligh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catch</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00"/>
                </a:solidFill>
                <a:effectLst/>
                <a:highlight>
                  <a:srgbClr val="DEA983"/>
                </a:highligh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1080"/>
                </a:solidFill>
                <a:effectLst/>
                <a:highlight>
                  <a:srgbClr val="DEA983"/>
                </a:highlight>
                <a:uLnTx/>
                <a:uFillTx/>
                <a:latin typeface="Consolas" panose="020B0609020204030204" pitchFamily="49" charset="0"/>
                <a:ea typeface="+mn-ea"/>
                <a:cs typeface="+mn-cs"/>
              </a:rPr>
              <a:t>isOK</a:t>
            </a:r>
            <a:r>
              <a:rPr kumimoji="0" lang="en-US" sz="1800" b="0" i="0" u="none" strike="noStrike" kern="1200" cap="none" spc="0" normalizeH="0" baseline="0" noProof="0">
                <a:ln>
                  <a:noFill/>
                </a:ln>
                <a:solidFill>
                  <a:srgbClr val="001080"/>
                </a:solidFill>
                <a:effectLst/>
                <a:highlight>
                  <a:srgbClr val="DEA983"/>
                </a:highligh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highlight>
                  <a:srgbClr val="DEA983"/>
                </a:highligh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highlight>
                  <a:srgbClr val="DEA983"/>
                </a:highlight>
                <a:uLnTx/>
                <a:uFillTx/>
                <a:latin typeface="Consolas" panose="020B0609020204030204" pitchFamily="49" charset="0"/>
                <a:ea typeface="+mn-ea"/>
                <a:cs typeface="+mn-cs"/>
              </a:rPr>
              <a:t>false</a:t>
            </a:r>
            <a:r>
              <a:rPr kumimoji="0" lang="en-US" sz="1800" b="0" i="0" u="none" strike="noStrike" kern="1200" cap="none" spc="0" normalizeH="0" baseline="0" noProof="0">
                <a:ln>
                  <a:noFill/>
                </a:ln>
                <a:solidFill>
                  <a:srgbClr val="000000"/>
                </a:solidFill>
                <a:effectLst/>
                <a:highlight>
                  <a:srgbClr val="DEA983"/>
                </a:highligh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1080"/>
                </a:solidFill>
                <a:effectLst/>
                <a:highlight>
                  <a:srgbClr val="DEA983"/>
                </a:highlight>
                <a:uLnTx/>
                <a:uFillTx/>
                <a:latin typeface="Consolas" panose="020B0609020204030204" pitchFamily="49" charset="0"/>
                <a:ea typeface="+mn-ea"/>
                <a:cs typeface="+mn-cs"/>
              </a:rPr>
              <a:t>id:</a:t>
            </a:r>
            <a:r>
              <a:rPr kumimoji="0" lang="en-US" sz="1800" b="0" i="0" u="none" strike="noStrike" kern="1200" cap="none" spc="0" normalizeH="0" baseline="0" noProof="0">
                <a:ln>
                  <a:noFill/>
                </a:ln>
                <a:solidFill>
                  <a:srgbClr val="000000"/>
                </a:solidFill>
                <a:effectLst/>
                <a:highlight>
                  <a:srgbClr val="DEA983"/>
                </a:highligh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1080"/>
                </a:solidFill>
                <a:effectLst/>
                <a:highlight>
                  <a:srgbClr val="DEA983"/>
                </a:highligh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highlight>
                  <a:srgbClr val="DEA983"/>
                </a:highligh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Ink Free" panose="03080402000500000000" pitchFamily="66" charset="0"/>
                <a:ea typeface="+mn-ea"/>
                <a:cs typeface="+mn-cs"/>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/transcripts/handle-</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errors.ts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1111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asyncProcessStudent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number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Promise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&lt;</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number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wait to get the student data</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70C1"/>
                </a:solidFill>
                <a:effectLst/>
                <a:uLnTx/>
                <a:uFillTx/>
                <a:latin typeface="Consolas" panose="020B0609020204030204" pitchFamily="49" charset="0"/>
                <a:ea typeface="+mn-ea"/>
                <a:cs typeface="+mn-cs"/>
              </a:rPr>
              <a:t>response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asyncGetStudentData</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if</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70C1"/>
                </a:solidFill>
                <a:effectLst/>
                <a:uLnTx/>
                <a:uFillTx/>
                <a:latin typeface="Consolas" panose="020B0609020204030204" pitchFamily="49" charset="0"/>
                <a:ea typeface="+mn-ea"/>
                <a:cs typeface="+mn-cs"/>
              </a:rPr>
              <a:t>response</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isOK</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console</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error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`bad student ID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A31515"/>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0</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else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267F99"/>
                </a:solidFill>
                <a:effectLst/>
                <a:uLnTx/>
                <a:uFillTx/>
                <a:latin typeface="Consolas" panose="020B0609020204030204" pitchFamily="49" charset="0"/>
                <a:ea typeface="+mn-ea"/>
                <a:cs typeface="+mn-cs"/>
              </a:rPr>
              <a:t>fsPromises</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writeFile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dataFileName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JSON</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stringify</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70C1"/>
                </a:solidFill>
                <a:effectLst/>
                <a:uLnTx/>
                <a:uFillTx/>
                <a:latin typeface="Consolas" panose="020B0609020204030204" pitchFamily="49" charset="0"/>
                <a:ea typeface="+mn-ea"/>
                <a:cs typeface="+mn-cs"/>
              </a:rPr>
              <a:t>response</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payload</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data</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last, extract its size</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70C1"/>
                </a:solidFill>
                <a:effectLst/>
                <a:uLnTx/>
                <a:uFillTx/>
                <a:latin typeface="Consolas" panose="020B0609020204030204" pitchFamily="49" charset="0"/>
                <a:ea typeface="+mn-ea"/>
                <a:cs typeface="+mn-cs"/>
              </a:rPr>
              <a:t>stats</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err="1">
                <a:ln>
                  <a:noFill/>
                </a:ln>
                <a:solidFill>
                  <a:srgbClr val="267F99"/>
                </a:solidFill>
                <a:effectLst/>
                <a:uLnTx/>
                <a:uFillTx/>
                <a:latin typeface="Consolas" panose="020B0609020204030204" pitchFamily="49" charset="0"/>
                <a:ea typeface="+mn-ea"/>
                <a:cs typeface="+mn-cs"/>
              </a:rPr>
              <a:t>fsPromises</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stat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dataFileName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studentID</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70C1"/>
                </a:solidFill>
                <a:effectLst/>
                <a:uLnTx/>
                <a:uFillTx/>
                <a:latin typeface="Consolas" panose="020B0609020204030204" pitchFamily="49" charset="0"/>
                <a:ea typeface="+mn-ea"/>
                <a:cs typeface="+mn-cs"/>
              </a:rPr>
              <a:t>size</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number</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800" b="0" i="0" u="none" strike="noStrike" kern="1200" cap="none" spc="0" normalizeH="0" baseline="0" noProof="0" err="1">
                <a:ln>
                  <a:noFill/>
                </a:ln>
                <a:solidFill>
                  <a:srgbClr val="0070C1"/>
                </a:solidFill>
                <a:effectLst/>
                <a:uLnTx/>
                <a:uFillTx/>
                <a:latin typeface="Consolas" panose="020B0609020204030204" pitchFamily="49" charset="0"/>
                <a:ea typeface="+mn-ea"/>
                <a:cs typeface="+mn-cs"/>
              </a:rPr>
              <a:t>stats</a:t>
            </a:r>
            <a:r>
              <a:rPr kumimoji="0" lang="en-US" sz="18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err="1">
                <a:ln>
                  <a:noFill/>
                </a:ln>
                <a:solidFill>
                  <a:srgbClr val="001080"/>
                </a:solidFill>
                <a:effectLst/>
                <a:uLnTx/>
                <a:uFillTx/>
                <a:latin typeface="Consolas" panose="020B0609020204030204" pitchFamily="49" charset="0"/>
                <a:ea typeface="+mn-ea"/>
                <a:cs typeface="+mn-cs"/>
              </a:rPr>
              <a:t>size</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return</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a:ln>
                  <a:noFill/>
                </a:ln>
                <a:solidFill>
                  <a:srgbClr val="0070C1"/>
                </a:solidFill>
                <a:effectLst/>
                <a:uLnTx/>
                <a:uFillTx/>
                <a:latin typeface="Consolas" panose="020B0609020204030204" pitchFamily="49" charset="0"/>
                <a:ea typeface="+mn-ea"/>
                <a:cs typeface="+mn-cs"/>
              </a:rPr>
              <a:t>size</a:t>
            </a: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a:ln>
                  <a:noFill/>
                </a:ln>
                <a:solidFill>
                  <a:prstClr val="black"/>
                </a:solidFill>
                <a:effectLst/>
                <a:uLnTx/>
                <a:uFillTx/>
                <a:latin typeface="Ink Free" panose="03080402000500000000" pitchFamily="66" charset="0"/>
                <a:ea typeface="+mn-ea"/>
                <a:cs typeface="+mn-cs"/>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/transcripts/handle-</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errors.ts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67725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EE08EDAD-D9F6-6A4D-7AC9-830A9784A7D3}"/>
              </a:ext>
            </a:extLst>
          </p:cNvPr>
          <p:cNvGrpSpPr/>
          <p:nvPr/>
        </p:nvGrpSpPr>
        <p:grpSpPr>
          <a:xfrm>
            <a:off x="838200" y="1557108"/>
            <a:ext cx="6888482" cy="1689012"/>
            <a:chOff x="838200" y="1557108"/>
            <a:chExt cx="6888482" cy="1689012"/>
          </a:xfrm>
        </p:grpSpPr>
        <p:sp>
          <p:nvSpPr>
            <p:cNvPr id="7" name="TextBox 6">
              <a:extLst>
                <a:ext uri="{FF2B5EF4-FFF2-40B4-BE49-F238E27FC236}">
                  <a16:creationId xmlns:a16="http://schemas.microsoft.com/office/drawing/2014/main" id="{132890B5-EED7-8219-ADA2-C2AFDC735A03}"/>
                </a:ext>
              </a:extLst>
            </p:cNvPr>
            <p:cNvSpPr txBox="1"/>
            <p:nvPr/>
          </p:nvSpPr>
          <p:spPr>
            <a:xfrm>
              <a:off x="838200" y="1557108"/>
              <a:ext cx="6888482" cy="1689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runClientAsync</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411</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32789</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412</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423</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8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10202040</a:t>
              </a:r>
              <a:r>
                <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Arrow: Down 7">
              <a:extLst>
                <a:ext uri="{FF2B5EF4-FFF2-40B4-BE49-F238E27FC236}">
                  <a16:creationId xmlns:a16="http://schemas.microsoft.com/office/drawing/2014/main" id="{B4A1DBFB-6BA1-2340-223C-AB24D1415C3F}"/>
                </a:ext>
              </a:extLst>
            </p:cNvPr>
            <p:cNvSpPr/>
            <p:nvPr/>
          </p:nvSpPr>
          <p:spPr>
            <a:xfrm>
              <a:off x="3927147" y="227877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 name="TextBox 4">
            <a:extLst>
              <a:ext uri="{FF2B5EF4-FFF2-40B4-BE49-F238E27FC236}">
                <a16:creationId xmlns:a16="http://schemas.microsoft.com/office/drawing/2014/main" id="{3714D482-AEBD-7375-69FC-E31835279B1C}"/>
              </a:ext>
            </a:extLst>
          </p:cNvPr>
          <p:cNvSpPr txBox="1"/>
          <p:nvPr/>
        </p:nvSpPr>
        <p:spPr>
          <a:xfrm>
            <a:off x="1233489" y="3227521"/>
            <a:ext cx="6097904" cy="255454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npx</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a:t>
            </a:r>
            <a:r>
              <a:rPr kumimoji="0" lang="en-US" sz="16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ts</a:t>
            </a: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-node transcripts/handle-</a:t>
            </a:r>
            <a:r>
              <a:rPr kumimoji="0" lang="en-US" sz="1600" b="0" i="0" u="none" strike="noStrike" kern="1200" cap="none" spc="0" normalizeH="0" baseline="0" noProof="0" err="1">
                <a:ln>
                  <a:noFill/>
                </a:ln>
                <a:solidFill>
                  <a:prstClr val="black"/>
                </a:solidFill>
                <a:effectLst/>
                <a:uLnTx/>
                <a:uFillTx/>
                <a:latin typeface="Lucida Console" panose="020B0609040504020204" pitchFamily="49" charset="0"/>
                <a:ea typeface="+mn-ea"/>
                <a:cs typeface="+mn-cs"/>
              </a:rPr>
              <a:t>errors.ts</a:t>
            </a:r>
            <a:endPar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Generating Promises for 411,32789,412,423,10202040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Promises Created!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Wait for all promises to be satisfied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bad student ID 32789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bad student ID 10202040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[ 151, 0, 92, 145, 0 ]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Finished calculating size: 388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Lucida Console" panose="020B0609040504020204" pitchFamily="49" charset="0"/>
                <a:ea typeface="+mn-ea"/>
                <a:cs typeface="+mn-cs"/>
              </a:rPr>
              <a:t>Done</a:t>
            </a:r>
          </a:p>
        </p:txBody>
      </p:sp>
    </p:spTree>
    <p:extLst>
      <p:ext uri="{BB962C8B-B14F-4D97-AF65-F5344CB8AC3E}">
        <p14:creationId xmlns:p14="http://schemas.microsoft.com/office/powerpoint/2010/main" val="4262596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a:t>In Java, you could get an interrupt between statement 2 and statement 3.</a:t>
            </a:r>
          </a:p>
          <a:p>
            <a:r>
              <a:rPr lang="en-US" sz="2000"/>
              <a:t>In TS/JS statement 3 is guaranteed to be executed *immediately* after statement 2!</a:t>
            </a:r>
          </a:p>
          <a:p>
            <a:r>
              <a:rPr lang="en-US" sz="200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let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number</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10</a:t>
            </a: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asyncDouble</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 start an asynchronous computation and wait for the result</a:t>
            </a: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makeOneGetRequest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2</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statement 1</a:t>
            </a: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asyncIncrementTwice</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 start an asynchronous computation and wait for the result</a:t>
            </a: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makeOneGetRequest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2</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statement 2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FF0000"/>
                </a:solidFill>
                <a:effectLst/>
                <a:uLnTx/>
                <a:uFillTx/>
                <a:latin typeface="Consolas" panose="020B0609020204030204" pitchFamily="49" charset="0"/>
                <a:ea typeface="+mn-ea"/>
                <a:cs typeface="+mn-cs"/>
              </a:rPr>
              <a:t>// nothing can happen between these two statements!!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statement 3</a:t>
            </a: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795E26"/>
                </a:solidFill>
                <a:effectLst/>
                <a:uLnTx/>
                <a:uFillTx/>
                <a:latin typeface="Consolas" panose="020B0609020204030204" pitchFamily="49" charset="0"/>
                <a:ea typeface="+mn-ea"/>
                <a:cs typeface="+mn-cs"/>
              </a:rPr>
              <a:t>run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267F99"/>
                </a:solidFill>
                <a:effectLst/>
                <a:uLnTx/>
                <a:uFillTx/>
                <a:latin typeface="Consolas" panose="020B0609020204030204" pitchFamily="49" charset="0"/>
                <a:ea typeface="+mn-ea"/>
                <a:cs typeface="+mn-cs"/>
              </a:rPr>
              <a:t>Promise</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all</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asyncDouble</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asyncIncrementTwice</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console</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795E26"/>
                </a:solidFill>
                <a:effectLst/>
                <a:uLnTx/>
                <a:uFillTx/>
                <a:latin typeface="Consolas" panose="020B0609020204030204" pitchFamily="49" charset="0"/>
                <a:ea typeface="+mn-ea"/>
                <a:cs typeface="+mn-cs"/>
              </a:rPr>
              <a:t>log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b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b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endPar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/data-races/</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dataRace.ts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17308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let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267F99"/>
                </a:solidFill>
                <a:effectLst/>
                <a:uLnTx/>
                <a:uFillTx/>
                <a:latin typeface="Consolas" panose="020B0609020204030204" pitchFamily="49" charset="0"/>
                <a:ea typeface="+mn-ea"/>
                <a:cs typeface="+mn-cs"/>
              </a:rPr>
              <a:t>number</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10</a:t>
            </a: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asyncDouble</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 start an asynchronous computation and wait for the result</a:t>
            </a: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makeOneGetRequest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2</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statement 1</a:t>
            </a: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asyncIncrementTwice</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 start an asynchronous computation and wait for the result</a:t>
            </a: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makeOneGetRequest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2</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statement 2</a:t>
            </a: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r>
              <a:rPr kumimoji="0" lang="en-US" sz="16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1</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8000"/>
                </a:solidFill>
                <a:effectLst/>
                <a:uLnTx/>
                <a:uFillTx/>
                <a:latin typeface="Consolas" panose="020B0609020204030204" pitchFamily="49" charset="0"/>
                <a:ea typeface="+mn-ea"/>
                <a:cs typeface="+mn-cs"/>
              </a:rPr>
              <a:t>// statement 3</a:t>
            </a: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async</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function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795E26"/>
                </a:solidFill>
                <a:effectLst/>
                <a:uLnTx/>
                <a:uFillTx/>
                <a:latin typeface="Consolas" panose="020B0609020204030204" pitchFamily="49" charset="0"/>
                <a:ea typeface="+mn-ea"/>
                <a:cs typeface="+mn-cs"/>
              </a:rPr>
              <a:t>run</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AF00DB"/>
                </a:solidFill>
                <a:effectLst/>
                <a:uLnTx/>
                <a:uFillTx/>
                <a:latin typeface="Consolas" panose="020B0609020204030204" pitchFamily="49" charset="0"/>
                <a:ea typeface="+mn-ea"/>
                <a:cs typeface="+mn-cs"/>
              </a:rPr>
              <a:t>await</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267F99"/>
                </a:solidFill>
                <a:effectLst/>
                <a:uLnTx/>
                <a:uFillTx/>
                <a:latin typeface="Consolas" panose="020B0609020204030204" pitchFamily="49" charset="0"/>
                <a:ea typeface="+mn-ea"/>
                <a:cs typeface="+mn-cs"/>
              </a:rPr>
              <a:t>Promise</a:t>
            </a:r>
            <a:r>
              <a:rPr kumimoji="0" lang="en-US" sz="16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all</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asyncDouble</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asyncIncrementTwice</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console</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795E26"/>
                </a:solidFill>
                <a:effectLst/>
                <a:uLnTx/>
                <a:uFillTx/>
                <a:latin typeface="Consolas" panose="020B0609020204030204" pitchFamily="49" charset="0"/>
                <a:ea typeface="+mn-ea"/>
                <a:cs typeface="+mn-cs"/>
              </a:rPr>
              <a:t>log</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1600" b="0" i="0" u="none" strike="noStrike" kern="1200" cap="none" spc="0" normalizeH="0" baseline="0" noProof="0">
                <a:ln>
                  <a:noFill/>
                </a:ln>
                <a:solidFill>
                  <a:srgbClr val="001080"/>
                </a:solidFill>
                <a:effectLst/>
                <a:uLnTx/>
                <a:uFillTx/>
                <a:latin typeface="Consolas" panose="020B0609020204030204" pitchFamily="49" charset="0"/>
                <a:ea typeface="+mn-ea"/>
                <a:cs typeface="+mn-cs"/>
              </a:rPr>
              <a:t>x</a:t>
            </a: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b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br>
              <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br>
            <a:endParaRPr kumimoji="0" lang="en-US" sz="1400" b="0" i="0" u="none" strike="noStrike" kern="1200" cap="none" spc="0" normalizeH="0" baseline="0" noProof="0">
              <a:ln>
                <a:noFill/>
              </a:ln>
              <a:solidFill>
                <a:srgbClr val="000000"/>
              </a:solidFill>
              <a:effectLst/>
              <a:uLnTx/>
              <a:uFillTx/>
              <a:latin typeface="Consolas" panose="020B0609020204030204" pitchFamily="49" charset="0"/>
              <a:ea typeface="+mn-ea"/>
              <a:cs typeface="+mn-cs"/>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src</a:t>
            </a: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/data-races/</a:t>
            </a:r>
            <a:r>
              <a:rPr kumimoji="0" lang="en-US" sz="2400" b="0" i="0" u="none" strike="noStrike" kern="1200" cap="none" spc="0" normalizeH="0" baseline="0" noProof="0" err="1">
                <a:ln>
                  <a:noFill/>
                </a:ln>
                <a:solidFill>
                  <a:prstClr val="black"/>
                </a:solidFill>
                <a:effectLst/>
                <a:uLnTx/>
                <a:uFillTx/>
                <a:latin typeface="Calibri" panose="020F0502020204030204"/>
                <a:ea typeface="+mn-ea"/>
                <a:cs typeface="+mn-cs"/>
              </a:rPr>
              <a:t>dataRace.ts</a:t>
            </a:r>
            <a:endParaRPr kumimoji="0" lang="en-US" sz="24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21284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0080"/>
                </a:solidFill>
                <a:effectLst/>
                <a:uLnTx/>
                <a:uFillTx/>
                <a:latin typeface="Courier" pitchFamily="2" charset="0"/>
                <a:ea typeface="+mn-ea"/>
                <a:cs typeface="+mn-cs"/>
              </a:rPr>
              <a:t>async function </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makeThreeSerialRequests</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1.  </a:t>
            </a:r>
            <a:r>
              <a:rPr kumimoji="0" lang="en-US" sz="1800" b="1" i="1" u="none" strike="noStrike" kern="1200" cap="none" spc="0" normalizeH="0" baseline="0" noProof="0" err="1">
                <a:ln>
                  <a:noFill/>
                </a:ln>
                <a:solidFill>
                  <a:srgbClr val="660E7A"/>
                </a:solidFill>
                <a:effectLst/>
                <a:uLnTx/>
                <a:uFillTx/>
                <a:latin typeface="Courier" pitchFamily="2" charset="0"/>
                <a:ea typeface="+mn-ea"/>
                <a:cs typeface="+mn-cs"/>
              </a:rPr>
              <a:t>console</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a:t>
            </a:r>
            <a:r>
              <a:rPr kumimoji="0" lang="en-US" sz="1800" b="0" i="0" u="none" strike="noStrike" kern="1200" cap="none" spc="0" normalizeH="0" baseline="0" noProof="0" err="1">
                <a:ln>
                  <a:noFill/>
                </a:ln>
                <a:solidFill>
                  <a:srgbClr val="7A7A43"/>
                </a:solidFill>
                <a:effectLst/>
                <a:uLnTx/>
                <a:uFillTx/>
                <a:latin typeface="Courier" pitchFamily="2" charset="0"/>
                <a:ea typeface="+mn-ea"/>
                <a:cs typeface="+mn-cs"/>
              </a:rPr>
              <a:t>log</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r>
              <a:rPr kumimoji="0" lang="en-US" sz="1800" b="1" i="0" u="none" strike="noStrike" kern="1200" cap="none" spc="0" normalizeH="0" baseline="0" noProof="0">
                <a:ln>
                  <a:noFill/>
                </a:ln>
                <a:solidFill>
                  <a:srgbClr val="008000"/>
                </a:solidFill>
                <a:effectLst/>
                <a:uLnTx/>
                <a:uFillTx/>
                <a:latin typeface="Courier" pitchFamily="2" charset="0"/>
                <a:ea typeface="+mn-ea"/>
                <a:cs typeface="+mn-cs"/>
              </a:rPr>
              <a:t>'Making first request’</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2.  </a:t>
            </a:r>
            <a:r>
              <a:rPr kumimoji="0" lang="en-US" sz="1800" b="1" i="0" u="none" strike="noStrike" kern="1200" cap="none" spc="0" normalizeH="0" baseline="0" noProof="0">
                <a:ln>
                  <a:noFill/>
                </a:ln>
                <a:solidFill>
                  <a:srgbClr val="000080"/>
                </a:solidFill>
                <a:effectLst/>
                <a:highlight>
                  <a:srgbClr val="FFFF00"/>
                </a:highlight>
                <a:uLnTx/>
                <a:uFillTx/>
                <a:latin typeface="Courier" pitchFamily="2" charset="0"/>
                <a:ea typeface="+mn-ea"/>
                <a:cs typeface="+mn-cs"/>
              </a:rPr>
              <a:t>await </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makeOneGetRequest</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3.  </a:t>
            </a:r>
            <a:r>
              <a:rPr kumimoji="0" lang="en-US" sz="1800" b="1" i="1" u="none" strike="noStrike" kern="1200" cap="none" spc="0" normalizeH="0" baseline="0" noProof="0" err="1">
                <a:ln>
                  <a:noFill/>
                </a:ln>
                <a:solidFill>
                  <a:srgbClr val="660E7A"/>
                </a:solidFill>
                <a:effectLst/>
                <a:uLnTx/>
                <a:uFillTx/>
                <a:latin typeface="Courier" pitchFamily="2" charset="0"/>
                <a:ea typeface="+mn-ea"/>
                <a:cs typeface="+mn-cs"/>
              </a:rPr>
              <a:t>console</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a:t>
            </a:r>
            <a:r>
              <a:rPr kumimoji="0" lang="en-US" sz="1800" b="0" i="0" u="none" strike="noStrike" kern="1200" cap="none" spc="0" normalizeH="0" baseline="0" noProof="0" err="1">
                <a:ln>
                  <a:noFill/>
                </a:ln>
                <a:solidFill>
                  <a:srgbClr val="7A7A43"/>
                </a:solidFill>
                <a:effectLst/>
                <a:uLnTx/>
                <a:uFillTx/>
                <a:latin typeface="Courier" pitchFamily="2" charset="0"/>
                <a:ea typeface="+mn-ea"/>
                <a:cs typeface="+mn-cs"/>
              </a:rPr>
              <a:t>log</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r>
              <a:rPr kumimoji="0" lang="en-US" sz="1800" b="1" i="0" u="none" strike="noStrike" kern="1200" cap="none" spc="0" normalizeH="0" baseline="0" noProof="0">
                <a:ln>
                  <a:noFill/>
                </a:ln>
                <a:solidFill>
                  <a:srgbClr val="008000"/>
                </a:solidFill>
                <a:effectLst/>
                <a:uLnTx/>
                <a:uFillTx/>
                <a:latin typeface="Courier" pitchFamily="2" charset="0"/>
                <a:ea typeface="+mn-ea"/>
                <a:cs typeface="+mn-cs"/>
              </a:rPr>
              <a:t>'Making second request’</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4.  </a:t>
            </a:r>
            <a:r>
              <a:rPr kumimoji="0" lang="en-US" sz="1800" b="1" i="0" u="none" strike="noStrike" kern="1200" cap="none" spc="0" normalizeH="0" baseline="0" noProof="0">
                <a:ln>
                  <a:noFill/>
                </a:ln>
                <a:solidFill>
                  <a:srgbClr val="000080"/>
                </a:solidFill>
                <a:effectLst/>
                <a:highlight>
                  <a:srgbClr val="FFFF00"/>
                </a:highlight>
                <a:uLnTx/>
                <a:uFillTx/>
                <a:latin typeface="Courier" pitchFamily="2" charset="0"/>
                <a:ea typeface="+mn-ea"/>
                <a:cs typeface="+mn-cs"/>
              </a:rPr>
              <a:t>await </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makeOneGetRequest</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5.  </a:t>
            </a:r>
            <a:r>
              <a:rPr kumimoji="0" lang="en-US" sz="1800" b="1" i="1" u="none" strike="noStrike" kern="1200" cap="none" spc="0" normalizeH="0" baseline="0" noProof="0" err="1">
                <a:ln>
                  <a:noFill/>
                </a:ln>
                <a:solidFill>
                  <a:srgbClr val="660E7A"/>
                </a:solidFill>
                <a:effectLst/>
                <a:uLnTx/>
                <a:uFillTx/>
                <a:latin typeface="Courier" pitchFamily="2" charset="0"/>
                <a:ea typeface="+mn-ea"/>
                <a:cs typeface="+mn-cs"/>
              </a:rPr>
              <a:t>console</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a:t>
            </a:r>
            <a:r>
              <a:rPr kumimoji="0" lang="en-US" sz="1800" b="0" i="0" u="none" strike="noStrike" kern="1200" cap="none" spc="0" normalizeH="0" baseline="0" noProof="0" err="1">
                <a:ln>
                  <a:noFill/>
                </a:ln>
                <a:solidFill>
                  <a:srgbClr val="7A7A43"/>
                </a:solidFill>
                <a:effectLst/>
                <a:uLnTx/>
                <a:uFillTx/>
                <a:latin typeface="Courier" pitchFamily="2" charset="0"/>
                <a:ea typeface="+mn-ea"/>
                <a:cs typeface="+mn-cs"/>
              </a:rPr>
              <a:t>log</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r>
              <a:rPr kumimoji="0" lang="en-US" sz="1800" b="1" i="0" u="none" strike="noStrike" kern="1200" cap="none" spc="0" normalizeH="0" baseline="0" noProof="0">
                <a:ln>
                  <a:noFill/>
                </a:ln>
                <a:solidFill>
                  <a:srgbClr val="008000"/>
                </a:solidFill>
                <a:effectLst/>
                <a:uLnTx/>
                <a:uFillTx/>
                <a:latin typeface="Courier" pitchFamily="2" charset="0"/>
                <a:ea typeface="+mn-ea"/>
                <a:cs typeface="+mn-cs"/>
              </a:rPr>
              <a:t>'Making third request’</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6.  </a:t>
            </a:r>
            <a:r>
              <a:rPr kumimoji="0" lang="en-US" sz="1800" b="1" i="0" u="none" strike="noStrike" kern="1200" cap="none" spc="0" normalizeH="0" baseline="0" noProof="0">
                <a:ln>
                  <a:noFill/>
                </a:ln>
                <a:solidFill>
                  <a:srgbClr val="000080"/>
                </a:solidFill>
                <a:effectLst/>
                <a:highlight>
                  <a:srgbClr val="FFFF00"/>
                </a:highlight>
                <a:uLnTx/>
                <a:uFillTx/>
                <a:latin typeface="Courier" pitchFamily="2" charset="0"/>
                <a:ea typeface="+mn-ea"/>
                <a:cs typeface="+mn-cs"/>
              </a:rPr>
              <a:t>await</a:t>
            </a:r>
            <a:r>
              <a:rPr kumimoji="0" lang="en-US" sz="1800" b="1" i="0" u="none" strike="noStrike" kern="1200" cap="none" spc="0" normalizeH="0" baseline="0" noProof="0">
                <a:ln>
                  <a:noFill/>
                </a:ln>
                <a:solidFill>
                  <a:srgbClr val="000080"/>
                </a:solidFill>
                <a:effectLst/>
                <a:uLnTx/>
                <a:uFillTx/>
                <a:latin typeface="Courier" pitchFamily="2" charset="0"/>
                <a:ea typeface="+mn-ea"/>
                <a:cs typeface="+mn-cs"/>
              </a:rPr>
              <a:t> </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makeOneGetRequest</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7.  </a:t>
            </a:r>
            <a:r>
              <a:rPr kumimoji="0" lang="en-US" sz="1800" b="1" i="1" u="none" strike="noStrike" kern="1200" cap="none" spc="0" normalizeH="0" baseline="0" noProof="0" err="1">
                <a:ln>
                  <a:noFill/>
                </a:ln>
                <a:solidFill>
                  <a:srgbClr val="660E7A"/>
                </a:solidFill>
                <a:effectLst/>
                <a:uLnTx/>
                <a:uFillTx/>
                <a:latin typeface="Courier" pitchFamily="2" charset="0"/>
                <a:ea typeface="+mn-ea"/>
                <a:cs typeface="+mn-cs"/>
              </a:rPr>
              <a:t>console</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a:t>
            </a:r>
            <a:r>
              <a:rPr kumimoji="0" lang="en-US" sz="1800" b="0" i="0" u="none" strike="noStrike" kern="1200" cap="none" spc="0" normalizeH="0" baseline="0" noProof="0" err="1">
                <a:ln>
                  <a:noFill/>
                </a:ln>
                <a:solidFill>
                  <a:srgbClr val="7A7A43"/>
                </a:solidFill>
                <a:effectLst/>
                <a:uLnTx/>
                <a:uFillTx/>
                <a:latin typeface="Courier" pitchFamily="2" charset="0"/>
                <a:ea typeface="+mn-ea"/>
                <a:cs typeface="+mn-cs"/>
              </a:rPr>
              <a:t>log</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r>
              <a:rPr kumimoji="0" lang="en-US" sz="1800" b="1" i="0" u="none" strike="noStrike" kern="1200" cap="none" spc="0" normalizeH="0" baseline="0" noProof="0">
                <a:ln>
                  <a:noFill/>
                </a:ln>
                <a:solidFill>
                  <a:srgbClr val="008000"/>
                </a:solidFill>
                <a:effectLst/>
                <a:uLnTx/>
                <a:uFillTx/>
                <a:latin typeface="Courier" pitchFamily="2" charset="0"/>
                <a:ea typeface="+mn-ea"/>
                <a:cs typeface="+mn-cs"/>
              </a:rPr>
              <a:t>'All done!'</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makeThreeSerialRequests</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err="1">
                <a:ln>
                  <a:noFill/>
                </a:ln>
                <a:solidFill>
                  <a:srgbClr val="660E7A"/>
                </a:solidFill>
                <a:effectLst/>
                <a:uLnTx/>
                <a:uFillTx/>
                <a:latin typeface="Courier" pitchFamily="2" charset="0"/>
                <a:ea typeface="+mn-ea"/>
                <a:cs typeface="+mn-cs"/>
              </a:rPr>
              <a:t>console</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a:t>
            </a:r>
            <a:r>
              <a:rPr kumimoji="0" lang="en-US" sz="1800" b="0" i="0" u="none" strike="noStrike" kern="1200" cap="none" spc="0" normalizeH="0" baseline="0" noProof="0" err="1">
                <a:ln>
                  <a:noFill/>
                </a:ln>
                <a:solidFill>
                  <a:srgbClr val="7A7A43"/>
                </a:solidFill>
                <a:effectLst/>
                <a:uLnTx/>
                <a:uFillTx/>
                <a:latin typeface="Courier" pitchFamily="2" charset="0"/>
                <a:ea typeface="+mn-ea"/>
                <a:cs typeface="+mn-cs"/>
              </a:rPr>
              <a:t>log</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r>
              <a:rPr kumimoji="0" lang="en-US" sz="1800" b="1" i="0" u="none" strike="noStrike" kern="1200" cap="none" spc="0" normalizeH="0" baseline="0" noProof="0">
                <a:ln>
                  <a:noFill/>
                </a:ln>
                <a:solidFill>
                  <a:srgbClr val="008000"/>
                </a:solidFill>
                <a:effectLst/>
                <a:uLnTx/>
                <a:uFillTx/>
                <a:latin typeface="Courier" pitchFamily="2" charset="0"/>
                <a:ea typeface="+mn-ea"/>
                <a:cs typeface="+mn-cs"/>
              </a:rPr>
              <a:t>'Making first request'</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makeOneGetRequest</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r>
              <a:rPr kumimoji="0" lang="en-US" sz="1800" b="0" i="0" u="none" strike="noStrike" kern="1200" cap="none" spc="0" normalizeH="0" baseline="0" noProof="0">
                <a:ln>
                  <a:noFill/>
                </a:ln>
                <a:solidFill>
                  <a:srgbClr val="7A7A43"/>
                </a:solidFill>
                <a:effectLst/>
                <a:highlight>
                  <a:srgbClr val="FFFF00"/>
                </a:highlight>
                <a:uLnTx/>
                <a:uFillTx/>
                <a:latin typeface="Courier" pitchFamily="2" charset="0"/>
                <a:ea typeface="+mn-ea"/>
                <a:cs typeface="+mn-cs"/>
              </a:rPr>
              <a:t>then</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 () =&gt;{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  </a:t>
            </a:r>
            <a:r>
              <a:rPr kumimoji="0" lang="en-US" sz="1800" b="1" i="1" u="none" strike="noStrike" kern="1200" cap="none" spc="0" normalizeH="0" baseline="0" noProof="0" err="1">
                <a:ln>
                  <a:noFill/>
                </a:ln>
                <a:solidFill>
                  <a:srgbClr val="660E7A"/>
                </a:solidFill>
                <a:effectLst/>
                <a:uLnTx/>
                <a:uFillTx/>
                <a:latin typeface="Courier" pitchFamily="2" charset="0"/>
                <a:ea typeface="+mn-ea"/>
                <a:cs typeface="+mn-cs"/>
              </a:rPr>
              <a:t>console</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a:t>
            </a:r>
            <a:r>
              <a:rPr kumimoji="0" lang="en-US" sz="1800" b="0" i="0" u="none" strike="noStrike" kern="1200" cap="none" spc="0" normalizeH="0" baseline="0" noProof="0" err="1">
                <a:ln>
                  <a:noFill/>
                </a:ln>
                <a:solidFill>
                  <a:srgbClr val="7A7A43"/>
                </a:solidFill>
                <a:effectLst/>
                <a:uLnTx/>
                <a:uFillTx/>
                <a:latin typeface="Courier" pitchFamily="2" charset="0"/>
                <a:ea typeface="+mn-ea"/>
                <a:cs typeface="+mn-cs"/>
              </a:rPr>
              <a:t>log</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r>
              <a:rPr kumimoji="0" lang="en-US" sz="1800" b="1" i="0" u="none" strike="noStrike" kern="1200" cap="none" spc="0" normalizeH="0" baseline="0" noProof="0">
                <a:ln>
                  <a:noFill/>
                </a:ln>
                <a:solidFill>
                  <a:srgbClr val="008000"/>
                </a:solidFill>
                <a:effectLst/>
                <a:uLnTx/>
                <a:uFillTx/>
                <a:latin typeface="Courier" pitchFamily="2" charset="0"/>
                <a:ea typeface="+mn-ea"/>
                <a:cs typeface="+mn-cs"/>
              </a:rPr>
              <a:t>'Making second request'</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  </a:t>
            </a:r>
            <a:r>
              <a:rPr kumimoji="0" lang="en-US" sz="1800" b="1" i="0" u="none" strike="noStrike" kern="1200" cap="none" spc="0" normalizeH="0" baseline="0" noProof="0">
                <a:ln>
                  <a:noFill/>
                </a:ln>
                <a:solidFill>
                  <a:srgbClr val="000080"/>
                </a:solidFill>
                <a:effectLst/>
                <a:uLnTx/>
                <a:uFillTx/>
                <a:latin typeface="Courier" pitchFamily="2" charset="0"/>
                <a:ea typeface="+mn-ea"/>
                <a:cs typeface="+mn-cs"/>
              </a:rPr>
              <a:t>return </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makeOneGetRequest</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r>
              <a:rPr kumimoji="0" lang="en-US" sz="1800" b="0" i="0" u="none" strike="noStrike" kern="1200" cap="none" spc="0" normalizeH="0" baseline="0" noProof="0">
                <a:ln>
                  <a:noFill/>
                </a:ln>
                <a:solidFill>
                  <a:srgbClr val="7A7A43"/>
                </a:solidFill>
                <a:effectLst/>
                <a:highlight>
                  <a:srgbClr val="FFFF00"/>
                </a:highlight>
                <a:uLnTx/>
                <a:uFillTx/>
                <a:latin typeface="Courier" pitchFamily="2" charset="0"/>
                <a:ea typeface="+mn-ea"/>
                <a:cs typeface="+mn-cs"/>
              </a:rPr>
              <a:t>then</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 =&gt; {</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  </a:t>
            </a:r>
            <a:r>
              <a:rPr kumimoji="0" lang="en-US" sz="1800" b="1" i="1" u="none" strike="noStrike" kern="1200" cap="none" spc="0" normalizeH="0" baseline="0" noProof="0" err="1">
                <a:ln>
                  <a:noFill/>
                </a:ln>
                <a:solidFill>
                  <a:srgbClr val="660E7A"/>
                </a:solidFill>
                <a:effectLst/>
                <a:uLnTx/>
                <a:uFillTx/>
                <a:latin typeface="Courier" pitchFamily="2" charset="0"/>
                <a:ea typeface="+mn-ea"/>
                <a:cs typeface="+mn-cs"/>
              </a:rPr>
              <a:t>console</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a:t>
            </a:r>
            <a:r>
              <a:rPr kumimoji="0" lang="en-US" sz="1800" b="0" i="0" u="none" strike="noStrike" kern="1200" cap="none" spc="0" normalizeH="0" baseline="0" noProof="0" err="1">
                <a:ln>
                  <a:noFill/>
                </a:ln>
                <a:solidFill>
                  <a:srgbClr val="7A7A43"/>
                </a:solidFill>
                <a:effectLst/>
                <a:uLnTx/>
                <a:uFillTx/>
                <a:latin typeface="Courier" pitchFamily="2" charset="0"/>
                <a:ea typeface="+mn-ea"/>
                <a:cs typeface="+mn-cs"/>
              </a:rPr>
              <a:t>log</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r>
              <a:rPr kumimoji="0" lang="en-US" sz="1800" b="1" i="0" u="none" strike="noStrike" kern="1200" cap="none" spc="0" normalizeH="0" baseline="0" noProof="0">
                <a:ln>
                  <a:noFill/>
                </a:ln>
                <a:solidFill>
                  <a:srgbClr val="008000"/>
                </a:solidFill>
                <a:effectLst/>
                <a:uLnTx/>
                <a:uFillTx/>
                <a:latin typeface="Courier" pitchFamily="2" charset="0"/>
                <a:ea typeface="+mn-ea"/>
                <a:cs typeface="+mn-cs"/>
              </a:rPr>
              <a:t>'Making third request'</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  </a:t>
            </a:r>
            <a:r>
              <a:rPr kumimoji="0" lang="en-US" sz="1800" b="1" i="0" u="none" strike="noStrike" kern="1200" cap="none" spc="0" normalizeH="0" baseline="0" noProof="0">
                <a:ln>
                  <a:noFill/>
                </a:ln>
                <a:solidFill>
                  <a:srgbClr val="000080"/>
                </a:solidFill>
                <a:effectLst/>
                <a:uLnTx/>
                <a:uFillTx/>
                <a:latin typeface="Courier" pitchFamily="2" charset="0"/>
                <a:ea typeface="+mn-ea"/>
                <a:cs typeface="+mn-cs"/>
              </a:rPr>
              <a:t>return </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makeOneGetRequest</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r>
              <a:rPr kumimoji="0" lang="en-US" sz="1800" b="0" i="0" u="none" strike="noStrike" kern="1200" cap="none" spc="0" normalizeH="0" baseline="0" noProof="0">
                <a:ln>
                  <a:noFill/>
                </a:ln>
                <a:solidFill>
                  <a:srgbClr val="7A7A43"/>
                </a:solidFill>
                <a:effectLst/>
                <a:highlight>
                  <a:srgbClr val="FFFF00"/>
                </a:highlight>
                <a:uLnTx/>
                <a:uFillTx/>
                <a:latin typeface="Courier" pitchFamily="2" charset="0"/>
                <a:ea typeface="+mn-ea"/>
                <a:cs typeface="+mn-cs"/>
              </a:rPr>
              <a:t>then</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(()=&gt;{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  </a:t>
            </a:r>
            <a:r>
              <a:rPr kumimoji="0" lang="en-US" sz="1800" b="1" i="1" u="none" strike="noStrike" kern="1200" cap="none" spc="0" normalizeH="0" baseline="0" noProof="0" err="1">
                <a:ln>
                  <a:noFill/>
                </a:ln>
                <a:solidFill>
                  <a:srgbClr val="660E7A"/>
                </a:solidFill>
                <a:effectLst/>
                <a:uLnTx/>
                <a:uFillTx/>
                <a:latin typeface="Courier" pitchFamily="2" charset="0"/>
                <a:ea typeface="+mn-ea"/>
                <a:cs typeface="+mn-cs"/>
              </a:rPr>
              <a:t>console</a:t>
            </a:r>
            <a:r>
              <a:rPr kumimoji="0" lang="en-US" sz="1800" b="0" i="0" u="none" strike="noStrike" kern="1200" cap="none" spc="0" normalizeH="0" baseline="0" noProof="0" err="1">
                <a:ln>
                  <a:noFill/>
                </a:ln>
                <a:solidFill>
                  <a:prstClr val="black"/>
                </a:solidFill>
                <a:effectLst/>
                <a:uLnTx/>
                <a:uFillTx/>
                <a:latin typeface="Courier" pitchFamily="2" charset="0"/>
                <a:ea typeface="+mn-ea"/>
                <a:cs typeface="+mn-cs"/>
              </a:rPr>
              <a:t>.</a:t>
            </a:r>
            <a:r>
              <a:rPr kumimoji="0" lang="en-US" sz="1800" b="0" i="0" u="none" strike="noStrike" kern="1200" cap="none" spc="0" normalizeH="0" baseline="0" noProof="0" err="1">
                <a:ln>
                  <a:noFill/>
                </a:ln>
                <a:solidFill>
                  <a:srgbClr val="7A7A43"/>
                </a:solidFill>
                <a:effectLst/>
                <a:uLnTx/>
                <a:uFillTx/>
                <a:latin typeface="Courier" pitchFamily="2" charset="0"/>
                <a:ea typeface="+mn-ea"/>
                <a:cs typeface="+mn-cs"/>
              </a:rPr>
              <a:t>log</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r>
              <a:rPr kumimoji="0" lang="en-US" sz="1800" b="1" i="0" u="none" strike="noStrike" kern="1200" cap="none" spc="0" normalizeH="0" baseline="0" noProof="0">
                <a:ln>
                  <a:noFill/>
                </a:ln>
                <a:solidFill>
                  <a:srgbClr val="008000"/>
                </a:solidFill>
                <a:effectLst/>
                <a:uLnTx/>
                <a:uFillTx/>
                <a:latin typeface="Courier" pitchFamily="2" charset="0"/>
                <a:ea typeface="+mn-ea"/>
                <a:cs typeface="+mn-cs"/>
              </a:rPr>
              <a:t>'All done!'</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b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b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8967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a:t>Promises Enforce Ordering Through “Then”</a:t>
            </a:r>
            <a:endParaRPr/>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err="1"/>
              <a:t>axios.get</a:t>
            </a:r>
            <a:r>
              <a:rPr lang="en-US" sz="1600" b="1"/>
              <a:t> </a:t>
            </a:r>
            <a:r>
              <a:rPr lang="en-US" sz="1600"/>
              <a:t>returns a promise.  </a:t>
            </a:r>
          </a:p>
          <a:p>
            <a:r>
              <a:rPr lang="en-US" sz="1600" b="1" err="1"/>
              <a:t>p.then</a:t>
            </a:r>
            <a:r>
              <a:rPr lang="en-US" sz="1600" b="1"/>
              <a:t> </a:t>
            </a:r>
            <a:r>
              <a:rPr lang="en-US" sz="1600"/>
              <a:t>mutates that promise so that the then block is run immediately after the original promise returns.</a:t>
            </a:r>
          </a:p>
          <a:p>
            <a:r>
              <a:rPr lang="en-US" sz="1600"/>
              <a:t>The resulting promise isn’t completed until the then block finishes.</a:t>
            </a:r>
          </a:p>
          <a:p>
            <a:r>
              <a:rPr lang="en-US" sz="1600"/>
              <a:t>You can chain .</a:t>
            </a:r>
            <a:r>
              <a:rPr lang="en-US" sz="1600" b="1" err="1"/>
              <a:t>then</a:t>
            </a:r>
            <a:r>
              <a:rPr lang="en-US" sz="1600" err="1"/>
              <a:t>’s</a:t>
            </a:r>
            <a:r>
              <a:rPr lang="en-US" sz="1600"/>
              <a:t>, to get things that look like </a:t>
            </a:r>
            <a:r>
              <a:rPr lang="en-US" sz="1600" err="1"/>
              <a:t>p.then</a:t>
            </a:r>
            <a:r>
              <a:rPr lang="en-US" sz="160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marL="0" marR="0" lvl="0" indent="0" algn="l" defTabSz="228600" rtl="0" eaLnBrk="1" fontAlgn="auto" latinLnBrk="0" hangingPunct="1">
              <a:lnSpc>
                <a:spcPct val="100000"/>
              </a:lnSpc>
              <a:spcBef>
                <a:spcPts val="0"/>
              </a:spcBef>
              <a:spcAft>
                <a:spcPts val="0"/>
              </a:spcAft>
              <a:buClrTx/>
              <a:buSzTx/>
              <a:buFontTx/>
              <a:buNone/>
              <a:tabLst/>
              <a:defRPr sz="2600" b="1">
                <a:solidFill>
                  <a:srgbClr val="018001"/>
                </a:solidFill>
                <a:latin typeface="Courier"/>
                <a:ea typeface="Courier"/>
                <a:cs typeface="Courier"/>
                <a:sym typeface="Courier"/>
              </a:defRPr>
            </a:pPr>
            <a:r>
              <a:rPr kumimoji="0" lang="en-US" sz="1600" b="1" i="1" u="none" strike="noStrike" kern="1200" cap="none" spc="0" normalizeH="0" baseline="0" noProof="0">
                <a:ln>
                  <a:noFill/>
                </a:ln>
                <a:solidFill>
                  <a:srgbClr val="66187A"/>
                </a:solidFill>
                <a:effectLst/>
                <a:uLnTx/>
                <a:uFillTx/>
                <a:latin typeface="Courier"/>
                <a:cs typeface="Courier"/>
                <a:sym typeface="Courier"/>
              </a:rPr>
              <a:t>1. </a:t>
            </a:r>
            <a:r>
              <a:rPr kumimoji="0" sz="1600" b="1" i="1" u="none" strike="noStrike" kern="1200" cap="none" spc="0" normalizeH="0" baseline="0" noProof="0" err="1">
                <a:ln>
                  <a:noFill/>
                </a:ln>
                <a:solidFill>
                  <a:srgbClr val="66187A"/>
                </a:solidFill>
                <a:effectLst/>
                <a:uLnTx/>
                <a:uFillTx/>
                <a:latin typeface="Courier"/>
                <a:cs typeface="Courier"/>
                <a:sym typeface="Courier"/>
              </a:rPr>
              <a:t>console</a:t>
            </a:r>
            <a:r>
              <a:rPr kumimoji="0" sz="1600" b="1" i="0" u="none" strike="noStrike" kern="1200" cap="none" spc="0" normalizeH="0" baseline="0" noProof="0" err="1">
                <a:ln>
                  <a:noFill/>
                </a:ln>
                <a:solidFill>
                  <a:srgbClr val="000000"/>
                </a:solidFill>
                <a:effectLst/>
                <a:uLnTx/>
                <a:uFillTx/>
                <a:latin typeface="Courier"/>
                <a:cs typeface="Courier"/>
                <a:sym typeface="Courier"/>
              </a:rPr>
              <a:t>.</a:t>
            </a:r>
            <a:r>
              <a:rPr kumimoji="0" sz="1600" b="1" i="0" u="none" strike="noStrike" kern="1200" cap="none" spc="0" normalizeH="0" baseline="0" noProof="0" err="1">
                <a:ln>
                  <a:noFill/>
                </a:ln>
                <a:solidFill>
                  <a:srgbClr val="7A7A43"/>
                </a:solidFill>
                <a:effectLst/>
                <a:uLnTx/>
                <a:uFillTx/>
                <a:latin typeface="Courier"/>
                <a:cs typeface="Courier"/>
                <a:sym typeface="Courier"/>
              </a:rPr>
              <a:t>log</a:t>
            </a:r>
            <a:r>
              <a:rPr kumimoji="0" sz="1600" b="1" i="0" u="none" strike="noStrike" kern="1200" cap="none" spc="0" normalizeH="0" baseline="0" noProof="0">
                <a:ln>
                  <a:noFill/>
                </a:ln>
                <a:solidFill>
                  <a:srgbClr val="000000"/>
                </a:solidFill>
                <a:effectLst/>
                <a:uLnTx/>
                <a:uFillTx/>
                <a:latin typeface="Courier"/>
                <a:cs typeface="Courier"/>
                <a:sym typeface="Courier"/>
              </a:rPr>
              <a:t>(</a:t>
            </a:r>
            <a:r>
              <a:rPr kumimoji="0" sz="1600" b="1" i="0" u="none" strike="noStrike" kern="1200" cap="none" spc="0" normalizeH="0" baseline="0" noProof="0">
                <a:ln>
                  <a:noFill/>
                </a:ln>
                <a:solidFill>
                  <a:srgbClr val="018001"/>
                </a:solidFill>
                <a:effectLst/>
                <a:uLnTx/>
                <a:uFillTx/>
                <a:latin typeface="Courier"/>
                <a:cs typeface="Courier"/>
                <a:sym typeface="Courier"/>
              </a:rPr>
              <a:t>'Making requests'</a:t>
            </a:r>
            <a:r>
              <a:rPr kumimoji="0" sz="1600" b="1" i="0" u="none" strike="noStrike" kern="1200" cap="none" spc="0" normalizeH="0" baseline="0" noProof="0">
                <a:ln>
                  <a:noFill/>
                </a:ln>
                <a:solidFill>
                  <a:srgbClr val="000000"/>
                </a:solidFill>
                <a:effectLst/>
                <a:uLnTx/>
                <a:uFillTx/>
                <a:latin typeface="Courier"/>
                <a:cs typeface="Courier"/>
                <a:sym typeface="Courier"/>
              </a:rPr>
              <a:t>);</a:t>
            </a:r>
          </a:p>
          <a:p>
            <a:pPr marL="0" marR="0" lvl="0" indent="0" algn="l" defTabSz="228600" rtl="0" eaLnBrk="1" fontAlgn="auto" latinLnBrk="0" hangingPunct="1">
              <a:lnSpc>
                <a:spcPct val="100000"/>
              </a:lnSpc>
              <a:spcBef>
                <a:spcPts val="0"/>
              </a:spcBef>
              <a:spcAft>
                <a:spcPts val="0"/>
              </a:spcAft>
              <a:buClrTx/>
              <a:buSzTx/>
              <a:buFontTx/>
              <a:buNone/>
              <a:tabLst/>
              <a:defRPr sz="2600" b="1">
                <a:solidFill>
                  <a:srgbClr val="018001"/>
                </a:solidFill>
                <a:latin typeface="Courier"/>
                <a:ea typeface="Courier"/>
                <a:cs typeface="Courier"/>
                <a:sym typeface="Courier"/>
              </a:defRPr>
            </a:pPr>
            <a:r>
              <a:rPr kumimoji="0" lang="en-US" sz="1600" b="1" i="1" u="none" strike="noStrike" kern="1200" cap="none" spc="0" normalizeH="0" baseline="0" noProof="0">
                <a:ln>
                  <a:noFill/>
                </a:ln>
                <a:solidFill>
                  <a:srgbClr val="66187A"/>
                </a:solidFill>
                <a:effectLst/>
                <a:uLnTx/>
                <a:uFillTx/>
                <a:latin typeface="Courier"/>
                <a:cs typeface="Courier"/>
                <a:sym typeface="Courier"/>
              </a:rPr>
              <a:t>2. </a:t>
            </a:r>
            <a:r>
              <a:rPr kumimoji="0" sz="1600" b="1" i="1" u="none" strike="noStrike" kern="1200" cap="none" spc="0" normalizeH="0" baseline="0" noProof="0" err="1">
                <a:ln>
                  <a:noFill/>
                </a:ln>
                <a:solidFill>
                  <a:srgbClr val="66187A"/>
                </a:solidFill>
                <a:effectLst/>
                <a:uLnTx/>
                <a:uFillTx/>
                <a:latin typeface="Courier"/>
                <a:cs typeface="Courier"/>
                <a:sym typeface="Courier"/>
              </a:rPr>
              <a:t>axios</a:t>
            </a:r>
            <a:r>
              <a:rPr kumimoji="0" sz="1600" b="1" i="0" u="none" strike="noStrike" kern="1200" cap="none" spc="0" normalizeH="0" baseline="0" noProof="0" err="1">
                <a:ln>
                  <a:noFill/>
                </a:ln>
                <a:solidFill>
                  <a:srgbClr val="000000"/>
                </a:solidFill>
                <a:effectLst/>
                <a:uLnTx/>
                <a:uFillTx/>
                <a:latin typeface="Courier"/>
                <a:cs typeface="Courier"/>
                <a:sym typeface="Courier"/>
              </a:rPr>
              <a:t>.</a:t>
            </a:r>
            <a:r>
              <a:rPr kumimoji="0" sz="1600" b="1" i="0" u="none" strike="noStrike" kern="1200" cap="none" spc="0" normalizeH="0" baseline="0" noProof="0" err="1">
                <a:ln>
                  <a:noFill/>
                </a:ln>
                <a:solidFill>
                  <a:srgbClr val="7A7A43"/>
                </a:solidFill>
                <a:effectLst/>
                <a:uLnTx/>
                <a:uFillTx/>
                <a:latin typeface="Courier"/>
                <a:cs typeface="Courier"/>
                <a:sym typeface="Courier"/>
              </a:rPr>
              <a:t>get</a:t>
            </a:r>
            <a:r>
              <a:rPr kumimoji="0" sz="1600" b="1" i="0" u="none" strike="noStrike" kern="1200" cap="none" spc="0" normalizeH="0" baseline="0" noProof="0">
                <a:ln>
                  <a:noFill/>
                </a:ln>
                <a:solidFill>
                  <a:srgbClr val="000000"/>
                </a:solidFill>
                <a:effectLst/>
                <a:uLnTx/>
                <a:uFillTx/>
                <a:latin typeface="Courier"/>
                <a:cs typeface="Courier"/>
                <a:sym typeface="Courier"/>
              </a:rPr>
              <a:t>(</a:t>
            </a:r>
            <a:r>
              <a:rPr kumimoji="0" sz="1600" b="1" i="0" u="none" strike="noStrike" kern="1200" cap="none" spc="0" normalizeH="0" baseline="0" noProof="0">
                <a:ln>
                  <a:noFill/>
                </a:ln>
                <a:solidFill>
                  <a:srgbClr val="018001"/>
                </a:solidFill>
                <a:effectLst/>
                <a:uLnTx/>
                <a:uFillTx/>
                <a:latin typeface="Courier"/>
                <a:cs typeface="Courier"/>
                <a:sym typeface="Courier"/>
              </a:rPr>
              <a:t>'https://rest-</a:t>
            </a:r>
            <a:r>
              <a:rPr kumimoji="0" sz="1600" b="1" i="0" u="none" strike="noStrike" kern="1200" cap="none" spc="0" normalizeH="0" baseline="0" noProof="0" err="1">
                <a:ln>
                  <a:noFill/>
                </a:ln>
                <a:solidFill>
                  <a:srgbClr val="018001"/>
                </a:solidFill>
                <a:effectLst/>
                <a:uLnTx/>
                <a:uFillTx/>
                <a:latin typeface="Courier"/>
                <a:cs typeface="Courier"/>
                <a:sym typeface="Courier"/>
              </a:rPr>
              <a:t>example.covey.town</a:t>
            </a:r>
            <a:r>
              <a:rPr kumimoji="0" sz="1600" b="1" i="0" u="none" strike="noStrike" kern="1200" cap="none" spc="0" normalizeH="0" baseline="0" noProof="0">
                <a:ln>
                  <a:noFill/>
                </a:ln>
                <a:solidFill>
                  <a:srgbClr val="018001"/>
                </a:solidFill>
                <a:effectLst/>
                <a:uLnTx/>
                <a:uFillTx/>
                <a:latin typeface="Courier"/>
                <a:cs typeface="Courier"/>
                <a:sym typeface="Courier"/>
              </a:rPr>
              <a:t>/'</a:t>
            </a:r>
            <a:r>
              <a:rPr kumimoji="0" sz="1600" b="1" i="0" u="none" strike="noStrike" kern="1200" cap="none" spc="0" normalizeH="0" baseline="0" noProof="0">
                <a:ln>
                  <a:noFill/>
                </a:ln>
                <a:solidFill>
                  <a:srgbClr val="000000"/>
                </a:solidFill>
                <a:effectLst/>
                <a:uLnTx/>
                <a:uFillTx/>
                <a:latin typeface="Courier"/>
                <a:cs typeface="Courier"/>
                <a:sym typeface="Courier"/>
              </a:rPr>
              <a:t>)</a:t>
            </a:r>
          </a:p>
          <a:p>
            <a:pPr marL="0" marR="0" lvl="0" indent="0" algn="l" defTabSz="228600" rtl="0" eaLnBrk="1" fontAlgn="auto" latinLnBrk="0" hangingPunct="1">
              <a:lnSpc>
                <a:spcPct val="100000"/>
              </a:lnSpc>
              <a:spcBef>
                <a:spcPts val="0"/>
              </a:spcBef>
              <a:spcAft>
                <a:spcPts val="0"/>
              </a:spcAft>
              <a:buClrTx/>
              <a:buSzTx/>
              <a:buFontTx/>
              <a:buNone/>
              <a:tabLst/>
              <a:defRPr sz="2600">
                <a:solidFill>
                  <a:srgbClr val="000000"/>
                </a:solidFill>
                <a:latin typeface="Courier"/>
                <a:ea typeface="Courier"/>
                <a:cs typeface="Courier"/>
                <a:sym typeface="Courier"/>
              </a:defRPr>
            </a:pPr>
            <a:r>
              <a:rPr kumimoji="0" lang="en-US" sz="1600" b="0" i="0" u="none" strike="noStrike" kern="1200" cap="none" spc="0" normalizeH="0" baseline="0" noProof="0">
                <a:ln>
                  <a:noFill/>
                </a:ln>
                <a:solidFill>
                  <a:srgbClr val="000000"/>
                </a:solidFill>
                <a:effectLst/>
                <a:uLnTx/>
                <a:uFillTx/>
                <a:latin typeface="Courier"/>
                <a:cs typeface="Courier"/>
                <a:sym typeface="Courier"/>
              </a:rPr>
              <a:t>	</a:t>
            </a:r>
            <a:r>
              <a:rPr kumimoji="0" sz="1600" b="0" i="0" u="none" strike="noStrike" kern="1200" cap="none" spc="0" normalizeH="0" baseline="0" noProof="0">
                <a:ln>
                  <a:noFill/>
                </a:ln>
                <a:solidFill>
                  <a:srgbClr val="000000"/>
                </a:solidFill>
                <a:effectLst/>
                <a:uLnTx/>
                <a:uFillTx/>
                <a:latin typeface="Courier"/>
                <a:cs typeface="Courier"/>
                <a:sym typeface="Courier"/>
              </a:rPr>
              <a:t>  .</a:t>
            </a:r>
            <a:r>
              <a:rPr kumimoji="0" sz="1600" b="0" i="0" u="none" strike="noStrike" kern="1200" cap="none" spc="0" normalizeH="0" baseline="0" noProof="0">
                <a:ln>
                  <a:noFill/>
                </a:ln>
                <a:solidFill>
                  <a:srgbClr val="7A7A43"/>
                </a:solidFill>
                <a:effectLst/>
                <a:highlight>
                  <a:srgbClr val="FFFF00"/>
                </a:highlight>
                <a:uLnTx/>
                <a:uFillTx/>
                <a:latin typeface="Courier"/>
                <a:cs typeface="Courier"/>
                <a:sym typeface="Courier"/>
              </a:rPr>
              <a:t>then</a:t>
            </a:r>
            <a:r>
              <a:rPr kumimoji="0" sz="1600" b="0" i="0" u="none" strike="noStrike" kern="1200" cap="none" spc="0" normalizeH="0" baseline="0" noProof="0">
                <a:ln>
                  <a:noFill/>
                </a:ln>
                <a:solidFill>
                  <a:srgbClr val="000000"/>
                </a:solidFill>
                <a:effectLst/>
                <a:uLnTx/>
                <a:uFillTx/>
                <a:latin typeface="Courier"/>
                <a:cs typeface="Courier"/>
                <a:sym typeface="Courier"/>
              </a:rPr>
              <a:t>((response) =&gt;{</a:t>
            </a:r>
          </a:p>
          <a:p>
            <a:pPr marL="0" marR="0" lvl="0" indent="0" algn="l" defTabSz="228600" rtl="0" eaLnBrk="1" fontAlgn="auto" latinLnBrk="0" hangingPunct="1">
              <a:lnSpc>
                <a:spcPct val="100000"/>
              </a:lnSpc>
              <a:spcBef>
                <a:spcPts val="0"/>
              </a:spcBef>
              <a:spcAft>
                <a:spcPts val="0"/>
              </a:spcAft>
              <a:buClrTx/>
              <a:buSzTx/>
              <a:buFontTx/>
              <a:buNone/>
              <a:tabLst/>
              <a:defRPr sz="2600" b="1">
                <a:solidFill>
                  <a:srgbClr val="018001"/>
                </a:solidFill>
                <a:latin typeface="Courier"/>
                <a:ea typeface="Courier"/>
                <a:cs typeface="Courier"/>
                <a:sym typeface="Courier"/>
              </a:defRPr>
            </a:pPr>
            <a:r>
              <a:rPr kumimoji="0" sz="1600" b="1" i="0" u="none" strike="noStrike" kern="1200" cap="none" spc="0" normalizeH="0" baseline="0" noProof="0">
                <a:ln>
                  <a:noFill/>
                </a:ln>
                <a:solidFill>
                  <a:srgbClr val="000000"/>
                </a:solidFill>
                <a:effectLst/>
                <a:uLnTx/>
                <a:uFillTx/>
                <a:latin typeface="Courier"/>
                <a:cs typeface="Courier"/>
                <a:sym typeface="Courier"/>
              </a:rPr>
              <a:t>  </a:t>
            </a:r>
            <a:r>
              <a:rPr kumimoji="0" lang="en-US" sz="1600" b="1" i="0" u="none" strike="noStrike" kern="1200" cap="none" spc="0" normalizeH="0" baseline="0" noProof="0">
                <a:ln>
                  <a:noFill/>
                </a:ln>
                <a:solidFill>
                  <a:srgbClr val="000000"/>
                </a:solidFill>
                <a:effectLst/>
                <a:uLnTx/>
                <a:uFillTx/>
                <a:latin typeface="Courier"/>
                <a:cs typeface="Courier"/>
                <a:sym typeface="Courier"/>
              </a:rPr>
              <a:t>			</a:t>
            </a:r>
            <a:r>
              <a:rPr kumimoji="0" sz="1600" b="1" i="1" u="none" strike="noStrike" kern="1200" cap="none" spc="0" normalizeH="0" baseline="0" noProof="0" err="1">
                <a:ln>
                  <a:noFill/>
                </a:ln>
                <a:solidFill>
                  <a:srgbClr val="66187A"/>
                </a:solidFill>
                <a:effectLst/>
                <a:uLnTx/>
                <a:uFillTx/>
                <a:latin typeface="Courier"/>
                <a:cs typeface="Courier"/>
                <a:sym typeface="Courier"/>
              </a:rPr>
              <a:t>console</a:t>
            </a:r>
            <a:r>
              <a:rPr kumimoji="0" sz="1600" b="1" i="0" u="none" strike="noStrike" kern="1200" cap="none" spc="0" normalizeH="0" baseline="0" noProof="0" err="1">
                <a:ln>
                  <a:noFill/>
                </a:ln>
                <a:solidFill>
                  <a:srgbClr val="000000"/>
                </a:solidFill>
                <a:effectLst/>
                <a:uLnTx/>
                <a:uFillTx/>
                <a:latin typeface="Courier"/>
                <a:cs typeface="Courier"/>
                <a:sym typeface="Courier"/>
              </a:rPr>
              <a:t>.</a:t>
            </a:r>
            <a:r>
              <a:rPr kumimoji="0" sz="1600" b="1" i="0" u="none" strike="noStrike" kern="1200" cap="none" spc="0" normalizeH="0" baseline="0" noProof="0" err="1">
                <a:ln>
                  <a:noFill/>
                </a:ln>
                <a:solidFill>
                  <a:srgbClr val="7A7A43"/>
                </a:solidFill>
                <a:effectLst/>
                <a:uLnTx/>
                <a:uFillTx/>
                <a:latin typeface="Courier"/>
                <a:cs typeface="Courier"/>
                <a:sym typeface="Courier"/>
              </a:rPr>
              <a:t>log</a:t>
            </a:r>
            <a:r>
              <a:rPr kumimoji="0" sz="1600" b="1" i="0" u="none" strike="noStrike" kern="1200" cap="none" spc="0" normalizeH="0" baseline="0" noProof="0">
                <a:ln>
                  <a:noFill/>
                </a:ln>
                <a:solidFill>
                  <a:srgbClr val="000000"/>
                </a:solidFill>
                <a:effectLst/>
                <a:uLnTx/>
                <a:uFillTx/>
                <a:latin typeface="Courier"/>
                <a:cs typeface="Courier"/>
                <a:sym typeface="Courier"/>
              </a:rPr>
              <a:t>(</a:t>
            </a:r>
            <a:r>
              <a:rPr kumimoji="0" sz="1600" b="1" i="0" u="none" strike="noStrike" kern="1200" cap="none" spc="0" normalizeH="0" baseline="0" noProof="0">
                <a:ln>
                  <a:noFill/>
                </a:ln>
                <a:solidFill>
                  <a:srgbClr val="018001"/>
                </a:solidFill>
                <a:effectLst/>
                <a:uLnTx/>
                <a:uFillTx/>
                <a:latin typeface="Courier"/>
                <a:cs typeface="Courier"/>
                <a:sym typeface="Courier"/>
              </a:rPr>
              <a:t>'Heard back from server'</a:t>
            </a:r>
            <a:r>
              <a:rPr kumimoji="0" sz="1600" b="1" i="0" u="none" strike="noStrike" kern="1200" cap="none" spc="0" normalizeH="0" baseline="0" noProof="0">
                <a:ln>
                  <a:noFill/>
                </a:ln>
                <a:solidFill>
                  <a:srgbClr val="000000"/>
                </a:solidFill>
                <a:effectLst/>
                <a:uLnTx/>
                <a:uFillTx/>
                <a:latin typeface="Courier"/>
                <a:cs typeface="Courier"/>
                <a:sym typeface="Courier"/>
              </a:rPr>
              <a:t>);</a:t>
            </a:r>
          </a:p>
          <a:p>
            <a:pPr marL="0" marR="0" lvl="0" indent="0" algn="l" defTabSz="228600" rtl="0" eaLnBrk="1" fontAlgn="auto" latinLnBrk="0" hangingPunct="1">
              <a:lnSpc>
                <a:spcPct val="100000"/>
              </a:lnSpc>
              <a:spcBef>
                <a:spcPts val="0"/>
              </a:spcBef>
              <a:spcAft>
                <a:spcPts val="0"/>
              </a:spcAft>
              <a:buClrTx/>
              <a:buSzTx/>
              <a:buFontTx/>
              <a:buNone/>
              <a:tabLst/>
              <a:defRPr sz="2600">
                <a:solidFill>
                  <a:srgbClr val="000000"/>
                </a:solidFill>
                <a:latin typeface="Courier"/>
                <a:ea typeface="Courier"/>
                <a:cs typeface="Courier"/>
                <a:sym typeface="Courier"/>
              </a:defRPr>
            </a:pPr>
            <a:r>
              <a:rPr kumimoji="0" sz="1600" b="0" i="0" u="none" strike="noStrike" kern="1200" cap="none" spc="0" normalizeH="0" baseline="0" noProof="0">
                <a:ln>
                  <a:noFill/>
                </a:ln>
                <a:solidFill>
                  <a:srgbClr val="000000"/>
                </a:solidFill>
                <a:effectLst/>
                <a:uLnTx/>
                <a:uFillTx/>
                <a:latin typeface="Courier"/>
                <a:cs typeface="Courier"/>
                <a:sym typeface="Courier"/>
              </a:rPr>
              <a:t>  </a:t>
            </a:r>
            <a:r>
              <a:rPr kumimoji="0" lang="en-US" sz="1600" b="0" i="0" u="none" strike="noStrike" kern="1200" cap="none" spc="0" normalizeH="0" baseline="0" noProof="0">
                <a:ln>
                  <a:noFill/>
                </a:ln>
                <a:solidFill>
                  <a:srgbClr val="000000"/>
                </a:solidFill>
                <a:effectLst/>
                <a:uLnTx/>
                <a:uFillTx/>
                <a:latin typeface="Courier"/>
                <a:cs typeface="Courier"/>
                <a:sym typeface="Courier"/>
              </a:rPr>
              <a:t>			</a:t>
            </a:r>
            <a:r>
              <a:rPr kumimoji="0" sz="1600" b="1" i="1" u="none" strike="noStrike" kern="1200" cap="none" spc="0" normalizeH="0" baseline="0" noProof="0" err="1">
                <a:ln>
                  <a:noFill/>
                </a:ln>
                <a:solidFill>
                  <a:srgbClr val="66187A"/>
                </a:solidFill>
                <a:effectLst/>
                <a:uLnTx/>
                <a:uFillTx/>
                <a:latin typeface="Courier"/>
                <a:cs typeface="Courier"/>
                <a:sym typeface="Courier"/>
              </a:rPr>
              <a:t>console</a:t>
            </a:r>
            <a:r>
              <a:rPr kumimoji="0" sz="1600" b="0" i="0" u="none" strike="noStrike" kern="1200" cap="none" spc="0" normalizeH="0" baseline="0" noProof="0" err="1">
                <a:ln>
                  <a:noFill/>
                </a:ln>
                <a:solidFill>
                  <a:srgbClr val="000000"/>
                </a:solidFill>
                <a:effectLst/>
                <a:uLnTx/>
                <a:uFillTx/>
                <a:latin typeface="Courier"/>
                <a:cs typeface="Courier"/>
                <a:sym typeface="Courier"/>
              </a:rPr>
              <a:t>.</a:t>
            </a:r>
            <a:r>
              <a:rPr kumimoji="0" sz="1600" b="0" i="0" u="none" strike="noStrike" kern="1200" cap="none" spc="0" normalizeH="0" baseline="0" noProof="0" err="1">
                <a:ln>
                  <a:noFill/>
                </a:ln>
                <a:solidFill>
                  <a:srgbClr val="7A7A43"/>
                </a:solidFill>
                <a:effectLst/>
                <a:uLnTx/>
                <a:uFillTx/>
                <a:latin typeface="Courier"/>
                <a:cs typeface="Courier"/>
                <a:sym typeface="Courier"/>
              </a:rPr>
              <a:t>log</a:t>
            </a:r>
            <a:r>
              <a:rPr kumimoji="0" sz="1600" b="0" i="0" u="none" strike="noStrike" kern="1200" cap="none" spc="0" normalizeH="0" baseline="0" noProof="0">
                <a:ln>
                  <a:noFill/>
                </a:ln>
                <a:solidFill>
                  <a:srgbClr val="000000"/>
                </a:solidFill>
                <a:effectLst/>
                <a:uLnTx/>
                <a:uFillTx/>
                <a:latin typeface="Courier"/>
                <a:cs typeface="Courier"/>
                <a:sym typeface="Courier"/>
              </a:rPr>
              <a:t>(</a:t>
            </a:r>
            <a:r>
              <a:rPr kumimoji="0" sz="1600" b="0" i="0" u="none" strike="noStrike" kern="1200" cap="none" spc="0" normalizeH="0" baseline="0" noProof="0" err="1">
                <a:ln>
                  <a:noFill/>
                </a:ln>
                <a:solidFill>
                  <a:srgbClr val="000000"/>
                </a:solidFill>
                <a:effectLst/>
                <a:uLnTx/>
                <a:uFillTx/>
                <a:latin typeface="Courier"/>
                <a:cs typeface="Courier"/>
                <a:sym typeface="Courier"/>
              </a:rPr>
              <a:t>response.</a:t>
            </a:r>
            <a:r>
              <a:rPr kumimoji="0" sz="1600" b="1" i="0" u="none" strike="noStrike" kern="1200" cap="none" spc="0" normalizeH="0" baseline="0" noProof="0" err="1">
                <a:ln>
                  <a:noFill/>
                </a:ln>
                <a:solidFill>
                  <a:srgbClr val="66187A"/>
                </a:solidFill>
                <a:effectLst/>
                <a:uLnTx/>
                <a:uFillTx/>
                <a:latin typeface="Courier"/>
                <a:cs typeface="Courier"/>
                <a:sym typeface="Courier"/>
              </a:rPr>
              <a:t>data</a:t>
            </a:r>
            <a:r>
              <a:rPr kumimoji="0" sz="1600" b="0" i="0" u="none" strike="noStrike" kern="1200" cap="none" spc="0" normalizeH="0" baseline="0" noProof="0">
                <a:ln>
                  <a:noFill/>
                </a:ln>
                <a:solidFill>
                  <a:srgbClr val="000000"/>
                </a:solidFill>
                <a:effectLst/>
                <a:uLnTx/>
                <a:uFillTx/>
                <a:latin typeface="Courier"/>
                <a:cs typeface="Courier"/>
                <a:sym typeface="Courier"/>
              </a:rPr>
              <a:t>);</a:t>
            </a:r>
          </a:p>
          <a:p>
            <a:pPr marL="0" marR="0" lvl="0" indent="0" algn="l" defTabSz="228600" rtl="0" eaLnBrk="1" fontAlgn="auto" latinLnBrk="0" hangingPunct="1">
              <a:lnSpc>
                <a:spcPct val="100000"/>
              </a:lnSpc>
              <a:spcBef>
                <a:spcPts val="0"/>
              </a:spcBef>
              <a:spcAft>
                <a:spcPts val="0"/>
              </a:spcAft>
              <a:buClrTx/>
              <a:buSzTx/>
              <a:buFontTx/>
              <a:buNone/>
              <a:tabLst/>
              <a:defRPr sz="2600">
                <a:solidFill>
                  <a:srgbClr val="000000"/>
                </a:solidFill>
                <a:latin typeface="Courier"/>
                <a:ea typeface="Courier"/>
                <a:cs typeface="Courier"/>
                <a:sym typeface="Courier"/>
              </a:defRPr>
            </a:pPr>
            <a:r>
              <a:rPr kumimoji="0" lang="en-US" sz="1600" b="0" i="0" u="none" strike="noStrike" kern="1200" cap="none" spc="0" normalizeH="0" baseline="0" noProof="0">
                <a:ln>
                  <a:noFill/>
                </a:ln>
                <a:solidFill>
                  <a:srgbClr val="000000"/>
                </a:solidFill>
                <a:effectLst/>
                <a:uLnTx/>
                <a:uFillTx/>
                <a:latin typeface="Courier"/>
                <a:cs typeface="Courier"/>
                <a:sym typeface="Courier"/>
              </a:rPr>
              <a:t>	 </a:t>
            </a:r>
            <a:r>
              <a:rPr kumimoji="0" sz="1600" b="0" i="0" u="none" strike="noStrike" kern="1200" cap="none" spc="0" normalizeH="0" baseline="0" noProof="0">
                <a:ln>
                  <a:noFill/>
                </a:ln>
                <a:solidFill>
                  <a:srgbClr val="000000"/>
                </a:solidFill>
                <a:effectLst/>
                <a:uLnTx/>
                <a:uFillTx/>
                <a:latin typeface="Courier"/>
                <a:cs typeface="Courier"/>
                <a:sym typeface="Courier"/>
              </a:rPr>
              <a:t>});</a:t>
            </a:r>
          </a:p>
          <a:p>
            <a:pPr marL="0" marR="0" lvl="0" indent="0" algn="l" defTabSz="228600" rtl="0" eaLnBrk="1" fontAlgn="auto" latinLnBrk="0" hangingPunct="1">
              <a:lnSpc>
                <a:spcPct val="100000"/>
              </a:lnSpc>
              <a:spcBef>
                <a:spcPts val="0"/>
              </a:spcBef>
              <a:spcAft>
                <a:spcPts val="0"/>
              </a:spcAft>
              <a:buClrTx/>
              <a:buSzTx/>
              <a:buFontTx/>
              <a:buNone/>
              <a:tabLst/>
              <a:defRPr sz="2600" b="1">
                <a:solidFill>
                  <a:srgbClr val="018001"/>
                </a:solidFill>
                <a:latin typeface="Courier"/>
                <a:ea typeface="Courier"/>
                <a:cs typeface="Courier"/>
                <a:sym typeface="Courier"/>
              </a:defRPr>
            </a:pPr>
            <a:r>
              <a:rPr kumimoji="0" lang="en-US" sz="1600" b="1" i="1" u="none" strike="noStrike" kern="1200" cap="none" spc="0" normalizeH="0" baseline="0" noProof="0">
                <a:ln>
                  <a:noFill/>
                </a:ln>
                <a:solidFill>
                  <a:srgbClr val="66187A"/>
                </a:solidFill>
                <a:effectLst/>
                <a:uLnTx/>
                <a:uFillTx/>
                <a:latin typeface="Courier"/>
                <a:cs typeface="Courier"/>
                <a:sym typeface="Courier"/>
              </a:rPr>
              <a:t>3. </a:t>
            </a:r>
            <a:r>
              <a:rPr kumimoji="0" sz="1600" b="1" i="1" u="none" strike="noStrike" kern="1200" cap="none" spc="0" normalizeH="0" baseline="0" noProof="0" err="1">
                <a:ln>
                  <a:noFill/>
                </a:ln>
                <a:solidFill>
                  <a:srgbClr val="66187A"/>
                </a:solidFill>
                <a:effectLst/>
                <a:uLnTx/>
                <a:uFillTx/>
                <a:latin typeface="Courier"/>
                <a:cs typeface="Courier"/>
                <a:sym typeface="Courier"/>
              </a:rPr>
              <a:t>axios</a:t>
            </a:r>
            <a:r>
              <a:rPr kumimoji="0" sz="1600" b="1" i="0" u="none" strike="noStrike" kern="1200" cap="none" spc="0" normalizeH="0" baseline="0" noProof="0" err="1">
                <a:ln>
                  <a:noFill/>
                </a:ln>
                <a:solidFill>
                  <a:srgbClr val="000000"/>
                </a:solidFill>
                <a:effectLst/>
                <a:uLnTx/>
                <a:uFillTx/>
                <a:latin typeface="Courier"/>
                <a:cs typeface="Courier"/>
                <a:sym typeface="Courier"/>
              </a:rPr>
              <a:t>.</a:t>
            </a:r>
            <a:r>
              <a:rPr kumimoji="0" sz="1600" b="1" i="0" u="none" strike="noStrike" kern="1200" cap="none" spc="0" normalizeH="0" baseline="0" noProof="0" err="1">
                <a:ln>
                  <a:noFill/>
                </a:ln>
                <a:solidFill>
                  <a:srgbClr val="7A7A43"/>
                </a:solidFill>
                <a:effectLst/>
                <a:uLnTx/>
                <a:uFillTx/>
                <a:latin typeface="Courier"/>
                <a:cs typeface="Courier"/>
                <a:sym typeface="Courier"/>
              </a:rPr>
              <a:t>get</a:t>
            </a:r>
            <a:r>
              <a:rPr kumimoji="0" sz="1600" b="1" i="0" u="none" strike="noStrike" kern="1200" cap="none" spc="0" normalizeH="0" baseline="0" noProof="0">
                <a:ln>
                  <a:noFill/>
                </a:ln>
                <a:solidFill>
                  <a:srgbClr val="000000"/>
                </a:solidFill>
                <a:effectLst/>
                <a:uLnTx/>
                <a:uFillTx/>
                <a:latin typeface="Courier"/>
                <a:cs typeface="Courier"/>
                <a:sym typeface="Courier"/>
              </a:rPr>
              <a:t>(</a:t>
            </a:r>
            <a:r>
              <a:rPr kumimoji="0" sz="1600" b="1" i="0" u="none" strike="noStrike" kern="1200" cap="none" spc="0" normalizeH="0" baseline="0" noProof="0">
                <a:ln>
                  <a:noFill/>
                </a:ln>
                <a:solidFill>
                  <a:srgbClr val="018001"/>
                </a:solidFill>
                <a:effectLst/>
                <a:uLnTx/>
                <a:uFillTx/>
                <a:latin typeface="Courier"/>
                <a:cs typeface="Courier"/>
                <a:sym typeface="Courier"/>
              </a:rPr>
              <a:t>'https://</a:t>
            </a:r>
            <a:r>
              <a:rPr kumimoji="0" sz="1600" b="1" i="0" u="none" strike="noStrike" kern="1200" cap="none" spc="0" normalizeH="0" baseline="0" noProof="0" err="1">
                <a:ln>
                  <a:noFill/>
                </a:ln>
                <a:solidFill>
                  <a:srgbClr val="018001"/>
                </a:solidFill>
                <a:effectLst/>
                <a:uLnTx/>
                <a:uFillTx/>
                <a:latin typeface="Courier"/>
                <a:cs typeface="Courier"/>
                <a:sym typeface="Courier"/>
              </a:rPr>
              <a:t>www.google.com</a:t>
            </a:r>
            <a:r>
              <a:rPr kumimoji="0" sz="1600" b="1" i="0" u="none" strike="noStrike" kern="1200" cap="none" spc="0" normalizeH="0" baseline="0" noProof="0">
                <a:ln>
                  <a:noFill/>
                </a:ln>
                <a:solidFill>
                  <a:srgbClr val="018001"/>
                </a:solidFill>
                <a:effectLst/>
                <a:uLnTx/>
                <a:uFillTx/>
                <a:latin typeface="Courier"/>
                <a:cs typeface="Courier"/>
                <a:sym typeface="Courier"/>
              </a:rPr>
              <a:t>/'</a:t>
            </a:r>
            <a:r>
              <a:rPr kumimoji="0" sz="1600" b="1" i="0" u="none" strike="noStrike" kern="1200" cap="none" spc="0" normalizeH="0" baseline="0" noProof="0">
                <a:ln>
                  <a:noFill/>
                </a:ln>
                <a:solidFill>
                  <a:srgbClr val="000000"/>
                </a:solidFill>
                <a:effectLst/>
                <a:uLnTx/>
                <a:uFillTx/>
                <a:latin typeface="Courier"/>
                <a:cs typeface="Courier"/>
                <a:sym typeface="Courier"/>
              </a:rPr>
              <a:t>)</a:t>
            </a:r>
          </a:p>
          <a:p>
            <a:pPr marL="0" marR="0" lvl="0" indent="0" algn="l" defTabSz="228600" rtl="0" eaLnBrk="1" fontAlgn="auto" latinLnBrk="0" hangingPunct="1">
              <a:lnSpc>
                <a:spcPct val="100000"/>
              </a:lnSpc>
              <a:spcBef>
                <a:spcPts val="0"/>
              </a:spcBef>
              <a:spcAft>
                <a:spcPts val="0"/>
              </a:spcAft>
              <a:buClrTx/>
              <a:buSzTx/>
              <a:buFontTx/>
              <a:buNone/>
              <a:tabLst/>
              <a:defRPr sz="2600">
                <a:solidFill>
                  <a:srgbClr val="000000"/>
                </a:solidFill>
                <a:latin typeface="Courier"/>
                <a:ea typeface="Courier"/>
                <a:cs typeface="Courier"/>
                <a:sym typeface="Courier"/>
              </a:defRPr>
            </a:pPr>
            <a:r>
              <a:rPr kumimoji="0" sz="1600" b="0" i="0" u="none" strike="noStrike" kern="1200" cap="none" spc="0" normalizeH="0" baseline="0" noProof="0">
                <a:ln>
                  <a:noFill/>
                </a:ln>
                <a:solidFill>
                  <a:srgbClr val="000000"/>
                </a:solidFill>
                <a:effectLst/>
                <a:uLnTx/>
                <a:uFillTx/>
                <a:latin typeface="Courier"/>
                <a:cs typeface="Courier"/>
                <a:sym typeface="Courier"/>
              </a:rPr>
              <a:t>  </a:t>
            </a:r>
            <a:r>
              <a:rPr kumimoji="0" lang="en-US" sz="1600" b="0" i="0" u="none" strike="noStrike" kern="1200" cap="none" spc="0" normalizeH="0" baseline="0" noProof="0">
                <a:ln>
                  <a:noFill/>
                </a:ln>
                <a:solidFill>
                  <a:srgbClr val="000000"/>
                </a:solidFill>
                <a:effectLst/>
                <a:uLnTx/>
                <a:uFillTx/>
                <a:latin typeface="Courier"/>
                <a:cs typeface="Courier"/>
                <a:sym typeface="Courier"/>
              </a:rPr>
              <a:t>		</a:t>
            </a:r>
            <a:r>
              <a:rPr kumimoji="0" sz="1600" b="0" i="0" u="none" strike="noStrike" kern="1200" cap="none" spc="0" normalizeH="0" baseline="0" noProof="0">
                <a:ln>
                  <a:noFill/>
                </a:ln>
                <a:solidFill>
                  <a:srgbClr val="000000"/>
                </a:solidFill>
                <a:effectLst/>
                <a:uLnTx/>
                <a:uFillTx/>
                <a:latin typeface="Courier"/>
                <a:cs typeface="Courier"/>
                <a:sym typeface="Courier"/>
              </a:rPr>
              <a:t>.</a:t>
            </a:r>
            <a:r>
              <a:rPr kumimoji="0" sz="1600" b="0" i="0" u="none" strike="noStrike" kern="1200" cap="none" spc="0" normalizeH="0" baseline="0" noProof="0">
                <a:ln>
                  <a:noFill/>
                </a:ln>
                <a:solidFill>
                  <a:srgbClr val="7A7A43"/>
                </a:solidFill>
                <a:effectLst/>
                <a:highlight>
                  <a:srgbClr val="FFFF00"/>
                </a:highlight>
                <a:uLnTx/>
                <a:uFillTx/>
                <a:latin typeface="Courier"/>
                <a:cs typeface="Courier"/>
                <a:sym typeface="Courier"/>
              </a:rPr>
              <a:t>then</a:t>
            </a:r>
            <a:r>
              <a:rPr kumimoji="0" sz="1600" b="0" i="0" u="none" strike="noStrike" kern="1200" cap="none" spc="0" normalizeH="0" baseline="0" noProof="0">
                <a:ln>
                  <a:noFill/>
                </a:ln>
                <a:solidFill>
                  <a:srgbClr val="000000"/>
                </a:solidFill>
                <a:effectLst/>
                <a:uLnTx/>
                <a:uFillTx/>
                <a:latin typeface="Courier"/>
                <a:cs typeface="Courier"/>
                <a:sym typeface="Courier"/>
              </a:rPr>
              <a:t>((response) =&gt;{</a:t>
            </a:r>
          </a:p>
          <a:p>
            <a:pPr marL="0" marR="0" lvl="0" indent="0" algn="l" defTabSz="228600" rtl="0" eaLnBrk="1" fontAlgn="auto" latinLnBrk="0" hangingPunct="1">
              <a:lnSpc>
                <a:spcPct val="100000"/>
              </a:lnSpc>
              <a:spcBef>
                <a:spcPts val="0"/>
              </a:spcBef>
              <a:spcAft>
                <a:spcPts val="0"/>
              </a:spcAft>
              <a:buClrTx/>
              <a:buSzTx/>
              <a:buFontTx/>
              <a:buNone/>
              <a:tabLst/>
              <a:defRPr sz="2600" b="1">
                <a:solidFill>
                  <a:srgbClr val="018001"/>
                </a:solidFill>
                <a:latin typeface="Courier"/>
                <a:ea typeface="Courier"/>
                <a:cs typeface="Courier"/>
                <a:sym typeface="Courier"/>
              </a:defRPr>
            </a:pPr>
            <a:r>
              <a:rPr kumimoji="0" sz="1600" b="1" i="0" u="none" strike="noStrike" kern="1200" cap="none" spc="0" normalizeH="0" baseline="0" noProof="0">
                <a:ln>
                  <a:noFill/>
                </a:ln>
                <a:solidFill>
                  <a:srgbClr val="000000"/>
                </a:solidFill>
                <a:effectLst/>
                <a:uLnTx/>
                <a:uFillTx/>
                <a:latin typeface="Courier"/>
                <a:cs typeface="Courier"/>
                <a:sym typeface="Courier"/>
              </a:rPr>
              <a:t>   </a:t>
            </a:r>
            <a:r>
              <a:rPr kumimoji="0" lang="en-US" sz="1600" b="1" i="0" u="none" strike="noStrike" kern="1200" cap="none" spc="0" normalizeH="0" baseline="0" noProof="0">
                <a:ln>
                  <a:noFill/>
                </a:ln>
                <a:solidFill>
                  <a:srgbClr val="000000"/>
                </a:solidFill>
                <a:effectLst/>
                <a:uLnTx/>
                <a:uFillTx/>
                <a:latin typeface="Courier"/>
                <a:cs typeface="Courier"/>
                <a:sym typeface="Courier"/>
              </a:rPr>
              <a:t>		</a:t>
            </a:r>
            <a:r>
              <a:rPr kumimoji="0" sz="1600" b="1" i="0" u="none" strike="noStrike" kern="1200" cap="none" spc="0" normalizeH="0" baseline="0" noProof="0">
                <a:ln>
                  <a:noFill/>
                </a:ln>
                <a:solidFill>
                  <a:srgbClr val="000000"/>
                </a:solidFill>
                <a:effectLst/>
                <a:uLnTx/>
                <a:uFillTx/>
                <a:latin typeface="Courier"/>
                <a:cs typeface="Courier"/>
                <a:sym typeface="Courier"/>
              </a:rPr>
              <a:t> </a:t>
            </a:r>
            <a:r>
              <a:rPr kumimoji="0" sz="1600" b="1" i="1" u="none" strike="noStrike" kern="1200" cap="none" spc="0" normalizeH="0" baseline="0" noProof="0" err="1">
                <a:ln>
                  <a:noFill/>
                </a:ln>
                <a:solidFill>
                  <a:srgbClr val="66187A"/>
                </a:solidFill>
                <a:effectLst/>
                <a:uLnTx/>
                <a:uFillTx/>
                <a:latin typeface="Courier"/>
                <a:cs typeface="Courier"/>
                <a:sym typeface="Courier"/>
              </a:rPr>
              <a:t>console</a:t>
            </a:r>
            <a:r>
              <a:rPr kumimoji="0" sz="1600" b="1" i="0" u="none" strike="noStrike" kern="1200" cap="none" spc="0" normalizeH="0" baseline="0" noProof="0" err="1">
                <a:ln>
                  <a:noFill/>
                </a:ln>
                <a:solidFill>
                  <a:srgbClr val="000000"/>
                </a:solidFill>
                <a:effectLst/>
                <a:uLnTx/>
                <a:uFillTx/>
                <a:latin typeface="Courier"/>
                <a:cs typeface="Courier"/>
                <a:sym typeface="Courier"/>
              </a:rPr>
              <a:t>.</a:t>
            </a:r>
            <a:r>
              <a:rPr kumimoji="0" sz="1600" b="1" i="0" u="none" strike="noStrike" kern="1200" cap="none" spc="0" normalizeH="0" baseline="0" noProof="0" err="1">
                <a:ln>
                  <a:noFill/>
                </a:ln>
                <a:solidFill>
                  <a:srgbClr val="7A7A43"/>
                </a:solidFill>
                <a:effectLst/>
                <a:uLnTx/>
                <a:uFillTx/>
                <a:latin typeface="Courier"/>
                <a:cs typeface="Courier"/>
                <a:sym typeface="Courier"/>
              </a:rPr>
              <a:t>log</a:t>
            </a:r>
            <a:r>
              <a:rPr kumimoji="0" sz="1600" b="1" i="0" u="none" strike="noStrike" kern="1200" cap="none" spc="0" normalizeH="0" baseline="0" noProof="0">
                <a:ln>
                  <a:noFill/>
                </a:ln>
                <a:solidFill>
                  <a:srgbClr val="000000"/>
                </a:solidFill>
                <a:effectLst/>
                <a:uLnTx/>
                <a:uFillTx/>
                <a:latin typeface="Courier"/>
                <a:cs typeface="Courier"/>
                <a:sym typeface="Courier"/>
              </a:rPr>
              <a:t>(</a:t>
            </a:r>
            <a:r>
              <a:rPr kumimoji="0" sz="1600" b="1" i="0" u="none" strike="noStrike" kern="1200" cap="none" spc="0" normalizeH="0" baseline="0" noProof="0">
                <a:ln>
                  <a:noFill/>
                </a:ln>
                <a:solidFill>
                  <a:srgbClr val="018001"/>
                </a:solidFill>
                <a:effectLst/>
                <a:uLnTx/>
                <a:uFillTx/>
                <a:latin typeface="Courier"/>
                <a:cs typeface="Courier"/>
                <a:sym typeface="Courier"/>
              </a:rPr>
              <a:t>'Heard back from Google'</a:t>
            </a:r>
            <a:r>
              <a:rPr kumimoji="0" sz="1600" b="1" i="0" u="none" strike="noStrike" kern="1200" cap="none" spc="0" normalizeH="0" baseline="0" noProof="0">
                <a:ln>
                  <a:noFill/>
                </a:ln>
                <a:solidFill>
                  <a:srgbClr val="000000"/>
                </a:solidFill>
                <a:effectLst/>
                <a:uLnTx/>
                <a:uFillTx/>
                <a:latin typeface="Courier"/>
                <a:cs typeface="Courier"/>
                <a:sym typeface="Courier"/>
              </a:rPr>
              <a:t>);</a:t>
            </a:r>
          </a:p>
          <a:p>
            <a:pPr marL="0" marR="0" lvl="0" indent="0" algn="l" defTabSz="228600" rtl="0" eaLnBrk="1" fontAlgn="auto" latinLnBrk="0" hangingPunct="1">
              <a:lnSpc>
                <a:spcPct val="100000"/>
              </a:lnSpc>
              <a:spcBef>
                <a:spcPts val="0"/>
              </a:spcBef>
              <a:spcAft>
                <a:spcPts val="0"/>
              </a:spcAft>
              <a:buClrTx/>
              <a:buSzTx/>
              <a:buFontTx/>
              <a:buNone/>
              <a:tabLst/>
              <a:defRPr sz="2600">
                <a:solidFill>
                  <a:srgbClr val="000000"/>
                </a:solidFill>
                <a:latin typeface="Courier"/>
                <a:ea typeface="Courier"/>
                <a:cs typeface="Courier"/>
                <a:sym typeface="Courier"/>
              </a:defRPr>
            </a:pPr>
            <a:r>
              <a:rPr kumimoji="0" sz="1600" b="0" i="0" u="none" strike="noStrike" kern="1200" cap="none" spc="0" normalizeH="0" baseline="0" noProof="0">
                <a:ln>
                  <a:noFill/>
                </a:ln>
                <a:solidFill>
                  <a:srgbClr val="000000"/>
                </a:solidFill>
                <a:effectLst/>
                <a:uLnTx/>
                <a:uFillTx/>
                <a:latin typeface="Courier"/>
                <a:cs typeface="Courier"/>
                <a:sym typeface="Courier"/>
              </a:rPr>
              <a:t>  </a:t>
            </a:r>
            <a:r>
              <a:rPr kumimoji="0" lang="en-US" sz="1600" b="0" i="0" u="none" strike="noStrike" kern="1200" cap="none" spc="0" normalizeH="0" baseline="0" noProof="0">
                <a:ln>
                  <a:noFill/>
                </a:ln>
                <a:solidFill>
                  <a:srgbClr val="000000"/>
                </a:solidFill>
                <a:effectLst/>
                <a:uLnTx/>
                <a:uFillTx/>
                <a:latin typeface="Courier"/>
                <a:cs typeface="Courier"/>
                <a:sym typeface="Courier"/>
              </a:rPr>
              <a:t>		</a:t>
            </a:r>
            <a:r>
              <a:rPr kumimoji="0" sz="1600" b="0" i="0" u="none" strike="noStrike" kern="1200" cap="none" spc="0" normalizeH="0" baseline="0" noProof="0">
                <a:ln>
                  <a:noFill/>
                </a:ln>
                <a:solidFill>
                  <a:srgbClr val="000000"/>
                </a:solidFill>
                <a:effectLst/>
                <a:uLnTx/>
                <a:uFillTx/>
                <a:latin typeface="Courier"/>
                <a:cs typeface="Courier"/>
                <a:sym typeface="Courier"/>
              </a:rPr>
              <a:t>});</a:t>
            </a:r>
          </a:p>
          <a:p>
            <a:pPr marL="0" marR="0" lvl="0" indent="0" algn="l" defTabSz="228600" rtl="0" eaLnBrk="1" fontAlgn="auto" latinLnBrk="0" hangingPunct="1">
              <a:lnSpc>
                <a:spcPct val="100000"/>
              </a:lnSpc>
              <a:spcBef>
                <a:spcPts val="0"/>
              </a:spcBef>
              <a:spcAft>
                <a:spcPts val="0"/>
              </a:spcAft>
              <a:buClrTx/>
              <a:buSzTx/>
              <a:buFontTx/>
              <a:buNone/>
              <a:tabLst/>
              <a:defRPr sz="2600" b="1">
                <a:solidFill>
                  <a:srgbClr val="018001"/>
                </a:solidFill>
                <a:latin typeface="Courier"/>
                <a:ea typeface="Courier"/>
                <a:cs typeface="Courier"/>
                <a:sym typeface="Courier"/>
              </a:defRPr>
            </a:pPr>
            <a:r>
              <a:rPr kumimoji="0" lang="en-US" sz="1600" b="1" i="1" u="none" strike="noStrike" kern="1200" cap="none" spc="0" normalizeH="0" baseline="0" noProof="0">
                <a:ln>
                  <a:noFill/>
                </a:ln>
                <a:solidFill>
                  <a:srgbClr val="66187A"/>
                </a:solidFill>
                <a:effectLst/>
                <a:uLnTx/>
                <a:uFillTx/>
                <a:latin typeface="Courier"/>
                <a:cs typeface="Courier"/>
                <a:sym typeface="Courier"/>
              </a:rPr>
              <a:t>4. </a:t>
            </a:r>
            <a:r>
              <a:rPr kumimoji="0" sz="1600" b="1" i="1" u="none" strike="noStrike" kern="1200" cap="none" spc="0" normalizeH="0" baseline="0" noProof="0" err="1">
                <a:ln>
                  <a:noFill/>
                </a:ln>
                <a:solidFill>
                  <a:srgbClr val="66187A"/>
                </a:solidFill>
                <a:effectLst/>
                <a:uLnTx/>
                <a:uFillTx/>
                <a:latin typeface="Courier"/>
                <a:cs typeface="Courier"/>
                <a:sym typeface="Courier"/>
              </a:rPr>
              <a:t>axios</a:t>
            </a:r>
            <a:r>
              <a:rPr kumimoji="0" sz="1600" b="1" i="0" u="none" strike="noStrike" kern="1200" cap="none" spc="0" normalizeH="0" baseline="0" noProof="0" err="1">
                <a:ln>
                  <a:noFill/>
                </a:ln>
                <a:solidFill>
                  <a:srgbClr val="000000"/>
                </a:solidFill>
                <a:effectLst/>
                <a:uLnTx/>
                <a:uFillTx/>
                <a:latin typeface="Courier"/>
                <a:cs typeface="Courier"/>
                <a:sym typeface="Courier"/>
              </a:rPr>
              <a:t>.</a:t>
            </a:r>
            <a:r>
              <a:rPr kumimoji="0" sz="1600" b="1" i="0" u="none" strike="noStrike" kern="1200" cap="none" spc="0" normalizeH="0" baseline="0" noProof="0" err="1">
                <a:ln>
                  <a:noFill/>
                </a:ln>
                <a:solidFill>
                  <a:srgbClr val="7A7A43"/>
                </a:solidFill>
                <a:effectLst/>
                <a:uLnTx/>
                <a:uFillTx/>
                <a:latin typeface="Courier"/>
                <a:cs typeface="Courier"/>
                <a:sym typeface="Courier"/>
              </a:rPr>
              <a:t>get</a:t>
            </a:r>
            <a:r>
              <a:rPr kumimoji="0" sz="1600" b="1" i="0" u="none" strike="noStrike" kern="1200" cap="none" spc="0" normalizeH="0" baseline="0" noProof="0">
                <a:ln>
                  <a:noFill/>
                </a:ln>
                <a:solidFill>
                  <a:srgbClr val="000000"/>
                </a:solidFill>
                <a:effectLst/>
                <a:uLnTx/>
                <a:uFillTx/>
                <a:latin typeface="Courier"/>
                <a:cs typeface="Courier"/>
                <a:sym typeface="Courier"/>
              </a:rPr>
              <a:t>(</a:t>
            </a:r>
            <a:r>
              <a:rPr kumimoji="0" sz="1600" b="1" i="0" u="none" strike="noStrike" kern="1200" cap="none" spc="0" normalizeH="0" baseline="0" noProof="0">
                <a:ln>
                  <a:noFill/>
                </a:ln>
                <a:solidFill>
                  <a:srgbClr val="018001"/>
                </a:solidFill>
                <a:effectLst/>
                <a:uLnTx/>
                <a:uFillTx/>
                <a:latin typeface="Courier"/>
                <a:cs typeface="Courier"/>
                <a:sym typeface="Courier"/>
              </a:rPr>
              <a:t>'https://</a:t>
            </a:r>
            <a:r>
              <a:rPr kumimoji="0" sz="1600" b="1" i="0" u="none" strike="noStrike" kern="1200" cap="none" spc="0" normalizeH="0" baseline="0" noProof="0" err="1">
                <a:ln>
                  <a:noFill/>
                </a:ln>
                <a:solidFill>
                  <a:srgbClr val="018001"/>
                </a:solidFill>
                <a:effectLst/>
                <a:uLnTx/>
                <a:uFillTx/>
                <a:latin typeface="Courier"/>
                <a:cs typeface="Courier"/>
                <a:sym typeface="Courier"/>
              </a:rPr>
              <a:t>www.facebook.com</a:t>
            </a:r>
            <a:r>
              <a:rPr kumimoji="0" sz="1600" b="1" i="0" u="none" strike="noStrike" kern="1200" cap="none" spc="0" normalizeH="0" baseline="0" noProof="0">
                <a:ln>
                  <a:noFill/>
                </a:ln>
                <a:solidFill>
                  <a:srgbClr val="018001"/>
                </a:solidFill>
                <a:effectLst/>
                <a:uLnTx/>
                <a:uFillTx/>
                <a:latin typeface="Courier"/>
                <a:cs typeface="Courier"/>
                <a:sym typeface="Courier"/>
              </a:rPr>
              <a:t>/'</a:t>
            </a:r>
            <a:r>
              <a:rPr kumimoji="0" sz="1600" b="1" i="0" u="none" strike="noStrike" kern="1200" cap="none" spc="0" normalizeH="0" baseline="0" noProof="0">
                <a:ln>
                  <a:noFill/>
                </a:ln>
                <a:solidFill>
                  <a:srgbClr val="000000"/>
                </a:solidFill>
                <a:effectLst/>
                <a:uLnTx/>
                <a:uFillTx/>
                <a:latin typeface="Courier"/>
                <a:cs typeface="Courier"/>
                <a:sym typeface="Courier"/>
              </a:rPr>
              <a:t>)</a:t>
            </a:r>
          </a:p>
          <a:p>
            <a:pPr marL="0" marR="0" lvl="0" indent="0" algn="l" defTabSz="228600" rtl="0" eaLnBrk="1" fontAlgn="auto" latinLnBrk="0" hangingPunct="1">
              <a:lnSpc>
                <a:spcPct val="100000"/>
              </a:lnSpc>
              <a:spcBef>
                <a:spcPts val="0"/>
              </a:spcBef>
              <a:spcAft>
                <a:spcPts val="0"/>
              </a:spcAft>
              <a:buClrTx/>
              <a:buSzTx/>
              <a:buFontTx/>
              <a:buNone/>
              <a:tabLst/>
              <a:defRPr sz="2600">
                <a:solidFill>
                  <a:srgbClr val="000000"/>
                </a:solidFill>
                <a:latin typeface="Courier"/>
                <a:ea typeface="Courier"/>
                <a:cs typeface="Courier"/>
                <a:sym typeface="Courier"/>
              </a:defRPr>
            </a:pPr>
            <a:r>
              <a:rPr kumimoji="0" sz="1600" b="0" i="0" u="none" strike="noStrike" kern="1200" cap="none" spc="0" normalizeH="0" baseline="0" noProof="0">
                <a:ln>
                  <a:noFill/>
                </a:ln>
                <a:solidFill>
                  <a:srgbClr val="000000"/>
                </a:solidFill>
                <a:effectLst/>
                <a:uLnTx/>
                <a:uFillTx/>
                <a:latin typeface="Courier"/>
                <a:cs typeface="Courier"/>
                <a:sym typeface="Courier"/>
              </a:rPr>
              <a:t>  </a:t>
            </a:r>
            <a:r>
              <a:rPr kumimoji="0" lang="en-US" sz="1600" b="0" i="0" u="none" strike="noStrike" kern="1200" cap="none" spc="0" normalizeH="0" baseline="0" noProof="0">
                <a:ln>
                  <a:noFill/>
                </a:ln>
                <a:solidFill>
                  <a:srgbClr val="000000"/>
                </a:solidFill>
                <a:effectLst/>
                <a:uLnTx/>
                <a:uFillTx/>
                <a:latin typeface="Courier"/>
                <a:cs typeface="Courier"/>
                <a:sym typeface="Courier"/>
              </a:rPr>
              <a:t>		</a:t>
            </a:r>
            <a:r>
              <a:rPr kumimoji="0" sz="1600" b="0" i="0" u="none" strike="noStrike" kern="1200" cap="none" spc="0" normalizeH="0" baseline="0" noProof="0">
                <a:ln>
                  <a:noFill/>
                </a:ln>
                <a:solidFill>
                  <a:srgbClr val="000000"/>
                </a:solidFill>
                <a:effectLst/>
                <a:uLnTx/>
                <a:uFillTx/>
                <a:latin typeface="Courier"/>
                <a:cs typeface="Courier"/>
                <a:sym typeface="Courier"/>
              </a:rPr>
              <a:t>.</a:t>
            </a:r>
            <a:r>
              <a:rPr kumimoji="0" sz="1600" b="0" i="0" u="none" strike="noStrike" kern="1200" cap="none" spc="0" normalizeH="0" baseline="0" noProof="0">
                <a:ln>
                  <a:noFill/>
                </a:ln>
                <a:solidFill>
                  <a:srgbClr val="7A7A43"/>
                </a:solidFill>
                <a:effectLst/>
                <a:highlight>
                  <a:srgbClr val="FFFF00"/>
                </a:highlight>
                <a:uLnTx/>
                <a:uFillTx/>
                <a:latin typeface="Courier"/>
                <a:cs typeface="Courier"/>
                <a:sym typeface="Courier"/>
              </a:rPr>
              <a:t>then</a:t>
            </a:r>
            <a:r>
              <a:rPr kumimoji="0" sz="1600" b="0" i="0" u="none" strike="noStrike" kern="1200" cap="none" spc="0" normalizeH="0" baseline="0" noProof="0">
                <a:ln>
                  <a:noFill/>
                </a:ln>
                <a:solidFill>
                  <a:srgbClr val="000000"/>
                </a:solidFill>
                <a:effectLst/>
                <a:uLnTx/>
                <a:uFillTx/>
                <a:latin typeface="Courier"/>
                <a:cs typeface="Courier"/>
                <a:sym typeface="Courier"/>
              </a:rPr>
              <a:t>((response) =&gt;{</a:t>
            </a:r>
          </a:p>
          <a:p>
            <a:pPr marL="0" marR="0" lvl="0" indent="0" algn="l" defTabSz="228600" rtl="0" eaLnBrk="1" fontAlgn="auto" latinLnBrk="0" hangingPunct="1">
              <a:lnSpc>
                <a:spcPct val="100000"/>
              </a:lnSpc>
              <a:spcBef>
                <a:spcPts val="0"/>
              </a:spcBef>
              <a:spcAft>
                <a:spcPts val="0"/>
              </a:spcAft>
              <a:buClrTx/>
              <a:buSzTx/>
              <a:buFontTx/>
              <a:buNone/>
              <a:tabLst/>
              <a:defRPr sz="2600" b="1">
                <a:solidFill>
                  <a:srgbClr val="018001"/>
                </a:solidFill>
                <a:latin typeface="Courier"/>
                <a:ea typeface="Courier"/>
                <a:cs typeface="Courier"/>
                <a:sym typeface="Courier"/>
              </a:defRPr>
            </a:pPr>
            <a:r>
              <a:rPr kumimoji="0" sz="1600" b="1" i="0" u="none" strike="noStrike" kern="1200" cap="none" spc="0" normalizeH="0" baseline="0" noProof="0">
                <a:ln>
                  <a:noFill/>
                </a:ln>
                <a:solidFill>
                  <a:srgbClr val="000000"/>
                </a:solidFill>
                <a:effectLst/>
                <a:uLnTx/>
                <a:uFillTx/>
                <a:latin typeface="Courier"/>
                <a:cs typeface="Courier"/>
                <a:sym typeface="Courier"/>
              </a:rPr>
              <a:t>    </a:t>
            </a:r>
            <a:r>
              <a:rPr kumimoji="0" lang="en-US" sz="1600" b="1" i="0" u="none" strike="noStrike" kern="1200" cap="none" spc="0" normalizeH="0" baseline="0" noProof="0">
                <a:ln>
                  <a:noFill/>
                </a:ln>
                <a:solidFill>
                  <a:srgbClr val="000000"/>
                </a:solidFill>
                <a:effectLst/>
                <a:uLnTx/>
                <a:uFillTx/>
                <a:latin typeface="Courier"/>
                <a:cs typeface="Courier"/>
                <a:sym typeface="Courier"/>
              </a:rPr>
              <a:t>		</a:t>
            </a:r>
            <a:r>
              <a:rPr kumimoji="0" sz="1600" b="1" i="1" u="none" strike="noStrike" kern="1200" cap="none" spc="0" normalizeH="0" baseline="0" noProof="0" err="1">
                <a:ln>
                  <a:noFill/>
                </a:ln>
                <a:solidFill>
                  <a:srgbClr val="66187A"/>
                </a:solidFill>
                <a:effectLst/>
                <a:uLnTx/>
                <a:uFillTx/>
                <a:latin typeface="Courier"/>
                <a:cs typeface="Courier"/>
                <a:sym typeface="Courier"/>
              </a:rPr>
              <a:t>console</a:t>
            </a:r>
            <a:r>
              <a:rPr kumimoji="0" sz="1600" b="1" i="0" u="none" strike="noStrike" kern="1200" cap="none" spc="0" normalizeH="0" baseline="0" noProof="0" err="1">
                <a:ln>
                  <a:noFill/>
                </a:ln>
                <a:solidFill>
                  <a:srgbClr val="000000"/>
                </a:solidFill>
                <a:effectLst/>
                <a:uLnTx/>
                <a:uFillTx/>
                <a:latin typeface="Courier"/>
                <a:cs typeface="Courier"/>
                <a:sym typeface="Courier"/>
              </a:rPr>
              <a:t>.</a:t>
            </a:r>
            <a:r>
              <a:rPr kumimoji="0" sz="1600" b="1" i="0" u="none" strike="noStrike" kern="1200" cap="none" spc="0" normalizeH="0" baseline="0" noProof="0" err="1">
                <a:ln>
                  <a:noFill/>
                </a:ln>
                <a:solidFill>
                  <a:srgbClr val="7A7A43"/>
                </a:solidFill>
                <a:effectLst/>
                <a:uLnTx/>
                <a:uFillTx/>
                <a:latin typeface="Courier"/>
                <a:cs typeface="Courier"/>
                <a:sym typeface="Courier"/>
              </a:rPr>
              <a:t>log</a:t>
            </a:r>
            <a:r>
              <a:rPr kumimoji="0" sz="1600" b="1" i="0" u="none" strike="noStrike" kern="1200" cap="none" spc="0" normalizeH="0" baseline="0" noProof="0">
                <a:ln>
                  <a:noFill/>
                </a:ln>
                <a:solidFill>
                  <a:srgbClr val="000000"/>
                </a:solidFill>
                <a:effectLst/>
                <a:uLnTx/>
                <a:uFillTx/>
                <a:latin typeface="Courier"/>
                <a:cs typeface="Courier"/>
                <a:sym typeface="Courier"/>
              </a:rPr>
              <a:t>(</a:t>
            </a:r>
            <a:r>
              <a:rPr kumimoji="0" sz="1600" b="1" i="0" u="none" strike="noStrike" kern="1200" cap="none" spc="0" normalizeH="0" baseline="0" noProof="0">
                <a:ln>
                  <a:noFill/>
                </a:ln>
                <a:solidFill>
                  <a:srgbClr val="018001"/>
                </a:solidFill>
                <a:effectLst/>
                <a:uLnTx/>
                <a:uFillTx/>
                <a:latin typeface="Courier"/>
                <a:cs typeface="Courier"/>
                <a:sym typeface="Courier"/>
              </a:rPr>
              <a:t>'Heard back from Facebook'</a:t>
            </a:r>
            <a:r>
              <a:rPr kumimoji="0" sz="1600" b="1" i="0" u="none" strike="noStrike" kern="1200" cap="none" spc="0" normalizeH="0" baseline="0" noProof="0">
                <a:ln>
                  <a:noFill/>
                </a:ln>
                <a:solidFill>
                  <a:srgbClr val="000000"/>
                </a:solidFill>
                <a:effectLst/>
                <a:uLnTx/>
                <a:uFillTx/>
                <a:latin typeface="Courier"/>
                <a:cs typeface="Courier"/>
                <a:sym typeface="Courier"/>
              </a:rPr>
              <a:t>);</a:t>
            </a:r>
          </a:p>
          <a:p>
            <a:pPr marL="0" marR="0" lvl="0" indent="0" algn="l" defTabSz="228600" rtl="0" eaLnBrk="1" fontAlgn="auto" latinLnBrk="0" hangingPunct="1">
              <a:lnSpc>
                <a:spcPct val="100000"/>
              </a:lnSpc>
              <a:spcBef>
                <a:spcPts val="0"/>
              </a:spcBef>
              <a:spcAft>
                <a:spcPts val="0"/>
              </a:spcAft>
              <a:buClrTx/>
              <a:buSzTx/>
              <a:buFontTx/>
              <a:buNone/>
              <a:tabLst/>
              <a:defRPr sz="2600">
                <a:solidFill>
                  <a:srgbClr val="000000"/>
                </a:solidFill>
                <a:latin typeface="Courier"/>
                <a:ea typeface="Courier"/>
                <a:cs typeface="Courier"/>
                <a:sym typeface="Courier"/>
              </a:defRPr>
            </a:pPr>
            <a:r>
              <a:rPr kumimoji="0" sz="1600" b="0" i="0" u="none" strike="noStrike" kern="1200" cap="none" spc="0" normalizeH="0" baseline="0" noProof="0">
                <a:ln>
                  <a:noFill/>
                </a:ln>
                <a:solidFill>
                  <a:srgbClr val="000000"/>
                </a:solidFill>
                <a:effectLst/>
                <a:uLnTx/>
                <a:uFillTx/>
                <a:latin typeface="Courier"/>
                <a:cs typeface="Courier"/>
                <a:sym typeface="Courier"/>
              </a:rPr>
              <a:t>  </a:t>
            </a:r>
            <a:r>
              <a:rPr kumimoji="0" lang="en-US" sz="1600" b="0" i="0" u="none" strike="noStrike" kern="1200" cap="none" spc="0" normalizeH="0" baseline="0" noProof="0">
                <a:ln>
                  <a:noFill/>
                </a:ln>
                <a:solidFill>
                  <a:srgbClr val="000000"/>
                </a:solidFill>
                <a:effectLst/>
                <a:uLnTx/>
                <a:uFillTx/>
                <a:latin typeface="Courier"/>
                <a:cs typeface="Courier"/>
                <a:sym typeface="Courier"/>
              </a:rPr>
              <a:t>		</a:t>
            </a:r>
            <a:r>
              <a:rPr kumimoji="0" sz="1600" b="0" i="0" u="none" strike="noStrike" kern="1200" cap="none" spc="0" normalizeH="0" baseline="0" noProof="0">
                <a:ln>
                  <a:noFill/>
                </a:ln>
                <a:solidFill>
                  <a:srgbClr val="000000"/>
                </a:solidFill>
                <a:effectLst/>
                <a:uLnTx/>
                <a:uFillTx/>
                <a:latin typeface="Courier"/>
                <a:cs typeface="Courier"/>
                <a:sym typeface="Courier"/>
              </a:rPr>
              <a:t>});</a:t>
            </a:r>
          </a:p>
          <a:p>
            <a:pPr marL="0" marR="0" lvl="0" indent="0" algn="l" defTabSz="228600" rtl="0" eaLnBrk="1" fontAlgn="auto" latinLnBrk="0" hangingPunct="1">
              <a:lnSpc>
                <a:spcPct val="100000"/>
              </a:lnSpc>
              <a:spcBef>
                <a:spcPts val="0"/>
              </a:spcBef>
              <a:spcAft>
                <a:spcPts val="0"/>
              </a:spcAft>
              <a:buClrTx/>
              <a:buSzTx/>
              <a:buFontTx/>
              <a:buNone/>
              <a:tabLst/>
              <a:defRPr sz="2600" b="1">
                <a:solidFill>
                  <a:srgbClr val="018001"/>
                </a:solidFill>
                <a:latin typeface="Courier"/>
                <a:ea typeface="Courier"/>
                <a:cs typeface="Courier"/>
                <a:sym typeface="Courier"/>
              </a:defRPr>
            </a:pPr>
            <a:r>
              <a:rPr kumimoji="0" lang="en-US" sz="1600" b="1" i="1" u="none" strike="noStrike" kern="1200" cap="none" spc="0" normalizeH="0" baseline="0" noProof="0">
                <a:ln>
                  <a:noFill/>
                </a:ln>
                <a:solidFill>
                  <a:srgbClr val="66187A"/>
                </a:solidFill>
                <a:effectLst/>
                <a:uLnTx/>
                <a:uFillTx/>
                <a:latin typeface="Courier"/>
                <a:cs typeface="Courier"/>
                <a:sym typeface="Courier"/>
              </a:rPr>
              <a:t>5. </a:t>
            </a:r>
            <a:r>
              <a:rPr kumimoji="0" sz="1600" b="1" i="1" u="none" strike="noStrike" kern="1200" cap="none" spc="0" normalizeH="0" baseline="0" noProof="0" err="1">
                <a:ln>
                  <a:noFill/>
                </a:ln>
                <a:solidFill>
                  <a:srgbClr val="66187A"/>
                </a:solidFill>
                <a:effectLst/>
                <a:uLnTx/>
                <a:uFillTx/>
                <a:latin typeface="Courier"/>
                <a:cs typeface="Courier"/>
                <a:sym typeface="Courier"/>
              </a:rPr>
              <a:t>console</a:t>
            </a:r>
            <a:r>
              <a:rPr kumimoji="0" sz="1600" b="1" i="0" u="none" strike="noStrike" kern="1200" cap="none" spc="0" normalizeH="0" baseline="0" noProof="0" err="1">
                <a:ln>
                  <a:noFill/>
                </a:ln>
                <a:solidFill>
                  <a:srgbClr val="000000"/>
                </a:solidFill>
                <a:effectLst/>
                <a:uLnTx/>
                <a:uFillTx/>
                <a:latin typeface="Courier"/>
                <a:cs typeface="Courier"/>
                <a:sym typeface="Courier"/>
              </a:rPr>
              <a:t>.</a:t>
            </a:r>
            <a:r>
              <a:rPr kumimoji="0" sz="1600" b="1" i="0" u="none" strike="noStrike" kern="1200" cap="none" spc="0" normalizeH="0" baseline="0" noProof="0" err="1">
                <a:ln>
                  <a:noFill/>
                </a:ln>
                <a:solidFill>
                  <a:srgbClr val="7A7A43"/>
                </a:solidFill>
                <a:effectLst/>
                <a:uLnTx/>
                <a:uFillTx/>
                <a:latin typeface="Courier"/>
                <a:cs typeface="Courier"/>
                <a:sym typeface="Courier"/>
              </a:rPr>
              <a:t>log</a:t>
            </a:r>
            <a:r>
              <a:rPr kumimoji="0" sz="1600" b="1" i="0" u="none" strike="noStrike" kern="1200" cap="none" spc="0" normalizeH="0" baseline="0" noProof="0">
                <a:ln>
                  <a:noFill/>
                </a:ln>
                <a:solidFill>
                  <a:srgbClr val="000000"/>
                </a:solidFill>
                <a:effectLst/>
                <a:uLnTx/>
                <a:uFillTx/>
                <a:latin typeface="Courier"/>
                <a:cs typeface="Courier"/>
                <a:sym typeface="Courier"/>
              </a:rPr>
              <a:t>(</a:t>
            </a:r>
            <a:r>
              <a:rPr kumimoji="0" sz="1600" b="1" i="0" u="none" strike="noStrike" kern="1200" cap="none" spc="0" normalizeH="0" baseline="0" noProof="0">
                <a:ln>
                  <a:noFill/>
                </a:ln>
                <a:solidFill>
                  <a:srgbClr val="018001"/>
                </a:solidFill>
                <a:effectLst/>
                <a:uLnTx/>
                <a:uFillTx/>
                <a:latin typeface="Courier"/>
                <a:cs typeface="Courier"/>
                <a:sym typeface="Courier"/>
              </a:rPr>
              <a:t>'Requests sent!'</a:t>
            </a:r>
            <a:r>
              <a:rPr kumimoji="0" sz="1600" b="1" i="0" u="none" strike="noStrike" kern="1200" cap="none" spc="0" normalizeH="0" baseline="0" noProof="0">
                <a:ln>
                  <a:noFill/>
                </a:ln>
                <a:solidFill>
                  <a:srgbClr val="000000"/>
                </a:solidFill>
                <a:effectLst/>
                <a:uLnTx/>
                <a:uFillTx/>
                <a:latin typeface="Courier"/>
                <a:cs typeface="Courier"/>
                <a:sym typeface="Courier"/>
              </a:rPr>
              <a:t>);</a:t>
            </a:r>
          </a:p>
        </p:txBody>
      </p:sp>
    </p:spTree>
    <p:extLst>
      <p:ext uri="{BB962C8B-B14F-4D97-AF65-F5344CB8AC3E}">
        <p14:creationId xmlns:p14="http://schemas.microsoft.com/office/powerpoint/2010/main" val="131562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F5A3-0B44-6F41-74A4-78AB2D5E7A26}"/>
              </a:ext>
            </a:extLst>
          </p:cNvPr>
          <p:cNvSpPr>
            <a:spLocks noGrp="1"/>
          </p:cNvSpPr>
          <p:nvPr>
            <p:ph type="title"/>
          </p:nvPr>
        </p:nvSpPr>
        <p:spPr/>
        <p:txBody>
          <a:bodyPr/>
          <a:lstStyle/>
          <a:p>
            <a:r>
              <a:rPr lang="en-US"/>
              <a:t>Subcategories of Pending Promises</a:t>
            </a:r>
          </a:p>
        </p:txBody>
      </p:sp>
      <p:sp>
        <p:nvSpPr>
          <p:cNvPr id="3" name="Content Placeholder 2">
            <a:extLst>
              <a:ext uri="{FF2B5EF4-FFF2-40B4-BE49-F238E27FC236}">
                <a16:creationId xmlns:a16="http://schemas.microsoft.com/office/drawing/2014/main" id="{F59EDA0E-F6EA-891B-6FFE-337485405189}"/>
              </a:ext>
            </a:extLst>
          </p:cNvPr>
          <p:cNvSpPr>
            <a:spLocks noGrp="1"/>
          </p:cNvSpPr>
          <p:nvPr>
            <p:ph idx="1"/>
          </p:nvPr>
        </p:nvSpPr>
        <p:spPr/>
        <p:txBody>
          <a:bodyPr>
            <a:normAutofit fontScale="92500" lnSpcReduction="10000"/>
          </a:bodyPr>
          <a:lstStyle/>
          <a:p>
            <a:pPr>
              <a:lnSpc>
                <a:spcPct val="120000"/>
              </a:lnSpc>
            </a:pPr>
            <a:r>
              <a:rPr lang="en-US">
                <a:solidFill>
                  <a:srgbClr val="FF0000"/>
                </a:solidFill>
              </a:rPr>
              <a:t>Waiting: </a:t>
            </a:r>
            <a:r>
              <a:rPr lang="en-US"/>
              <a:t>pending, and some of the operations it was waiting for have not yet completed</a:t>
            </a:r>
            <a:endParaRPr lang="en-US">
              <a:solidFill>
                <a:srgbClr val="FF0000"/>
              </a:solidFill>
            </a:endParaRPr>
          </a:p>
          <a:p>
            <a:pPr>
              <a:lnSpc>
                <a:spcPct val="120000"/>
              </a:lnSpc>
            </a:pPr>
            <a:r>
              <a:rPr lang="en-US">
                <a:solidFill>
                  <a:srgbClr val="FF0000"/>
                </a:solidFill>
              </a:rPr>
              <a:t>Ready</a:t>
            </a:r>
            <a:r>
              <a:rPr lang="en-US"/>
              <a:t> for Execution:</a:t>
            </a:r>
            <a:r>
              <a:rPr lang="en-US">
                <a:solidFill>
                  <a:srgbClr val="222222"/>
                </a:solidFill>
              </a:rPr>
              <a:t> pending, but all the operations it was waiting for have completed</a:t>
            </a:r>
          </a:p>
          <a:p>
            <a:pPr>
              <a:lnSpc>
                <a:spcPct val="120000"/>
              </a:lnSpc>
            </a:pPr>
            <a:r>
              <a:rPr lang="en-US" sz="2400" b="0" i="0">
                <a:solidFill>
                  <a:srgbClr val="FF0000"/>
                </a:solidFill>
                <a:effectLst/>
                <a:latin typeface="Verdana" panose="020B0604030504040204" pitchFamily="34" charset="0"/>
                <a:ea typeface="Verdana" panose="020B0604030504040204" pitchFamily="34" charset="0"/>
              </a:rPr>
              <a:t>Executing</a:t>
            </a:r>
            <a:r>
              <a:rPr lang="en-US" sz="2400" b="0" i="0">
                <a:effectLst/>
                <a:latin typeface="Verdana" panose="020B0604030504040204" pitchFamily="34" charset="0"/>
                <a:ea typeface="Verdana" panose="020B0604030504040204" pitchFamily="34" charset="0"/>
              </a:rPr>
              <a:t>: pending (not resolved), but</a:t>
            </a:r>
            <a:r>
              <a:rPr lang="en-US" sz="2400" b="0" i="0">
                <a:solidFill>
                  <a:srgbClr val="222222"/>
                </a:solidFill>
                <a:effectLst/>
                <a:latin typeface="Verdana" panose="020B0604030504040204" pitchFamily="34" charset="0"/>
                <a:ea typeface="Verdana" panose="020B0604030504040204" pitchFamily="34" charset="0"/>
              </a:rPr>
              <a:t> the code of the promise is currently being executed</a:t>
            </a:r>
          </a:p>
          <a:p>
            <a:pPr>
              <a:lnSpc>
                <a:spcPct val="120000"/>
              </a:lnSpc>
            </a:pPr>
            <a:endParaRPr lang="en-US">
              <a:solidFill>
                <a:srgbClr val="222222"/>
              </a:solidFill>
            </a:endParaRPr>
          </a:p>
          <a:p>
            <a:pPr>
              <a:lnSpc>
                <a:spcPct val="120000"/>
              </a:lnSpc>
            </a:pPr>
            <a:r>
              <a:rPr lang="en-US" sz="2400" b="0" i="0">
                <a:solidFill>
                  <a:srgbClr val="222222"/>
                </a:solidFill>
                <a:effectLst/>
                <a:latin typeface="Verdana" panose="020B0604030504040204" pitchFamily="34" charset="0"/>
                <a:ea typeface="Verdana" panose="020B0604030504040204" pitchFamily="34" charset="0"/>
              </a:rPr>
              <a:t>There can be at most </a:t>
            </a:r>
            <a:r>
              <a:rPr lang="en-US" sz="2400" b="1" i="0">
                <a:solidFill>
                  <a:srgbClr val="222222"/>
                </a:solidFill>
                <a:effectLst/>
                <a:latin typeface="Verdana" panose="020B0604030504040204" pitchFamily="34" charset="0"/>
                <a:ea typeface="Verdana" panose="020B0604030504040204" pitchFamily="34" charset="0"/>
              </a:rPr>
              <a:t>one</a:t>
            </a:r>
            <a:r>
              <a:rPr lang="en-US" sz="2400" b="0" i="0">
                <a:solidFill>
                  <a:srgbClr val="222222"/>
                </a:solidFill>
                <a:effectLst/>
                <a:latin typeface="Verdana" panose="020B0604030504040204" pitchFamily="34" charset="0"/>
                <a:ea typeface="Verdana" panose="020B0604030504040204" pitchFamily="34" charset="0"/>
              </a:rPr>
              <a:t> executing promise at any time</a:t>
            </a:r>
          </a:p>
          <a:p>
            <a:endParaRPr lang="en-US"/>
          </a:p>
        </p:txBody>
      </p:sp>
      <p:sp>
        <p:nvSpPr>
          <p:cNvPr id="4" name="Slide Number Placeholder 3">
            <a:extLst>
              <a:ext uri="{FF2B5EF4-FFF2-40B4-BE49-F238E27FC236}">
                <a16:creationId xmlns:a16="http://schemas.microsoft.com/office/drawing/2014/main" id="{DB97AE55-1CAF-BA50-B673-1DA10BB809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735294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constructor</a:t>
            </a:r>
            <a:r>
              <a:rPr kumimoji="0" lang="en-US" sz="2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4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setInterval</a:t>
            </a:r>
            <a:r>
              <a:rPr kumimoji="0" lang="en-US" sz="2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r>
              <a:rPr kumimoji="0" lang="en-US" sz="2400" b="0" i="0" u="none" strike="noStrike" kern="1200" cap="none" spc="0" normalizeH="0" baseline="0" noProof="0">
                <a:ln>
                  <a:noFill/>
                </a:ln>
                <a:solidFill>
                  <a:srgbClr val="0000FF"/>
                </a:solidFill>
                <a:effectLst/>
                <a:uLnTx/>
                <a:uFillTx/>
                <a:latin typeface="Consolas" panose="020B0609020204030204" pitchFamily="49" charset="0"/>
                <a:ea typeface="+mn-ea"/>
                <a:cs typeface="+mn-cs"/>
              </a:rPr>
              <a:t>=&gt; </a:t>
            </a:r>
            <a:r>
              <a:rPr kumimoji="0" lang="en-US" sz="2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2400" b="0" i="0" u="none" strike="noStrike" kern="1200" cap="none" spc="0" normalizeH="0" baseline="0" noProof="0" err="1">
                <a:ln>
                  <a:noFill/>
                </a:ln>
                <a:solidFill>
                  <a:srgbClr val="0000FF"/>
                </a:solidFill>
                <a:effectLst/>
                <a:uLnTx/>
                <a:uFillTx/>
                <a:latin typeface="Consolas" panose="020B0609020204030204" pitchFamily="49" charset="0"/>
                <a:ea typeface="+mn-ea"/>
                <a:cs typeface="+mn-cs"/>
              </a:rPr>
              <a:t>this</a:t>
            </a:r>
            <a:r>
              <a:rPr kumimoji="0" lang="en-US" sz="2400" b="0" i="0" u="none" strike="noStrike" kern="1200" cap="none" spc="0" normalizeH="0" baseline="0" noProof="0" err="1">
                <a:ln>
                  <a:noFill/>
                </a:ln>
                <a:solidFill>
                  <a:srgbClr val="000000"/>
                </a:solidFill>
                <a:effectLst/>
                <a:uLnTx/>
                <a:uFillTx/>
                <a:latin typeface="Consolas" panose="020B0609020204030204" pitchFamily="49" charset="0"/>
                <a:ea typeface="+mn-ea"/>
                <a:cs typeface="+mn-cs"/>
              </a:rPr>
              <a:t>.</a:t>
            </a:r>
            <a:r>
              <a:rPr kumimoji="0" lang="en-US" sz="2400" b="0" i="0" u="none" strike="noStrike" kern="1200" cap="none" spc="0" normalizeH="0" baseline="0" noProof="0" err="1">
                <a:ln>
                  <a:noFill/>
                </a:ln>
                <a:solidFill>
                  <a:srgbClr val="795E26"/>
                </a:solidFill>
                <a:effectLst/>
                <a:uLnTx/>
                <a:uFillTx/>
                <a:latin typeface="Consolas" panose="020B0609020204030204" pitchFamily="49" charset="0"/>
                <a:ea typeface="+mn-ea"/>
                <a:cs typeface="+mn-cs"/>
              </a:rPr>
              <a:t>tick</a:t>
            </a:r>
            <a:r>
              <a:rPr kumimoji="0" lang="en-US" sz="2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r>
              <a:rPr kumimoji="0" lang="en-US" sz="2400" b="0" i="0" u="none" strike="noStrike" kern="1200" cap="none" spc="0" normalizeH="0" baseline="0" noProof="0">
                <a:ln>
                  <a:noFill/>
                </a:ln>
                <a:solidFill>
                  <a:srgbClr val="098658"/>
                </a:solidFill>
                <a:effectLst/>
                <a:uLnTx/>
                <a:uFillTx/>
                <a:latin typeface="Consolas" panose="020B0609020204030204" pitchFamily="49" charset="0"/>
                <a:ea typeface="+mn-ea"/>
                <a:cs typeface="+mn-cs"/>
              </a:rPr>
              <a:t>50</a:t>
            </a:r>
            <a:r>
              <a:rPr kumimoji="0" lang="en-US" sz="2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33639844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a:t>Async/Await Programming Activity</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83099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2438338"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5E5E5E"/>
                </a:solidFill>
                <a:effectLst/>
                <a:uLnTx/>
                <a:uFillTx/>
                <a:latin typeface="Calibri" panose="020F0502020204030204"/>
                <a:ea typeface="+mn-ea"/>
                <a:cs typeface="+mn-cs"/>
                <a:sym typeface="Helvetica Neue"/>
              </a:rPr>
              <a:t>Download the activity (includes instructions in README.md):</a:t>
            </a:r>
            <a:br>
              <a:rPr kumimoji="0" lang="en-US" sz="2400" b="0" i="0" u="none" strike="noStrike" kern="1200" cap="none" spc="0" normalizeH="0" baseline="0" noProof="0">
                <a:ln>
                  <a:noFill/>
                </a:ln>
                <a:solidFill>
                  <a:srgbClr val="5E5E5E"/>
                </a:solidFill>
                <a:effectLst/>
                <a:uLnTx/>
                <a:uFillTx/>
                <a:latin typeface="Calibri" panose="020F0502020204030204"/>
                <a:ea typeface="+mn-ea"/>
                <a:cs typeface="+mn-cs"/>
                <a:sym typeface="Helvetica Neue"/>
              </a:rPr>
            </a:br>
            <a:r>
              <a:rPr kumimoji="0" lang="en-US" sz="2400" b="0" i="0" u="none" strike="noStrike" kern="1200" cap="none" spc="0" normalizeH="0" baseline="0" noProof="0">
                <a:ln>
                  <a:noFill/>
                </a:ln>
                <a:solidFill>
                  <a:srgbClr val="5E5E5E"/>
                </a:solidFill>
                <a:effectLst/>
                <a:uLnTx/>
                <a:uFillTx/>
                <a:latin typeface="Calibri" panose="020F0502020204030204"/>
                <a:ea typeface="+mn-ea"/>
                <a:cs typeface="+mn-cs"/>
                <a:sym typeface="Helvetica Neue"/>
              </a:rPr>
              <a:t>Linked from course webpage for Module 6</a:t>
            </a:r>
          </a:p>
        </p:txBody>
      </p:sp>
    </p:spTree>
    <p:extLst>
      <p:ext uri="{BB962C8B-B14F-4D97-AF65-F5344CB8AC3E}">
        <p14:creationId xmlns:p14="http://schemas.microsoft.com/office/powerpoint/2010/main" val="4399029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a:t>You should now be prepared to:</a:t>
            </a:r>
          </a:p>
          <a:p>
            <a:pPr lvl="1"/>
            <a:r>
              <a:rPr lang="en-US"/>
              <a:t>Explain the difference between JS run-to-completion semantics and interrupt-based semantics.</a:t>
            </a:r>
          </a:p>
          <a:p>
            <a:pPr lvl="1"/>
            <a:r>
              <a:rPr lang="en-US"/>
              <a:t>Given a simple program using async/await, work out the order in which the statements in the program will run.</a:t>
            </a:r>
          </a:p>
          <a:p>
            <a:pPr lvl="1"/>
            <a:r>
              <a:rPr lang="en-US"/>
              <a:t>Write simple programs that create and manage promises using async/await</a:t>
            </a:r>
          </a:p>
          <a:p>
            <a:pPr lvl="1"/>
            <a:r>
              <a:rPr lang="en-US"/>
              <a:t>Write simple programs to mask latency with concurrency by using non-blocking IO and </a:t>
            </a:r>
            <a:r>
              <a:rPr lang="en-US" err="1"/>
              <a:t>Promise.all</a:t>
            </a:r>
            <a:r>
              <a:rPr lang="en-US"/>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7417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261BA-05AF-2B18-B940-2E5E3041EF9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3FDBE65-99E9-D2E6-5E11-E90F93893E55}"/>
              </a:ext>
            </a:extLst>
          </p:cNvPr>
          <p:cNvSpPr>
            <a:spLocks noGrp="1"/>
          </p:cNvSpPr>
          <p:nvPr>
            <p:ph type="title"/>
          </p:nvPr>
        </p:nvSpPr>
        <p:spPr/>
        <p:txBody>
          <a:bodyPr/>
          <a:lstStyle/>
          <a:p>
            <a:r>
              <a:rPr lang="en-US"/>
              <a:t>A snapshot of the promise pool</a:t>
            </a:r>
          </a:p>
        </p:txBody>
      </p:sp>
      <p:sp>
        <p:nvSpPr>
          <p:cNvPr id="4" name="Slide Number Placeholder 3">
            <a:extLst>
              <a:ext uri="{FF2B5EF4-FFF2-40B4-BE49-F238E27FC236}">
                <a16:creationId xmlns:a16="http://schemas.microsoft.com/office/drawing/2014/main" id="{30ACE1C2-746F-E4FA-5E10-B851DDA4F3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627D835F-0337-59DC-717D-4048A2F0A74B}"/>
              </a:ext>
            </a:extLst>
          </p:cNvPr>
          <p:cNvGrpSpPr/>
          <p:nvPr/>
        </p:nvGrpSpPr>
        <p:grpSpPr>
          <a:xfrm>
            <a:off x="1428042" y="1480103"/>
            <a:ext cx="2942655" cy="3879304"/>
            <a:chOff x="6966004" y="2091278"/>
            <a:chExt cx="2942655" cy="3879304"/>
          </a:xfrm>
        </p:grpSpPr>
        <p:sp>
          <p:nvSpPr>
            <p:cNvPr id="20" name="Rectangle 19">
              <a:extLst>
                <a:ext uri="{FF2B5EF4-FFF2-40B4-BE49-F238E27FC236}">
                  <a16:creationId xmlns:a16="http://schemas.microsoft.com/office/drawing/2014/main" id="{004DADCA-8131-C6D6-0D48-CC540741F03E}"/>
                </a:ext>
              </a:extLst>
            </p:cNvPr>
            <p:cNvSpPr/>
            <p:nvPr/>
          </p:nvSpPr>
          <p:spPr>
            <a:xfrm>
              <a:off x="6970199" y="3451454"/>
              <a:ext cx="673640" cy="1101465"/>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0" cap="none" spc="0" normalizeH="0" baseline="0" noProof="0">
                  <a:ln>
                    <a:noFill/>
                  </a:ln>
                  <a:solidFill>
                    <a:prstClr val="black"/>
                  </a:solidFill>
                  <a:effectLst/>
                  <a:uLnTx/>
                  <a:uFillTx/>
                  <a:latin typeface="Calibri" panose="020F0502020204030204"/>
                  <a:ea typeface="+mn-ea"/>
                  <a:cs typeface="+mn-cs"/>
                  <a:sym typeface="Helvetica Neue"/>
                </a:rPr>
                <a:t>p101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EE02AEF4-296F-B125-60EB-3F71438BB187}"/>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p51</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8D15A071-DDF5-08CF-5F5D-436E15E12786}"/>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p27</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61EDBB0A-C515-E897-BBDB-B943A9F44BED}"/>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 p26</a:t>
              </a:r>
            </a:p>
          </p:txBody>
        </p:sp>
        <p:sp>
          <p:nvSpPr>
            <p:cNvPr id="9" name="Rectangle 8">
              <a:extLst>
                <a:ext uri="{FF2B5EF4-FFF2-40B4-BE49-F238E27FC236}">
                  <a16:creationId xmlns:a16="http://schemas.microsoft.com/office/drawing/2014/main" id="{98884D1A-7DF5-4C98-C39E-E3E8680936EE}"/>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p25</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9" name="Straight Arrow Connector 18">
              <a:extLst>
                <a:ext uri="{FF2B5EF4-FFF2-40B4-BE49-F238E27FC236}">
                  <a16:creationId xmlns:a16="http://schemas.microsoft.com/office/drawing/2014/main" id="{74332584-2ED5-6836-5B0E-ED2ED412EBCB}"/>
                </a:ext>
              </a:extLst>
            </p:cNvPr>
            <p:cNvCxnSpPr>
              <a:cxnSpLocks/>
              <a:stCxn id="3" idx="0"/>
              <a:endCxn id="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DB72F2-2090-8F90-07F7-69325FE8BE44}"/>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p50</a:t>
              </a:r>
            </a:p>
          </p:txBody>
        </p:sp>
        <p:sp>
          <p:nvSpPr>
            <p:cNvPr id="24" name="Rectangle 23">
              <a:extLst>
                <a:ext uri="{FF2B5EF4-FFF2-40B4-BE49-F238E27FC236}">
                  <a16:creationId xmlns:a16="http://schemas.microsoft.com/office/drawing/2014/main" id="{DB39D85F-5A19-0225-E912-317254C93FE9}"/>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p100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CD70FEC9-26EF-C146-FCAB-E4D1E1E6C56B}"/>
                </a:ext>
              </a:extLst>
            </p:cNvPr>
            <p:cNvSpPr/>
            <p:nvPr/>
          </p:nvSpPr>
          <p:spPr>
            <a:xfrm>
              <a:off x="6966004" y="4869117"/>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0" cap="none" spc="0" normalizeH="0" baseline="0" noProof="0">
                  <a:ln>
                    <a:noFill/>
                  </a:ln>
                  <a:solidFill>
                    <a:prstClr val="black"/>
                  </a:solidFill>
                  <a:effectLst/>
                  <a:uLnTx/>
                  <a:uFillTx/>
                  <a:latin typeface="Calibri" panose="020F0502020204030204"/>
                  <a:ea typeface="+mn-ea"/>
                  <a:cs typeface="+mn-cs"/>
                  <a:sym typeface="Helvetica Neue"/>
                </a:rPr>
                <a:t>p102</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6" name="Straight Arrow Connector 25">
              <a:extLst>
                <a:ext uri="{FF2B5EF4-FFF2-40B4-BE49-F238E27FC236}">
                  <a16:creationId xmlns:a16="http://schemas.microsoft.com/office/drawing/2014/main" id="{C642C149-9ECF-6C7C-0640-F215FC3DD4F9}"/>
                </a:ext>
              </a:extLst>
            </p:cNvPr>
            <p:cNvCxnSpPr>
              <a:cxnSpLocks/>
              <a:stCxn id="25"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267753B-0C0B-1638-3018-9E4AEF7DCBF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BB1D1FD-8F74-5726-1FB1-68BEAAC08367}"/>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grey promises are fulfilled</a:t>
              </a:r>
            </a:p>
          </p:txBody>
        </p:sp>
        <p:sp>
          <p:nvSpPr>
            <p:cNvPr id="30" name="Cloud 29">
              <a:extLst>
                <a:ext uri="{FF2B5EF4-FFF2-40B4-BE49-F238E27FC236}">
                  <a16:creationId xmlns:a16="http://schemas.microsoft.com/office/drawing/2014/main" id="{17CFC3B3-036E-1FB9-EC77-97891281F149}"/>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green promises are pending and ready</a:t>
              </a:r>
            </a:p>
          </p:txBody>
        </p:sp>
        <p:sp>
          <p:nvSpPr>
            <p:cNvPr id="31" name="Cloud 30">
              <a:extLst>
                <a:ext uri="{FF2B5EF4-FFF2-40B4-BE49-F238E27FC236}">
                  <a16:creationId xmlns:a16="http://schemas.microsoft.com/office/drawing/2014/main" id="{05A3EBAF-E546-5532-AF77-7E588208C996}"/>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yellow promises are waiting.</a:t>
              </a:r>
            </a:p>
          </p:txBody>
        </p:sp>
        <p:sp>
          <p:nvSpPr>
            <p:cNvPr id="32" name="Cloud 31">
              <a:extLst>
                <a:ext uri="{FF2B5EF4-FFF2-40B4-BE49-F238E27FC236}">
                  <a16:creationId xmlns:a16="http://schemas.microsoft.com/office/drawing/2014/main" id="{556862EB-076C-A508-C57E-74AE84DCDD7B}"/>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white promise is the currently executing promise</a:t>
              </a:r>
            </a:p>
          </p:txBody>
        </p:sp>
      </p:grpSp>
      <p:cxnSp>
        <p:nvCxnSpPr>
          <p:cNvPr id="13" name="Straight Arrow Connector 12">
            <a:extLst>
              <a:ext uri="{FF2B5EF4-FFF2-40B4-BE49-F238E27FC236}">
                <a16:creationId xmlns:a16="http://schemas.microsoft.com/office/drawing/2014/main" id="{0A81D774-D047-A044-468F-EC59B8EE1ECE}"/>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E108A37-3088-3422-2E49-DDA654AA63E9}"/>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arrows indicate that one promise is waiting for another</a:t>
            </a:r>
          </a:p>
        </p:txBody>
      </p:sp>
      <p:cxnSp>
        <p:nvCxnSpPr>
          <p:cNvPr id="7" name="Straight Arrow Connector 6">
            <a:extLst>
              <a:ext uri="{FF2B5EF4-FFF2-40B4-BE49-F238E27FC236}">
                <a16:creationId xmlns:a16="http://schemas.microsoft.com/office/drawing/2014/main" id="{1901D049-5F1B-4527-13A0-7992048D1111}"/>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C33062F-66F3-29A4-2816-D15F1411C644}"/>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969F565-3645-C85D-986F-68BDE8669FE3}"/>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0892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799EE-C6CE-1495-25D9-0AC318101F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19697F9-CB14-0A9B-054E-33CBD88CAC6A}"/>
              </a:ext>
            </a:extLst>
          </p:cNvPr>
          <p:cNvSpPr>
            <a:spLocks noGrp="1"/>
          </p:cNvSpPr>
          <p:nvPr>
            <p:ph type="title"/>
          </p:nvPr>
        </p:nvSpPr>
        <p:spPr/>
        <p:txBody>
          <a:bodyPr/>
          <a:lstStyle/>
          <a:p>
            <a:r>
              <a:rPr lang="en-US"/>
              <a:t>When the currently executing promise succeeds, the pool will look like this:</a:t>
            </a:r>
          </a:p>
        </p:txBody>
      </p:sp>
      <p:sp>
        <p:nvSpPr>
          <p:cNvPr id="4" name="Slide Number Placeholder 3">
            <a:extLst>
              <a:ext uri="{FF2B5EF4-FFF2-40B4-BE49-F238E27FC236}">
                <a16:creationId xmlns:a16="http://schemas.microsoft.com/office/drawing/2014/main" id="{6BDDC359-3AFA-6D77-FF55-E4730FCFCC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90A32E84-FC13-F5D1-3644-0C15D0D1558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D22A418F-4700-5019-4450-51AC99B69F9A}"/>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grey promises are fulfilled</a:t>
              </a:r>
            </a:p>
          </p:txBody>
        </p:sp>
        <p:sp>
          <p:nvSpPr>
            <p:cNvPr id="30" name="Cloud 29">
              <a:extLst>
                <a:ext uri="{FF2B5EF4-FFF2-40B4-BE49-F238E27FC236}">
                  <a16:creationId xmlns:a16="http://schemas.microsoft.com/office/drawing/2014/main" id="{BA0B6B0A-6F2C-D5B1-C723-E92EDC412BF3}"/>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green promises are pending and ready</a:t>
              </a:r>
            </a:p>
          </p:txBody>
        </p:sp>
        <p:sp>
          <p:nvSpPr>
            <p:cNvPr id="31" name="Cloud 30">
              <a:extLst>
                <a:ext uri="{FF2B5EF4-FFF2-40B4-BE49-F238E27FC236}">
                  <a16:creationId xmlns:a16="http://schemas.microsoft.com/office/drawing/2014/main" id="{66054B21-8EBC-DEAA-0A88-AE5ED3B9A3E2}"/>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yellow promises are waiting</a:t>
              </a:r>
            </a:p>
          </p:txBody>
        </p:sp>
        <p:sp>
          <p:nvSpPr>
            <p:cNvPr id="32" name="Cloud 31">
              <a:extLst>
                <a:ext uri="{FF2B5EF4-FFF2-40B4-BE49-F238E27FC236}">
                  <a16:creationId xmlns:a16="http://schemas.microsoft.com/office/drawing/2014/main" id="{765338BD-3A48-CD9D-FF12-D7945C7C9DF2}"/>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white promise is the currently executing promise</a:t>
              </a:r>
            </a:p>
          </p:txBody>
        </p:sp>
      </p:grpSp>
      <p:sp>
        <p:nvSpPr>
          <p:cNvPr id="8" name="Rectangle 7">
            <a:extLst>
              <a:ext uri="{FF2B5EF4-FFF2-40B4-BE49-F238E27FC236}">
                <a16:creationId xmlns:a16="http://schemas.microsoft.com/office/drawing/2014/main" id="{EA726B25-D4EA-3D79-6CA1-D116A3DA6B3F}"/>
              </a:ext>
            </a:extLst>
          </p:cNvPr>
          <p:cNvSpPr/>
          <p:nvPr/>
        </p:nvSpPr>
        <p:spPr>
          <a:xfrm>
            <a:off x="437497" y="6016866"/>
            <a:ext cx="4918273" cy="73748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currently executing promise may have created some new promises, not shown here.  Some of them might be ready, too.</a:t>
            </a:r>
          </a:p>
        </p:txBody>
      </p:sp>
      <p:sp>
        <p:nvSpPr>
          <p:cNvPr id="10" name="Rectangle 9">
            <a:extLst>
              <a:ext uri="{FF2B5EF4-FFF2-40B4-BE49-F238E27FC236}">
                <a16:creationId xmlns:a16="http://schemas.microsoft.com/office/drawing/2014/main" id="{35ECF89E-961B-A931-E5D8-0F0647F73B0A}"/>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arrows indicate that one promise is waiting for another</a:t>
            </a:r>
          </a:p>
        </p:txBody>
      </p:sp>
      <p:cxnSp>
        <p:nvCxnSpPr>
          <p:cNvPr id="11" name="Straight Arrow Connector 10">
            <a:extLst>
              <a:ext uri="{FF2B5EF4-FFF2-40B4-BE49-F238E27FC236}">
                <a16:creationId xmlns:a16="http://schemas.microsoft.com/office/drawing/2014/main" id="{5572B0CE-E7F8-10C4-D990-0C108C418A1B}"/>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13D4D031-4597-C8F8-8802-48A7D7A5CBBE}"/>
              </a:ext>
            </a:extLst>
          </p:cNvPr>
          <p:cNvGrpSpPr/>
          <p:nvPr/>
        </p:nvGrpSpPr>
        <p:grpSpPr>
          <a:xfrm>
            <a:off x="1428042" y="1480103"/>
            <a:ext cx="2942655" cy="3879304"/>
            <a:chOff x="1428042" y="1480103"/>
            <a:chExt cx="2942655" cy="3879304"/>
          </a:xfrm>
        </p:grpSpPr>
        <p:cxnSp>
          <p:nvCxnSpPr>
            <p:cNvPr id="35" name="Straight Arrow Connector 34">
              <a:extLst>
                <a:ext uri="{FF2B5EF4-FFF2-40B4-BE49-F238E27FC236}">
                  <a16:creationId xmlns:a16="http://schemas.microsoft.com/office/drawing/2014/main" id="{D3C8DBAA-86ED-EC9D-530C-07C21B090AA8}"/>
                </a:ext>
              </a:extLst>
            </p:cNvPr>
            <p:cNvCxnSpPr>
              <a:cxnSpLocks/>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42A494-8228-0AFD-BBD0-38A653904104}"/>
                </a:ext>
              </a:extLst>
            </p:cNvPr>
            <p:cNvCxnSpPr>
              <a:cxnSpLocks/>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00F54D3-D3F8-893E-C251-73F56BF1900C}"/>
                </a:ext>
              </a:extLst>
            </p:cNvPr>
            <p:cNvGrpSpPr/>
            <p:nvPr/>
          </p:nvGrpSpPr>
          <p:grpSpPr>
            <a:xfrm>
              <a:off x="1428042" y="1480103"/>
              <a:ext cx="2942655" cy="3879304"/>
              <a:chOff x="6966004" y="2091278"/>
              <a:chExt cx="2942655" cy="3879304"/>
            </a:xfrm>
          </p:grpSpPr>
          <p:sp>
            <p:nvSpPr>
              <p:cNvPr id="13" name="Rectangle 12">
                <a:extLst>
                  <a:ext uri="{FF2B5EF4-FFF2-40B4-BE49-F238E27FC236}">
                    <a16:creationId xmlns:a16="http://schemas.microsoft.com/office/drawing/2014/main" id="{76DEF4B7-BAA8-4446-3D9B-ACD55254B120}"/>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p101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DAD95902-5362-7482-355D-A7A1F1E20A56}"/>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p51</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DF81E61-A191-53CA-CF28-B5386B9673CC}"/>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p27</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5CE731AF-059D-8F29-BAE8-CDF457E68FF3}"/>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 p26</a:t>
                </a:r>
              </a:p>
            </p:txBody>
          </p:sp>
          <p:sp>
            <p:nvSpPr>
              <p:cNvPr id="17" name="Rectangle 16">
                <a:extLst>
                  <a:ext uri="{FF2B5EF4-FFF2-40B4-BE49-F238E27FC236}">
                    <a16:creationId xmlns:a16="http://schemas.microsoft.com/office/drawing/2014/main" id="{575AD30D-052B-4A4E-E205-5FF4E7936EA1}"/>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p25</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1" name="Straight Arrow Connector 20">
                <a:extLst>
                  <a:ext uri="{FF2B5EF4-FFF2-40B4-BE49-F238E27FC236}">
                    <a16:creationId xmlns:a16="http://schemas.microsoft.com/office/drawing/2014/main" id="{58A989B7-452C-502B-D0DE-04B43256CBAD}"/>
                  </a:ext>
                </a:extLst>
              </p:cNvPr>
              <p:cNvCxnSpPr>
                <a:cxnSpLocks/>
                <a:stCxn id="15" idx="0"/>
                <a:endCxn id="1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C12BB06-BC11-907C-D014-CC7C293C28A6}"/>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p50</a:t>
                </a:r>
              </a:p>
            </p:txBody>
          </p:sp>
          <p:sp>
            <p:nvSpPr>
              <p:cNvPr id="28" name="Rectangle 27">
                <a:extLst>
                  <a:ext uri="{FF2B5EF4-FFF2-40B4-BE49-F238E27FC236}">
                    <a16:creationId xmlns:a16="http://schemas.microsoft.com/office/drawing/2014/main" id="{ECEC4D2A-3B58-D7B2-0332-8733532EE255}"/>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p100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Rectangle 33">
                <a:extLst>
                  <a:ext uri="{FF2B5EF4-FFF2-40B4-BE49-F238E27FC236}">
                    <a16:creationId xmlns:a16="http://schemas.microsoft.com/office/drawing/2014/main" id="{12B72917-6047-7A40-88D7-7CF39973EA17}"/>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 p102</a:t>
                </a:r>
              </a:p>
            </p:txBody>
          </p:sp>
          <p:cxnSp>
            <p:nvCxnSpPr>
              <p:cNvPr id="37" name="Straight Arrow Connector 36">
                <a:extLst>
                  <a:ext uri="{FF2B5EF4-FFF2-40B4-BE49-F238E27FC236}">
                    <a16:creationId xmlns:a16="http://schemas.microsoft.com/office/drawing/2014/main" id="{EB6CACE4-3A05-A3D2-6E01-7B2300E62720}"/>
                  </a:ext>
                </a:extLst>
              </p:cNvPr>
              <p:cNvCxnSpPr>
                <a:cxnSpLocks/>
                <a:stCxn id="34"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1621D8C0-0C1D-3E3F-9170-AB7298D3E281}"/>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398631F-7334-05DE-F5A2-ED073F39CFB8}"/>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4AF2E2E4-D015-9C0E-35EE-201F37AA97BE}"/>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638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AA015-0D1E-1D7B-EAB2-6136A4207C0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2FE711-50E4-BBB3-52D5-6B2EB70C1B00}"/>
              </a:ext>
            </a:extLst>
          </p:cNvPr>
          <p:cNvSpPr>
            <a:spLocks noGrp="1"/>
          </p:cNvSpPr>
          <p:nvPr>
            <p:ph type="title"/>
          </p:nvPr>
        </p:nvSpPr>
        <p:spPr/>
        <p:txBody>
          <a:bodyPr/>
          <a:lstStyle/>
          <a:p>
            <a:r>
              <a:rPr lang="en-US"/>
              <a:t>Any ready promise can be chosen as the next promise to be executed</a:t>
            </a:r>
          </a:p>
        </p:txBody>
      </p:sp>
      <p:sp>
        <p:nvSpPr>
          <p:cNvPr id="4" name="Slide Number Placeholder 3">
            <a:extLst>
              <a:ext uri="{FF2B5EF4-FFF2-40B4-BE49-F238E27FC236}">
                <a16:creationId xmlns:a16="http://schemas.microsoft.com/office/drawing/2014/main" id="{1CC57537-757F-2C5B-8C2A-489B87B85A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668A8B48-E7D8-762B-8363-99B8ACE50279}"/>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8575EAD-0C87-2546-BE36-AF0EDFA5D705}"/>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grey promises are fulfilled</a:t>
              </a:r>
            </a:p>
          </p:txBody>
        </p:sp>
        <p:sp>
          <p:nvSpPr>
            <p:cNvPr id="30" name="Cloud 29">
              <a:extLst>
                <a:ext uri="{FF2B5EF4-FFF2-40B4-BE49-F238E27FC236}">
                  <a16:creationId xmlns:a16="http://schemas.microsoft.com/office/drawing/2014/main" id="{8DF26AD9-608F-9FC3-C6FE-4C08769D892C}"/>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green promises are pending and ready</a:t>
              </a:r>
            </a:p>
          </p:txBody>
        </p:sp>
        <p:sp>
          <p:nvSpPr>
            <p:cNvPr id="31" name="Cloud 30">
              <a:extLst>
                <a:ext uri="{FF2B5EF4-FFF2-40B4-BE49-F238E27FC236}">
                  <a16:creationId xmlns:a16="http://schemas.microsoft.com/office/drawing/2014/main" id="{1EFBE0EE-C862-A628-BA53-243B17A54B95}"/>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yellow promises are waiting</a:t>
              </a:r>
            </a:p>
          </p:txBody>
        </p:sp>
        <p:sp>
          <p:nvSpPr>
            <p:cNvPr id="32" name="Cloud 31">
              <a:extLst>
                <a:ext uri="{FF2B5EF4-FFF2-40B4-BE49-F238E27FC236}">
                  <a16:creationId xmlns:a16="http://schemas.microsoft.com/office/drawing/2014/main" id="{B3B3B4C6-C175-1F65-08C3-DF732514286F}"/>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white promise is the currently executing promise</a:t>
              </a:r>
            </a:p>
          </p:txBody>
        </p:sp>
      </p:grpSp>
      <p:sp>
        <p:nvSpPr>
          <p:cNvPr id="8" name="Rectangle 7">
            <a:extLst>
              <a:ext uri="{FF2B5EF4-FFF2-40B4-BE49-F238E27FC236}">
                <a16:creationId xmlns:a16="http://schemas.microsoft.com/office/drawing/2014/main" id="{90BF08B3-EB22-FB08-E190-2597DB7F5F72}"/>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The arrows indicate that one promise is waiting for another</a:t>
            </a:r>
          </a:p>
        </p:txBody>
      </p:sp>
      <p:cxnSp>
        <p:nvCxnSpPr>
          <p:cNvPr id="10" name="Straight Arrow Connector 9">
            <a:extLst>
              <a:ext uri="{FF2B5EF4-FFF2-40B4-BE49-F238E27FC236}">
                <a16:creationId xmlns:a16="http://schemas.microsoft.com/office/drawing/2014/main" id="{0D93D9D1-213B-5061-3DCD-810C91F69F14}"/>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CC1585D3-D68A-43A7-9554-B7F4D9411580}"/>
              </a:ext>
            </a:extLst>
          </p:cNvPr>
          <p:cNvGrpSpPr/>
          <p:nvPr/>
        </p:nvGrpSpPr>
        <p:grpSpPr>
          <a:xfrm>
            <a:off x="1428042" y="1480103"/>
            <a:ext cx="2942655" cy="3879304"/>
            <a:chOff x="1428042" y="1480103"/>
            <a:chExt cx="2942655" cy="3879304"/>
          </a:xfrm>
        </p:grpSpPr>
        <p:cxnSp>
          <p:nvCxnSpPr>
            <p:cNvPr id="11" name="Straight Arrow Connector 10">
              <a:extLst>
                <a:ext uri="{FF2B5EF4-FFF2-40B4-BE49-F238E27FC236}">
                  <a16:creationId xmlns:a16="http://schemas.microsoft.com/office/drawing/2014/main" id="{97189E60-9C38-AB86-4154-4831432F8B7F}"/>
                </a:ext>
              </a:extLst>
            </p:cNvPr>
            <p:cNvCxnSpPr>
              <a:cxnSpLocks/>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E4B9CF-A9E3-29D6-B831-9EB66712C7A3}"/>
                </a:ext>
              </a:extLst>
            </p:cNvPr>
            <p:cNvCxnSpPr>
              <a:cxnSpLocks/>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50C12A2-86DF-F185-7A0C-C4E2E814EE4F}"/>
                </a:ext>
              </a:extLst>
            </p:cNvPr>
            <p:cNvGrpSpPr/>
            <p:nvPr/>
          </p:nvGrpSpPr>
          <p:grpSpPr>
            <a:xfrm>
              <a:off x="1428042" y="1480103"/>
              <a:ext cx="2942655" cy="3879304"/>
              <a:chOff x="6966004" y="2091278"/>
              <a:chExt cx="2942655" cy="3879304"/>
            </a:xfrm>
          </p:grpSpPr>
          <p:sp>
            <p:nvSpPr>
              <p:cNvPr id="17" name="Rectangle 16">
                <a:extLst>
                  <a:ext uri="{FF2B5EF4-FFF2-40B4-BE49-F238E27FC236}">
                    <a16:creationId xmlns:a16="http://schemas.microsoft.com/office/drawing/2014/main" id="{BDCA337A-9965-78DD-1045-FD3EDB34F984}"/>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p101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FC4C23A8-3D4C-AC68-5AA1-385E64B5CC7F}"/>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p51</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0F5A9C0B-4165-42DB-5690-3073F014949D}"/>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p27</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3749D4DE-A965-3F85-E51D-D2B047E7EA29}"/>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 p26</a:t>
                </a:r>
              </a:p>
            </p:txBody>
          </p:sp>
          <p:sp>
            <p:nvSpPr>
              <p:cNvPr id="28" name="Rectangle 27">
                <a:extLst>
                  <a:ext uri="{FF2B5EF4-FFF2-40B4-BE49-F238E27FC236}">
                    <a16:creationId xmlns:a16="http://schemas.microsoft.com/office/drawing/2014/main" id="{54545EEA-5AAF-542F-F837-D1E9244D391C}"/>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p25</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37" name="Straight Arrow Connector 36">
                <a:extLst>
                  <a:ext uri="{FF2B5EF4-FFF2-40B4-BE49-F238E27FC236}">
                    <a16:creationId xmlns:a16="http://schemas.microsoft.com/office/drawing/2014/main" id="{4190E70C-5761-7F12-14E6-61A6023D7493}"/>
                  </a:ext>
                </a:extLst>
              </p:cNvPr>
              <p:cNvCxnSpPr>
                <a:cxnSpLocks/>
                <a:stCxn id="21" idx="0"/>
                <a:endCxn id="22"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88BB16-0930-98C4-5E4D-2D68CBAB596F}"/>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p50</a:t>
                </a:r>
              </a:p>
            </p:txBody>
          </p:sp>
          <p:sp>
            <p:nvSpPr>
              <p:cNvPr id="39" name="Rectangle 38">
                <a:extLst>
                  <a:ext uri="{FF2B5EF4-FFF2-40B4-BE49-F238E27FC236}">
                    <a16:creationId xmlns:a16="http://schemas.microsoft.com/office/drawing/2014/main" id="{1DEE8B63-8E31-8BAC-4E44-84172B94A0A1}"/>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p100</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019F6973-E1EE-A8F5-7C28-50ACCE429072}"/>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 p102</a:t>
                </a:r>
              </a:p>
            </p:txBody>
          </p:sp>
          <p:cxnSp>
            <p:nvCxnSpPr>
              <p:cNvPr id="41" name="Straight Arrow Connector 40">
                <a:extLst>
                  <a:ext uri="{FF2B5EF4-FFF2-40B4-BE49-F238E27FC236}">
                    <a16:creationId xmlns:a16="http://schemas.microsoft.com/office/drawing/2014/main" id="{5929EE12-2AD2-3F77-E876-54646B03816B}"/>
                  </a:ext>
                </a:extLst>
              </p:cNvPr>
              <p:cNvCxnSpPr>
                <a:cxnSpLocks/>
                <a:stCxn id="40"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140BC696-0335-0640-F45B-0A35BEE65E3A}"/>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3FF4B9-1537-8054-9FAE-E4A172DA8E57}"/>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 name="Straight Arrow Connector 2">
            <a:extLst>
              <a:ext uri="{FF2B5EF4-FFF2-40B4-BE49-F238E27FC236}">
                <a16:creationId xmlns:a16="http://schemas.microsoft.com/office/drawing/2014/main" id="{8A768BA3-C787-5A80-AB34-F7220ACD8815}"/>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30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fontScale="92500" lnSpcReduction="10000"/>
          </a:bodyPr>
          <a:lstStyle/>
          <a:p>
            <a:r>
              <a:rPr lang="en-US"/>
              <a:t>Execution of a promise cannot be interrupted.  That's what we mean by "</a:t>
            </a:r>
            <a:r>
              <a:rPr lang="en-US" b="1"/>
              <a:t>run to completion</a:t>
            </a:r>
            <a:r>
              <a:rPr lang="en-US"/>
              <a:t>".</a:t>
            </a:r>
          </a:p>
          <a:p>
            <a:r>
              <a:rPr lang="en-US"/>
              <a:t>Along the way, it may create promises that can be run anytime after the current computation is completed (i.e. they will be in the "waiting" state). </a:t>
            </a:r>
          </a:p>
          <a:p>
            <a:pPr lvl="1"/>
            <a:r>
              <a:rPr lang="en-US"/>
              <a:t>We'll see that async/await provides an easy way to do that.</a:t>
            </a:r>
          </a:p>
          <a:p>
            <a:r>
              <a:rPr lang="en-US"/>
              <a:t>A computation is completed when it returns from a procedure, but there are no procedures for it to return to (i.e. it returns to the "top level")</a:t>
            </a:r>
          </a:p>
          <a:p>
            <a:r>
              <a:rPr lang="en-US"/>
              <a:t>When the current computation is completed, the operating system (e.g. node.js) chooses some "ready" promise to become the next current computation.</a:t>
            </a:r>
          </a:p>
          <a:p>
            <a:endParaRPr lang="en-US"/>
          </a:p>
        </p:txBody>
      </p:sp>
    </p:spTree>
    <p:extLst>
      <p:ext uri="{BB962C8B-B14F-4D97-AF65-F5344CB8AC3E}">
        <p14:creationId xmlns:p14="http://schemas.microsoft.com/office/powerpoint/2010/main" val="180642414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6684</Words>
  <Application>Microsoft Macintosh PowerPoint</Application>
  <PresentationFormat>Widescreen</PresentationFormat>
  <Paragraphs>817</Paragraphs>
  <Slides>52</Slides>
  <Notes>43</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52</vt:i4>
      </vt:variant>
    </vt:vector>
  </HeadingPairs>
  <TitlesOfParts>
    <vt:vector size="64" baseType="lpstr">
      <vt:lpstr>Aptos</vt:lpstr>
      <vt:lpstr>Arial</vt:lpstr>
      <vt:lpstr>Calibri</vt:lpstr>
      <vt:lpstr>Consolas</vt:lpstr>
      <vt:lpstr>Courier</vt:lpstr>
      <vt:lpstr>Helvetica Neue</vt:lpstr>
      <vt:lpstr>Ink Free</vt:lpstr>
      <vt:lpstr>Lucida Console</vt:lpstr>
      <vt:lpstr>Menlo</vt:lpstr>
      <vt:lpstr>Verdana</vt:lpstr>
      <vt:lpstr>Wingdings</vt:lpstr>
      <vt:lpstr>1_Office Theme</vt:lpstr>
      <vt:lpstr>CS 4530: Fundamentals of Software Engineering Module 3, Lesson 4 Concurrency Patterns in Typescript</vt:lpstr>
      <vt:lpstr>Learning Goals for this Lesson</vt:lpstr>
      <vt:lpstr>Javascript/Typescript uses cooperative multiprocessing</vt:lpstr>
      <vt:lpstr>A promise can be in one of exactly 3 states</vt:lpstr>
      <vt:lpstr>Subcategories of Pending Promises</vt:lpstr>
      <vt:lpstr>A snapshot of the promise pool</vt:lpstr>
      <vt:lpstr>When the currently executing promise succeeds, the pool will look like this:</vt:lpstr>
      <vt:lpstr>Any ready promise can be chosen as the next promise to be executed</vt:lpstr>
      <vt:lpstr>Computations always run until they are completed.</vt:lpstr>
      <vt:lpstr>Programming with promises</vt:lpstr>
      <vt:lpstr>Use async functions to create promises</vt:lpstr>
      <vt:lpstr>Example:</vt:lpstr>
      <vt:lpstr>async/await: from the inside out</vt:lpstr>
      <vt:lpstr>The promise pool before before calling example1()</vt:lpstr>
      <vt:lpstr>The promise pool after calling example1()</vt:lpstr>
      <vt:lpstr>Async functions: from the outside in</vt:lpstr>
      <vt:lpstr>Async functions return promises</vt:lpstr>
      <vt:lpstr>Asyncs can be nested</vt:lpstr>
      <vt:lpstr>Running Multiple Promises Asynchronously</vt:lpstr>
      <vt:lpstr>Running Multiple Promises Sequentially</vt:lpstr>
      <vt:lpstr>Promises can pass values to one another</vt:lpstr>
      <vt:lpstr>Recover from failure with try/catch</vt:lpstr>
      <vt:lpstr>How does JS Engine make this happen?</vt:lpstr>
      <vt:lpstr>We achieve this goal using two techniques:   1. cooperative multiprocessing    2. non-blocking IO </vt:lpstr>
      <vt:lpstr>Answer: JS/TS has some primitives for starting a non-blocking computation</vt:lpstr>
      <vt:lpstr>Pattern for starting a concurrent computation using non-blocking I/O</vt:lpstr>
      <vt:lpstr>Running 3 concurrent requests</vt:lpstr>
      <vt:lpstr>Promise.all takes a list of promises, runs them concurrently, and succeeds only when they have all succeeded.</vt:lpstr>
      <vt:lpstr>If you add awaits, the requests will be processed sequentially</vt:lpstr>
      <vt:lpstr>…but it would be much slower</vt:lpstr>
      <vt:lpstr>Why is that?  Visualizing Promise.all</vt:lpstr>
      <vt:lpstr>Let’s put it all together</vt:lpstr>
      <vt:lpstr>Quick demo</vt:lpstr>
      <vt:lpstr>Testing your understanding</vt:lpstr>
      <vt:lpstr>Pattern for testing an async function</vt:lpstr>
      <vt:lpstr>General Rules for Writing Asynchronous Code</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Odds and Ends You Should Know About</vt:lpstr>
      <vt:lpstr>This is not Java!</vt:lpstr>
      <vt:lpstr>But you can still have a data race</vt:lpstr>
      <vt:lpstr>Async/await code is compiled into promise/then code</vt:lpstr>
      <vt:lpstr>Promises Enforce Ordering Through “Then”</vt:lpstr>
      <vt:lpstr>The Self-Ticking Clock</vt:lpstr>
      <vt:lpstr>Async/Await Programming Activity</vt:lpstr>
      <vt:lpstr>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Simmons, Rob</dc:creator>
  <cp:lastModifiedBy>Simmons, Rob</cp:lastModifiedBy>
  <cp:revision>1</cp:revision>
  <dcterms:created xsi:type="dcterms:W3CDTF">2025-05-14T02:15:31Z</dcterms:created>
  <dcterms:modified xsi:type="dcterms:W3CDTF">2025-05-14T02:16:03Z</dcterms:modified>
</cp:coreProperties>
</file>