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570" r:id="rId2"/>
    <p:sldId id="257" r:id="rId3"/>
    <p:sldId id="571" r:id="rId4"/>
    <p:sldId id="572" r:id="rId5"/>
    <p:sldId id="573" r:id="rId6"/>
    <p:sldId id="574" r:id="rId7"/>
    <p:sldId id="575" r:id="rId8"/>
    <p:sldId id="576" r:id="rId9"/>
    <p:sldId id="577" r:id="rId10"/>
    <p:sldId id="578" r:id="rId11"/>
    <p:sldId id="273" r:id="rId12"/>
    <p:sldId id="274" r:id="rId13"/>
    <p:sldId id="295" r:id="rId14"/>
    <p:sldId id="5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30EB22-C964-5C48-941F-81F72CFA0F13}" type="datetimeFigureOut">
              <a:rPr lang="en-US" smtClean="0"/>
              <a:t>6/1/25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C6F40-DA38-F644-A257-5F26E6672E2E}" type="slidenum">
              <a:rPr lang="en-US" smtClean="0"/>
              <a:t>‹#›</a:t>
            </a:fld>
            <a:endParaRPr lang="en-US"/>
          </a:p>
        </p:txBody>
      </p:sp>
    </p:spTree>
    <p:extLst>
      <p:ext uri="{BB962C8B-B14F-4D97-AF65-F5344CB8AC3E}">
        <p14:creationId xmlns:p14="http://schemas.microsoft.com/office/powerpoint/2010/main" val="552004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381000" y="685800"/>
            <a:ext cx="6096000" cy="3429000"/>
          </a:xfrm>
          <a:prstGeom prst="rect">
            <a:avLst/>
          </a:prstGeom>
        </p:spPr>
        <p:txBody>
          <a:bodyPr/>
          <a:lstStyle/>
          <a:p>
            <a:endParaRPr/>
          </a:p>
        </p:txBody>
      </p:sp>
      <p:sp>
        <p:nvSpPr>
          <p:cNvPr id="39" name="Shape 39"/>
          <p:cNvSpPr>
            <a:spLocks noGrp="1"/>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r>
              <a:t>&lt;read slide&gt;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a:spLocks noGrp="1" noRot="1" noChangeAspect="1"/>
          </p:cNvSpPr>
          <p:nvPr>
            <p:ph type="sldImg"/>
          </p:nvPr>
        </p:nvSpPr>
        <p:spPr>
          <a:xfrm>
            <a:off x="381000" y="685800"/>
            <a:ext cx="6096000" cy="3429000"/>
          </a:xfrm>
          <a:prstGeom prst="rect">
            <a:avLst/>
          </a:prstGeom>
        </p:spPr>
        <p:txBody>
          <a:bodyPr/>
          <a:lstStyle/>
          <a:p>
            <a:endParaRPr/>
          </a:p>
        </p:txBody>
      </p:sp>
      <p:sp>
        <p:nvSpPr>
          <p:cNvPr id="502" name="Shape 502"/>
          <p:cNvSpPr>
            <a:spLocks noGrp="1"/>
          </p:cNvSpPr>
          <p:nvPr>
            <p:ph type="body" sz="quarter" idx="1"/>
          </p:nvPr>
        </p:nvSpPr>
        <p:spPr>
          <a:prstGeom prst="rect">
            <a:avLst/>
          </a:prstGeom>
        </p:spPr>
        <p:txBody>
          <a:bodyPr/>
          <a:lstStyle/>
          <a:p>
            <a:r>
              <a:rPr lang="en-US" dirty="0"/>
              <a:t>Cloud infrastructure makes sense when you expect the need to be able to scale up and down, and where the amount that you need to scale by is larger than your normal capacity needed.</a:t>
            </a:r>
          </a:p>
          <a:p>
            <a:br>
              <a:rPr lang="en-US" dirty="0"/>
            </a:br>
            <a:r>
              <a:rPr lang="en-US" dirty="0"/>
              <a:t>For example: imagine that we are building a system that needs to be able to scale up in resources to go up to using 300 VMs, each with 4 CPUs and 16 GB RAM.</a:t>
            </a:r>
          </a:p>
          <a:p>
            <a:br>
              <a:rPr lang="en-US" dirty="0"/>
            </a:br>
            <a:r>
              <a:rPr lang="en-US" dirty="0"/>
              <a:t>(Click) If we are buying hardware ourselves for this, we might buy something like these Dell PowerEdge servers, each with 128 cores and 512GB RAM, giving us enough capacity to scale up to 300 VMs (plus some extra CPUs + RAM for managing this whole cluster). In July 2021 this cost $162,104.</a:t>
            </a:r>
          </a:p>
          <a:p>
            <a:endParaRPr lang="en-US" dirty="0"/>
          </a:p>
          <a:p>
            <a:r>
              <a:rPr lang="en-US" dirty="0"/>
              <a:t>What would this cost for a year if we went to Amazon? (Click) We could get virtual machines at $0.121/hour. If our baseline infrastructure requirement was just to have 10 VMs for the year, and we projected that only at peak loads we would need to scale up (to say, another 290 VMs for 1 month), the total cost at the end of the year would be $36,215.30. We would definitely save some cash compared to the self-hosted option (plus the hassle of procuring and managing that cluster).</a:t>
            </a:r>
          </a:p>
          <a:p>
            <a:endParaRPr lang="en-US" dirty="0"/>
          </a:p>
          <a:p>
            <a:r>
              <a:rPr lang="en-US" dirty="0"/>
              <a:t>But: what if we needed all 300 VMs for the entire year? Using EC2 this would cost $317,988 - nearly twice the cost of the self-managed option (and it’s just for one year!  Once you buy the servers they will last for hopefully quite a few years!). </a:t>
            </a:r>
          </a:p>
          <a:p>
            <a:endParaRPr lang="en-US" dirty="0"/>
          </a:p>
          <a:p>
            <a:r>
              <a:rPr lang="en-US" dirty="0"/>
              <a:t>Self-managing a cluster like this requires a place to put them, power, and cooling - plus the administration of the software. (this dell cluster draws up to 90 amps of power, which is roughly half of the power that typically service as a house).</a:t>
            </a:r>
          </a:p>
          <a:p>
            <a:endParaRPr lang="en-US" dirty="0"/>
          </a:p>
          <a:p>
            <a:r>
              <a:rPr lang="en-US" dirty="0"/>
              <a:t>(The EC2 pricing was taken on Feb 19, 2024. The pricing includes the discount that you would receive for guaranteeing a year of compute time per-VM.</a:t>
            </a:r>
          </a:p>
          <a:p>
            <a:br>
              <a:rPr lang="en-US" dirty="0"/>
            </a:br>
            <a:r>
              <a:rPr lang="en-US" dirty="0"/>
              <a:t>Dell pricing from July 2021, includes enterprise discount for Northeastern</a:t>
            </a:r>
          </a:p>
          <a:p>
            <a:endParaRPr lang="en-US" dirty="0"/>
          </a:p>
          <a:p>
            <a:r>
              <a:rPr lang="en-US" dirty="0"/>
              <a:t>The astute reader will note that amazon gives you 4 “vCPUs” which means 2 physical CPU cores, each of which are hyper threaded. The 7 x 128c option gives you a few extra cores to spare)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Shape 506"/>
          <p:cNvSpPr>
            <a:spLocks noGrp="1" noRot="1" noChangeAspect="1"/>
          </p:cNvSpPr>
          <p:nvPr>
            <p:ph type="sldImg"/>
          </p:nvPr>
        </p:nvSpPr>
        <p:spPr>
          <a:xfrm>
            <a:off x="381000" y="685800"/>
            <a:ext cx="6096000" cy="3429000"/>
          </a:xfrm>
          <a:prstGeom prst="rect">
            <a:avLst/>
          </a:prstGeom>
        </p:spPr>
        <p:txBody>
          <a:bodyPr/>
          <a:lstStyle/>
          <a:p>
            <a:endParaRPr/>
          </a:p>
        </p:txBody>
      </p:sp>
      <p:sp>
        <p:nvSpPr>
          <p:cNvPr id="507" name="Shape 507"/>
          <p:cNvSpPr>
            <a:spLocks noGrp="1"/>
          </p:cNvSpPr>
          <p:nvPr>
            <p:ph type="body" sz="quarter" idx="1"/>
          </p:nvPr>
        </p:nvSpPr>
        <p:spPr>
          <a:prstGeom prst="rect">
            <a:avLst/>
          </a:prstGeom>
        </p:spPr>
        <p:txBody>
          <a:bodyPr/>
          <a:lstStyle/>
          <a:p>
            <a:pPr defTabSz="457200">
              <a:lnSpc>
                <a:spcPct val="117999"/>
              </a:lnSpc>
              <a:defRPr sz="2200">
                <a:latin typeface="Helvetica Neue"/>
                <a:ea typeface="Helvetica Neue"/>
                <a:cs typeface="Helvetica Neue"/>
                <a:sym typeface="Helvetica Neue"/>
              </a:defRPr>
            </a:pPr>
            <a:r>
              <a:rPr dirty="0"/>
              <a:t>As we saw on the last slide, public clouds may not be the most cost-effective option when a workload has a high baseline resource requirement - like needing to have 300 x 4 core VMs running all of the time.</a:t>
            </a:r>
          </a:p>
          <a:p>
            <a:pPr defTabSz="457200">
              <a:lnSpc>
                <a:spcPct val="117999"/>
              </a:lnSpc>
              <a:defRPr sz="2200">
                <a:latin typeface="Helvetica Neue"/>
                <a:ea typeface="Helvetica Neue"/>
                <a:cs typeface="Helvetica Neue"/>
                <a:sym typeface="Helvetica Neue"/>
              </a:defRPr>
            </a:pPr>
            <a:r>
              <a:rPr dirty="0"/>
              <a:t>(Read slide)</a:t>
            </a:r>
          </a:p>
          <a:p>
            <a:pPr defTabSz="457200">
              <a:lnSpc>
                <a:spcPct val="117999"/>
              </a:lnSpc>
              <a:defRPr sz="2200">
                <a:latin typeface="Helvetica Neue"/>
                <a:ea typeface="Helvetica Neue"/>
                <a:cs typeface="Helvetica Neue"/>
                <a:sym typeface="Helvetica Neue"/>
              </a:defRPr>
            </a:pPr>
            <a:r>
              <a:rPr dirty="0"/>
              <a:t>A “hybrid” cloud option could prefer to consume resources from our on-premises resource, only “bursting” to use public cloud services when the private cloud reaches a capacity threshold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a:spLocks noGrp="1" noRot="1" noChangeAspect="1"/>
          </p:cNvSpPr>
          <p:nvPr>
            <p:ph type="sldImg"/>
          </p:nvPr>
        </p:nvSpPr>
        <p:spPr>
          <a:xfrm>
            <a:off x="381000" y="685800"/>
            <a:ext cx="6096000" cy="3429000"/>
          </a:xfrm>
          <a:prstGeom prst="rect">
            <a:avLst/>
          </a:prstGeom>
        </p:spPr>
        <p:txBody>
          <a:bodyPr/>
          <a:lstStyle/>
          <a:p>
            <a:endParaRPr/>
          </a:p>
        </p:txBody>
      </p:sp>
      <p:sp>
        <p:nvSpPr>
          <p:cNvPr id="412" name="Shape 412"/>
          <p:cNvSpPr>
            <a:spLocks noGrp="1"/>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r>
              <a:t>&lt;read slide&gt;</a:t>
            </a:r>
          </a:p>
        </p:txBody>
      </p:sp>
    </p:spTree>
    <p:extLst>
      <p:ext uri="{BB962C8B-B14F-4D97-AF65-F5344CB8AC3E}">
        <p14:creationId xmlns:p14="http://schemas.microsoft.com/office/powerpoint/2010/main" val="3847380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61206-D2FB-0733-5348-983FB93CB2C8}"/>
            </a:ext>
          </a:extLst>
        </p:cNvPr>
        <p:cNvGrpSpPr/>
        <p:nvPr/>
      </p:nvGrpSpPr>
      <p:grpSpPr>
        <a:xfrm>
          <a:off x="0" y="0"/>
          <a:ext cx="0" cy="0"/>
          <a:chOff x="0" y="0"/>
          <a:chExt cx="0" cy="0"/>
        </a:xfrm>
      </p:grpSpPr>
      <p:sp>
        <p:nvSpPr>
          <p:cNvPr id="38" name="Shape 38">
            <a:extLst>
              <a:ext uri="{FF2B5EF4-FFF2-40B4-BE49-F238E27FC236}">
                <a16:creationId xmlns:a16="http://schemas.microsoft.com/office/drawing/2014/main" id="{A2B933DC-3B03-6FD2-30B6-89FC0241D724}"/>
              </a:ext>
            </a:extLst>
          </p:cNvPr>
          <p:cNvSpPr>
            <a:spLocks noGrp="1" noRot="1" noChangeAspect="1"/>
          </p:cNvSpPr>
          <p:nvPr>
            <p:ph type="sldImg"/>
          </p:nvPr>
        </p:nvSpPr>
        <p:spPr>
          <a:xfrm>
            <a:off x="381000" y="685800"/>
            <a:ext cx="6096000" cy="3429000"/>
          </a:xfrm>
          <a:prstGeom prst="rect">
            <a:avLst/>
          </a:prstGeom>
        </p:spPr>
        <p:txBody>
          <a:bodyPr/>
          <a:lstStyle/>
          <a:p>
            <a:endParaRPr/>
          </a:p>
        </p:txBody>
      </p:sp>
      <p:sp>
        <p:nvSpPr>
          <p:cNvPr id="39" name="Shape 39">
            <a:extLst>
              <a:ext uri="{FF2B5EF4-FFF2-40B4-BE49-F238E27FC236}">
                <a16:creationId xmlns:a16="http://schemas.microsoft.com/office/drawing/2014/main" id="{D022F4F5-2AE6-301F-58FB-9BF04213FDC4}"/>
              </a:ext>
            </a:extLst>
          </p:cNvPr>
          <p:cNvSpPr>
            <a:spLocks noGrp="1"/>
          </p:cNvSpPr>
          <p:nvPr>
            <p:ph type="body" sz="quarter" idx="1"/>
          </p:nvPr>
        </p:nvSpPr>
        <p:spPr>
          <a:prstGeom prst="rect">
            <a:avLst/>
          </a:prstGeom>
        </p:spPr>
        <p:txBody>
          <a:bodyPr/>
          <a:lstStyle>
            <a:lvl1pPr defTabSz="457200">
              <a:lnSpc>
                <a:spcPct val="117999"/>
              </a:lnSpc>
              <a:defRPr sz="2200">
                <a:latin typeface="Helvetica Neue"/>
                <a:ea typeface="Helvetica Neue"/>
                <a:cs typeface="Helvetica Neue"/>
                <a:sym typeface="Helvetica Neue"/>
              </a:defRPr>
            </a:lvl1pPr>
          </a:lstStyle>
          <a:p>
            <a:r>
              <a:t>&lt;read slide&gt;</a:t>
            </a:r>
          </a:p>
        </p:txBody>
      </p:sp>
    </p:spTree>
    <p:extLst>
      <p:ext uri="{BB962C8B-B14F-4D97-AF65-F5344CB8AC3E}">
        <p14:creationId xmlns:p14="http://schemas.microsoft.com/office/powerpoint/2010/main" val="1016727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5/31/25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7" name="Title 1">
            <a:extLst>
              <a:ext uri="{FF2B5EF4-FFF2-40B4-BE49-F238E27FC236}">
                <a16:creationId xmlns:a16="http://schemas.microsoft.com/office/drawing/2014/main" id="{AFB655C3-1523-8944-C748-712310DF647E}"/>
              </a:ext>
            </a:extLst>
          </p:cNvPr>
          <p:cNvSpPr>
            <a:spLocks noGrp="1"/>
          </p:cNvSpPr>
          <p:nvPr>
            <p:ph type="ctrTitle"/>
          </p:nvPr>
        </p:nvSpPr>
        <p:spPr>
          <a:xfrm>
            <a:off x="539260" y="665163"/>
            <a:ext cx="10814539" cy="2275997"/>
          </a:xfrm>
        </p:spPr>
        <p:txBody>
          <a:bodyPr anchor="b">
            <a:normAutofit/>
          </a:bodyPr>
          <a:lstStyle>
            <a:lvl1pPr algn="l">
              <a:defRPr sz="3200"/>
            </a:lvl1pPr>
          </a:lstStyle>
          <a:p>
            <a:r>
              <a:rPr lang="en-US" dirty="0"/>
              <a:t>Click to edit Master title style</a:t>
            </a:r>
          </a:p>
        </p:txBody>
      </p:sp>
      <p:sp>
        <p:nvSpPr>
          <p:cNvPr id="9" name="Subtitle 2">
            <a:extLst>
              <a:ext uri="{FF2B5EF4-FFF2-40B4-BE49-F238E27FC236}">
                <a16:creationId xmlns:a16="http://schemas.microsoft.com/office/drawing/2014/main" id="{8549AA31-F254-1C77-9D81-6E096BEE4E1E}"/>
              </a:ext>
            </a:extLst>
          </p:cNvPr>
          <p:cNvSpPr>
            <a:spLocks noGrp="1"/>
          </p:cNvSpPr>
          <p:nvPr>
            <p:ph type="subTitle" idx="1"/>
          </p:nvPr>
        </p:nvSpPr>
        <p:spPr>
          <a:xfrm>
            <a:off x="539260" y="3237827"/>
            <a:ext cx="10128740" cy="2210859"/>
          </a:xfrm>
        </p:spPr>
        <p:txBody>
          <a:bodyPr>
            <a:normAutofit/>
          </a:bodyPr>
          <a:lstStyle>
            <a:lvl1pPr marL="0" indent="0" algn="l">
              <a:buNone/>
              <a:defRPr sz="20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F2349770-58C0-0659-C24A-7B0426FAF748}"/>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A81EC16-F2D4-3F9B-C86D-3BCAB0633A6F}"/>
              </a:ext>
            </a:extLst>
          </p:cNvPr>
          <p:cNvSpPr/>
          <p:nvPr userDrawn="1"/>
        </p:nvSpPr>
        <p:spPr>
          <a:xfrm>
            <a:off x="539260" y="5630735"/>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245399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5/31/25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8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5/31/25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6" name="Title 1">
            <a:extLst>
              <a:ext uri="{FF2B5EF4-FFF2-40B4-BE49-F238E27FC236}">
                <a16:creationId xmlns:a16="http://schemas.microsoft.com/office/drawing/2014/main" id="{75A25075-8F0E-5D99-3424-EC26D4DBC802}"/>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cxnSp>
        <p:nvCxnSpPr>
          <p:cNvPr id="8" name="Straight Connector 7">
            <a:extLst>
              <a:ext uri="{FF2B5EF4-FFF2-40B4-BE49-F238E27FC236}">
                <a16:creationId xmlns:a16="http://schemas.microsoft.com/office/drawing/2014/main" id="{59CFFB23-4154-80C1-A1BD-D541121A9A79}"/>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42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5/31/25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8296291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5/31/25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139235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https://comparecloud.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tif"/></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tif"/><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0FF9F1-C3EF-FCB6-6A21-E56604181D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2254C377-1B0F-1384-BF89-A0A11922F102}"/>
              </a:ext>
            </a:extLst>
          </p:cNvPr>
          <p:cNvSpPr>
            <a:spLocks noGrp="1"/>
          </p:cNvSpPr>
          <p:nvPr>
            <p:ph type="ctrTitle"/>
          </p:nvPr>
        </p:nvSpPr>
        <p:spPr/>
        <p:txBody>
          <a:bodyPr/>
          <a:lstStyle/>
          <a:p>
            <a:r>
              <a:rPr lang="en-US" altLang="en-US" dirty="0">
                <a:sym typeface="Helvetica Neue" charset="0"/>
              </a:rPr>
              <a:t>CS 4530: Fundamentals of Software Engineering</a:t>
            </a:r>
            <a:br>
              <a:rPr lang="en-US" altLang="en-US" dirty="0">
                <a:sym typeface="Helvetica Neue" charset="0"/>
              </a:rPr>
            </a:br>
            <a:r>
              <a:rPr lang="en-US" altLang="en-US" dirty="0">
                <a:sym typeface="Helvetica Neue" charset="0"/>
              </a:rPr>
              <a:t>Lesson 5.1</a:t>
            </a:r>
            <a:br>
              <a:rPr lang="en-US" altLang="en-US" dirty="0">
                <a:sym typeface="Helvetica Neue" charset="0"/>
              </a:rPr>
            </a:br>
            <a:r>
              <a:rPr lang="en-US" altLang="en-US" dirty="0">
                <a:sym typeface="Helvetica Neue" charset="0"/>
              </a:rPr>
              <a:t>Cloud Infrastructure</a:t>
            </a:r>
            <a:endParaRPr lang="en-US" dirty="0"/>
          </a:p>
        </p:txBody>
      </p:sp>
      <p:sp>
        <p:nvSpPr>
          <p:cNvPr id="6" name="Subtitle 5">
            <a:extLst>
              <a:ext uri="{FF2B5EF4-FFF2-40B4-BE49-F238E27FC236}">
                <a16:creationId xmlns:a16="http://schemas.microsoft.com/office/drawing/2014/main" id="{AD9E3042-0B03-B094-AFA9-0EF3699CF37D}"/>
              </a:ext>
            </a:extLst>
          </p:cNvPr>
          <p:cNvSpPr>
            <a:spLocks noGrp="1"/>
          </p:cNvSpPr>
          <p:nvPr>
            <p:ph type="subTitle" idx="1"/>
          </p:nvPr>
        </p:nvSpPr>
        <p:spPr/>
        <p:txBody>
          <a:bodyPr/>
          <a:lstStyle/>
          <a:p>
            <a:r>
              <a:rPr lang="en-US" dirty="0"/>
              <a:t>Rob Simmons</a:t>
            </a:r>
          </a:p>
          <a:p>
            <a:r>
              <a:rPr lang="en-US" dirty="0"/>
              <a:t>Khoury College of Computer Sciences</a:t>
            </a:r>
          </a:p>
          <a:p>
            <a:endParaRPr lang="en-US" dirty="0"/>
          </a:p>
          <a:p>
            <a:endParaRPr lang="en-US" dirty="0"/>
          </a:p>
        </p:txBody>
      </p:sp>
    </p:spTree>
    <p:extLst>
      <p:ext uri="{BB962C8B-B14F-4D97-AF65-F5344CB8AC3E}">
        <p14:creationId xmlns:p14="http://schemas.microsoft.com/office/powerpoint/2010/main" val="4261378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9D79-74F9-EF5E-A2C3-DDF7066BC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A0BC4-A7DB-BE39-F3C4-A918C2C3FB50}"/>
              </a:ext>
            </a:extLst>
          </p:cNvPr>
          <p:cNvSpPr>
            <a:spLocks noGrp="1"/>
          </p:cNvSpPr>
          <p:nvPr>
            <p:ph type="title"/>
          </p:nvPr>
        </p:nvSpPr>
        <p:spPr/>
        <p:txBody>
          <a:bodyPr/>
          <a:lstStyle/>
          <a:p>
            <a:r>
              <a:rPr lang="en-US" i="1" dirty="0"/>
              <a:t>X</a:t>
            </a:r>
            <a:r>
              <a:rPr lang="en-US" dirty="0"/>
              <a:t> as a Service</a:t>
            </a:r>
            <a:endParaRPr lang="en-US" i="1" dirty="0"/>
          </a:p>
        </p:txBody>
      </p:sp>
      <p:sp>
        <p:nvSpPr>
          <p:cNvPr id="3" name="Content Placeholder 2">
            <a:extLst>
              <a:ext uri="{FF2B5EF4-FFF2-40B4-BE49-F238E27FC236}">
                <a16:creationId xmlns:a16="http://schemas.microsoft.com/office/drawing/2014/main" id="{46481D9E-41CC-F536-326D-62B666DDCE53}"/>
              </a:ext>
            </a:extLst>
          </p:cNvPr>
          <p:cNvSpPr>
            <a:spLocks noGrp="1"/>
          </p:cNvSpPr>
          <p:nvPr>
            <p:ph idx="1"/>
          </p:nvPr>
        </p:nvSpPr>
        <p:spPr>
          <a:xfrm>
            <a:off x="838200" y="1500160"/>
            <a:ext cx="9105900" cy="4976840"/>
          </a:xfrm>
        </p:spPr>
        <p:txBody>
          <a:bodyPr>
            <a:normAutofit/>
          </a:bodyPr>
          <a:lstStyle/>
          <a:p>
            <a:r>
              <a:rPr lang="en-US" dirty="0"/>
              <a:t>Infrastructure as a Service — bring-your-own-operating-system, but don’t worry about the hardware</a:t>
            </a:r>
          </a:p>
          <a:p>
            <a:r>
              <a:rPr lang="en-US" dirty="0"/>
              <a:t>Platform as a Service — hello,</a:t>
            </a:r>
            <a:br>
              <a:rPr lang="en-US" dirty="0"/>
            </a:br>
            <a:r>
              <a:rPr lang="en-US" dirty="0"/>
              <a:t>here’s a microservice or</a:t>
            </a:r>
            <a:br>
              <a:rPr lang="en-US" dirty="0"/>
            </a:br>
            <a:r>
              <a:rPr lang="en-US" dirty="0"/>
              <a:t>database or file storage</a:t>
            </a:r>
            <a:br>
              <a:rPr lang="en-US" dirty="0"/>
            </a:br>
            <a:r>
              <a:rPr lang="en-US" dirty="0"/>
              <a:t>location for you to use</a:t>
            </a:r>
          </a:p>
          <a:p>
            <a:r>
              <a:rPr lang="en-US" dirty="0"/>
              <a:t>Software as a Service — </a:t>
            </a:r>
            <a:br>
              <a:rPr lang="en-US" dirty="0"/>
            </a:br>
            <a:r>
              <a:rPr lang="en-US" dirty="0"/>
              <a:t>here’s Microsoft Word on the</a:t>
            </a:r>
            <a:br>
              <a:rPr lang="en-US" dirty="0"/>
            </a:br>
            <a:r>
              <a:rPr lang="en-US" dirty="0"/>
              <a:t>internet for you to use</a:t>
            </a:r>
          </a:p>
          <a:p>
            <a:pPr marL="0" indent="0">
              <a:buNone/>
            </a:pPr>
            <a:r>
              <a:rPr lang="en-US" dirty="0"/>
              <a:t>Gray areas exist — are MongoDB Atlas and other DBaaS services PaaS or Saas? — but useful distinctions in practice.</a:t>
            </a:r>
          </a:p>
        </p:txBody>
      </p:sp>
      <p:sp>
        <p:nvSpPr>
          <p:cNvPr id="4" name="Slide Number Placeholder 3">
            <a:extLst>
              <a:ext uri="{FF2B5EF4-FFF2-40B4-BE49-F238E27FC236}">
                <a16:creationId xmlns:a16="http://schemas.microsoft.com/office/drawing/2014/main" id="{DEB949AE-517A-6299-4851-863A5B7089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3E35E852-BA6D-43FA-8D6C-FA8484DD35B2}"/>
              </a:ext>
            </a:extLst>
          </p:cNvPr>
          <p:cNvPicPr>
            <a:picLocks noChangeAspect="1"/>
          </p:cNvPicPr>
          <p:nvPr/>
        </p:nvPicPr>
        <p:blipFill>
          <a:blip r:embed="rId2"/>
          <a:stretch>
            <a:fillRect/>
          </a:stretch>
        </p:blipFill>
        <p:spPr>
          <a:xfrm>
            <a:off x="5509278" y="2328862"/>
            <a:ext cx="6517621" cy="2200275"/>
          </a:xfrm>
          <a:prstGeom prst="rect">
            <a:avLst/>
          </a:prstGeom>
        </p:spPr>
      </p:pic>
    </p:spTree>
    <p:extLst>
      <p:ext uri="{BB962C8B-B14F-4D97-AF65-F5344CB8AC3E}">
        <p14:creationId xmlns:p14="http://schemas.microsoft.com/office/powerpoint/2010/main" val="372419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Cloud Infrastructure is Best Suited for Variable Workloads"/>
          <p:cNvSpPr txBox="1">
            <a:spLocks noGrp="1"/>
          </p:cNvSpPr>
          <p:nvPr>
            <p:ph type="title"/>
          </p:nvPr>
        </p:nvSpPr>
        <p:spPr>
          <a:xfrm>
            <a:off x="838200" y="18255"/>
            <a:ext cx="10515600" cy="1325563"/>
          </a:xfrm>
        </p:spPr>
        <p:txBody>
          <a:bodyPr/>
          <a:lstStyle/>
          <a:p>
            <a:r>
              <a:rPr lang="en-US"/>
              <a:t>Cloud Infrastructure is best for variable workloads</a:t>
            </a:r>
          </a:p>
        </p:txBody>
      </p:sp>
      <p:sp>
        <p:nvSpPr>
          <p:cNvPr id="500" name="Slide Subtitle"/>
          <p:cNvSpPr txBox="1">
            <a:spLocks noGrp="1"/>
          </p:cNvSpPr>
          <p:nvPr>
            <p:ph idx="1"/>
          </p:nvPr>
        </p:nvSpPr>
        <p:spPr>
          <a:xfrm>
            <a:off x="838200" y="1500160"/>
            <a:ext cx="7887346" cy="4351338"/>
          </a:xfrm>
        </p:spPr>
        <p:txBody>
          <a:bodyPr>
            <a:normAutofit fontScale="85000" lnSpcReduction="20000"/>
          </a:bodyPr>
          <a:lstStyle/>
          <a:p>
            <a:r>
              <a:rPr lang="en-US" dirty="0"/>
              <a:t>Consider: </a:t>
            </a:r>
          </a:p>
          <a:p>
            <a:pPr lvl="1"/>
            <a:r>
              <a:rPr lang="en-US" dirty="0"/>
              <a:t>Does your workload benefit from ability to scale up or down?</a:t>
            </a:r>
          </a:p>
          <a:p>
            <a:pPr lvl="1"/>
            <a:r>
              <a:rPr lang="en-US" dirty="0"/>
              <a:t>Variable workloads have different demands over time (most common)</a:t>
            </a:r>
          </a:p>
          <a:p>
            <a:pPr lvl="1"/>
            <a:r>
              <a:rPr lang="en-US" dirty="0"/>
              <a:t>Constant workloads require sustained resources (less common)</a:t>
            </a:r>
          </a:p>
          <a:p>
            <a:r>
              <a:rPr lang="en-US" dirty="0"/>
              <a:t>Example: </a:t>
            </a:r>
          </a:p>
          <a:p>
            <a:pPr lvl="1"/>
            <a:r>
              <a:rPr lang="en-US" dirty="0"/>
              <a:t>Need to run 300 VMs, each 4 vCPUs, 16GB RAM</a:t>
            </a:r>
          </a:p>
          <a:p>
            <a:r>
              <a:rPr lang="en-US" dirty="0"/>
              <a:t>Private cloud: </a:t>
            </a:r>
          </a:p>
          <a:p>
            <a:pPr lvl="1"/>
            <a:r>
              <a:rPr lang="en-US" dirty="0"/>
              <a:t>Dell PowerEdge Pricing (AMD EPYC 64 core CPUs)</a:t>
            </a:r>
          </a:p>
          <a:p>
            <a:pPr lvl="1"/>
            <a:r>
              <a:rPr lang="en-US" dirty="0"/>
              <a:t>7 servers, each 128 cores, 512GB RAM, 3 TB storage = $162,104</a:t>
            </a:r>
          </a:p>
          <a:p>
            <a:r>
              <a:rPr lang="en-US" dirty="0"/>
              <a:t>Public cloud: </a:t>
            </a:r>
          </a:p>
          <a:p>
            <a:pPr lvl="1"/>
            <a:r>
              <a:rPr lang="en-US" dirty="0"/>
              <a:t>Amazon EC2 Pricing (M7a.xlarge instances, $0.153/VM-hour)</a:t>
            </a:r>
          </a:p>
          <a:p>
            <a:pPr lvl="1"/>
            <a:r>
              <a:rPr lang="en-US" dirty="0"/>
              <a:t>10 VMs for 1 year + 290 VMs for 1 month: $45,792.90</a:t>
            </a:r>
          </a:p>
          <a:p>
            <a:pPr lvl="1"/>
            <a:r>
              <a:rPr lang="en-US" dirty="0"/>
              <a:t>300 VMs for 1 year: $402,084.00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ublic clouds are not the only option"/>
          <p:cNvSpPr txBox="1">
            <a:spLocks noGrp="1"/>
          </p:cNvSpPr>
          <p:nvPr>
            <p:ph type="title"/>
          </p:nvPr>
        </p:nvSpPr>
        <p:spPr>
          <a:prstGeom prst="rect">
            <a:avLst/>
          </a:prstGeom>
        </p:spPr>
        <p:txBody>
          <a:bodyPr/>
          <a:lstStyle/>
          <a:p>
            <a:r>
              <a:t>Public clouds are not the only option</a:t>
            </a:r>
          </a:p>
        </p:txBody>
      </p:sp>
      <p:sp>
        <p:nvSpPr>
          <p:cNvPr id="505" name="Slide Subtitle"/>
          <p:cNvSpPr txBox="1">
            <a:spLocks noGrp="1"/>
          </p:cNvSpPr>
          <p:nvPr>
            <p:ph type="body" idx="1"/>
          </p:nvPr>
        </p:nvSpPr>
        <p:spPr>
          <a:prstGeom prst="rect">
            <a:avLst/>
          </a:prstGeom>
        </p:spPr>
        <p:txBody>
          <a:bodyPr>
            <a:normAutofit fontScale="92500" lnSpcReduction="20000"/>
          </a:bodyPr>
          <a:lstStyle/>
          <a:p>
            <a:r>
              <a:rPr dirty="0"/>
              <a:t>“Public” clouds are connected to the internet and available for anyone to use</a:t>
            </a:r>
          </a:p>
          <a:p>
            <a:pPr lvl="1"/>
            <a:r>
              <a:rPr dirty="0"/>
              <a:t>Examples: Amazon, Azure, Google Cloud, </a:t>
            </a:r>
            <a:r>
              <a:rPr dirty="0" err="1"/>
              <a:t>DigitalOcean</a:t>
            </a:r>
            <a:endParaRPr dirty="0"/>
          </a:p>
          <a:p>
            <a:r>
              <a:rPr dirty="0"/>
              <a:t>“Private” clouds use cloud technologies with on-premises, self-managed hardware</a:t>
            </a:r>
          </a:p>
          <a:p>
            <a:pPr lvl="1"/>
            <a:r>
              <a:rPr dirty="0"/>
              <a:t>Cost-effective when a large scale of baseline resources are needed</a:t>
            </a:r>
          </a:p>
          <a:p>
            <a:pPr lvl="1"/>
            <a:r>
              <a:rPr dirty="0"/>
              <a:t>Example management software: OpenStack, VMWare, </a:t>
            </a:r>
            <a:r>
              <a:rPr dirty="0" err="1"/>
              <a:t>Proxmox</a:t>
            </a:r>
            <a:r>
              <a:rPr dirty="0"/>
              <a:t>, Kubernetes</a:t>
            </a:r>
          </a:p>
          <a:p>
            <a:r>
              <a:rPr dirty="0"/>
              <a:t>“Hybrid” clouds integrate private and public (or multiple public) clouds</a:t>
            </a:r>
          </a:p>
          <a:p>
            <a:pPr lvl="1"/>
            <a:r>
              <a:rPr dirty="0"/>
              <a:t>Effective approach to “burst” capacity from private cloud to public cloud</a:t>
            </a:r>
            <a:endParaRPr lang="en-US" dirty="0"/>
          </a:p>
          <a:p>
            <a:r>
              <a:rPr lang="en-US" i="1" dirty="0"/>
              <a:t>Remember to think about your threat model</a:t>
            </a:r>
            <a:endParaRPr i="1" dirty="0"/>
          </a:p>
        </p:txBody>
      </p:sp>
      <p:pic>
        <p:nvPicPr>
          <p:cNvPr id="2" name="Picture 1">
            <a:extLst>
              <a:ext uri="{FF2B5EF4-FFF2-40B4-BE49-F238E27FC236}">
                <a16:creationId xmlns:a16="http://schemas.microsoft.com/office/drawing/2014/main" id="{F969CB92-BB3F-4B83-1314-617835443B06}"/>
              </a:ext>
            </a:extLst>
          </p:cNvPr>
          <p:cNvPicPr>
            <a:picLocks noChangeAspect="1"/>
          </p:cNvPicPr>
          <p:nvPr/>
        </p:nvPicPr>
        <p:blipFill>
          <a:blip r:embed="rId3"/>
          <a:stretch>
            <a:fillRect/>
          </a:stretch>
        </p:blipFill>
        <p:spPr>
          <a:xfrm>
            <a:off x="7162800" y="5165761"/>
            <a:ext cx="1854200" cy="1291690"/>
          </a:xfrm>
          <a:prstGeom prst="rect">
            <a:avLst/>
          </a:prstGeom>
        </p:spPr>
      </p:pic>
      <p:pic>
        <p:nvPicPr>
          <p:cNvPr id="4" name="Picture 3">
            <a:extLst>
              <a:ext uri="{FF2B5EF4-FFF2-40B4-BE49-F238E27FC236}">
                <a16:creationId xmlns:a16="http://schemas.microsoft.com/office/drawing/2014/main" id="{3787F770-61EA-C6E4-970F-568AFDA5AD84}"/>
              </a:ext>
            </a:extLst>
          </p:cNvPr>
          <p:cNvPicPr>
            <a:picLocks noChangeAspect="1"/>
          </p:cNvPicPr>
          <p:nvPr/>
        </p:nvPicPr>
        <p:blipFill>
          <a:blip r:embed="rId4"/>
          <a:stretch>
            <a:fillRect/>
          </a:stretch>
        </p:blipFill>
        <p:spPr>
          <a:xfrm>
            <a:off x="3454401" y="5873513"/>
            <a:ext cx="2540000" cy="596900"/>
          </a:xfrm>
          <a:prstGeom prst="rect">
            <a:avLst/>
          </a:prstGeom>
        </p:spPr>
      </p:pic>
      <p:sp>
        <p:nvSpPr>
          <p:cNvPr id="6" name="TextBox 5">
            <a:extLst>
              <a:ext uri="{FF2B5EF4-FFF2-40B4-BE49-F238E27FC236}">
                <a16:creationId xmlns:a16="http://schemas.microsoft.com/office/drawing/2014/main" id="{F0095851-8DF2-A885-8B35-8A15FF60520D}"/>
              </a:ext>
            </a:extLst>
          </p:cNvPr>
          <p:cNvSpPr txBox="1"/>
          <p:nvPr/>
        </p:nvSpPr>
        <p:spPr>
          <a:xfrm>
            <a:off x="6197600" y="6470413"/>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www.csis.org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/analysis/cloud-act-and-transatlantic-trust</a:t>
            </a:r>
          </a:p>
        </p:txBody>
      </p:sp>
      <p:pic>
        <p:nvPicPr>
          <p:cNvPr id="7" name="Picture 6">
            <a:extLst>
              <a:ext uri="{FF2B5EF4-FFF2-40B4-BE49-F238E27FC236}">
                <a16:creationId xmlns:a16="http://schemas.microsoft.com/office/drawing/2014/main" id="{4FD7AA94-0C0C-3D73-C474-B7505C9DD9C3}"/>
              </a:ext>
            </a:extLst>
          </p:cNvPr>
          <p:cNvPicPr>
            <a:picLocks noChangeAspect="1"/>
          </p:cNvPicPr>
          <p:nvPr/>
        </p:nvPicPr>
        <p:blipFill>
          <a:blip r:embed="rId5"/>
          <a:stretch>
            <a:fillRect/>
          </a:stretch>
        </p:blipFill>
        <p:spPr>
          <a:xfrm>
            <a:off x="9410054" y="5045151"/>
            <a:ext cx="2781946" cy="1412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Software as a Service is Fully Managed"/>
          <p:cNvSpPr txBox="1">
            <a:spLocks noGrp="1"/>
          </p:cNvSpPr>
          <p:nvPr>
            <p:ph type="title"/>
          </p:nvPr>
        </p:nvSpPr>
        <p:spPr>
          <a:prstGeom prst="rect">
            <a:avLst/>
          </a:prstGeom>
        </p:spPr>
        <p:txBody>
          <a:bodyPr/>
          <a:lstStyle/>
          <a:p>
            <a:r>
              <a:rPr lang="en-US" dirty="0"/>
              <a:t>“X</a:t>
            </a:r>
            <a:r>
              <a:rPr dirty="0"/>
              <a:t> as a Service</a:t>
            </a:r>
            <a:r>
              <a:rPr lang="en-US" dirty="0"/>
              <a:t>" offers several abstractions to choose from depending on your needs</a:t>
            </a:r>
            <a:endParaRPr dirty="0"/>
          </a:p>
        </p:txBody>
      </p:sp>
      <p:sp>
        <p:nvSpPr>
          <p:cNvPr id="358" name="Vendor-managed"/>
          <p:cNvSpPr txBox="1"/>
          <p:nvPr/>
        </p:nvSpPr>
        <p:spPr>
          <a:xfrm>
            <a:off x="9941574" y="6335617"/>
            <a:ext cx="1891848" cy="259045"/>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gn="ctr" defTabSz="2438337">
              <a:defRPr sz="2700" i="1">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350" b="0" i="1" u="none" strike="noStrike" kern="1200" cap="none" spc="0" normalizeH="0" baseline="0" noProof="0" dirty="0">
                <a:ln>
                  <a:noFill/>
                </a:ln>
                <a:solidFill>
                  <a:prstClr val="black"/>
                </a:solidFill>
                <a:effectLst/>
                <a:uLnTx/>
                <a:uFillTx/>
                <a:latin typeface="Helvetica Neue"/>
                <a:ea typeface="Helvetica Neue"/>
                <a:cs typeface="Helvetica Neue"/>
                <a:sym typeface="Helvetica Neue"/>
              </a:rPr>
              <a:t>Vendor-managed</a:t>
            </a:r>
          </a:p>
        </p:txBody>
      </p:sp>
      <p:grpSp>
        <p:nvGrpSpPr>
          <p:cNvPr id="384" name="Group"/>
          <p:cNvGrpSpPr/>
          <p:nvPr/>
        </p:nvGrpSpPr>
        <p:grpSpPr>
          <a:xfrm>
            <a:off x="6400800" y="1819766"/>
            <a:ext cx="1681398" cy="4157409"/>
            <a:chOff x="0" y="-1"/>
            <a:chExt cx="3362793" cy="8232468"/>
          </a:xfrm>
        </p:grpSpPr>
        <p:grpSp>
          <p:nvGrpSpPr>
            <p:cNvPr id="361" name="Physical data center"/>
            <p:cNvGrpSpPr/>
            <p:nvPr/>
          </p:nvGrpSpPr>
          <p:grpSpPr>
            <a:xfrm>
              <a:off x="76118" y="6644628"/>
              <a:ext cx="3210555" cy="766026"/>
              <a:chOff x="-1" y="-1"/>
              <a:chExt cx="3210554" cy="766025"/>
            </a:xfrm>
          </p:grpSpPr>
          <p:sp>
            <p:nvSpPr>
              <p:cNvPr id="359"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60" name="Physical data center"/>
              <p:cNvSpPr txBox="1"/>
              <p:nvPr/>
            </p:nvSpPr>
            <p:spPr>
              <a:xfrm>
                <a:off x="-1" y="149387"/>
                <a:ext cx="3210554" cy="4672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Physical data center</a:t>
                </a:r>
              </a:p>
            </p:txBody>
          </p:sp>
        </p:grpSp>
        <p:grpSp>
          <p:nvGrpSpPr>
            <p:cNvPr id="364" name="Network"/>
            <p:cNvGrpSpPr/>
            <p:nvPr/>
          </p:nvGrpSpPr>
          <p:grpSpPr>
            <a:xfrm>
              <a:off x="76118" y="5691215"/>
              <a:ext cx="3210555" cy="766026"/>
              <a:chOff x="-1" y="-1"/>
              <a:chExt cx="3210554" cy="766025"/>
            </a:xfrm>
          </p:grpSpPr>
          <p:sp>
            <p:nvSpPr>
              <p:cNvPr id="362"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63" name="Network"/>
              <p:cNvSpPr txBox="1"/>
              <p:nvPr/>
            </p:nvSpPr>
            <p:spPr>
              <a:xfrm>
                <a:off x="-1" y="149387"/>
                <a:ext cx="3210554" cy="4672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Network</a:t>
                </a:r>
              </a:p>
            </p:txBody>
          </p:sp>
        </p:grpSp>
        <p:grpSp>
          <p:nvGrpSpPr>
            <p:cNvPr id="367" name="Storage"/>
            <p:cNvGrpSpPr/>
            <p:nvPr/>
          </p:nvGrpSpPr>
          <p:grpSpPr>
            <a:xfrm>
              <a:off x="76118" y="4737800"/>
              <a:ext cx="3210555" cy="766027"/>
              <a:chOff x="-1" y="-1"/>
              <a:chExt cx="3210554" cy="766026"/>
            </a:xfrm>
          </p:grpSpPr>
          <p:sp>
            <p:nvSpPr>
              <p:cNvPr id="365" name="Rectangle"/>
              <p:cNvSpPr/>
              <p:nvPr/>
            </p:nvSpPr>
            <p:spPr>
              <a:xfrm>
                <a:off x="-1" y="-1"/>
                <a:ext cx="3210554" cy="766026"/>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66" name="Storage"/>
              <p:cNvSpPr txBox="1"/>
              <p:nvPr/>
            </p:nvSpPr>
            <p:spPr>
              <a:xfrm>
                <a:off x="-1" y="149388"/>
                <a:ext cx="3210554" cy="46724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Storage</a:t>
                </a:r>
              </a:p>
            </p:txBody>
          </p:sp>
        </p:grpSp>
        <p:grpSp>
          <p:nvGrpSpPr>
            <p:cNvPr id="370" name="Physical Server"/>
            <p:cNvGrpSpPr/>
            <p:nvPr/>
          </p:nvGrpSpPr>
          <p:grpSpPr>
            <a:xfrm>
              <a:off x="76118" y="3784385"/>
              <a:ext cx="3210555" cy="766027"/>
              <a:chOff x="-1" y="-1"/>
              <a:chExt cx="3210554" cy="766026"/>
            </a:xfrm>
          </p:grpSpPr>
          <p:sp>
            <p:nvSpPr>
              <p:cNvPr id="368" name="Rectangle"/>
              <p:cNvSpPr/>
              <p:nvPr/>
            </p:nvSpPr>
            <p:spPr>
              <a:xfrm>
                <a:off x="-1" y="-1"/>
                <a:ext cx="3210554" cy="766026"/>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69" name="Physical Server"/>
              <p:cNvSpPr txBox="1"/>
              <p:nvPr/>
            </p:nvSpPr>
            <p:spPr>
              <a:xfrm>
                <a:off x="-1" y="149388"/>
                <a:ext cx="3210554" cy="46724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Physical Server</a:t>
                </a:r>
              </a:p>
            </p:txBody>
          </p:sp>
        </p:grpSp>
        <p:grpSp>
          <p:nvGrpSpPr>
            <p:cNvPr id="373" name="Operating System"/>
            <p:cNvGrpSpPr/>
            <p:nvPr/>
          </p:nvGrpSpPr>
          <p:grpSpPr>
            <a:xfrm>
              <a:off x="76118" y="1906829"/>
              <a:ext cx="3210555" cy="766026"/>
              <a:chOff x="-1" y="-1"/>
              <a:chExt cx="3210554" cy="766025"/>
            </a:xfrm>
          </p:grpSpPr>
          <p:sp>
            <p:nvSpPr>
              <p:cNvPr id="371" name="Rectangle"/>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72" name="Operating System"/>
              <p:cNvSpPr txBox="1"/>
              <p:nvPr/>
            </p:nvSpPr>
            <p:spPr>
              <a:xfrm>
                <a:off x="-1" y="149387"/>
                <a:ext cx="3210554" cy="4672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Operating System</a:t>
                </a:r>
              </a:p>
            </p:txBody>
          </p:sp>
        </p:grpSp>
        <p:grpSp>
          <p:nvGrpSpPr>
            <p:cNvPr id="376" name="Middleware"/>
            <p:cNvGrpSpPr/>
            <p:nvPr/>
          </p:nvGrpSpPr>
          <p:grpSpPr>
            <a:xfrm>
              <a:off x="76118" y="953414"/>
              <a:ext cx="3210555" cy="766026"/>
              <a:chOff x="-1" y="-1"/>
              <a:chExt cx="3210554" cy="766025"/>
            </a:xfrm>
          </p:grpSpPr>
          <p:sp>
            <p:nvSpPr>
              <p:cNvPr id="374" name="Rectangle"/>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75" name="Middleware"/>
              <p:cNvSpPr txBox="1"/>
              <p:nvPr/>
            </p:nvSpPr>
            <p:spPr>
              <a:xfrm>
                <a:off x="-1" y="149387"/>
                <a:ext cx="3210554" cy="4672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dirty="0">
                    <a:ln>
                      <a:noFill/>
                    </a:ln>
                    <a:solidFill>
                      <a:prstClr val="black"/>
                    </a:solidFill>
                    <a:effectLst/>
                    <a:uLnTx/>
                    <a:uFillTx/>
                    <a:latin typeface="Helvetica Neue"/>
                    <a:ea typeface="Helvetica Neue"/>
                    <a:cs typeface="Helvetica Neue"/>
                    <a:sym typeface="Helvetica Neue"/>
                  </a:rPr>
                  <a:t>Middleware</a:t>
                </a:r>
              </a:p>
            </p:txBody>
          </p:sp>
        </p:grpSp>
        <p:grpSp>
          <p:nvGrpSpPr>
            <p:cNvPr id="379" name="Application"/>
            <p:cNvGrpSpPr/>
            <p:nvPr/>
          </p:nvGrpSpPr>
          <p:grpSpPr>
            <a:xfrm>
              <a:off x="76118" y="-1"/>
              <a:ext cx="3210555" cy="766026"/>
              <a:chOff x="-1" y="-1"/>
              <a:chExt cx="3210554" cy="766025"/>
            </a:xfrm>
          </p:grpSpPr>
          <p:sp>
            <p:nvSpPr>
              <p:cNvPr id="377" name="Rectangle"/>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78" name="Application"/>
              <p:cNvSpPr txBox="1"/>
              <p:nvPr/>
            </p:nvSpPr>
            <p:spPr>
              <a:xfrm>
                <a:off x="-1" y="149387"/>
                <a:ext cx="3210554" cy="4672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Application</a:t>
                </a:r>
              </a:p>
            </p:txBody>
          </p:sp>
        </p:grpSp>
        <p:grpSp>
          <p:nvGrpSpPr>
            <p:cNvPr id="382" name="Virtualization"/>
            <p:cNvGrpSpPr/>
            <p:nvPr/>
          </p:nvGrpSpPr>
          <p:grpSpPr>
            <a:xfrm>
              <a:off x="76118" y="2860243"/>
              <a:ext cx="3210555" cy="766027"/>
              <a:chOff x="-1" y="-1"/>
              <a:chExt cx="3210554" cy="766026"/>
            </a:xfrm>
          </p:grpSpPr>
          <p:sp>
            <p:nvSpPr>
              <p:cNvPr id="380" name="Rectangle"/>
              <p:cNvSpPr/>
              <p:nvPr/>
            </p:nvSpPr>
            <p:spPr>
              <a:xfrm>
                <a:off x="-1" y="-1"/>
                <a:ext cx="3210554" cy="766026"/>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81" name="Virtualization"/>
              <p:cNvSpPr txBox="1"/>
              <p:nvPr/>
            </p:nvSpPr>
            <p:spPr>
              <a:xfrm>
                <a:off x="-1" y="149388"/>
                <a:ext cx="3210554" cy="46724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dirty="0">
                    <a:ln>
                      <a:noFill/>
                    </a:ln>
                    <a:solidFill>
                      <a:prstClr val="black"/>
                    </a:solidFill>
                    <a:effectLst/>
                    <a:uLnTx/>
                    <a:uFillTx/>
                    <a:latin typeface="Helvetica Neue"/>
                    <a:ea typeface="Helvetica Neue"/>
                    <a:cs typeface="Helvetica Neue"/>
                    <a:sym typeface="Helvetica Neue"/>
                  </a:rPr>
                  <a:t>Virtualization</a:t>
                </a:r>
              </a:p>
            </p:txBody>
          </p:sp>
        </p:grpSp>
        <p:sp>
          <p:nvSpPr>
            <p:cNvPr id="383" name="IaaS"/>
            <p:cNvSpPr/>
            <p:nvPr/>
          </p:nvSpPr>
          <p:spPr>
            <a:xfrm>
              <a:off x="0" y="7734744"/>
              <a:ext cx="3362793" cy="49772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6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3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IaaS</a:t>
              </a:r>
            </a:p>
          </p:txBody>
        </p:sp>
      </p:grpSp>
      <p:grpSp>
        <p:nvGrpSpPr>
          <p:cNvPr id="410" name="Group"/>
          <p:cNvGrpSpPr/>
          <p:nvPr/>
        </p:nvGrpSpPr>
        <p:grpSpPr>
          <a:xfrm>
            <a:off x="9941574" y="1791947"/>
            <a:ext cx="1935663" cy="4185226"/>
            <a:chOff x="0" y="-1"/>
            <a:chExt cx="3362793" cy="8276088"/>
          </a:xfrm>
        </p:grpSpPr>
        <p:grpSp>
          <p:nvGrpSpPr>
            <p:cNvPr id="387" name="Physical data center"/>
            <p:cNvGrpSpPr/>
            <p:nvPr/>
          </p:nvGrpSpPr>
          <p:grpSpPr>
            <a:xfrm>
              <a:off x="76118" y="6644629"/>
              <a:ext cx="3210555" cy="766026"/>
              <a:chOff x="-1" y="-1"/>
              <a:chExt cx="3210554" cy="766025"/>
            </a:xfrm>
          </p:grpSpPr>
          <p:sp>
            <p:nvSpPr>
              <p:cNvPr id="385"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86" name="Physical data center"/>
              <p:cNvSpPr txBox="1"/>
              <p:nvPr/>
            </p:nvSpPr>
            <p:spPr>
              <a:xfrm>
                <a:off x="-1" y="149712"/>
                <a:ext cx="3210554" cy="4666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Physical data center</a:t>
                </a:r>
              </a:p>
            </p:txBody>
          </p:sp>
        </p:grpSp>
        <p:grpSp>
          <p:nvGrpSpPr>
            <p:cNvPr id="390" name="Network"/>
            <p:cNvGrpSpPr/>
            <p:nvPr/>
          </p:nvGrpSpPr>
          <p:grpSpPr>
            <a:xfrm>
              <a:off x="76118" y="5691214"/>
              <a:ext cx="3210555" cy="766026"/>
              <a:chOff x="-1" y="-1"/>
              <a:chExt cx="3210554" cy="766025"/>
            </a:xfrm>
          </p:grpSpPr>
          <p:sp>
            <p:nvSpPr>
              <p:cNvPr id="388"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89" name="Network"/>
              <p:cNvSpPr txBox="1"/>
              <p:nvPr/>
            </p:nvSpPr>
            <p:spPr>
              <a:xfrm>
                <a:off x="-1" y="149712"/>
                <a:ext cx="3210554" cy="4666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Network</a:t>
                </a:r>
              </a:p>
            </p:txBody>
          </p:sp>
        </p:grpSp>
        <p:grpSp>
          <p:nvGrpSpPr>
            <p:cNvPr id="393" name="Storage"/>
            <p:cNvGrpSpPr/>
            <p:nvPr/>
          </p:nvGrpSpPr>
          <p:grpSpPr>
            <a:xfrm>
              <a:off x="76118" y="4737800"/>
              <a:ext cx="3210555" cy="766026"/>
              <a:chOff x="-1" y="-1"/>
              <a:chExt cx="3210554" cy="766025"/>
            </a:xfrm>
          </p:grpSpPr>
          <p:sp>
            <p:nvSpPr>
              <p:cNvPr id="391"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92" name="Storage"/>
              <p:cNvSpPr txBox="1"/>
              <p:nvPr/>
            </p:nvSpPr>
            <p:spPr>
              <a:xfrm>
                <a:off x="-1" y="149712"/>
                <a:ext cx="3210554" cy="4666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Storage</a:t>
                </a:r>
              </a:p>
            </p:txBody>
          </p:sp>
        </p:grpSp>
        <p:grpSp>
          <p:nvGrpSpPr>
            <p:cNvPr id="396" name="Physical Server"/>
            <p:cNvGrpSpPr/>
            <p:nvPr/>
          </p:nvGrpSpPr>
          <p:grpSpPr>
            <a:xfrm>
              <a:off x="76118" y="3784386"/>
              <a:ext cx="3210555" cy="766026"/>
              <a:chOff x="-1" y="-1"/>
              <a:chExt cx="3210554" cy="766025"/>
            </a:xfrm>
          </p:grpSpPr>
          <p:sp>
            <p:nvSpPr>
              <p:cNvPr id="394"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95" name="Physical Server"/>
              <p:cNvSpPr txBox="1"/>
              <p:nvPr/>
            </p:nvSpPr>
            <p:spPr>
              <a:xfrm>
                <a:off x="-1" y="149712"/>
                <a:ext cx="3210554" cy="4666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Physical Server</a:t>
                </a:r>
              </a:p>
            </p:txBody>
          </p:sp>
        </p:grpSp>
        <p:grpSp>
          <p:nvGrpSpPr>
            <p:cNvPr id="399" name="Operating System"/>
            <p:cNvGrpSpPr/>
            <p:nvPr/>
          </p:nvGrpSpPr>
          <p:grpSpPr>
            <a:xfrm>
              <a:off x="76118" y="1906829"/>
              <a:ext cx="3210555" cy="766026"/>
              <a:chOff x="-1" y="-1"/>
              <a:chExt cx="3210554" cy="766025"/>
            </a:xfrm>
          </p:grpSpPr>
          <p:sp>
            <p:nvSpPr>
              <p:cNvPr id="397"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98" name="Operating System"/>
              <p:cNvSpPr txBox="1"/>
              <p:nvPr/>
            </p:nvSpPr>
            <p:spPr>
              <a:xfrm>
                <a:off x="-1" y="149712"/>
                <a:ext cx="3210554" cy="4666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Operating System</a:t>
                </a:r>
              </a:p>
            </p:txBody>
          </p:sp>
        </p:grpSp>
        <p:grpSp>
          <p:nvGrpSpPr>
            <p:cNvPr id="402" name="Middleware"/>
            <p:cNvGrpSpPr/>
            <p:nvPr/>
          </p:nvGrpSpPr>
          <p:grpSpPr>
            <a:xfrm>
              <a:off x="76118" y="953414"/>
              <a:ext cx="3210555" cy="766026"/>
              <a:chOff x="-1" y="-1"/>
              <a:chExt cx="3210554" cy="766025"/>
            </a:xfrm>
          </p:grpSpPr>
          <p:sp>
            <p:nvSpPr>
              <p:cNvPr id="400"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401" name="Middleware"/>
              <p:cNvSpPr txBox="1"/>
              <p:nvPr/>
            </p:nvSpPr>
            <p:spPr>
              <a:xfrm>
                <a:off x="-1" y="149712"/>
                <a:ext cx="3210554" cy="4666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Middleware</a:t>
                </a:r>
              </a:p>
            </p:txBody>
          </p:sp>
        </p:grpSp>
        <p:grpSp>
          <p:nvGrpSpPr>
            <p:cNvPr id="405" name="Application"/>
            <p:cNvGrpSpPr/>
            <p:nvPr/>
          </p:nvGrpSpPr>
          <p:grpSpPr>
            <a:xfrm>
              <a:off x="76118" y="-1"/>
              <a:ext cx="3210555" cy="766026"/>
              <a:chOff x="-1" y="-1"/>
              <a:chExt cx="3210554" cy="766025"/>
            </a:xfrm>
          </p:grpSpPr>
          <p:sp>
            <p:nvSpPr>
              <p:cNvPr id="403"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404" name="Application"/>
              <p:cNvSpPr txBox="1"/>
              <p:nvPr/>
            </p:nvSpPr>
            <p:spPr>
              <a:xfrm>
                <a:off x="-1" y="149712"/>
                <a:ext cx="3210554" cy="4666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Application</a:t>
                </a:r>
              </a:p>
            </p:txBody>
          </p:sp>
        </p:grpSp>
        <p:grpSp>
          <p:nvGrpSpPr>
            <p:cNvPr id="408" name="Virtualization"/>
            <p:cNvGrpSpPr/>
            <p:nvPr/>
          </p:nvGrpSpPr>
          <p:grpSpPr>
            <a:xfrm>
              <a:off x="76118" y="2860244"/>
              <a:ext cx="3210555" cy="766026"/>
              <a:chOff x="-1" y="-1"/>
              <a:chExt cx="3210554" cy="766025"/>
            </a:xfrm>
          </p:grpSpPr>
          <p:sp>
            <p:nvSpPr>
              <p:cNvPr id="406" name="Rectangle"/>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407" name="Virtualization"/>
              <p:cNvSpPr txBox="1"/>
              <p:nvPr/>
            </p:nvSpPr>
            <p:spPr>
              <a:xfrm>
                <a:off x="-1" y="149712"/>
                <a:ext cx="3210554" cy="4666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Virtualization</a:t>
                </a:r>
              </a:p>
            </p:txBody>
          </p:sp>
        </p:grpSp>
        <p:sp>
          <p:nvSpPr>
            <p:cNvPr id="409" name="SaaS"/>
            <p:cNvSpPr/>
            <p:nvPr/>
          </p:nvSpPr>
          <p:spPr>
            <a:xfrm>
              <a:off x="0" y="7779052"/>
              <a:ext cx="3362793" cy="49703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6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3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SaaS</a:t>
              </a:r>
            </a:p>
          </p:txBody>
        </p:sp>
      </p:grpSp>
      <p:sp>
        <p:nvSpPr>
          <p:cNvPr id="5" name="Text Placeholder 4">
            <a:extLst>
              <a:ext uri="{FF2B5EF4-FFF2-40B4-BE49-F238E27FC236}">
                <a16:creationId xmlns:a16="http://schemas.microsoft.com/office/drawing/2014/main" id="{C0FA7232-F829-63E7-73BA-735F56174D7D}"/>
              </a:ext>
            </a:extLst>
          </p:cNvPr>
          <p:cNvSpPr>
            <a:spLocks noGrp="1"/>
          </p:cNvSpPr>
          <p:nvPr>
            <p:ph type="body" idx="1"/>
          </p:nvPr>
        </p:nvSpPr>
        <p:spPr>
          <a:xfrm>
            <a:off x="838200" y="1500160"/>
            <a:ext cx="3234789" cy="4351339"/>
          </a:xfrm>
        </p:spPr>
        <p:txBody>
          <a:bodyPr>
            <a:normAutofit fontScale="92500"/>
          </a:bodyPr>
          <a:lstStyle/>
          <a:p>
            <a:r>
              <a:rPr lang="en-US" dirty="0"/>
              <a:t>Vendor manages different levels of the stack, achieving economies of scale</a:t>
            </a:r>
          </a:p>
          <a:p>
            <a:r>
              <a:rPr lang="en-US" dirty="0"/>
              <a:t>When would you choose one over the other?</a:t>
            </a:r>
          </a:p>
          <a:p>
            <a:r>
              <a:rPr lang="en-US" dirty="0"/>
              <a:t>Explore some options at </a:t>
            </a:r>
            <a:r>
              <a:rPr lang="en-US" dirty="0">
                <a:hlinkClick r:id="rId3"/>
              </a:rPr>
              <a:t>https://comparecloud.in/</a:t>
            </a:r>
            <a:r>
              <a:rPr lang="en-US" dirty="0"/>
              <a:t> </a:t>
            </a:r>
          </a:p>
          <a:p>
            <a:endParaRPr lang="en-US" dirty="0"/>
          </a:p>
          <a:p>
            <a:endParaRPr lang="en-US" dirty="0"/>
          </a:p>
        </p:txBody>
      </p:sp>
      <p:sp>
        <p:nvSpPr>
          <p:cNvPr id="6" name="Self-managed">
            <a:extLst>
              <a:ext uri="{FF2B5EF4-FFF2-40B4-BE49-F238E27FC236}">
                <a16:creationId xmlns:a16="http://schemas.microsoft.com/office/drawing/2014/main" id="{D241E2A1-41CD-951D-FC23-D7680B968493}"/>
              </a:ext>
            </a:extLst>
          </p:cNvPr>
          <p:cNvSpPr txBox="1"/>
          <p:nvPr/>
        </p:nvSpPr>
        <p:spPr>
          <a:xfrm>
            <a:off x="4684000" y="6289168"/>
            <a:ext cx="1630637" cy="259045"/>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lgn="ctr" defTabSz="2438337">
              <a:defRPr sz="2700" i="1">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350" b="0" i="1" u="none" strike="noStrike" kern="1200" cap="none" spc="0" normalizeH="0" baseline="0" noProof="0" dirty="0">
                <a:ln>
                  <a:noFill/>
                </a:ln>
                <a:solidFill>
                  <a:prstClr val="black"/>
                </a:solidFill>
                <a:effectLst/>
                <a:uLnTx/>
                <a:uFillTx/>
                <a:latin typeface="Helvetica Neue"/>
                <a:ea typeface="Helvetica Neue"/>
                <a:cs typeface="Helvetica Neue"/>
                <a:sym typeface="Helvetica Neue"/>
              </a:rPr>
              <a:t>Self-managed</a:t>
            </a:r>
          </a:p>
        </p:txBody>
      </p:sp>
      <p:grpSp>
        <p:nvGrpSpPr>
          <p:cNvPr id="7" name="Group">
            <a:extLst>
              <a:ext uri="{FF2B5EF4-FFF2-40B4-BE49-F238E27FC236}">
                <a16:creationId xmlns:a16="http://schemas.microsoft.com/office/drawing/2014/main" id="{31F9CF9C-7B8B-9F27-8F7C-7B4A6D3F593F}"/>
              </a:ext>
            </a:extLst>
          </p:cNvPr>
          <p:cNvGrpSpPr/>
          <p:nvPr/>
        </p:nvGrpSpPr>
        <p:grpSpPr>
          <a:xfrm>
            <a:off x="4671299" y="1819766"/>
            <a:ext cx="1681397" cy="4219336"/>
            <a:chOff x="0" y="-1"/>
            <a:chExt cx="3362793" cy="8438670"/>
          </a:xfrm>
        </p:grpSpPr>
        <p:grpSp>
          <p:nvGrpSpPr>
            <p:cNvPr id="8" name="Physical data center">
              <a:extLst>
                <a:ext uri="{FF2B5EF4-FFF2-40B4-BE49-F238E27FC236}">
                  <a16:creationId xmlns:a16="http://schemas.microsoft.com/office/drawing/2014/main" id="{D1040FF5-8655-0F73-B158-D2ACF3CED348}"/>
                </a:ext>
              </a:extLst>
            </p:cNvPr>
            <p:cNvGrpSpPr/>
            <p:nvPr/>
          </p:nvGrpSpPr>
          <p:grpSpPr>
            <a:xfrm>
              <a:off x="76118" y="6648286"/>
              <a:ext cx="3210555" cy="766026"/>
              <a:chOff x="-1" y="-1"/>
              <a:chExt cx="3210554" cy="766025"/>
            </a:xfrm>
          </p:grpSpPr>
          <p:sp>
            <p:nvSpPr>
              <p:cNvPr id="31" name="Rectangle">
                <a:extLst>
                  <a:ext uri="{FF2B5EF4-FFF2-40B4-BE49-F238E27FC236}">
                    <a16:creationId xmlns:a16="http://schemas.microsoft.com/office/drawing/2014/main" id="{7DE2B210-B5B5-37C4-A9B6-9976502E3755}"/>
                  </a:ext>
                </a:extLst>
              </p:cNvPr>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2" name="Physical data center">
                <a:extLst>
                  <a:ext uri="{FF2B5EF4-FFF2-40B4-BE49-F238E27FC236}">
                    <a16:creationId xmlns:a16="http://schemas.microsoft.com/office/drawing/2014/main" id="{0C3D2050-9E83-A99B-ACF4-463676DED800}"/>
                  </a:ext>
                </a:extLst>
              </p:cNvPr>
              <p:cNvSpPr txBox="1"/>
              <p:nvPr/>
            </p:nvSpPr>
            <p:spPr>
              <a:xfrm>
                <a:off x="-1" y="147051"/>
                <a:ext cx="3210554"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Physical data center</a:t>
                </a:r>
              </a:p>
            </p:txBody>
          </p:sp>
        </p:grpSp>
        <p:grpSp>
          <p:nvGrpSpPr>
            <p:cNvPr id="9" name="Network">
              <a:extLst>
                <a:ext uri="{FF2B5EF4-FFF2-40B4-BE49-F238E27FC236}">
                  <a16:creationId xmlns:a16="http://schemas.microsoft.com/office/drawing/2014/main" id="{A4C27095-BA67-8857-49BF-4101653FD595}"/>
                </a:ext>
              </a:extLst>
            </p:cNvPr>
            <p:cNvGrpSpPr/>
            <p:nvPr/>
          </p:nvGrpSpPr>
          <p:grpSpPr>
            <a:xfrm>
              <a:off x="76118" y="5698532"/>
              <a:ext cx="3210555" cy="766026"/>
              <a:chOff x="-1" y="-1"/>
              <a:chExt cx="3210554" cy="766025"/>
            </a:xfrm>
          </p:grpSpPr>
          <p:sp>
            <p:nvSpPr>
              <p:cNvPr id="29" name="Rectangle">
                <a:extLst>
                  <a:ext uri="{FF2B5EF4-FFF2-40B4-BE49-F238E27FC236}">
                    <a16:creationId xmlns:a16="http://schemas.microsoft.com/office/drawing/2014/main" id="{FC534D81-AA34-35E4-381B-B21CEB473710}"/>
                  </a:ext>
                </a:extLst>
              </p:cNvPr>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30" name="Network">
                <a:extLst>
                  <a:ext uri="{FF2B5EF4-FFF2-40B4-BE49-F238E27FC236}">
                    <a16:creationId xmlns:a16="http://schemas.microsoft.com/office/drawing/2014/main" id="{4470441B-14B9-BD33-A536-FDE9C8529DC1}"/>
                  </a:ext>
                </a:extLst>
              </p:cNvPr>
              <p:cNvSpPr txBox="1"/>
              <p:nvPr/>
            </p:nvSpPr>
            <p:spPr>
              <a:xfrm>
                <a:off x="-1" y="147051"/>
                <a:ext cx="3210554"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dirty="0">
                    <a:ln>
                      <a:noFill/>
                    </a:ln>
                    <a:solidFill>
                      <a:prstClr val="black"/>
                    </a:solidFill>
                    <a:effectLst/>
                    <a:uLnTx/>
                    <a:uFillTx/>
                    <a:latin typeface="Helvetica Neue"/>
                    <a:ea typeface="Helvetica Neue"/>
                    <a:cs typeface="Helvetica Neue"/>
                    <a:sym typeface="Helvetica Neue"/>
                  </a:rPr>
                  <a:t>Network</a:t>
                </a:r>
              </a:p>
            </p:txBody>
          </p:sp>
        </p:grpSp>
        <p:grpSp>
          <p:nvGrpSpPr>
            <p:cNvPr id="10" name="Storage">
              <a:extLst>
                <a:ext uri="{FF2B5EF4-FFF2-40B4-BE49-F238E27FC236}">
                  <a16:creationId xmlns:a16="http://schemas.microsoft.com/office/drawing/2014/main" id="{EAC8358A-3050-89F2-9E40-CA2A2AB10C98}"/>
                </a:ext>
              </a:extLst>
            </p:cNvPr>
            <p:cNvGrpSpPr/>
            <p:nvPr/>
          </p:nvGrpSpPr>
          <p:grpSpPr>
            <a:xfrm>
              <a:off x="76118" y="4748775"/>
              <a:ext cx="3210555" cy="766027"/>
              <a:chOff x="-1" y="-1"/>
              <a:chExt cx="3210554" cy="766026"/>
            </a:xfrm>
          </p:grpSpPr>
          <p:sp>
            <p:nvSpPr>
              <p:cNvPr id="27" name="Rectangle">
                <a:extLst>
                  <a:ext uri="{FF2B5EF4-FFF2-40B4-BE49-F238E27FC236}">
                    <a16:creationId xmlns:a16="http://schemas.microsoft.com/office/drawing/2014/main" id="{10767639-4854-F24D-2713-2A9B5782E8E2}"/>
                  </a:ext>
                </a:extLst>
              </p:cNvPr>
              <p:cNvSpPr/>
              <p:nvPr/>
            </p:nvSpPr>
            <p:spPr>
              <a:xfrm>
                <a:off x="-1" y="-1"/>
                <a:ext cx="3210554" cy="766026"/>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28" name="Storage">
                <a:extLst>
                  <a:ext uri="{FF2B5EF4-FFF2-40B4-BE49-F238E27FC236}">
                    <a16:creationId xmlns:a16="http://schemas.microsoft.com/office/drawing/2014/main" id="{1B2A3E50-8217-4CFB-E1A0-D240141187F4}"/>
                  </a:ext>
                </a:extLst>
              </p:cNvPr>
              <p:cNvSpPr txBox="1"/>
              <p:nvPr/>
            </p:nvSpPr>
            <p:spPr>
              <a:xfrm>
                <a:off x="-1" y="147051"/>
                <a:ext cx="3210554"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Storage</a:t>
                </a:r>
              </a:p>
            </p:txBody>
          </p:sp>
        </p:grpSp>
        <p:grpSp>
          <p:nvGrpSpPr>
            <p:cNvPr id="11" name="Physical Server">
              <a:extLst>
                <a:ext uri="{FF2B5EF4-FFF2-40B4-BE49-F238E27FC236}">
                  <a16:creationId xmlns:a16="http://schemas.microsoft.com/office/drawing/2014/main" id="{BE79F167-EA90-2DC2-0E86-967C7C523122}"/>
                </a:ext>
              </a:extLst>
            </p:cNvPr>
            <p:cNvGrpSpPr/>
            <p:nvPr/>
          </p:nvGrpSpPr>
          <p:grpSpPr>
            <a:xfrm>
              <a:off x="76118" y="3799020"/>
              <a:ext cx="3210555" cy="766026"/>
              <a:chOff x="-1" y="-1"/>
              <a:chExt cx="3210554" cy="766025"/>
            </a:xfrm>
          </p:grpSpPr>
          <p:sp>
            <p:nvSpPr>
              <p:cNvPr id="25" name="Rectangle">
                <a:extLst>
                  <a:ext uri="{FF2B5EF4-FFF2-40B4-BE49-F238E27FC236}">
                    <a16:creationId xmlns:a16="http://schemas.microsoft.com/office/drawing/2014/main" id="{44387634-308F-C5C8-AA9A-C306BB1208DB}"/>
                  </a:ext>
                </a:extLst>
              </p:cNvPr>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26" name="Physical Server">
                <a:extLst>
                  <a:ext uri="{FF2B5EF4-FFF2-40B4-BE49-F238E27FC236}">
                    <a16:creationId xmlns:a16="http://schemas.microsoft.com/office/drawing/2014/main" id="{6CFE9005-8579-1D72-25F4-0BD2227A13AC}"/>
                  </a:ext>
                </a:extLst>
              </p:cNvPr>
              <p:cNvSpPr txBox="1"/>
              <p:nvPr/>
            </p:nvSpPr>
            <p:spPr>
              <a:xfrm>
                <a:off x="-1" y="147051"/>
                <a:ext cx="3210554"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Physical Server</a:t>
                </a:r>
              </a:p>
            </p:txBody>
          </p:sp>
        </p:grpSp>
        <p:grpSp>
          <p:nvGrpSpPr>
            <p:cNvPr id="12" name="Operating System">
              <a:extLst>
                <a:ext uri="{FF2B5EF4-FFF2-40B4-BE49-F238E27FC236}">
                  <a16:creationId xmlns:a16="http://schemas.microsoft.com/office/drawing/2014/main" id="{F7597312-D16A-59C9-8BBD-07483DE76B1B}"/>
                </a:ext>
              </a:extLst>
            </p:cNvPr>
            <p:cNvGrpSpPr/>
            <p:nvPr/>
          </p:nvGrpSpPr>
          <p:grpSpPr>
            <a:xfrm>
              <a:off x="76118" y="1899510"/>
              <a:ext cx="3210555" cy="766026"/>
              <a:chOff x="-1" y="-1"/>
              <a:chExt cx="3210554" cy="766025"/>
            </a:xfrm>
          </p:grpSpPr>
          <p:sp>
            <p:nvSpPr>
              <p:cNvPr id="23" name="Rectangle">
                <a:extLst>
                  <a:ext uri="{FF2B5EF4-FFF2-40B4-BE49-F238E27FC236}">
                    <a16:creationId xmlns:a16="http://schemas.microsoft.com/office/drawing/2014/main" id="{5AF9CF77-9F82-232D-3C4C-1A2291C35060}"/>
                  </a:ext>
                </a:extLst>
              </p:cNvPr>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24" name="Operating System">
                <a:extLst>
                  <a:ext uri="{FF2B5EF4-FFF2-40B4-BE49-F238E27FC236}">
                    <a16:creationId xmlns:a16="http://schemas.microsoft.com/office/drawing/2014/main" id="{21AE809A-111A-E302-A950-7911EC64A61B}"/>
                  </a:ext>
                </a:extLst>
              </p:cNvPr>
              <p:cNvSpPr txBox="1"/>
              <p:nvPr/>
            </p:nvSpPr>
            <p:spPr>
              <a:xfrm>
                <a:off x="-1" y="147051"/>
                <a:ext cx="3210554"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Operating System</a:t>
                </a:r>
              </a:p>
            </p:txBody>
          </p:sp>
        </p:grpSp>
        <p:grpSp>
          <p:nvGrpSpPr>
            <p:cNvPr id="13" name="Middleware">
              <a:extLst>
                <a:ext uri="{FF2B5EF4-FFF2-40B4-BE49-F238E27FC236}">
                  <a16:creationId xmlns:a16="http://schemas.microsoft.com/office/drawing/2014/main" id="{7D3C250E-F07D-DDD3-441E-1633477AAA8D}"/>
                </a:ext>
              </a:extLst>
            </p:cNvPr>
            <p:cNvGrpSpPr/>
            <p:nvPr/>
          </p:nvGrpSpPr>
          <p:grpSpPr>
            <a:xfrm>
              <a:off x="76118" y="949754"/>
              <a:ext cx="3210555" cy="766026"/>
              <a:chOff x="-1" y="-1"/>
              <a:chExt cx="3210554" cy="766025"/>
            </a:xfrm>
          </p:grpSpPr>
          <p:sp>
            <p:nvSpPr>
              <p:cNvPr id="21" name="Rectangle">
                <a:extLst>
                  <a:ext uri="{FF2B5EF4-FFF2-40B4-BE49-F238E27FC236}">
                    <a16:creationId xmlns:a16="http://schemas.microsoft.com/office/drawing/2014/main" id="{0B09179B-C2B8-810C-FEBC-C5290EC68E5E}"/>
                  </a:ext>
                </a:extLst>
              </p:cNvPr>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22" name="Middleware">
                <a:extLst>
                  <a:ext uri="{FF2B5EF4-FFF2-40B4-BE49-F238E27FC236}">
                    <a16:creationId xmlns:a16="http://schemas.microsoft.com/office/drawing/2014/main" id="{34D218FB-4013-8090-BED2-C23217E4401D}"/>
                  </a:ext>
                </a:extLst>
              </p:cNvPr>
              <p:cNvSpPr txBox="1"/>
              <p:nvPr/>
            </p:nvSpPr>
            <p:spPr>
              <a:xfrm>
                <a:off x="-1" y="147051"/>
                <a:ext cx="3210554"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Middleware</a:t>
                </a:r>
              </a:p>
            </p:txBody>
          </p:sp>
        </p:grpSp>
        <p:grpSp>
          <p:nvGrpSpPr>
            <p:cNvPr id="14" name="Application">
              <a:extLst>
                <a:ext uri="{FF2B5EF4-FFF2-40B4-BE49-F238E27FC236}">
                  <a16:creationId xmlns:a16="http://schemas.microsoft.com/office/drawing/2014/main" id="{6FC02D5E-4F94-71AE-9767-1208BC55E686}"/>
                </a:ext>
              </a:extLst>
            </p:cNvPr>
            <p:cNvGrpSpPr/>
            <p:nvPr/>
          </p:nvGrpSpPr>
          <p:grpSpPr>
            <a:xfrm>
              <a:off x="76118" y="-1"/>
              <a:ext cx="3210555" cy="766026"/>
              <a:chOff x="-1" y="-1"/>
              <a:chExt cx="3210554" cy="766025"/>
            </a:xfrm>
          </p:grpSpPr>
          <p:sp>
            <p:nvSpPr>
              <p:cNvPr id="19" name="Rectangle">
                <a:extLst>
                  <a:ext uri="{FF2B5EF4-FFF2-40B4-BE49-F238E27FC236}">
                    <a16:creationId xmlns:a16="http://schemas.microsoft.com/office/drawing/2014/main" id="{9EDC93B8-7A12-449E-6B51-ACBBC58F38B7}"/>
                  </a:ext>
                </a:extLst>
              </p:cNvPr>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20" name="Application">
                <a:extLst>
                  <a:ext uri="{FF2B5EF4-FFF2-40B4-BE49-F238E27FC236}">
                    <a16:creationId xmlns:a16="http://schemas.microsoft.com/office/drawing/2014/main" id="{BE17825E-839A-E5A6-09D2-F0931846DB59}"/>
                  </a:ext>
                </a:extLst>
              </p:cNvPr>
              <p:cNvSpPr txBox="1"/>
              <p:nvPr/>
            </p:nvSpPr>
            <p:spPr>
              <a:xfrm>
                <a:off x="-1" y="147051"/>
                <a:ext cx="3210554"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Application</a:t>
                </a:r>
              </a:p>
            </p:txBody>
          </p:sp>
        </p:grpSp>
        <p:sp>
          <p:nvSpPr>
            <p:cNvPr id="15" name="Traditional, on-premises computing">
              <a:extLst>
                <a:ext uri="{FF2B5EF4-FFF2-40B4-BE49-F238E27FC236}">
                  <a16:creationId xmlns:a16="http://schemas.microsoft.com/office/drawing/2014/main" id="{8BDC9703-6FE7-0A60-E546-BA8076A2E55C}"/>
                </a:ext>
              </a:extLst>
            </p:cNvPr>
            <p:cNvSpPr/>
            <p:nvPr/>
          </p:nvSpPr>
          <p:spPr>
            <a:xfrm>
              <a:off x="0" y="7535857"/>
              <a:ext cx="3362793" cy="90281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6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3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Traditional, on-premises computing</a:t>
              </a:r>
            </a:p>
          </p:txBody>
        </p:sp>
        <p:grpSp>
          <p:nvGrpSpPr>
            <p:cNvPr id="16" name="Virtualization">
              <a:extLst>
                <a:ext uri="{FF2B5EF4-FFF2-40B4-BE49-F238E27FC236}">
                  <a16:creationId xmlns:a16="http://schemas.microsoft.com/office/drawing/2014/main" id="{310C342C-FDEE-B74C-4696-B51524EDFD7A}"/>
                </a:ext>
              </a:extLst>
            </p:cNvPr>
            <p:cNvGrpSpPr/>
            <p:nvPr/>
          </p:nvGrpSpPr>
          <p:grpSpPr>
            <a:xfrm>
              <a:off x="76118" y="2849265"/>
              <a:ext cx="3210555" cy="766026"/>
              <a:chOff x="-1" y="-1"/>
              <a:chExt cx="3210554" cy="766025"/>
            </a:xfrm>
          </p:grpSpPr>
          <p:sp>
            <p:nvSpPr>
              <p:cNvPr id="17" name="Rectangle">
                <a:extLst>
                  <a:ext uri="{FF2B5EF4-FFF2-40B4-BE49-F238E27FC236}">
                    <a16:creationId xmlns:a16="http://schemas.microsoft.com/office/drawing/2014/main" id="{A10D939D-EE2E-34D1-810D-9E648F16204A}"/>
                  </a:ext>
                </a:extLst>
              </p:cNvPr>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18" name="Virtualization">
                <a:extLst>
                  <a:ext uri="{FF2B5EF4-FFF2-40B4-BE49-F238E27FC236}">
                    <a16:creationId xmlns:a16="http://schemas.microsoft.com/office/drawing/2014/main" id="{ABCDA61C-72A5-8AB3-6852-C4DDE5384C05}"/>
                  </a:ext>
                </a:extLst>
              </p:cNvPr>
              <p:cNvSpPr txBox="1"/>
              <p:nvPr/>
            </p:nvSpPr>
            <p:spPr>
              <a:xfrm>
                <a:off x="-1" y="147051"/>
                <a:ext cx="3210554" cy="47192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Virtualization</a:t>
                </a:r>
              </a:p>
            </p:txBody>
          </p:sp>
        </p:grpSp>
      </p:grpSp>
      <p:grpSp>
        <p:nvGrpSpPr>
          <p:cNvPr id="33" name="Group">
            <a:extLst>
              <a:ext uri="{FF2B5EF4-FFF2-40B4-BE49-F238E27FC236}">
                <a16:creationId xmlns:a16="http://schemas.microsoft.com/office/drawing/2014/main" id="{E1AC5474-87A5-0AB4-6576-FAA8237760C5}"/>
              </a:ext>
            </a:extLst>
          </p:cNvPr>
          <p:cNvGrpSpPr/>
          <p:nvPr/>
        </p:nvGrpSpPr>
        <p:grpSpPr>
          <a:xfrm>
            <a:off x="8119012" y="1799089"/>
            <a:ext cx="1747689" cy="4178085"/>
            <a:chOff x="0" y="-1"/>
            <a:chExt cx="3362793" cy="8231198"/>
          </a:xfrm>
        </p:grpSpPr>
        <p:grpSp>
          <p:nvGrpSpPr>
            <p:cNvPr id="34" name="Physical data center">
              <a:extLst>
                <a:ext uri="{FF2B5EF4-FFF2-40B4-BE49-F238E27FC236}">
                  <a16:creationId xmlns:a16="http://schemas.microsoft.com/office/drawing/2014/main" id="{39AA68A0-7511-FC6B-37F2-273C05D13C74}"/>
                </a:ext>
              </a:extLst>
            </p:cNvPr>
            <p:cNvGrpSpPr/>
            <p:nvPr/>
          </p:nvGrpSpPr>
          <p:grpSpPr>
            <a:xfrm>
              <a:off x="76118" y="6644627"/>
              <a:ext cx="3210555" cy="766026"/>
              <a:chOff x="-1" y="-1"/>
              <a:chExt cx="3210554" cy="766025"/>
            </a:xfrm>
          </p:grpSpPr>
          <p:sp>
            <p:nvSpPr>
              <p:cNvPr id="57" name="Rectangle">
                <a:extLst>
                  <a:ext uri="{FF2B5EF4-FFF2-40B4-BE49-F238E27FC236}">
                    <a16:creationId xmlns:a16="http://schemas.microsoft.com/office/drawing/2014/main" id="{B856665A-820B-0320-B9E1-6EAA731F1E7C}"/>
                  </a:ext>
                </a:extLst>
              </p:cNvPr>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58" name="Physical data center">
                <a:extLst>
                  <a:ext uri="{FF2B5EF4-FFF2-40B4-BE49-F238E27FC236}">
                    <a16:creationId xmlns:a16="http://schemas.microsoft.com/office/drawing/2014/main" id="{E0E9DB3B-1E58-5DF0-794E-BAF597E9AD42}"/>
                  </a:ext>
                </a:extLst>
              </p:cNvPr>
              <p:cNvSpPr txBox="1"/>
              <p:nvPr/>
            </p:nvSpPr>
            <p:spPr>
              <a:xfrm>
                <a:off x="-1" y="150581"/>
                <a:ext cx="3210554" cy="46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Physical data center</a:t>
                </a:r>
              </a:p>
            </p:txBody>
          </p:sp>
        </p:grpSp>
        <p:grpSp>
          <p:nvGrpSpPr>
            <p:cNvPr id="35" name="Network">
              <a:extLst>
                <a:ext uri="{FF2B5EF4-FFF2-40B4-BE49-F238E27FC236}">
                  <a16:creationId xmlns:a16="http://schemas.microsoft.com/office/drawing/2014/main" id="{A844098C-731D-3E52-2973-96340C3BC35F}"/>
                </a:ext>
              </a:extLst>
            </p:cNvPr>
            <p:cNvGrpSpPr/>
            <p:nvPr/>
          </p:nvGrpSpPr>
          <p:grpSpPr>
            <a:xfrm>
              <a:off x="76118" y="5691214"/>
              <a:ext cx="3210555" cy="766026"/>
              <a:chOff x="-1" y="-1"/>
              <a:chExt cx="3210554" cy="766025"/>
            </a:xfrm>
          </p:grpSpPr>
          <p:sp>
            <p:nvSpPr>
              <p:cNvPr id="55" name="Rectangle">
                <a:extLst>
                  <a:ext uri="{FF2B5EF4-FFF2-40B4-BE49-F238E27FC236}">
                    <a16:creationId xmlns:a16="http://schemas.microsoft.com/office/drawing/2014/main" id="{4075B309-DC55-B732-3924-C6689C71193C}"/>
                  </a:ext>
                </a:extLst>
              </p:cNvPr>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56" name="Network">
                <a:extLst>
                  <a:ext uri="{FF2B5EF4-FFF2-40B4-BE49-F238E27FC236}">
                    <a16:creationId xmlns:a16="http://schemas.microsoft.com/office/drawing/2014/main" id="{E54A4946-C393-66E7-F155-3CF9FAA6F5B6}"/>
                  </a:ext>
                </a:extLst>
              </p:cNvPr>
              <p:cNvSpPr txBox="1"/>
              <p:nvPr/>
            </p:nvSpPr>
            <p:spPr>
              <a:xfrm>
                <a:off x="-1" y="150581"/>
                <a:ext cx="3210554" cy="46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Network</a:t>
                </a:r>
              </a:p>
            </p:txBody>
          </p:sp>
        </p:grpSp>
        <p:grpSp>
          <p:nvGrpSpPr>
            <p:cNvPr id="36" name="Storage">
              <a:extLst>
                <a:ext uri="{FF2B5EF4-FFF2-40B4-BE49-F238E27FC236}">
                  <a16:creationId xmlns:a16="http://schemas.microsoft.com/office/drawing/2014/main" id="{87B8B03F-A02A-C4F9-FF6F-E7435B97968F}"/>
                </a:ext>
              </a:extLst>
            </p:cNvPr>
            <p:cNvGrpSpPr/>
            <p:nvPr/>
          </p:nvGrpSpPr>
          <p:grpSpPr>
            <a:xfrm>
              <a:off x="76118" y="4737799"/>
              <a:ext cx="3210555" cy="766027"/>
              <a:chOff x="-1" y="-1"/>
              <a:chExt cx="3210554" cy="766026"/>
            </a:xfrm>
          </p:grpSpPr>
          <p:sp>
            <p:nvSpPr>
              <p:cNvPr id="53" name="Rectangle">
                <a:extLst>
                  <a:ext uri="{FF2B5EF4-FFF2-40B4-BE49-F238E27FC236}">
                    <a16:creationId xmlns:a16="http://schemas.microsoft.com/office/drawing/2014/main" id="{115C2510-E676-64C8-2782-9FEF9BFAEDD0}"/>
                  </a:ext>
                </a:extLst>
              </p:cNvPr>
              <p:cNvSpPr/>
              <p:nvPr/>
            </p:nvSpPr>
            <p:spPr>
              <a:xfrm>
                <a:off x="-1" y="-1"/>
                <a:ext cx="3210554" cy="766026"/>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54" name="Storage">
                <a:extLst>
                  <a:ext uri="{FF2B5EF4-FFF2-40B4-BE49-F238E27FC236}">
                    <a16:creationId xmlns:a16="http://schemas.microsoft.com/office/drawing/2014/main" id="{EFBAE9B7-0126-039D-3629-A9501607586F}"/>
                  </a:ext>
                </a:extLst>
              </p:cNvPr>
              <p:cNvSpPr txBox="1"/>
              <p:nvPr/>
            </p:nvSpPr>
            <p:spPr>
              <a:xfrm>
                <a:off x="-1" y="150580"/>
                <a:ext cx="3210554" cy="4648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Storage</a:t>
                </a:r>
              </a:p>
            </p:txBody>
          </p:sp>
        </p:grpSp>
        <p:grpSp>
          <p:nvGrpSpPr>
            <p:cNvPr id="37" name="Physical Server">
              <a:extLst>
                <a:ext uri="{FF2B5EF4-FFF2-40B4-BE49-F238E27FC236}">
                  <a16:creationId xmlns:a16="http://schemas.microsoft.com/office/drawing/2014/main" id="{F0351971-34F0-026B-8EE1-53D262331F3B}"/>
                </a:ext>
              </a:extLst>
            </p:cNvPr>
            <p:cNvGrpSpPr/>
            <p:nvPr/>
          </p:nvGrpSpPr>
          <p:grpSpPr>
            <a:xfrm>
              <a:off x="76118" y="3784385"/>
              <a:ext cx="3210555" cy="766027"/>
              <a:chOff x="-1" y="-1"/>
              <a:chExt cx="3210554" cy="766026"/>
            </a:xfrm>
          </p:grpSpPr>
          <p:sp>
            <p:nvSpPr>
              <p:cNvPr id="51" name="Rectangle">
                <a:extLst>
                  <a:ext uri="{FF2B5EF4-FFF2-40B4-BE49-F238E27FC236}">
                    <a16:creationId xmlns:a16="http://schemas.microsoft.com/office/drawing/2014/main" id="{DBA73006-A94E-081B-9EC7-CA973D39CE0E}"/>
                  </a:ext>
                </a:extLst>
              </p:cNvPr>
              <p:cNvSpPr/>
              <p:nvPr/>
            </p:nvSpPr>
            <p:spPr>
              <a:xfrm>
                <a:off x="-1" y="-1"/>
                <a:ext cx="3210554" cy="766026"/>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52" name="Physical Server">
                <a:extLst>
                  <a:ext uri="{FF2B5EF4-FFF2-40B4-BE49-F238E27FC236}">
                    <a16:creationId xmlns:a16="http://schemas.microsoft.com/office/drawing/2014/main" id="{4E371143-0C5E-DD23-F010-DB90EACAC8D5}"/>
                  </a:ext>
                </a:extLst>
              </p:cNvPr>
              <p:cNvSpPr txBox="1"/>
              <p:nvPr/>
            </p:nvSpPr>
            <p:spPr>
              <a:xfrm>
                <a:off x="-1" y="150580"/>
                <a:ext cx="3210554" cy="4648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Physical Server</a:t>
                </a:r>
              </a:p>
            </p:txBody>
          </p:sp>
        </p:grpSp>
        <p:grpSp>
          <p:nvGrpSpPr>
            <p:cNvPr id="38" name="Operating System">
              <a:extLst>
                <a:ext uri="{FF2B5EF4-FFF2-40B4-BE49-F238E27FC236}">
                  <a16:creationId xmlns:a16="http://schemas.microsoft.com/office/drawing/2014/main" id="{20E3F969-D1C0-BA15-94E7-FF830B123575}"/>
                </a:ext>
              </a:extLst>
            </p:cNvPr>
            <p:cNvGrpSpPr/>
            <p:nvPr/>
          </p:nvGrpSpPr>
          <p:grpSpPr>
            <a:xfrm>
              <a:off x="76118" y="1906829"/>
              <a:ext cx="3210555" cy="766026"/>
              <a:chOff x="-1" y="-1"/>
              <a:chExt cx="3210554" cy="766025"/>
            </a:xfrm>
          </p:grpSpPr>
          <p:sp>
            <p:nvSpPr>
              <p:cNvPr id="49" name="Rectangle">
                <a:extLst>
                  <a:ext uri="{FF2B5EF4-FFF2-40B4-BE49-F238E27FC236}">
                    <a16:creationId xmlns:a16="http://schemas.microsoft.com/office/drawing/2014/main" id="{775D3727-E495-5DAD-9FA2-AF8FD8CA0E2C}"/>
                  </a:ext>
                </a:extLst>
              </p:cNvPr>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50" name="Operating System">
                <a:extLst>
                  <a:ext uri="{FF2B5EF4-FFF2-40B4-BE49-F238E27FC236}">
                    <a16:creationId xmlns:a16="http://schemas.microsoft.com/office/drawing/2014/main" id="{63162EFA-E60A-320E-D385-CA08BE7F4591}"/>
                  </a:ext>
                </a:extLst>
              </p:cNvPr>
              <p:cNvSpPr txBox="1"/>
              <p:nvPr/>
            </p:nvSpPr>
            <p:spPr>
              <a:xfrm>
                <a:off x="-1" y="150581"/>
                <a:ext cx="3210554" cy="46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Operating System</a:t>
                </a:r>
              </a:p>
            </p:txBody>
          </p:sp>
        </p:grpSp>
        <p:grpSp>
          <p:nvGrpSpPr>
            <p:cNvPr id="39" name="Middleware">
              <a:extLst>
                <a:ext uri="{FF2B5EF4-FFF2-40B4-BE49-F238E27FC236}">
                  <a16:creationId xmlns:a16="http://schemas.microsoft.com/office/drawing/2014/main" id="{5EA2643C-256C-B05F-37DF-8972DD49499B}"/>
                </a:ext>
              </a:extLst>
            </p:cNvPr>
            <p:cNvGrpSpPr/>
            <p:nvPr/>
          </p:nvGrpSpPr>
          <p:grpSpPr>
            <a:xfrm>
              <a:off x="76118" y="953414"/>
              <a:ext cx="3210555" cy="766026"/>
              <a:chOff x="-1" y="-1"/>
              <a:chExt cx="3210554" cy="766025"/>
            </a:xfrm>
          </p:grpSpPr>
          <p:sp>
            <p:nvSpPr>
              <p:cNvPr id="47" name="Rectangle">
                <a:extLst>
                  <a:ext uri="{FF2B5EF4-FFF2-40B4-BE49-F238E27FC236}">
                    <a16:creationId xmlns:a16="http://schemas.microsoft.com/office/drawing/2014/main" id="{6652619A-FAED-BC3D-428E-0F2CE24F2516}"/>
                  </a:ext>
                </a:extLst>
              </p:cNvPr>
              <p:cNvSpPr/>
              <p:nvPr/>
            </p:nvSpPr>
            <p:spPr>
              <a:xfrm>
                <a:off x="-1" y="-1"/>
                <a:ext cx="3210554" cy="766025"/>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48" name="Middleware">
                <a:extLst>
                  <a:ext uri="{FF2B5EF4-FFF2-40B4-BE49-F238E27FC236}">
                    <a16:creationId xmlns:a16="http://schemas.microsoft.com/office/drawing/2014/main" id="{BD5FE291-36F0-312D-1FEA-59CA8107E0D0}"/>
                  </a:ext>
                </a:extLst>
              </p:cNvPr>
              <p:cNvSpPr txBox="1"/>
              <p:nvPr/>
            </p:nvSpPr>
            <p:spPr>
              <a:xfrm>
                <a:off x="-1" y="150581"/>
                <a:ext cx="3210554" cy="46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Middleware</a:t>
                </a:r>
              </a:p>
            </p:txBody>
          </p:sp>
        </p:grpSp>
        <p:grpSp>
          <p:nvGrpSpPr>
            <p:cNvPr id="40" name="Application">
              <a:extLst>
                <a:ext uri="{FF2B5EF4-FFF2-40B4-BE49-F238E27FC236}">
                  <a16:creationId xmlns:a16="http://schemas.microsoft.com/office/drawing/2014/main" id="{856854CB-90D4-C4B3-E307-81E284B2A7FD}"/>
                </a:ext>
              </a:extLst>
            </p:cNvPr>
            <p:cNvGrpSpPr/>
            <p:nvPr/>
          </p:nvGrpSpPr>
          <p:grpSpPr>
            <a:xfrm>
              <a:off x="76118" y="-1"/>
              <a:ext cx="3210555" cy="766026"/>
              <a:chOff x="-1" y="-1"/>
              <a:chExt cx="3210554" cy="766025"/>
            </a:xfrm>
          </p:grpSpPr>
          <p:sp>
            <p:nvSpPr>
              <p:cNvPr id="45" name="Rectangle">
                <a:extLst>
                  <a:ext uri="{FF2B5EF4-FFF2-40B4-BE49-F238E27FC236}">
                    <a16:creationId xmlns:a16="http://schemas.microsoft.com/office/drawing/2014/main" id="{86631396-E988-3712-1802-309A0A302F45}"/>
                  </a:ext>
                </a:extLst>
              </p:cNvPr>
              <p:cNvSpPr/>
              <p:nvPr/>
            </p:nvSpPr>
            <p:spPr>
              <a:xfrm>
                <a:off x="-1" y="-1"/>
                <a:ext cx="3210554" cy="766025"/>
              </a:xfrm>
              <a:prstGeom prst="rect">
                <a:avLst/>
              </a:prstGeom>
              <a:solidFill>
                <a:srgbClr val="DEA983"/>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46" name="Application">
                <a:extLst>
                  <a:ext uri="{FF2B5EF4-FFF2-40B4-BE49-F238E27FC236}">
                    <a16:creationId xmlns:a16="http://schemas.microsoft.com/office/drawing/2014/main" id="{3D9BDA25-EA60-1BEE-4154-CC7F7D750BEC}"/>
                  </a:ext>
                </a:extLst>
              </p:cNvPr>
              <p:cNvSpPr txBox="1"/>
              <p:nvPr/>
            </p:nvSpPr>
            <p:spPr>
              <a:xfrm>
                <a:off x="-1" y="150581"/>
                <a:ext cx="3210554" cy="46486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Application</a:t>
                </a:r>
              </a:p>
            </p:txBody>
          </p:sp>
        </p:grpSp>
        <p:grpSp>
          <p:nvGrpSpPr>
            <p:cNvPr id="41" name="Virtualization">
              <a:extLst>
                <a:ext uri="{FF2B5EF4-FFF2-40B4-BE49-F238E27FC236}">
                  <a16:creationId xmlns:a16="http://schemas.microsoft.com/office/drawing/2014/main" id="{6C3464E7-D84A-28A0-3251-47EA26FEEAB7}"/>
                </a:ext>
              </a:extLst>
            </p:cNvPr>
            <p:cNvGrpSpPr/>
            <p:nvPr/>
          </p:nvGrpSpPr>
          <p:grpSpPr>
            <a:xfrm>
              <a:off x="76118" y="2860243"/>
              <a:ext cx="3210555" cy="766027"/>
              <a:chOff x="-1" y="-1"/>
              <a:chExt cx="3210554" cy="766026"/>
            </a:xfrm>
          </p:grpSpPr>
          <p:sp>
            <p:nvSpPr>
              <p:cNvPr id="43" name="Rectangle">
                <a:extLst>
                  <a:ext uri="{FF2B5EF4-FFF2-40B4-BE49-F238E27FC236}">
                    <a16:creationId xmlns:a16="http://schemas.microsoft.com/office/drawing/2014/main" id="{C43AC6FB-98B3-F7CD-D1CF-01EB30A0CC64}"/>
                  </a:ext>
                </a:extLst>
              </p:cNvPr>
              <p:cNvSpPr/>
              <p:nvPr/>
            </p:nvSpPr>
            <p:spPr>
              <a:xfrm>
                <a:off x="-1" y="-1"/>
                <a:ext cx="3210554" cy="766026"/>
              </a:xfrm>
              <a:prstGeom prst="rect">
                <a:avLst/>
              </a:prstGeom>
              <a:solidFill>
                <a:srgbClr val="83D3D4"/>
              </a:solidFill>
              <a:ln w="12700" cap="flat">
                <a:noFill/>
                <a:miter lim="400000"/>
              </a:ln>
              <a:effectLst/>
            </p:spPr>
            <p:txBody>
              <a:bodyPr wrap="square" lIns="25400" tIns="25400" rIns="25400" bIns="25400" numCol="1" anchor="ctr">
                <a:noAutofit/>
              </a:bodyPr>
              <a:lstStyle/>
              <a:p>
                <a:pPr marL="0" marR="0" lvl="0" indent="0" algn="ctr" defTabSz="1219169" rtl="0" eaLnBrk="1" fontAlgn="auto" latinLnBrk="0" hangingPunct="1">
                  <a:lnSpc>
                    <a:spcPct val="100000"/>
                  </a:lnSpc>
                  <a:spcBef>
                    <a:spcPts val="0"/>
                  </a:spcBef>
                  <a:spcAft>
                    <a:spcPts val="0"/>
                  </a:spcAft>
                  <a:buClrTx/>
                  <a:buSzTx/>
                  <a:buFontTx/>
                  <a:buNone/>
                  <a:tabLst/>
                  <a:defRPr sz="2400">
                    <a:latin typeface="Helvetica Neue"/>
                    <a:ea typeface="Helvetica Neue"/>
                    <a:cs typeface="Helvetica Neue"/>
                    <a:sym typeface="Helvetica Neue"/>
                  </a:defRPr>
                </a:pPr>
                <a:endPar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endParaRPr>
              </a:p>
            </p:txBody>
          </p:sp>
          <p:sp>
            <p:nvSpPr>
              <p:cNvPr id="44" name="Virtualization">
                <a:extLst>
                  <a:ext uri="{FF2B5EF4-FFF2-40B4-BE49-F238E27FC236}">
                    <a16:creationId xmlns:a16="http://schemas.microsoft.com/office/drawing/2014/main" id="{8740F9F0-547A-088A-A3C2-4927E8E632E0}"/>
                  </a:ext>
                </a:extLst>
              </p:cNvPr>
              <p:cNvSpPr txBox="1"/>
              <p:nvPr/>
            </p:nvSpPr>
            <p:spPr>
              <a:xfrm>
                <a:off x="-1" y="150580"/>
                <a:ext cx="3210554" cy="46486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4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2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Virtualization</a:t>
                </a:r>
              </a:p>
            </p:txBody>
          </p:sp>
        </p:grpSp>
        <p:sp>
          <p:nvSpPr>
            <p:cNvPr id="42" name="PaaS">
              <a:extLst>
                <a:ext uri="{FF2B5EF4-FFF2-40B4-BE49-F238E27FC236}">
                  <a16:creationId xmlns:a16="http://schemas.microsoft.com/office/drawing/2014/main" id="{CBFB5E4C-6090-B5C8-7F4B-C30028F99D05}"/>
                </a:ext>
              </a:extLst>
            </p:cNvPr>
            <p:cNvSpPr/>
            <p:nvPr/>
          </p:nvSpPr>
          <p:spPr>
            <a:xfrm>
              <a:off x="0" y="7736013"/>
              <a:ext cx="3362793" cy="49518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lvl1pPr algn="ctr" defTabSz="2438337">
                <a:defRPr sz="2600">
                  <a:latin typeface="Helvetica Neue"/>
                  <a:ea typeface="Helvetica Neue"/>
                  <a:cs typeface="Helvetica Neue"/>
                  <a:sym typeface="Helvetica Neue"/>
                </a:defRPr>
              </a:lvl1pPr>
            </a:lstStyle>
            <a:p>
              <a:pPr marL="0" marR="0" lvl="0" indent="0" algn="ctr" defTabSz="2438337" rtl="0" eaLnBrk="1" fontAlgn="auto" latinLnBrk="0" hangingPunct="1">
                <a:lnSpc>
                  <a:spcPct val="100000"/>
                </a:lnSpc>
                <a:spcBef>
                  <a:spcPts val="0"/>
                </a:spcBef>
                <a:spcAft>
                  <a:spcPts val="0"/>
                </a:spcAft>
                <a:buClrTx/>
                <a:buSzTx/>
                <a:buFontTx/>
                <a:buNone/>
                <a:tabLst/>
                <a:defRPr/>
              </a:pPr>
              <a:r>
                <a:rPr kumimoji="0" sz="1300" b="0" i="0" u="none" strike="noStrike" kern="1200" cap="none" spc="0" normalizeH="0" baseline="0" noProof="0">
                  <a:ln>
                    <a:noFill/>
                  </a:ln>
                  <a:solidFill>
                    <a:prstClr val="black"/>
                  </a:solidFill>
                  <a:effectLst/>
                  <a:uLnTx/>
                  <a:uFillTx/>
                  <a:latin typeface="Helvetica Neue"/>
                  <a:ea typeface="Helvetica Neue"/>
                  <a:cs typeface="Helvetica Neue"/>
                  <a:sym typeface="Helvetica Neue"/>
                </a:rPr>
                <a:t>PaaS</a:t>
              </a:r>
            </a:p>
          </p:txBody>
        </p:sp>
      </p:grpSp>
    </p:spTree>
    <p:extLst>
      <p:ext uri="{BB962C8B-B14F-4D97-AF65-F5344CB8AC3E}">
        <p14:creationId xmlns:p14="http://schemas.microsoft.com/office/powerpoint/2010/main" val="142009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5FF64-3BBA-E06B-CA6F-7F5CA73A721F}"/>
            </a:ext>
          </a:extLst>
        </p:cNvPr>
        <p:cNvGrpSpPr/>
        <p:nvPr/>
      </p:nvGrpSpPr>
      <p:grpSpPr>
        <a:xfrm>
          <a:off x="0" y="0"/>
          <a:ext cx="0" cy="0"/>
          <a:chOff x="0" y="0"/>
          <a:chExt cx="0" cy="0"/>
        </a:xfrm>
      </p:grpSpPr>
      <p:sp>
        <p:nvSpPr>
          <p:cNvPr id="36" name="Learning Objectives for this Lesson">
            <a:extLst>
              <a:ext uri="{FF2B5EF4-FFF2-40B4-BE49-F238E27FC236}">
                <a16:creationId xmlns:a16="http://schemas.microsoft.com/office/drawing/2014/main" id="{823664FB-8013-AD15-F40A-F09F30F550BA}"/>
              </a:ext>
            </a:extLst>
          </p:cNvPr>
          <p:cNvSpPr txBox="1">
            <a:spLocks noGrp="1"/>
          </p:cNvSpPr>
          <p:nvPr>
            <p:ph type="title"/>
          </p:nvPr>
        </p:nvSpPr>
        <p:spPr>
          <a:xfrm>
            <a:off x="838200" y="18255"/>
            <a:ext cx="10515600" cy="1325563"/>
          </a:xfrm>
        </p:spPr>
        <p:txBody>
          <a:bodyPr/>
          <a:lstStyle/>
          <a:p>
            <a:r>
              <a:rPr lang="en-US" dirty="0"/>
              <a:t>Learning objectives for this lesson</a:t>
            </a:r>
          </a:p>
        </p:txBody>
      </p:sp>
      <p:sp>
        <p:nvSpPr>
          <p:cNvPr id="37" name="By the end of this lesson, you should be able to…">
            <a:extLst>
              <a:ext uri="{FF2B5EF4-FFF2-40B4-BE49-F238E27FC236}">
                <a16:creationId xmlns:a16="http://schemas.microsoft.com/office/drawing/2014/main" id="{E0FDB115-79F6-9E0A-7653-E9EE72820483}"/>
              </a:ext>
            </a:extLst>
          </p:cNvPr>
          <p:cNvSpPr txBox="1">
            <a:spLocks noGrp="1"/>
          </p:cNvSpPr>
          <p:nvPr>
            <p:ph idx="1"/>
          </p:nvPr>
        </p:nvSpPr>
        <p:spPr>
          <a:xfrm>
            <a:off x="838200" y="1500160"/>
            <a:ext cx="7887346" cy="4351338"/>
          </a:xfrm>
        </p:spPr>
        <p:txBody>
          <a:bodyPr>
            <a:normAutofit/>
          </a:bodyPr>
          <a:lstStyle/>
          <a:p>
            <a:r>
              <a:rPr lang="en-US" dirty="0"/>
              <a:t>By the end of this lesson, you should be able to…</a:t>
            </a:r>
          </a:p>
          <a:p>
            <a:pPr lvl="1"/>
            <a:r>
              <a:rPr lang="en-US" dirty="0"/>
              <a:t>Explain what “cloud” computing is and why it is important</a:t>
            </a:r>
          </a:p>
          <a:p>
            <a:pPr lvl="1"/>
            <a:r>
              <a:rPr lang="en-US" dirty="0"/>
              <a:t>Explain why shared infrastructure is important in cloud computing</a:t>
            </a:r>
          </a:p>
          <a:p>
            <a:pPr lvl="1"/>
            <a:r>
              <a:rPr lang="en-US" dirty="0"/>
              <a:t>Discuss trade-offs that you might consider for self or vendor-managed platforms</a:t>
            </a:r>
          </a:p>
        </p:txBody>
      </p:sp>
    </p:spTree>
    <p:extLst>
      <p:ext uri="{BB962C8B-B14F-4D97-AF65-F5344CB8AC3E}">
        <p14:creationId xmlns:p14="http://schemas.microsoft.com/office/powerpoint/2010/main" val="188017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Learning Objectives for this Lesson"/>
          <p:cNvSpPr txBox="1">
            <a:spLocks noGrp="1"/>
          </p:cNvSpPr>
          <p:nvPr>
            <p:ph type="title"/>
          </p:nvPr>
        </p:nvSpPr>
        <p:spPr>
          <a:xfrm>
            <a:off x="838200" y="18255"/>
            <a:ext cx="10515600" cy="1325563"/>
          </a:xfrm>
        </p:spPr>
        <p:txBody>
          <a:bodyPr/>
          <a:lstStyle/>
          <a:p>
            <a:r>
              <a:rPr lang="en-US" dirty="0"/>
              <a:t>Learning objectives for this lesson</a:t>
            </a:r>
          </a:p>
        </p:txBody>
      </p:sp>
      <p:sp>
        <p:nvSpPr>
          <p:cNvPr id="37" name="By the end of this lesson, you should be able to…"/>
          <p:cNvSpPr txBox="1">
            <a:spLocks noGrp="1"/>
          </p:cNvSpPr>
          <p:nvPr>
            <p:ph idx="1"/>
          </p:nvPr>
        </p:nvSpPr>
        <p:spPr>
          <a:xfrm>
            <a:off x="838200" y="1500160"/>
            <a:ext cx="7887346" cy="4351338"/>
          </a:xfrm>
        </p:spPr>
        <p:txBody>
          <a:bodyPr>
            <a:normAutofit/>
          </a:bodyPr>
          <a:lstStyle/>
          <a:p>
            <a:r>
              <a:rPr lang="en-US" dirty="0"/>
              <a:t>By the end of this lesson, you should be able to…</a:t>
            </a:r>
          </a:p>
          <a:p>
            <a:pPr lvl="1"/>
            <a:r>
              <a:rPr lang="en-US" dirty="0"/>
              <a:t>Explain what “cloud” computing is and why it is important</a:t>
            </a:r>
          </a:p>
          <a:p>
            <a:pPr lvl="1"/>
            <a:r>
              <a:rPr lang="en-US" dirty="0"/>
              <a:t>Explain why shared infrastructure is important in cloud computing</a:t>
            </a:r>
          </a:p>
          <a:p>
            <a:pPr lvl="1"/>
            <a:r>
              <a:rPr lang="en-US" dirty="0"/>
              <a:t>Discuss trade-offs that you might consider for self or vendor-managed platforms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0618-C870-ADE5-A4A0-77EA3CB01FC9}"/>
              </a:ext>
            </a:extLst>
          </p:cNvPr>
          <p:cNvSpPr>
            <a:spLocks noGrp="1"/>
          </p:cNvSpPr>
          <p:nvPr>
            <p:ph type="title"/>
          </p:nvPr>
        </p:nvSpPr>
        <p:spPr/>
        <p:txBody>
          <a:bodyPr/>
          <a:lstStyle/>
          <a:p>
            <a:r>
              <a:rPr lang="en-US" dirty="0"/>
              <a:t>Old school</a:t>
            </a:r>
          </a:p>
        </p:txBody>
      </p:sp>
      <p:sp>
        <p:nvSpPr>
          <p:cNvPr id="31" name="Content Placeholder 30">
            <a:extLst>
              <a:ext uri="{FF2B5EF4-FFF2-40B4-BE49-F238E27FC236}">
                <a16:creationId xmlns:a16="http://schemas.microsoft.com/office/drawing/2014/main" id="{6FA3BCDB-7D05-4424-22CC-330D5D73AA9A}"/>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Data centers were the original shared infrastructure </a:t>
            </a:r>
          </a:p>
          <a:p>
            <a:r>
              <a:rPr lang="en-US" dirty="0"/>
              <a:t>Save on physical costs (power, cooling, security)</a:t>
            </a:r>
          </a:p>
          <a:p>
            <a:r>
              <a:rPr lang="en-US" dirty="0"/>
              <a:t>More cost-effective reliable network connections</a:t>
            </a:r>
          </a:p>
        </p:txBody>
      </p:sp>
      <p:sp>
        <p:nvSpPr>
          <p:cNvPr id="4" name="Slide Number Placeholder 3">
            <a:extLst>
              <a:ext uri="{FF2B5EF4-FFF2-40B4-BE49-F238E27FC236}">
                <a16:creationId xmlns:a16="http://schemas.microsoft.com/office/drawing/2014/main" id="{CDDAAA4F-FC83-8608-9415-6EE251140E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7" name="Group">
            <a:extLst>
              <a:ext uri="{FF2B5EF4-FFF2-40B4-BE49-F238E27FC236}">
                <a16:creationId xmlns:a16="http://schemas.microsoft.com/office/drawing/2014/main" id="{84EDB93C-F7B9-0BF8-1E85-DA2D373C688D}"/>
              </a:ext>
            </a:extLst>
          </p:cNvPr>
          <p:cNvGrpSpPr/>
          <p:nvPr/>
        </p:nvGrpSpPr>
        <p:grpSpPr>
          <a:xfrm>
            <a:off x="838200" y="1855541"/>
            <a:ext cx="2495222" cy="832551"/>
            <a:chOff x="250" y="-20"/>
            <a:chExt cx="4888951" cy="1631236"/>
          </a:xfrm>
        </p:grpSpPr>
        <p:pic>
          <p:nvPicPr>
            <p:cNvPr id="8" name="Image" descr="Image">
              <a:extLst>
                <a:ext uri="{FF2B5EF4-FFF2-40B4-BE49-F238E27FC236}">
                  <a16:creationId xmlns:a16="http://schemas.microsoft.com/office/drawing/2014/main" id="{C7DE56D3-449C-9286-86AA-4F9AEAC69B6A}"/>
                </a:ext>
              </a:extLst>
            </p:cNvPr>
            <p:cNvPicPr>
              <a:picLocks noChangeAspect="1"/>
            </p:cNvPicPr>
            <p:nvPr/>
          </p:nvPicPr>
          <p:blipFill>
            <a:blip r:embed="rId2"/>
            <a:srcRect l="5332" t="46567" r="4295" b="46077"/>
            <a:stretch>
              <a:fillRect/>
            </a:stretch>
          </p:blipFill>
          <p:spPr>
            <a:xfrm>
              <a:off x="250" y="-21"/>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9" name="Image" descr="Image">
              <a:extLst>
                <a:ext uri="{FF2B5EF4-FFF2-40B4-BE49-F238E27FC236}">
                  <a16:creationId xmlns:a16="http://schemas.microsoft.com/office/drawing/2014/main" id="{91D31E7C-A4A2-7F6C-D296-E3F95920651C}"/>
                </a:ext>
              </a:extLst>
            </p:cNvPr>
            <p:cNvPicPr>
              <a:picLocks noChangeAspect="1"/>
            </p:cNvPicPr>
            <p:nvPr/>
          </p:nvPicPr>
          <p:blipFill>
            <a:blip r:embed="rId2"/>
            <a:srcRect l="5332" t="46567" r="4295" b="46077"/>
            <a:stretch>
              <a:fillRect/>
            </a:stretch>
          </p:blipFill>
          <p:spPr>
            <a:xfrm>
              <a:off x="250" y="410746"/>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10" name="Image" descr="Image">
              <a:extLst>
                <a:ext uri="{FF2B5EF4-FFF2-40B4-BE49-F238E27FC236}">
                  <a16:creationId xmlns:a16="http://schemas.microsoft.com/office/drawing/2014/main" id="{64AC7340-2C04-A179-E5E4-A138C7E36A61}"/>
                </a:ext>
              </a:extLst>
            </p:cNvPr>
            <p:cNvPicPr>
              <a:picLocks noChangeAspect="1"/>
            </p:cNvPicPr>
            <p:nvPr/>
          </p:nvPicPr>
          <p:blipFill>
            <a:blip r:embed="rId2"/>
            <a:srcRect l="5332" t="46567" r="4295" b="46077"/>
            <a:stretch>
              <a:fillRect/>
            </a:stretch>
          </p:blipFill>
          <p:spPr>
            <a:xfrm>
              <a:off x="250" y="789046"/>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11" name="Image" descr="Image">
              <a:extLst>
                <a:ext uri="{FF2B5EF4-FFF2-40B4-BE49-F238E27FC236}">
                  <a16:creationId xmlns:a16="http://schemas.microsoft.com/office/drawing/2014/main" id="{8D9E6608-0A68-D348-8651-053E886A123C}"/>
                </a:ext>
              </a:extLst>
            </p:cNvPr>
            <p:cNvPicPr>
              <a:picLocks noChangeAspect="1"/>
            </p:cNvPicPr>
            <p:nvPr/>
          </p:nvPicPr>
          <p:blipFill>
            <a:blip r:embed="rId2"/>
            <a:srcRect l="5332" t="46567" r="4295" b="46077"/>
            <a:stretch>
              <a:fillRect/>
            </a:stretch>
          </p:blipFill>
          <p:spPr>
            <a:xfrm>
              <a:off x="250" y="1199813"/>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grpSp>
      <p:sp>
        <p:nvSpPr>
          <p:cNvPr id="12" name="TextBox 11">
            <a:extLst>
              <a:ext uri="{FF2B5EF4-FFF2-40B4-BE49-F238E27FC236}">
                <a16:creationId xmlns:a16="http://schemas.microsoft.com/office/drawing/2014/main" id="{89EABC64-9E62-21C3-590C-B09F20E14F74}"/>
              </a:ext>
            </a:extLst>
          </p:cNvPr>
          <p:cNvSpPr txBox="1"/>
          <p:nvPr/>
        </p:nvSpPr>
        <p:spPr>
          <a:xfrm>
            <a:off x="838200" y="2688092"/>
            <a:ext cx="33422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My web server that I bought</a:t>
            </a:r>
          </a:p>
        </p:txBody>
      </p:sp>
      <p:sp>
        <p:nvSpPr>
          <p:cNvPr id="15" name="Cloud 14">
            <a:extLst>
              <a:ext uri="{FF2B5EF4-FFF2-40B4-BE49-F238E27FC236}">
                <a16:creationId xmlns:a16="http://schemas.microsoft.com/office/drawing/2014/main" id="{5F246CC9-71A4-F1E9-73BE-7121283FB0E9}"/>
              </a:ext>
            </a:extLst>
          </p:cNvPr>
          <p:cNvSpPr/>
          <p:nvPr/>
        </p:nvSpPr>
        <p:spPr>
          <a:xfrm>
            <a:off x="6096000" y="1804225"/>
            <a:ext cx="1947041" cy="101721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Internet</a:t>
            </a:r>
          </a:p>
        </p:txBody>
      </p:sp>
      <p:sp>
        <p:nvSpPr>
          <p:cNvPr id="19" name="Left-Right Arrow 18">
            <a:extLst>
              <a:ext uri="{FF2B5EF4-FFF2-40B4-BE49-F238E27FC236}">
                <a16:creationId xmlns:a16="http://schemas.microsoft.com/office/drawing/2014/main" id="{0C4FBC05-7F34-8697-F82A-006E611013C8}"/>
              </a:ext>
            </a:extLst>
          </p:cNvPr>
          <p:cNvSpPr/>
          <p:nvPr/>
        </p:nvSpPr>
        <p:spPr>
          <a:xfrm>
            <a:off x="3589284" y="1911060"/>
            <a:ext cx="2417380" cy="69440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Data center</a:t>
            </a:r>
          </a:p>
        </p:txBody>
      </p:sp>
      <p:sp>
        <p:nvSpPr>
          <p:cNvPr id="29" name="Left-Right Arrow 28">
            <a:extLst>
              <a:ext uri="{FF2B5EF4-FFF2-40B4-BE49-F238E27FC236}">
                <a16:creationId xmlns:a16="http://schemas.microsoft.com/office/drawing/2014/main" id="{4FCD594C-56DA-DDC9-3658-D3AB8E421F2E}"/>
              </a:ext>
            </a:extLst>
          </p:cNvPr>
          <p:cNvSpPr/>
          <p:nvPr/>
        </p:nvSpPr>
        <p:spPr>
          <a:xfrm>
            <a:off x="8155934" y="1884476"/>
            <a:ext cx="2301859" cy="69440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AOL?</a:t>
            </a:r>
          </a:p>
        </p:txBody>
      </p:sp>
      <p:sp>
        <p:nvSpPr>
          <p:cNvPr id="30" name="Smiley Face 29">
            <a:extLst>
              <a:ext uri="{FF2B5EF4-FFF2-40B4-BE49-F238E27FC236}">
                <a16:creationId xmlns:a16="http://schemas.microsoft.com/office/drawing/2014/main" id="{F848C0CB-F1DB-9B2A-A1CD-63161FCF478F}"/>
              </a:ext>
            </a:extLst>
          </p:cNvPr>
          <p:cNvSpPr/>
          <p:nvPr/>
        </p:nvSpPr>
        <p:spPr>
          <a:xfrm>
            <a:off x="10553433" y="1638526"/>
            <a:ext cx="1049566" cy="104956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user</a:t>
            </a:r>
          </a:p>
        </p:txBody>
      </p:sp>
    </p:spTree>
    <p:extLst>
      <p:ext uri="{BB962C8B-B14F-4D97-AF65-F5344CB8AC3E}">
        <p14:creationId xmlns:p14="http://schemas.microsoft.com/office/powerpoint/2010/main" val="2330146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7CF88-C817-F2CA-0280-E528BF312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33DCE-4C65-2C78-95F5-C817DC12EFF7}"/>
              </a:ext>
            </a:extLst>
          </p:cNvPr>
          <p:cNvSpPr>
            <a:spLocks noGrp="1"/>
          </p:cNvSpPr>
          <p:nvPr>
            <p:ph type="title"/>
          </p:nvPr>
        </p:nvSpPr>
        <p:spPr/>
        <p:txBody>
          <a:bodyPr/>
          <a:lstStyle/>
          <a:p>
            <a:r>
              <a:rPr lang="en-US" dirty="0"/>
              <a:t>Old school</a:t>
            </a:r>
          </a:p>
        </p:txBody>
      </p:sp>
      <p:sp>
        <p:nvSpPr>
          <p:cNvPr id="14" name="Content Placeholder 13">
            <a:extLst>
              <a:ext uri="{FF2B5EF4-FFF2-40B4-BE49-F238E27FC236}">
                <a16:creationId xmlns:a16="http://schemas.microsoft.com/office/drawing/2014/main" id="{68437D7D-792B-C71C-C856-995800E198DE}"/>
              </a:ext>
            </a:extLst>
          </p:cNvPr>
          <p:cNvSpPr>
            <a:spLocks noGrp="1"/>
          </p:cNvSpPr>
          <p:nvPr>
            <p:ph idx="1"/>
          </p:nvPr>
        </p:nvSpPr>
        <p:spPr>
          <a:xfrm>
            <a:off x="4314602" y="4958983"/>
            <a:ext cx="5060115" cy="1762492"/>
          </a:xfrm>
        </p:spPr>
        <p:txBody>
          <a:bodyPr/>
          <a:lstStyle/>
          <a:p>
            <a:pPr marL="0" indent="0">
              <a:buNone/>
            </a:pPr>
            <a:r>
              <a:rPr lang="en-US" dirty="0"/>
              <a:t>Problems:</a:t>
            </a:r>
          </a:p>
          <a:p>
            <a:r>
              <a:rPr lang="en-US" dirty="0"/>
              <a:t>IP address not stable</a:t>
            </a:r>
          </a:p>
          <a:p>
            <a:r>
              <a:rPr lang="en-US" dirty="0"/>
              <a:t>Comcast might get mad?</a:t>
            </a:r>
          </a:p>
        </p:txBody>
      </p:sp>
      <p:sp>
        <p:nvSpPr>
          <p:cNvPr id="4" name="Slide Number Placeholder 3">
            <a:extLst>
              <a:ext uri="{FF2B5EF4-FFF2-40B4-BE49-F238E27FC236}">
                <a16:creationId xmlns:a16="http://schemas.microsoft.com/office/drawing/2014/main" id="{3F77F4F4-3546-5432-D958-9A4E453D54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7" name="Group">
            <a:extLst>
              <a:ext uri="{FF2B5EF4-FFF2-40B4-BE49-F238E27FC236}">
                <a16:creationId xmlns:a16="http://schemas.microsoft.com/office/drawing/2014/main" id="{4CC4889B-AC31-AC0A-96C6-4A5CF076B52D}"/>
              </a:ext>
            </a:extLst>
          </p:cNvPr>
          <p:cNvGrpSpPr/>
          <p:nvPr/>
        </p:nvGrpSpPr>
        <p:grpSpPr>
          <a:xfrm>
            <a:off x="838200" y="1855541"/>
            <a:ext cx="2495222" cy="832551"/>
            <a:chOff x="250" y="-20"/>
            <a:chExt cx="4888951" cy="1631236"/>
          </a:xfrm>
        </p:grpSpPr>
        <p:pic>
          <p:nvPicPr>
            <p:cNvPr id="8" name="Image" descr="Image">
              <a:extLst>
                <a:ext uri="{FF2B5EF4-FFF2-40B4-BE49-F238E27FC236}">
                  <a16:creationId xmlns:a16="http://schemas.microsoft.com/office/drawing/2014/main" id="{6183343E-52D1-6BD1-C2FF-27E16589BCAE}"/>
                </a:ext>
              </a:extLst>
            </p:cNvPr>
            <p:cNvPicPr>
              <a:picLocks noChangeAspect="1"/>
            </p:cNvPicPr>
            <p:nvPr/>
          </p:nvPicPr>
          <p:blipFill>
            <a:blip r:embed="rId2">
              <a:alphaModFix amt="34000"/>
            </a:blip>
            <a:srcRect l="5332" t="46567" r="4295" b="46077"/>
            <a:stretch>
              <a:fillRect/>
            </a:stretch>
          </p:blipFill>
          <p:spPr>
            <a:xfrm>
              <a:off x="250" y="-21"/>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9" name="Image" descr="Image">
              <a:extLst>
                <a:ext uri="{FF2B5EF4-FFF2-40B4-BE49-F238E27FC236}">
                  <a16:creationId xmlns:a16="http://schemas.microsoft.com/office/drawing/2014/main" id="{E3ACB51F-1F54-C09C-4669-5C9E8ACF959C}"/>
                </a:ext>
              </a:extLst>
            </p:cNvPr>
            <p:cNvPicPr>
              <a:picLocks noChangeAspect="1"/>
            </p:cNvPicPr>
            <p:nvPr/>
          </p:nvPicPr>
          <p:blipFill>
            <a:blip r:embed="rId2">
              <a:alphaModFix amt="34000"/>
            </a:blip>
            <a:srcRect l="5332" t="46567" r="4295" b="46077"/>
            <a:stretch>
              <a:fillRect/>
            </a:stretch>
          </p:blipFill>
          <p:spPr>
            <a:xfrm>
              <a:off x="250" y="410746"/>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10" name="Image" descr="Image">
              <a:extLst>
                <a:ext uri="{FF2B5EF4-FFF2-40B4-BE49-F238E27FC236}">
                  <a16:creationId xmlns:a16="http://schemas.microsoft.com/office/drawing/2014/main" id="{FC6827CE-AD31-DF94-6943-270F7569ED3E}"/>
                </a:ext>
              </a:extLst>
            </p:cNvPr>
            <p:cNvPicPr>
              <a:picLocks noChangeAspect="1"/>
            </p:cNvPicPr>
            <p:nvPr/>
          </p:nvPicPr>
          <p:blipFill>
            <a:blip r:embed="rId2">
              <a:alphaModFix amt="34000"/>
            </a:blip>
            <a:srcRect l="5332" t="46567" r="4295" b="46077"/>
            <a:stretch>
              <a:fillRect/>
            </a:stretch>
          </p:blipFill>
          <p:spPr>
            <a:xfrm>
              <a:off x="250" y="789046"/>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11" name="Image" descr="Image">
              <a:extLst>
                <a:ext uri="{FF2B5EF4-FFF2-40B4-BE49-F238E27FC236}">
                  <a16:creationId xmlns:a16="http://schemas.microsoft.com/office/drawing/2014/main" id="{04AD5C45-6854-55B7-39B4-1FCD6EA4E400}"/>
                </a:ext>
              </a:extLst>
            </p:cNvPr>
            <p:cNvPicPr>
              <a:picLocks noChangeAspect="1"/>
            </p:cNvPicPr>
            <p:nvPr/>
          </p:nvPicPr>
          <p:blipFill>
            <a:blip r:embed="rId2">
              <a:alphaModFix amt="34000"/>
            </a:blip>
            <a:srcRect l="5332" t="46567" r="4295" b="46077"/>
            <a:stretch>
              <a:fillRect/>
            </a:stretch>
          </p:blipFill>
          <p:spPr>
            <a:xfrm>
              <a:off x="250" y="1199813"/>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grpSp>
      <p:sp>
        <p:nvSpPr>
          <p:cNvPr id="12" name="TextBox 11">
            <a:extLst>
              <a:ext uri="{FF2B5EF4-FFF2-40B4-BE49-F238E27FC236}">
                <a16:creationId xmlns:a16="http://schemas.microsoft.com/office/drawing/2014/main" id="{5C5FD2AA-A66B-9963-D7DD-1B541C09FBD9}"/>
              </a:ext>
            </a:extLst>
          </p:cNvPr>
          <p:cNvSpPr txBox="1"/>
          <p:nvPr/>
        </p:nvSpPr>
        <p:spPr>
          <a:xfrm>
            <a:off x="838200" y="2688092"/>
            <a:ext cx="33422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alpha val="34000"/>
                  </a:prstClr>
                </a:solidFill>
                <a:effectLst/>
                <a:uLnTx/>
                <a:uFillTx/>
                <a:latin typeface="Calibri" panose="020F0502020204030204"/>
                <a:ea typeface="+mn-ea"/>
                <a:cs typeface="+mn-cs"/>
              </a:rPr>
              <a:t>My web server that I bought</a:t>
            </a:r>
          </a:p>
        </p:txBody>
      </p:sp>
      <p:sp>
        <p:nvSpPr>
          <p:cNvPr id="15" name="Cloud 14">
            <a:extLst>
              <a:ext uri="{FF2B5EF4-FFF2-40B4-BE49-F238E27FC236}">
                <a16:creationId xmlns:a16="http://schemas.microsoft.com/office/drawing/2014/main" id="{22BE0572-6471-BDE5-2DDE-6CE1FEF36890}"/>
              </a:ext>
            </a:extLst>
          </p:cNvPr>
          <p:cNvSpPr/>
          <p:nvPr/>
        </p:nvSpPr>
        <p:spPr>
          <a:xfrm>
            <a:off x="6096000" y="1804225"/>
            <a:ext cx="1947041" cy="1017218"/>
          </a:xfrm>
          <a:prstGeom prst="cloud">
            <a:avLst/>
          </a:prstGeom>
          <a:solidFill>
            <a:schemeClr val="bg2">
              <a:alpha val="34000"/>
            </a:schemeClr>
          </a:solidFill>
          <a:ln>
            <a:solidFill>
              <a:schemeClr val="accent1">
                <a:shade val="50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alpha val="34000"/>
                  </a:sysClr>
                </a:solidFill>
                <a:effectLst/>
                <a:uLnTx/>
                <a:uFillTx/>
                <a:latin typeface="Calibri" panose="020F0502020204030204"/>
                <a:ea typeface="+mn-ea"/>
                <a:cs typeface="+mn-cs"/>
              </a:rPr>
              <a:t>Internet</a:t>
            </a:r>
          </a:p>
        </p:txBody>
      </p:sp>
      <p:pic>
        <p:nvPicPr>
          <p:cNvPr id="17" name="Picture 16">
            <a:extLst>
              <a:ext uri="{FF2B5EF4-FFF2-40B4-BE49-F238E27FC236}">
                <a16:creationId xmlns:a16="http://schemas.microsoft.com/office/drawing/2014/main" id="{E8B1C18E-E4C0-E22E-D4E2-A9AA9B5E53CE}"/>
              </a:ext>
            </a:extLst>
          </p:cNvPr>
          <p:cNvPicPr>
            <a:picLocks noChangeAspect="1"/>
          </p:cNvPicPr>
          <p:nvPr/>
        </p:nvPicPr>
        <p:blipFill>
          <a:blip r:embed="rId3"/>
          <a:stretch>
            <a:fillRect/>
          </a:stretch>
        </p:blipFill>
        <p:spPr>
          <a:xfrm>
            <a:off x="838200" y="3669796"/>
            <a:ext cx="2559499" cy="1876551"/>
          </a:xfrm>
          <a:prstGeom prst="rect">
            <a:avLst/>
          </a:prstGeom>
        </p:spPr>
      </p:pic>
      <p:sp>
        <p:nvSpPr>
          <p:cNvPr id="18" name="TextBox 17">
            <a:extLst>
              <a:ext uri="{FF2B5EF4-FFF2-40B4-BE49-F238E27FC236}">
                <a16:creationId xmlns:a16="http://schemas.microsoft.com/office/drawing/2014/main" id="{92E2854A-625C-51BF-AB27-D53A1F51CC98}"/>
              </a:ext>
            </a:extLst>
          </p:cNvPr>
          <p:cNvSpPr txBox="1"/>
          <p:nvPr/>
        </p:nvSpPr>
        <p:spPr>
          <a:xfrm>
            <a:off x="838200" y="5646755"/>
            <a:ext cx="33422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raspberry pi in my utility closet in Jamacia Plain</a:t>
            </a:r>
          </a:p>
        </p:txBody>
      </p:sp>
      <p:sp>
        <p:nvSpPr>
          <p:cNvPr id="19" name="Left-Right Arrow 18">
            <a:extLst>
              <a:ext uri="{FF2B5EF4-FFF2-40B4-BE49-F238E27FC236}">
                <a16:creationId xmlns:a16="http://schemas.microsoft.com/office/drawing/2014/main" id="{7DA982D3-9C88-77DF-80CF-6A003EC82014}"/>
              </a:ext>
            </a:extLst>
          </p:cNvPr>
          <p:cNvSpPr/>
          <p:nvPr/>
        </p:nvSpPr>
        <p:spPr>
          <a:xfrm>
            <a:off x="3589284" y="1911060"/>
            <a:ext cx="2417380" cy="694409"/>
          </a:xfrm>
          <a:prstGeom prst="leftRightArrow">
            <a:avLst/>
          </a:prstGeom>
          <a:solidFill>
            <a:schemeClr val="bg2">
              <a:alpha val="34000"/>
            </a:schemeClr>
          </a:solidFill>
          <a:ln>
            <a:solidFill>
              <a:schemeClr val="accent1">
                <a:shade val="50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alpha val="34000"/>
                  </a:sysClr>
                </a:solidFill>
                <a:effectLst/>
                <a:uLnTx/>
                <a:uFillTx/>
                <a:latin typeface="Calibri" panose="020F0502020204030204"/>
                <a:ea typeface="+mn-ea"/>
                <a:cs typeface="+mn-cs"/>
              </a:rPr>
              <a:t>Data center</a:t>
            </a:r>
          </a:p>
        </p:txBody>
      </p:sp>
      <p:sp>
        <p:nvSpPr>
          <p:cNvPr id="29" name="Left-Right Arrow 28">
            <a:extLst>
              <a:ext uri="{FF2B5EF4-FFF2-40B4-BE49-F238E27FC236}">
                <a16:creationId xmlns:a16="http://schemas.microsoft.com/office/drawing/2014/main" id="{AE5404AF-34A9-0BE0-FD5C-4F9C201670E6}"/>
              </a:ext>
            </a:extLst>
          </p:cNvPr>
          <p:cNvSpPr/>
          <p:nvPr/>
        </p:nvSpPr>
        <p:spPr>
          <a:xfrm>
            <a:off x="8155934" y="1884476"/>
            <a:ext cx="2301859" cy="694409"/>
          </a:xfrm>
          <a:prstGeom prst="leftRightArrow">
            <a:avLst/>
          </a:prstGeom>
          <a:solidFill>
            <a:schemeClr val="bg2">
              <a:alpha val="34000"/>
            </a:schemeClr>
          </a:solidFill>
          <a:ln>
            <a:solidFill>
              <a:schemeClr val="accent1">
                <a:shade val="50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alpha val="34000"/>
                  </a:sysClr>
                </a:solidFill>
                <a:effectLst/>
                <a:uLnTx/>
                <a:uFillTx/>
                <a:latin typeface="Calibri" panose="020F0502020204030204"/>
                <a:ea typeface="+mn-ea"/>
                <a:cs typeface="+mn-cs"/>
              </a:rPr>
              <a:t>AOL?</a:t>
            </a:r>
          </a:p>
        </p:txBody>
      </p:sp>
      <p:sp>
        <p:nvSpPr>
          <p:cNvPr id="30" name="Smiley Face 29">
            <a:extLst>
              <a:ext uri="{FF2B5EF4-FFF2-40B4-BE49-F238E27FC236}">
                <a16:creationId xmlns:a16="http://schemas.microsoft.com/office/drawing/2014/main" id="{48880F14-ACA4-1DFA-6008-13BD061A76B4}"/>
              </a:ext>
            </a:extLst>
          </p:cNvPr>
          <p:cNvSpPr/>
          <p:nvPr/>
        </p:nvSpPr>
        <p:spPr>
          <a:xfrm>
            <a:off x="10553433" y="1638526"/>
            <a:ext cx="1049566" cy="104956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user</a:t>
            </a:r>
          </a:p>
        </p:txBody>
      </p:sp>
      <p:sp>
        <p:nvSpPr>
          <p:cNvPr id="5" name="Left-Right Arrow 4">
            <a:extLst>
              <a:ext uri="{FF2B5EF4-FFF2-40B4-BE49-F238E27FC236}">
                <a16:creationId xmlns:a16="http://schemas.microsoft.com/office/drawing/2014/main" id="{716BE8C4-8F5E-E1C5-E3CA-315F1000BC34}"/>
              </a:ext>
            </a:extLst>
          </p:cNvPr>
          <p:cNvSpPr/>
          <p:nvPr/>
        </p:nvSpPr>
        <p:spPr>
          <a:xfrm rot="567870">
            <a:off x="3477916" y="4120414"/>
            <a:ext cx="5236168" cy="69440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Comcast</a:t>
            </a:r>
          </a:p>
        </p:txBody>
      </p:sp>
      <p:sp>
        <p:nvSpPr>
          <p:cNvPr id="6" name="Left-Right Arrow 5">
            <a:extLst>
              <a:ext uri="{FF2B5EF4-FFF2-40B4-BE49-F238E27FC236}">
                <a16:creationId xmlns:a16="http://schemas.microsoft.com/office/drawing/2014/main" id="{2EDB8816-A5A1-1A5E-16E9-055E62144BD2}"/>
              </a:ext>
            </a:extLst>
          </p:cNvPr>
          <p:cNvSpPr/>
          <p:nvPr/>
        </p:nvSpPr>
        <p:spPr>
          <a:xfrm rot="18218995">
            <a:off x="9242310" y="3217209"/>
            <a:ext cx="1890336" cy="69440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Verizon?</a:t>
            </a:r>
          </a:p>
        </p:txBody>
      </p:sp>
      <p:sp>
        <p:nvSpPr>
          <p:cNvPr id="13" name="Cloud 12">
            <a:extLst>
              <a:ext uri="{FF2B5EF4-FFF2-40B4-BE49-F238E27FC236}">
                <a16:creationId xmlns:a16="http://schemas.microsoft.com/office/drawing/2014/main" id="{B4EF28A8-51A5-6E33-8F02-95D815DF12DD}"/>
              </a:ext>
            </a:extLst>
          </p:cNvPr>
          <p:cNvSpPr/>
          <p:nvPr/>
        </p:nvSpPr>
        <p:spPr>
          <a:xfrm>
            <a:off x="8815552" y="4401698"/>
            <a:ext cx="1904578" cy="101721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Internet</a:t>
            </a:r>
          </a:p>
        </p:txBody>
      </p:sp>
    </p:spTree>
    <p:extLst>
      <p:ext uri="{BB962C8B-B14F-4D97-AF65-F5344CB8AC3E}">
        <p14:creationId xmlns:p14="http://schemas.microsoft.com/office/powerpoint/2010/main" val="256477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8"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333AE-272D-6098-6992-2122C075E2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FDAEFE-2AA5-8D26-264E-DDED616366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9FD415-0DAF-7732-9343-CE452D365475}"/>
              </a:ext>
            </a:extLst>
          </p:cNvPr>
          <p:cNvSpPr>
            <a:spLocks noGrp="1"/>
          </p:cNvSpPr>
          <p:nvPr>
            <p:ph type="title"/>
          </p:nvPr>
        </p:nvSpPr>
        <p:spPr/>
        <p:txBody>
          <a:bodyPr/>
          <a:lstStyle/>
          <a:p>
            <a:r>
              <a:rPr lang="en-US" dirty="0"/>
              <a:t>Old school</a:t>
            </a:r>
          </a:p>
        </p:txBody>
      </p:sp>
      <p:pic>
        <p:nvPicPr>
          <p:cNvPr id="17" name="Picture 16">
            <a:extLst>
              <a:ext uri="{FF2B5EF4-FFF2-40B4-BE49-F238E27FC236}">
                <a16:creationId xmlns:a16="http://schemas.microsoft.com/office/drawing/2014/main" id="{6C9ADE4D-0C2F-BB1A-1BD4-E4D970DA93F6}"/>
              </a:ext>
            </a:extLst>
          </p:cNvPr>
          <p:cNvPicPr>
            <a:picLocks noChangeAspect="1"/>
          </p:cNvPicPr>
          <p:nvPr/>
        </p:nvPicPr>
        <p:blipFill>
          <a:blip r:embed="rId2"/>
          <a:stretch>
            <a:fillRect/>
          </a:stretch>
        </p:blipFill>
        <p:spPr>
          <a:xfrm>
            <a:off x="838200" y="3669796"/>
            <a:ext cx="2559499" cy="1876551"/>
          </a:xfrm>
          <a:prstGeom prst="rect">
            <a:avLst/>
          </a:prstGeom>
        </p:spPr>
      </p:pic>
      <p:sp>
        <p:nvSpPr>
          <p:cNvPr id="18" name="TextBox 17">
            <a:extLst>
              <a:ext uri="{FF2B5EF4-FFF2-40B4-BE49-F238E27FC236}">
                <a16:creationId xmlns:a16="http://schemas.microsoft.com/office/drawing/2014/main" id="{F1767EED-2BB3-EB56-2383-74B9A034FD32}"/>
              </a:ext>
            </a:extLst>
          </p:cNvPr>
          <p:cNvSpPr txBox="1"/>
          <p:nvPr/>
        </p:nvSpPr>
        <p:spPr>
          <a:xfrm>
            <a:off x="838200" y="5646755"/>
            <a:ext cx="33422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raspberry pi in my utility closet in Jamacia Plain</a:t>
            </a:r>
          </a:p>
        </p:txBody>
      </p:sp>
      <p:pic>
        <p:nvPicPr>
          <p:cNvPr id="23" name="Picture 22">
            <a:extLst>
              <a:ext uri="{FF2B5EF4-FFF2-40B4-BE49-F238E27FC236}">
                <a16:creationId xmlns:a16="http://schemas.microsoft.com/office/drawing/2014/main" id="{36A164E9-05B5-2C91-79D8-6C5B737A9A17}"/>
              </a:ext>
            </a:extLst>
          </p:cNvPr>
          <p:cNvPicPr>
            <a:picLocks noChangeAspect="1"/>
          </p:cNvPicPr>
          <p:nvPr/>
        </p:nvPicPr>
        <p:blipFill>
          <a:blip r:embed="rId3"/>
          <a:stretch>
            <a:fillRect/>
          </a:stretch>
        </p:blipFill>
        <p:spPr>
          <a:xfrm>
            <a:off x="5264580" y="4085727"/>
            <a:ext cx="2697870" cy="857980"/>
          </a:xfrm>
          <a:prstGeom prst="rect">
            <a:avLst/>
          </a:prstGeom>
        </p:spPr>
      </p:pic>
      <p:sp>
        <p:nvSpPr>
          <p:cNvPr id="24" name="Left-Right Arrow 23">
            <a:extLst>
              <a:ext uri="{FF2B5EF4-FFF2-40B4-BE49-F238E27FC236}">
                <a16:creationId xmlns:a16="http://schemas.microsoft.com/office/drawing/2014/main" id="{E08291FB-8A31-A3D3-4A9D-E7B2B93D28C3}"/>
              </a:ext>
            </a:extLst>
          </p:cNvPr>
          <p:cNvSpPr/>
          <p:nvPr/>
        </p:nvSpPr>
        <p:spPr>
          <a:xfrm>
            <a:off x="7636092" y="4492135"/>
            <a:ext cx="1128433" cy="69440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IDK</a:t>
            </a:r>
          </a:p>
        </p:txBody>
      </p:sp>
      <p:sp>
        <p:nvSpPr>
          <p:cNvPr id="25" name="TextBox 24">
            <a:extLst>
              <a:ext uri="{FF2B5EF4-FFF2-40B4-BE49-F238E27FC236}">
                <a16:creationId xmlns:a16="http://schemas.microsoft.com/office/drawing/2014/main" id="{47CE60BA-A69B-6D51-01EB-0A45B821F40E}"/>
              </a:ext>
            </a:extLst>
          </p:cNvPr>
          <p:cNvSpPr txBox="1"/>
          <p:nvPr/>
        </p:nvSpPr>
        <p:spPr>
          <a:xfrm>
            <a:off x="5422235" y="4737946"/>
            <a:ext cx="334229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Some computers 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networks somewhere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cloudflare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runs, idk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Also handles HTTPS certificates</a:t>
            </a:r>
          </a:p>
        </p:txBody>
      </p:sp>
      <p:sp>
        <p:nvSpPr>
          <p:cNvPr id="26" name="Left-Right Arrow 25">
            <a:extLst>
              <a:ext uri="{FF2B5EF4-FFF2-40B4-BE49-F238E27FC236}">
                <a16:creationId xmlns:a16="http://schemas.microsoft.com/office/drawing/2014/main" id="{EEB5B5BA-D3F3-A827-2295-72200D890AD3}"/>
              </a:ext>
            </a:extLst>
          </p:cNvPr>
          <p:cNvSpPr/>
          <p:nvPr/>
        </p:nvSpPr>
        <p:spPr>
          <a:xfrm rot="730226">
            <a:off x="3449078" y="3896678"/>
            <a:ext cx="1941556" cy="69440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“tunnel”</a:t>
            </a:r>
          </a:p>
        </p:txBody>
      </p:sp>
      <p:sp>
        <p:nvSpPr>
          <p:cNvPr id="28" name="Left-Right Arrow 27">
            <a:extLst>
              <a:ext uri="{FF2B5EF4-FFF2-40B4-BE49-F238E27FC236}">
                <a16:creationId xmlns:a16="http://schemas.microsoft.com/office/drawing/2014/main" id="{70549072-771A-43A9-0161-BE26CCFDDD8A}"/>
              </a:ext>
            </a:extLst>
          </p:cNvPr>
          <p:cNvSpPr/>
          <p:nvPr/>
        </p:nvSpPr>
        <p:spPr>
          <a:xfrm rot="18218995">
            <a:off x="9242310" y="3217209"/>
            <a:ext cx="1890336" cy="694409"/>
          </a:xfrm>
          <a:prstGeom prst="lef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Verizon?</a:t>
            </a:r>
          </a:p>
        </p:txBody>
      </p:sp>
      <p:sp>
        <p:nvSpPr>
          <p:cNvPr id="30" name="Smiley Face 29">
            <a:extLst>
              <a:ext uri="{FF2B5EF4-FFF2-40B4-BE49-F238E27FC236}">
                <a16:creationId xmlns:a16="http://schemas.microsoft.com/office/drawing/2014/main" id="{02F11C6F-06FA-9EA7-2682-1FC0BB43A45C}"/>
              </a:ext>
            </a:extLst>
          </p:cNvPr>
          <p:cNvSpPr/>
          <p:nvPr/>
        </p:nvSpPr>
        <p:spPr>
          <a:xfrm>
            <a:off x="10553433" y="1638526"/>
            <a:ext cx="1049566" cy="1049566"/>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user</a:t>
            </a:r>
          </a:p>
        </p:txBody>
      </p:sp>
      <p:sp>
        <p:nvSpPr>
          <p:cNvPr id="6" name="Cloud 5">
            <a:extLst>
              <a:ext uri="{FF2B5EF4-FFF2-40B4-BE49-F238E27FC236}">
                <a16:creationId xmlns:a16="http://schemas.microsoft.com/office/drawing/2014/main" id="{8C00557B-FCD5-C8A6-B734-00F2A1A8B346}"/>
              </a:ext>
            </a:extLst>
          </p:cNvPr>
          <p:cNvSpPr/>
          <p:nvPr/>
        </p:nvSpPr>
        <p:spPr>
          <a:xfrm>
            <a:off x="8815552" y="4401698"/>
            <a:ext cx="1904578" cy="1017218"/>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Internet</a:t>
            </a:r>
          </a:p>
        </p:txBody>
      </p:sp>
      <p:grpSp>
        <p:nvGrpSpPr>
          <p:cNvPr id="13" name="Group">
            <a:extLst>
              <a:ext uri="{FF2B5EF4-FFF2-40B4-BE49-F238E27FC236}">
                <a16:creationId xmlns:a16="http://schemas.microsoft.com/office/drawing/2014/main" id="{209A13B0-A413-3633-2C6A-3578D93F92ED}"/>
              </a:ext>
            </a:extLst>
          </p:cNvPr>
          <p:cNvGrpSpPr/>
          <p:nvPr/>
        </p:nvGrpSpPr>
        <p:grpSpPr>
          <a:xfrm>
            <a:off x="838200" y="1855541"/>
            <a:ext cx="2495222" cy="832551"/>
            <a:chOff x="250" y="-20"/>
            <a:chExt cx="4888951" cy="1631236"/>
          </a:xfrm>
        </p:grpSpPr>
        <p:pic>
          <p:nvPicPr>
            <p:cNvPr id="14" name="Image" descr="Image">
              <a:extLst>
                <a:ext uri="{FF2B5EF4-FFF2-40B4-BE49-F238E27FC236}">
                  <a16:creationId xmlns:a16="http://schemas.microsoft.com/office/drawing/2014/main" id="{22925DD5-5C4B-4D29-00C9-4A9F6FC20EEB}"/>
                </a:ext>
              </a:extLst>
            </p:cNvPr>
            <p:cNvPicPr>
              <a:picLocks noChangeAspect="1"/>
            </p:cNvPicPr>
            <p:nvPr/>
          </p:nvPicPr>
          <p:blipFill>
            <a:blip r:embed="rId4">
              <a:alphaModFix amt="34000"/>
            </a:blip>
            <a:srcRect l="5332" t="46567" r="4295" b="46077"/>
            <a:stretch>
              <a:fillRect/>
            </a:stretch>
          </p:blipFill>
          <p:spPr>
            <a:xfrm>
              <a:off x="250" y="-21"/>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16" name="Image" descr="Image">
              <a:extLst>
                <a:ext uri="{FF2B5EF4-FFF2-40B4-BE49-F238E27FC236}">
                  <a16:creationId xmlns:a16="http://schemas.microsoft.com/office/drawing/2014/main" id="{49BE95CA-CB6B-A810-463C-E9AAF0A62DD2}"/>
                </a:ext>
              </a:extLst>
            </p:cNvPr>
            <p:cNvPicPr>
              <a:picLocks noChangeAspect="1"/>
            </p:cNvPicPr>
            <p:nvPr/>
          </p:nvPicPr>
          <p:blipFill>
            <a:blip r:embed="rId4">
              <a:alphaModFix amt="34000"/>
            </a:blip>
            <a:srcRect l="5332" t="46567" r="4295" b="46077"/>
            <a:stretch>
              <a:fillRect/>
            </a:stretch>
          </p:blipFill>
          <p:spPr>
            <a:xfrm>
              <a:off x="250" y="410746"/>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20" name="Image" descr="Image">
              <a:extLst>
                <a:ext uri="{FF2B5EF4-FFF2-40B4-BE49-F238E27FC236}">
                  <a16:creationId xmlns:a16="http://schemas.microsoft.com/office/drawing/2014/main" id="{F6201EBD-412F-4D00-B628-363AE2BE0675}"/>
                </a:ext>
              </a:extLst>
            </p:cNvPr>
            <p:cNvPicPr>
              <a:picLocks noChangeAspect="1"/>
            </p:cNvPicPr>
            <p:nvPr/>
          </p:nvPicPr>
          <p:blipFill>
            <a:blip r:embed="rId4">
              <a:alphaModFix amt="34000"/>
            </a:blip>
            <a:srcRect l="5332" t="46567" r="4295" b="46077"/>
            <a:stretch>
              <a:fillRect/>
            </a:stretch>
          </p:blipFill>
          <p:spPr>
            <a:xfrm>
              <a:off x="250" y="789046"/>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21" name="Image" descr="Image">
              <a:extLst>
                <a:ext uri="{FF2B5EF4-FFF2-40B4-BE49-F238E27FC236}">
                  <a16:creationId xmlns:a16="http://schemas.microsoft.com/office/drawing/2014/main" id="{6848C342-C178-24B6-9D31-0D86DEB31C6A}"/>
                </a:ext>
              </a:extLst>
            </p:cNvPr>
            <p:cNvPicPr>
              <a:picLocks noChangeAspect="1"/>
            </p:cNvPicPr>
            <p:nvPr/>
          </p:nvPicPr>
          <p:blipFill>
            <a:blip r:embed="rId4">
              <a:alphaModFix amt="34000"/>
            </a:blip>
            <a:srcRect l="5332" t="46567" r="4295" b="46077"/>
            <a:stretch>
              <a:fillRect/>
            </a:stretch>
          </p:blipFill>
          <p:spPr>
            <a:xfrm>
              <a:off x="250" y="1199813"/>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grpSp>
      <p:sp>
        <p:nvSpPr>
          <p:cNvPr id="22" name="TextBox 21">
            <a:extLst>
              <a:ext uri="{FF2B5EF4-FFF2-40B4-BE49-F238E27FC236}">
                <a16:creationId xmlns:a16="http://schemas.microsoft.com/office/drawing/2014/main" id="{38AD1EF9-76AA-352C-DFCC-605F38EEC4EB}"/>
              </a:ext>
            </a:extLst>
          </p:cNvPr>
          <p:cNvSpPr txBox="1"/>
          <p:nvPr/>
        </p:nvSpPr>
        <p:spPr>
          <a:xfrm>
            <a:off x="838200" y="2688092"/>
            <a:ext cx="33422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alpha val="34000"/>
                  </a:prstClr>
                </a:solidFill>
                <a:effectLst/>
                <a:uLnTx/>
                <a:uFillTx/>
                <a:latin typeface="Calibri" panose="020F0502020204030204"/>
                <a:ea typeface="+mn-ea"/>
                <a:cs typeface="+mn-cs"/>
              </a:rPr>
              <a:t>My web server that I bought</a:t>
            </a:r>
          </a:p>
        </p:txBody>
      </p:sp>
      <p:sp>
        <p:nvSpPr>
          <p:cNvPr id="31" name="Cloud 30">
            <a:extLst>
              <a:ext uri="{FF2B5EF4-FFF2-40B4-BE49-F238E27FC236}">
                <a16:creationId xmlns:a16="http://schemas.microsoft.com/office/drawing/2014/main" id="{2830D609-A9B2-37D9-ABE8-14255DD171B9}"/>
              </a:ext>
            </a:extLst>
          </p:cNvPr>
          <p:cNvSpPr/>
          <p:nvPr/>
        </p:nvSpPr>
        <p:spPr>
          <a:xfrm>
            <a:off x="6096000" y="1804225"/>
            <a:ext cx="1947041" cy="1017218"/>
          </a:xfrm>
          <a:prstGeom prst="cloud">
            <a:avLst/>
          </a:prstGeom>
          <a:solidFill>
            <a:schemeClr val="bg2">
              <a:alpha val="34000"/>
            </a:schemeClr>
          </a:solidFill>
          <a:ln>
            <a:solidFill>
              <a:schemeClr val="accent1">
                <a:shade val="50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alpha val="34000"/>
                  </a:sysClr>
                </a:solidFill>
                <a:effectLst/>
                <a:uLnTx/>
                <a:uFillTx/>
                <a:latin typeface="Calibri" panose="020F0502020204030204"/>
                <a:ea typeface="+mn-ea"/>
                <a:cs typeface="+mn-cs"/>
              </a:rPr>
              <a:t>Internet</a:t>
            </a:r>
          </a:p>
        </p:txBody>
      </p:sp>
      <p:sp>
        <p:nvSpPr>
          <p:cNvPr id="32" name="Left-Right Arrow 31">
            <a:extLst>
              <a:ext uri="{FF2B5EF4-FFF2-40B4-BE49-F238E27FC236}">
                <a16:creationId xmlns:a16="http://schemas.microsoft.com/office/drawing/2014/main" id="{2D2BD863-EED4-7A49-1B32-D9B99EE58132}"/>
              </a:ext>
            </a:extLst>
          </p:cNvPr>
          <p:cNvSpPr/>
          <p:nvPr/>
        </p:nvSpPr>
        <p:spPr>
          <a:xfrm>
            <a:off x="3589284" y="1911060"/>
            <a:ext cx="2417380" cy="694409"/>
          </a:xfrm>
          <a:prstGeom prst="leftRightArrow">
            <a:avLst/>
          </a:prstGeom>
          <a:solidFill>
            <a:schemeClr val="bg2">
              <a:alpha val="34000"/>
            </a:schemeClr>
          </a:solidFill>
          <a:ln>
            <a:solidFill>
              <a:schemeClr val="accent1">
                <a:shade val="50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alpha val="34000"/>
                  </a:sysClr>
                </a:solidFill>
                <a:effectLst/>
                <a:uLnTx/>
                <a:uFillTx/>
                <a:latin typeface="Calibri" panose="020F0502020204030204"/>
                <a:ea typeface="+mn-ea"/>
                <a:cs typeface="+mn-cs"/>
              </a:rPr>
              <a:t>Data center</a:t>
            </a:r>
          </a:p>
        </p:txBody>
      </p:sp>
      <p:sp>
        <p:nvSpPr>
          <p:cNvPr id="33" name="Left-Right Arrow 32">
            <a:extLst>
              <a:ext uri="{FF2B5EF4-FFF2-40B4-BE49-F238E27FC236}">
                <a16:creationId xmlns:a16="http://schemas.microsoft.com/office/drawing/2014/main" id="{F17F2BA6-F0C6-25F5-8CCD-9955E100E5FE}"/>
              </a:ext>
            </a:extLst>
          </p:cNvPr>
          <p:cNvSpPr/>
          <p:nvPr/>
        </p:nvSpPr>
        <p:spPr>
          <a:xfrm>
            <a:off x="8155934" y="1884476"/>
            <a:ext cx="2301859" cy="694409"/>
          </a:xfrm>
          <a:prstGeom prst="leftRightArrow">
            <a:avLst/>
          </a:prstGeom>
          <a:solidFill>
            <a:schemeClr val="bg2">
              <a:alpha val="34000"/>
            </a:schemeClr>
          </a:solidFill>
          <a:ln>
            <a:solidFill>
              <a:schemeClr val="accent1">
                <a:shade val="50000"/>
                <a:alpha val="3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alpha val="34000"/>
                  </a:sysClr>
                </a:solidFill>
                <a:effectLst/>
                <a:uLnTx/>
                <a:uFillTx/>
                <a:latin typeface="Calibri" panose="020F0502020204030204"/>
                <a:ea typeface="+mn-ea"/>
                <a:cs typeface="+mn-cs"/>
              </a:rPr>
              <a:t>AOL?</a:t>
            </a:r>
          </a:p>
        </p:txBody>
      </p:sp>
    </p:spTree>
    <p:extLst>
      <p:ext uri="{BB962C8B-B14F-4D97-AF65-F5344CB8AC3E}">
        <p14:creationId xmlns:p14="http://schemas.microsoft.com/office/powerpoint/2010/main" val="240144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9B230-72CC-1265-22E9-E78C44AD2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A2EE6B-BA5A-967B-4A61-ADAFBBDBA91A}"/>
              </a:ext>
            </a:extLst>
          </p:cNvPr>
          <p:cNvSpPr>
            <a:spLocks noGrp="1"/>
          </p:cNvSpPr>
          <p:nvPr>
            <p:ph type="title"/>
          </p:nvPr>
        </p:nvSpPr>
        <p:spPr/>
        <p:txBody>
          <a:bodyPr/>
          <a:lstStyle/>
          <a:p>
            <a:r>
              <a:rPr lang="en-US" dirty="0"/>
              <a:t>Old school problems</a:t>
            </a:r>
          </a:p>
        </p:txBody>
      </p:sp>
      <p:sp>
        <p:nvSpPr>
          <p:cNvPr id="44" name="Content Placeholder 43">
            <a:extLst>
              <a:ext uri="{FF2B5EF4-FFF2-40B4-BE49-F238E27FC236}">
                <a16:creationId xmlns:a16="http://schemas.microsoft.com/office/drawing/2014/main" id="{921DAAAC-9397-3C03-4E4A-940317280527}"/>
              </a:ext>
            </a:extLst>
          </p:cNvPr>
          <p:cNvSpPr>
            <a:spLocks noGrp="1"/>
          </p:cNvSpPr>
          <p:nvPr>
            <p:ph idx="1"/>
          </p:nvPr>
        </p:nvSpPr>
        <p:spPr>
          <a:xfrm>
            <a:off x="3914612" y="1500160"/>
            <a:ext cx="7887346" cy="4351338"/>
          </a:xfrm>
        </p:spPr>
        <p:txBody>
          <a:bodyPr/>
          <a:lstStyle/>
          <a:p>
            <a:r>
              <a:rPr lang="en-US" dirty="0"/>
              <a:t>Servers were (are?) expensive</a:t>
            </a:r>
          </a:p>
          <a:p>
            <a:r>
              <a:rPr lang="en-US" dirty="0"/>
              <a:t>Being in a different place than your server is annoying</a:t>
            </a:r>
          </a:p>
          <a:p>
            <a:r>
              <a:rPr lang="en-US" i="1" dirty="0"/>
              <a:t>Very hard to respond to changes in demand</a:t>
            </a:r>
          </a:p>
        </p:txBody>
      </p:sp>
      <p:sp>
        <p:nvSpPr>
          <p:cNvPr id="4" name="Slide Number Placeholder 3">
            <a:extLst>
              <a:ext uri="{FF2B5EF4-FFF2-40B4-BE49-F238E27FC236}">
                <a16:creationId xmlns:a16="http://schemas.microsoft.com/office/drawing/2014/main" id="{85F3B937-B938-0D44-4EEC-11A5DAF20D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E62483C7-835F-A00D-1991-F30716A3DEE3}"/>
              </a:ext>
            </a:extLst>
          </p:cNvPr>
          <p:cNvPicPr>
            <a:picLocks noChangeAspect="1"/>
          </p:cNvPicPr>
          <p:nvPr/>
        </p:nvPicPr>
        <p:blipFill>
          <a:blip r:embed="rId2"/>
          <a:stretch>
            <a:fillRect/>
          </a:stretch>
        </p:blipFill>
        <p:spPr>
          <a:xfrm>
            <a:off x="838200" y="3669796"/>
            <a:ext cx="2559499" cy="1876551"/>
          </a:xfrm>
          <a:prstGeom prst="rect">
            <a:avLst/>
          </a:prstGeom>
        </p:spPr>
      </p:pic>
      <p:sp>
        <p:nvSpPr>
          <p:cNvPr id="18" name="TextBox 17">
            <a:extLst>
              <a:ext uri="{FF2B5EF4-FFF2-40B4-BE49-F238E27FC236}">
                <a16:creationId xmlns:a16="http://schemas.microsoft.com/office/drawing/2014/main" id="{1AB94712-000C-5AD0-1DC2-E1D6DF04F012}"/>
              </a:ext>
            </a:extLst>
          </p:cNvPr>
          <p:cNvSpPr txBox="1"/>
          <p:nvPr/>
        </p:nvSpPr>
        <p:spPr>
          <a:xfrm>
            <a:off x="838200" y="5646755"/>
            <a:ext cx="33422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raspberry pi in my utility closet in Jamacia Plain</a:t>
            </a:r>
          </a:p>
        </p:txBody>
      </p:sp>
      <p:grpSp>
        <p:nvGrpSpPr>
          <p:cNvPr id="3" name="Group">
            <a:extLst>
              <a:ext uri="{FF2B5EF4-FFF2-40B4-BE49-F238E27FC236}">
                <a16:creationId xmlns:a16="http://schemas.microsoft.com/office/drawing/2014/main" id="{580A0367-BE58-0E8F-EA28-B09637FEECE3}"/>
              </a:ext>
            </a:extLst>
          </p:cNvPr>
          <p:cNvGrpSpPr/>
          <p:nvPr/>
        </p:nvGrpSpPr>
        <p:grpSpPr>
          <a:xfrm>
            <a:off x="838200" y="1855541"/>
            <a:ext cx="2495222" cy="832551"/>
            <a:chOff x="250" y="-20"/>
            <a:chExt cx="4888951" cy="1631236"/>
          </a:xfrm>
        </p:grpSpPr>
        <p:pic>
          <p:nvPicPr>
            <p:cNvPr id="5" name="Image" descr="Image">
              <a:extLst>
                <a:ext uri="{FF2B5EF4-FFF2-40B4-BE49-F238E27FC236}">
                  <a16:creationId xmlns:a16="http://schemas.microsoft.com/office/drawing/2014/main" id="{85B29A6F-84E7-AF69-2168-5E7A2E5150A6}"/>
                </a:ext>
              </a:extLst>
            </p:cNvPr>
            <p:cNvPicPr>
              <a:picLocks noChangeAspect="1"/>
            </p:cNvPicPr>
            <p:nvPr/>
          </p:nvPicPr>
          <p:blipFill>
            <a:blip r:embed="rId3"/>
            <a:srcRect l="5332" t="46567" r="4295" b="46077"/>
            <a:stretch>
              <a:fillRect/>
            </a:stretch>
          </p:blipFill>
          <p:spPr>
            <a:xfrm>
              <a:off x="250" y="-21"/>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7" name="Image" descr="Image">
              <a:extLst>
                <a:ext uri="{FF2B5EF4-FFF2-40B4-BE49-F238E27FC236}">
                  <a16:creationId xmlns:a16="http://schemas.microsoft.com/office/drawing/2014/main" id="{C97F7EA6-1507-1E62-E9B3-7CCD1BE630E0}"/>
                </a:ext>
              </a:extLst>
            </p:cNvPr>
            <p:cNvPicPr>
              <a:picLocks noChangeAspect="1"/>
            </p:cNvPicPr>
            <p:nvPr/>
          </p:nvPicPr>
          <p:blipFill>
            <a:blip r:embed="rId3"/>
            <a:srcRect l="5332" t="46567" r="4295" b="46077"/>
            <a:stretch>
              <a:fillRect/>
            </a:stretch>
          </p:blipFill>
          <p:spPr>
            <a:xfrm>
              <a:off x="250" y="410746"/>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8" name="Image" descr="Image">
              <a:extLst>
                <a:ext uri="{FF2B5EF4-FFF2-40B4-BE49-F238E27FC236}">
                  <a16:creationId xmlns:a16="http://schemas.microsoft.com/office/drawing/2014/main" id="{93CE35ED-1765-001B-0AC5-BB98163ACD69}"/>
                </a:ext>
              </a:extLst>
            </p:cNvPr>
            <p:cNvPicPr>
              <a:picLocks noChangeAspect="1"/>
            </p:cNvPicPr>
            <p:nvPr/>
          </p:nvPicPr>
          <p:blipFill>
            <a:blip r:embed="rId3"/>
            <a:srcRect l="5332" t="46567" r="4295" b="46077"/>
            <a:stretch>
              <a:fillRect/>
            </a:stretch>
          </p:blipFill>
          <p:spPr>
            <a:xfrm>
              <a:off x="250" y="789046"/>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pic>
          <p:nvPicPr>
            <p:cNvPr id="9" name="Image" descr="Image">
              <a:extLst>
                <a:ext uri="{FF2B5EF4-FFF2-40B4-BE49-F238E27FC236}">
                  <a16:creationId xmlns:a16="http://schemas.microsoft.com/office/drawing/2014/main" id="{D222ED2D-DAC5-012D-088B-DD7C662ECAED}"/>
                </a:ext>
              </a:extLst>
            </p:cNvPr>
            <p:cNvPicPr>
              <a:picLocks noChangeAspect="1"/>
            </p:cNvPicPr>
            <p:nvPr/>
          </p:nvPicPr>
          <p:blipFill>
            <a:blip r:embed="rId3"/>
            <a:srcRect l="5332" t="46567" r="4295" b="46077"/>
            <a:stretch>
              <a:fillRect/>
            </a:stretch>
          </p:blipFill>
          <p:spPr>
            <a:xfrm>
              <a:off x="250" y="1199813"/>
              <a:ext cx="4888952" cy="431404"/>
            </a:xfrm>
            <a:custGeom>
              <a:avLst/>
              <a:gdLst/>
              <a:ahLst/>
              <a:cxnLst>
                <a:cxn ang="0">
                  <a:pos x="wd2" y="hd2"/>
                </a:cxn>
                <a:cxn ang="5400000">
                  <a:pos x="wd2" y="hd2"/>
                </a:cxn>
                <a:cxn ang="10800000">
                  <a:pos x="wd2" y="hd2"/>
                </a:cxn>
                <a:cxn ang="16200000">
                  <a:pos x="wd2" y="hd2"/>
                </a:cxn>
              </a:cxnLst>
              <a:rect l="0" t="0" r="r" b="b"/>
              <a:pathLst>
                <a:path w="21590" h="21231" extrusionOk="0">
                  <a:moveTo>
                    <a:pt x="10715" y="21"/>
                  </a:moveTo>
                  <a:cubicBezTo>
                    <a:pt x="5409" y="91"/>
                    <a:pt x="118" y="331"/>
                    <a:pt x="70" y="666"/>
                  </a:cubicBezTo>
                  <a:cubicBezTo>
                    <a:pt x="12" y="1063"/>
                    <a:pt x="-10" y="4541"/>
                    <a:pt x="5" y="10861"/>
                  </a:cubicBezTo>
                  <a:lnTo>
                    <a:pt x="28" y="20432"/>
                  </a:lnTo>
                  <a:lnTo>
                    <a:pt x="422" y="20881"/>
                  </a:lnTo>
                  <a:cubicBezTo>
                    <a:pt x="1023" y="21550"/>
                    <a:pt x="21405" y="21172"/>
                    <a:pt x="21504" y="20490"/>
                  </a:cubicBezTo>
                  <a:cubicBezTo>
                    <a:pt x="21559" y="20116"/>
                    <a:pt x="21590" y="16344"/>
                    <a:pt x="21590" y="10353"/>
                  </a:cubicBezTo>
                  <a:cubicBezTo>
                    <a:pt x="21590" y="2011"/>
                    <a:pt x="21574" y="761"/>
                    <a:pt x="21453" y="392"/>
                  </a:cubicBezTo>
                  <a:cubicBezTo>
                    <a:pt x="21344" y="58"/>
                    <a:pt x="16021" y="-50"/>
                    <a:pt x="10715" y="21"/>
                  </a:cubicBezTo>
                  <a:close/>
                </a:path>
              </a:pathLst>
            </a:custGeom>
            <a:ln w="12700" cap="flat">
              <a:noFill/>
              <a:miter lim="400000"/>
            </a:ln>
            <a:effectLst/>
          </p:spPr>
        </p:pic>
      </p:grpSp>
      <p:sp>
        <p:nvSpPr>
          <p:cNvPr id="10" name="TextBox 9">
            <a:extLst>
              <a:ext uri="{FF2B5EF4-FFF2-40B4-BE49-F238E27FC236}">
                <a16:creationId xmlns:a16="http://schemas.microsoft.com/office/drawing/2014/main" id="{6441F3DC-BD36-BEE9-3D5E-FB2E73DA9E4A}"/>
              </a:ext>
            </a:extLst>
          </p:cNvPr>
          <p:cNvSpPr txBox="1"/>
          <p:nvPr/>
        </p:nvSpPr>
        <p:spPr>
          <a:xfrm>
            <a:off x="838200" y="2688092"/>
            <a:ext cx="334229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My web server that I bought</a:t>
            </a:r>
          </a:p>
        </p:txBody>
      </p:sp>
      <p:pic>
        <p:nvPicPr>
          <p:cNvPr id="27" name="Graphic 26" descr="Fire with solid fill">
            <a:extLst>
              <a:ext uri="{FF2B5EF4-FFF2-40B4-BE49-F238E27FC236}">
                <a16:creationId xmlns:a16="http://schemas.microsoft.com/office/drawing/2014/main" id="{F1ECB265-A0E0-65AE-FF09-571102AD58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71411" y="3487298"/>
            <a:ext cx="914400" cy="914400"/>
          </a:xfrm>
          <a:prstGeom prst="rect">
            <a:avLst/>
          </a:prstGeom>
        </p:spPr>
      </p:pic>
      <p:pic>
        <p:nvPicPr>
          <p:cNvPr id="29" name="Graphic 28" descr="Fire with solid fill">
            <a:extLst>
              <a:ext uri="{FF2B5EF4-FFF2-40B4-BE49-F238E27FC236}">
                <a16:creationId xmlns:a16="http://schemas.microsoft.com/office/drawing/2014/main" id="{5226D987-E932-9D27-2172-C064A87220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1467506"/>
            <a:ext cx="914400" cy="914400"/>
          </a:xfrm>
          <a:prstGeom prst="rect">
            <a:avLst/>
          </a:prstGeom>
        </p:spPr>
      </p:pic>
      <p:pic>
        <p:nvPicPr>
          <p:cNvPr id="35" name="Graphic 34" descr="Fire with solid fill">
            <a:extLst>
              <a:ext uri="{FF2B5EF4-FFF2-40B4-BE49-F238E27FC236}">
                <a16:creationId xmlns:a16="http://schemas.microsoft.com/office/drawing/2014/main" id="{62AF4FE0-DD10-056B-CC4A-013F582575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17949" y="1467506"/>
            <a:ext cx="914400" cy="914400"/>
          </a:xfrm>
          <a:prstGeom prst="rect">
            <a:avLst/>
          </a:prstGeom>
        </p:spPr>
      </p:pic>
      <p:pic>
        <p:nvPicPr>
          <p:cNvPr id="36" name="Graphic 35" descr="Fire with solid fill">
            <a:extLst>
              <a:ext uri="{FF2B5EF4-FFF2-40B4-BE49-F238E27FC236}">
                <a16:creationId xmlns:a16="http://schemas.microsoft.com/office/drawing/2014/main" id="{F53BB926-271A-4094-B790-C8C8F5CC71B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200" y="3703622"/>
            <a:ext cx="914400" cy="914400"/>
          </a:xfrm>
          <a:prstGeom prst="rect">
            <a:avLst/>
          </a:prstGeom>
        </p:spPr>
      </p:pic>
      <p:pic>
        <p:nvPicPr>
          <p:cNvPr id="37" name="Graphic 36" descr="Fire with solid fill">
            <a:extLst>
              <a:ext uri="{FF2B5EF4-FFF2-40B4-BE49-F238E27FC236}">
                <a16:creationId xmlns:a16="http://schemas.microsoft.com/office/drawing/2014/main" id="{50F6A3C9-84D6-D2A7-3C21-35D27D466B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71411" y="1494557"/>
            <a:ext cx="914400" cy="914400"/>
          </a:xfrm>
          <a:prstGeom prst="rect">
            <a:avLst/>
          </a:prstGeom>
        </p:spPr>
      </p:pic>
      <p:pic>
        <p:nvPicPr>
          <p:cNvPr id="38" name="Graphic 37" descr="Fire with solid fill">
            <a:extLst>
              <a:ext uri="{FF2B5EF4-FFF2-40B4-BE49-F238E27FC236}">
                <a16:creationId xmlns:a16="http://schemas.microsoft.com/office/drawing/2014/main" id="{591CF087-938D-3F1B-63E3-47A1461C38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40736" y="1453104"/>
            <a:ext cx="914400" cy="914400"/>
          </a:xfrm>
          <a:prstGeom prst="rect">
            <a:avLst/>
          </a:prstGeom>
        </p:spPr>
      </p:pic>
      <p:pic>
        <p:nvPicPr>
          <p:cNvPr id="39" name="Graphic 38" descr="Fire with solid fill">
            <a:extLst>
              <a:ext uri="{FF2B5EF4-FFF2-40B4-BE49-F238E27FC236}">
                <a16:creationId xmlns:a16="http://schemas.microsoft.com/office/drawing/2014/main" id="{CBD55E0F-166C-D0FF-FBA4-652E81588B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70155" y="3618654"/>
            <a:ext cx="914400" cy="914400"/>
          </a:xfrm>
          <a:prstGeom prst="rect">
            <a:avLst/>
          </a:prstGeom>
        </p:spPr>
      </p:pic>
      <p:pic>
        <p:nvPicPr>
          <p:cNvPr id="40" name="Graphic 39" descr="Fire with solid fill">
            <a:extLst>
              <a:ext uri="{FF2B5EF4-FFF2-40B4-BE49-F238E27FC236}">
                <a16:creationId xmlns:a16="http://schemas.microsoft.com/office/drawing/2014/main" id="{56DAFD09-DB40-CE14-7FBA-6B7F11F7B2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9273" y="1311778"/>
            <a:ext cx="914400" cy="914400"/>
          </a:xfrm>
          <a:prstGeom prst="rect">
            <a:avLst/>
          </a:prstGeom>
        </p:spPr>
      </p:pic>
      <p:pic>
        <p:nvPicPr>
          <p:cNvPr id="41" name="Graphic 40" descr="Fire with solid fill">
            <a:extLst>
              <a:ext uri="{FF2B5EF4-FFF2-40B4-BE49-F238E27FC236}">
                <a16:creationId xmlns:a16="http://schemas.microsoft.com/office/drawing/2014/main" id="{7EC106F2-843D-5F32-DEF5-54A8369555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55036" y="1360047"/>
            <a:ext cx="914400" cy="914400"/>
          </a:xfrm>
          <a:prstGeom prst="rect">
            <a:avLst/>
          </a:prstGeom>
        </p:spPr>
      </p:pic>
      <p:pic>
        <p:nvPicPr>
          <p:cNvPr id="43" name="Graphic 42" descr="Fire with solid fill">
            <a:extLst>
              <a:ext uri="{FF2B5EF4-FFF2-40B4-BE49-F238E27FC236}">
                <a16:creationId xmlns:a16="http://schemas.microsoft.com/office/drawing/2014/main" id="{21E5C15B-AE7E-1B80-7CA1-077179934E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52600" y="3570551"/>
            <a:ext cx="914400" cy="914400"/>
          </a:xfrm>
          <a:prstGeom prst="rect">
            <a:avLst/>
          </a:prstGeom>
        </p:spPr>
      </p:pic>
    </p:spTree>
    <p:extLst>
      <p:ext uri="{BB962C8B-B14F-4D97-AF65-F5344CB8AC3E}">
        <p14:creationId xmlns:p14="http://schemas.microsoft.com/office/powerpoint/2010/main" val="323265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6FE8-BFE5-F919-8D44-A0FC5794E7C1}"/>
              </a:ext>
            </a:extLst>
          </p:cNvPr>
          <p:cNvSpPr>
            <a:spLocks noGrp="1"/>
          </p:cNvSpPr>
          <p:nvPr>
            <p:ph type="title"/>
          </p:nvPr>
        </p:nvSpPr>
        <p:spPr/>
        <p:txBody>
          <a:bodyPr/>
          <a:lstStyle/>
          <a:p>
            <a:r>
              <a:rPr lang="en-US" i="1" dirty="0"/>
              <a:t>Infrastructure</a:t>
            </a:r>
            <a:r>
              <a:rPr lang="en-US" dirty="0"/>
              <a:t> as a Service (IaaS)</a:t>
            </a:r>
            <a:endParaRPr lang="en-US" i="1" dirty="0"/>
          </a:p>
        </p:txBody>
      </p:sp>
      <p:sp>
        <p:nvSpPr>
          <p:cNvPr id="3" name="Content Placeholder 2">
            <a:extLst>
              <a:ext uri="{FF2B5EF4-FFF2-40B4-BE49-F238E27FC236}">
                <a16:creationId xmlns:a16="http://schemas.microsoft.com/office/drawing/2014/main" id="{344F2544-FBEB-873C-B281-ED53D56C0AB4}"/>
              </a:ext>
            </a:extLst>
          </p:cNvPr>
          <p:cNvSpPr>
            <a:spLocks noGrp="1"/>
          </p:cNvSpPr>
          <p:nvPr>
            <p:ph idx="1"/>
          </p:nvPr>
        </p:nvSpPr>
        <p:spPr>
          <a:xfrm>
            <a:off x="838200" y="1500160"/>
            <a:ext cx="7887346" cy="4976840"/>
          </a:xfrm>
        </p:spPr>
        <p:txBody>
          <a:bodyPr/>
          <a:lstStyle/>
          <a:p>
            <a:r>
              <a:rPr lang="en-US" dirty="0"/>
              <a:t>Let the people running the data center handle the physical computers (purchasing, maintaining, replacing)</a:t>
            </a:r>
          </a:p>
          <a:p>
            <a:r>
              <a:rPr lang="en-US" dirty="0"/>
              <a:t>Required new software and systems, especially </a:t>
            </a:r>
            <a:r>
              <a:rPr lang="en-US" i="1" dirty="0"/>
              <a:t>virtualization</a:t>
            </a:r>
            <a:r>
              <a:rPr lang="en-US" dirty="0"/>
              <a:t> which lets you run multiple independent operating systems on one computer (mid-2000s)</a:t>
            </a:r>
          </a:p>
          <a:p>
            <a:r>
              <a:rPr lang="en-US" dirty="0" err="1"/>
              <a:t>Linode</a:t>
            </a:r>
            <a:r>
              <a:rPr lang="en-US" dirty="0"/>
              <a:t> and </a:t>
            </a:r>
            <a:r>
              <a:rPr lang="en-US" dirty="0" err="1"/>
              <a:t>DigitalOcean</a:t>
            </a:r>
            <a:r>
              <a:rPr lang="en-US" dirty="0"/>
              <a:t> in 2003, Amazon’s Elastic Compute Cloud (EC2) launches in 2006</a:t>
            </a:r>
          </a:p>
          <a:p>
            <a:r>
              <a:rPr lang="en-US" dirty="0"/>
              <a:t>Fast (minutes/hours not days/weeks) to get more capacity</a:t>
            </a:r>
          </a:p>
        </p:txBody>
      </p:sp>
      <p:sp>
        <p:nvSpPr>
          <p:cNvPr id="4" name="Slide Number Placeholder 3">
            <a:extLst>
              <a:ext uri="{FF2B5EF4-FFF2-40B4-BE49-F238E27FC236}">
                <a16:creationId xmlns:a16="http://schemas.microsoft.com/office/drawing/2014/main" id="{1E4A1843-8294-7108-3DB1-4ED42A6486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43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EC7A4-2A40-A6D4-309B-EFC070D31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272A8-D538-5D6A-F875-54296EDDDAAF}"/>
              </a:ext>
            </a:extLst>
          </p:cNvPr>
          <p:cNvSpPr>
            <a:spLocks noGrp="1"/>
          </p:cNvSpPr>
          <p:nvPr>
            <p:ph type="title"/>
          </p:nvPr>
        </p:nvSpPr>
        <p:spPr/>
        <p:txBody>
          <a:bodyPr/>
          <a:lstStyle/>
          <a:p>
            <a:r>
              <a:rPr lang="en-US" i="1" dirty="0"/>
              <a:t>Platform</a:t>
            </a:r>
            <a:r>
              <a:rPr lang="en-US" dirty="0"/>
              <a:t> as a Service (PaaS)</a:t>
            </a:r>
            <a:endParaRPr lang="en-US" i="1" dirty="0"/>
          </a:p>
        </p:txBody>
      </p:sp>
      <p:sp>
        <p:nvSpPr>
          <p:cNvPr id="3" name="Content Placeholder 2">
            <a:extLst>
              <a:ext uri="{FF2B5EF4-FFF2-40B4-BE49-F238E27FC236}">
                <a16:creationId xmlns:a16="http://schemas.microsoft.com/office/drawing/2014/main" id="{616C2E28-42EF-59EE-149E-C6CB967CA853}"/>
              </a:ext>
            </a:extLst>
          </p:cNvPr>
          <p:cNvSpPr>
            <a:spLocks noGrp="1"/>
          </p:cNvSpPr>
          <p:nvPr>
            <p:ph idx="1"/>
          </p:nvPr>
        </p:nvSpPr>
        <p:spPr>
          <a:xfrm>
            <a:off x="838200" y="1500160"/>
            <a:ext cx="9105900" cy="4976840"/>
          </a:xfrm>
        </p:spPr>
        <p:txBody>
          <a:bodyPr>
            <a:normAutofit/>
          </a:bodyPr>
          <a:lstStyle/>
          <a:p>
            <a:pPr marL="0" indent="0">
              <a:buNone/>
            </a:pPr>
            <a:r>
              <a:rPr lang="en-US" dirty="0"/>
              <a:t>Amazon Web Services launched with three products:</a:t>
            </a:r>
          </a:p>
          <a:p>
            <a:r>
              <a:rPr lang="en-US" dirty="0"/>
              <a:t>EC2 — virtual machine hosting is </a:t>
            </a:r>
            <a:r>
              <a:rPr lang="en-US" i="1" dirty="0"/>
              <a:t>infrastructure</a:t>
            </a:r>
            <a:r>
              <a:rPr lang="en-US" dirty="0"/>
              <a:t> as a service.</a:t>
            </a:r>
          </a:p>
          <a:p>
            <a:r>
              <a:rPr lang="en-US" dirty="0"/>
              <a:t>Simple Queue Service (SQS) handled the problem of needing to do too many things at once (oversimplification: avoid running out of memory)</a:t>
            </a:r>
          </a:p>
          <a:p>
            <a:r>
              <a:rPr lang="en-US" dirty="0"/>
              <a:t>Simple Storage Service (S3) handled the problem of needing to store and deliver “static” data (oversimplification: avoid running out of disk space and/or network capacity)</a:t>
            </a:r>
          </a:p>
          <a:p>
            <a:r>
              <a:rPr lang="en-US" dirty="0"/>
              <a:t>SQS and S3 are </a:t>
            </a:r>
            <a:r>
              <a:rPr lang="en-US" i="1" dirty="0"/>
              <a:t>“platforms” </a:t>
            </a:r>
            <a:r>
              <a:rPr lang="en-US" dirty="0"/>
              <a:t>or basic capabilities</a:t>
            </a:r>
          </a:p>
          <a:p>
            <a:r>
              <a:rPr lang="en-US" dirty="0"/>
              <a:t>Typically </a:t>
            </a:r>
            <a:r>
              <a:rPr lang="en-US" i="1" dirty="0"/>
              <a:t>very fast </a:t>
            </a:r>
            <a:r>
              <a:rPr lang="en-US" dirty="0"/>
              <a:t>(minutes or fractions of a second) to get more capacity</a:t>
            </a:r>
            <a:endParaRPr lang="en-US" i="1" dirty="0"/>
          </a:p>
        </p:txBody>
      </p:sp>
      <p:sp>
        <p:nvSpPr>
          <p:cNvPr id="4" name="Slide Number Placeholder 3">
            <a:extLst>
              <a:ext uri="{FF2B5EF4-FFF2-40B4-BE49-F238E27FC236}">
                <a16:creationId xmlns:a16="http://schemas.microsoft.com/office/drawing/2014/main" id="{6D60E9C9-B2F2-8B83-51D4-A8F933F073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31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4F850AD-5A77-B670-9A9E-8D158467DAA2}"/>
              </a:ext>
            </a:extLst>
          </p:cNvPr>
          <p:cNvSpPr/>
          <p:nvPr/>
        </p:nvSpPr>
        <p:spPr>
          <a:xfrm>
            <a:off x="685800" y="1714500"/>
            <a:ext cx="5994400" cy="436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C858163F-DC6A-1F0E-D1D8-578590D156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1DEB03B6-A3A5-F012-D338-6374323FC6FE}"/>
              </a:ext>
            </a:extLst>
          </p:cNvPr>
          <p:cNvSpPr>
            <a:spLocks noGrp="1"/>
          </p:cNvSpPr>
          <p:nvPr>
            <p:ph type="title"/>
          </p:nvPr>
        </p:nvSpPr>
        <p:spPr/>
        <p:txBody>
          <a:bodyPr/>
          <a:lstStyle/>
          <a:p>
            <a:r>
              <a:rPr lang="en-US" dirty="0"/>
              <a:t>Example: my Mastodon instance</a:t>
            </a:r>
          </a:p>
        </p:txBody>
      </p:sp>
      <p:sp>
        <p:nvSpPr>
          <p:cNvPr id="5" name="Cloud 4">
            <a:extLst>
              <a:ext uri="{FF2B5EF4-FFF2-40B4-BE49-F238E27FC236}">
                <a16:creationId xmlns:a16="http://schemas.microsoft.com/office/drawing/2014/main" id="{7173F537-0F1C-F85A-2D89-F49A9CF2A089}"/>
              </a:ext>
            </a:extLst>
          </p:cNvPr>
          <p:cNvSpPr/>
          <p:nvPr/>
        </p:nvSpPr>
        <p:spPr>
          <a:xfrm>
            <a:off x="9615652" y="2649098"/>
            <a:ext cx="1904578" cy="1453002"/>
          </a:xfrm>
          <a:prstGeom prst="clou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Internet</a:t>
            </a:r>
          </a:p>
        </p:txBody>
      </p:sp>
      <p:sp>
        <p:nvSpPr>
          <p:cNvPr id="6" name="Left-Right Arrow 5">
            <a:extLst>
              <a:ext uri="{FF2B5EF4-FFF2-40B4-BE49-F238E27FC236}">
                <a16:creationId xmlns:a16="http://schemas.microsoft.com/office/drawing/2014/main" id="{B02C02A5-57BD-A71B-CEEB-6D8DF080AA89}"/>
              </a:ext>
            </a:extLst>
          </p:cNvPr>
          <p:cNvSpPr/>
          <p:nvPr/>
        </p:nvSpPr>
        <p:spPr>
          <a:xfrm rot="514851">
            <a:off x="6310852" y="2263245"/>
            <a:ext cx="3103069" cy="685800"/>
          </a:xfrm>
          <a:prstGeom prst="lef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7" name="Left-Right Arrow 6">
            <a:extLst>
              <a:ext uri="{FF2B5EF4-FFF2-40B4-BE49-F238E27FC236}">
                <a16:creationId xmlns:a16="http://schemas.microsoft.com/office/drawing/2014/main" id="{7309956F-7DF5-5365-DF30-C01EA462FAF3}"/>
              </a:ext>
            </a:extLst>
          </p:cNvPr>
          <p:cNvSpPr/>
          <p:nvPr/>
        </p:nvSpPr>
        <p:spPr>
          <a:xfrm rot="21020597">
            <a:off x="6371227" y="3809337"/>
            <a:ext cx="3125079" cy="685800"/>
          </a:xfrm>
          <a:prstGeom prst="lef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CDAB12C-86C4-1BB6-3A59-3B01C40F5714}"/>
              </a:ext>
            </a:extLst>
          </p:cNvPr>
          <p:cNvSpPr/>
          <p:nvPr/>
        </p:nvSpPr>
        <p:spPr>
          <a:xfrm>
            <a:off x="2538827" y="1958032"/>
            <a:ext cx="3683421" cy="80921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“Spaces” (object storage)</a:t>
            </a:r>
          </a:p>
        </p:txBody>
      </p:sp>
      <p:sp>
        <p:nvSpPr>
          <p:cNvPr id="10" name="Rectangle 9">
            <a:extLst>
              <a:ext uri="{FF2B5EF4-FFF2-40B4-BE49-F238E27FC236}">
                <a16:creationId xmlns:a16="http://schemas.microsoft.com/office/drawing/2014/main" id="{0EC28427-1485-D6FD-5460-2DEFCD96A2E8}"/>
              </a:ext>
            </a:extLst>
          </p:cNvPr>
          <p:cNvSpPr/>
          <p:nvPr/>
        </p:nvSpPr>
        <p:spPr>
          <a:xfrm>
            <a:off x="4690310" y="4047136"/>
            <a:ext cx="1586747" cy="12002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Virtual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Machine</a:t>
            </a:r>
          </a:p>
        </p:txBody>
      </p:sp>
      <p:sp>
        <p:nvSpPr>
          <p:cNvPr id="11" name="Rectangle 10">
            <a:extLst>
              <a:ext uri="{FF2B5EF4-FFF2-40B4-BE49-F238E27FC236}">
                <a16:creationId xmlns:a16="http://schemas.microsoft.com/office/drawing/2014/main" id="{E09B1ADF-6F36-0BBF-6DEC-B7ED5AEE3267}"/>
              </a:ext>
            </a:extLst>
          </p:cNvPr>
          <p:cNvSpPr/>
          <p:nvPr/>
        </p:nvSpPr>
        <p:spPr>
          <a:xfrm>
            <a:off x="838201" y="3494292"/>
            <a:ext cx="2374900" cy="101456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Redis (for work queue)</a:t>
            </a:r>
          </a:p>
        </p:txBody>
      </p:sp>
      <p:sp>
        <p:nvSpPr>
          <p:cNvPr id="12" name="Rectangle 11">
            <a:extLst>
              <a:ext uri="{FF2B5EF4-FFF2-40B4-BE49-F238E27FC236}">
                <a16:creationId xmlns:a16="http://schemas.microsoft.com/office/drawing/2014/main" id="{11D4F81E-DB98-00C0-CD92-ABC001052ABE}"/>
              </a:ext>
            </a:extLst>
          </p:cNvPr>
          <p:cNvSpPr/>
          <p:nvPr/>
        </p:nvSpPr>
        <p:spPr>
          <a:xfrm>
            <a:off x="838200" y="4752386"/>
            <a:ext cx="2374901" cy="108738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Postgres (for long term storage)</a:t>
            </a:r>
          </a:p>
        </p:txBody>
      </p:sp>
      <p:sp>
        <p:nvSpPr>
          <p:cNvPr id="13" name="Left-Right Arrow 12">
            <a:extLst>
              <a:ext uri="{FF2B5EF4-FFF2-40B4-BE49-F238E27FC236}">
                <a16:creationId xmlns:a16="http://schemas.microsoft.com/office/drawing/2014/main" id="{A334445C-1C3C-EA29-9A4A-64F9EC6C2B60}"/>
              </a:ext>
            </a:extLst>
          </p:cNvPr>
          <p:cNvSpPr/>
          <p:nvPr/>
        </p:nvSpPr>
        <p:spPr>
          <a:xfrm rot="514851">
            <a:off x="3315773" y="3757529"/>
            <a:ext cx="1300709" cy="685800"/>
          </a:xfrm>
          <a:prstGeom prst="lef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5" name="Left-Right Arrow 14">
            <a:extLst>
              <a:ext uri="{FF2B5EF4-FFF2-40B4-BE49-F238E27FC236}">
                <a16:creationId xmlns:a16="http://schemas.microsoft.com/office/drawing/2014/main" id="{08A3B2B1-0236-16E1-2E67-9C1EDB862980}"/>
              </a:ext>
            </a:extLst>
          </p:cNvPr>
          <p:cNvSpPr/>
          <p:nvPr/>
        </p:nvSpPr>
        <p:spPr>
          <a:xfrm rot="20059030">
            <a:off x="3290269" y="4687654"/>
            <a:ext cx="1300709" cy="685800"/>
          </a:xfrm>
          <a:prstGeom prst="lef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6" name="Left-Right Arrow 15">
            <a:extLst>
              <a:ext uri="{FF2B5EF4-FFF2-40B4-BE49-F238E27FC236}">
                <a16:creationId xmlns:a16="http://schemas.microsoft.com/office/drawing/2014/main" id="{CCED17EE-8363-9CAA-5200-7345C7E561C2}"/>
              </a:ext>
            </a:extLst>
          </p:cNvPr>
          <p:cNvSpPr/>
          <p:nvPr/>
        </p:nvSpPr>
        <p:spPr>
          <a:xfrm rot="3395278">
            <a:off x="4374533" y="3077646"/>
            <a:ext cx="1300709" cy="685800"/>
          </a:xfrm>
          <a:prstGeom prst="lef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7" name="Rounded Rectangle 16">
            <a:extLst>
              <a:ext uri="{FF2B5EF4-FFF2-40B4-BE49-F238E27FC236}">
                <a16:creationId xmlns:a16="http://schemas.microsoft.com/office/drawing/2014/main" id="{96111A48-6C45-98FE-542C-83C9A75D2CED}"/>
              </a:ext>
            </a:extLst>
          </p:cNvPr>
          <p:cNvSpPr/>
          <p:nvPr/>
        </p:nvSpPr>
        <p:spPr>
          <a:xfrm>
            <a:off x="7862386" y="5048553"/>
            <a:ext cx="4000500" cy="4950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Infrastructure as a Service</a:t>
            </a:r>
          </a:p>
        </p:txBody>
      </p:sp>
      <p:sp>
        <p:nvSpPr>
          <p:cNvPr id="18" name="Rounded Rectangle 17">
            <a:extLst>
              <a:ext uri="{FF2B5EF4-FFF2-40B4-BE49-F238E27FC236}">
                <a16:creationId xmlns:a16="http://schemas.microsoft.com/office/drawing/2014/main" id="{DC4E4BA5-F938-1D48-FDCA-25FFC308B31D}"/>
              </a:ext>
            </a:extLst>
          </p:cNvPr>
          <p:cNvSpPr/>
          <p:nvPr/>
        </p:nvSpPr>
        <p:spPr>
          <a:xfrm>
            <a:off x="7862386" y="5698839"/>
            <a:ext cx="4000500" cy="49504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Platform as a Service</a:t>
            </a:r>
          </a:p>
        </p:txBody>
      </p:sp>
      <p:sp>
        <p:nvSpPr>
          <p:cNvPr id="19" name="TextBox 18">
            <a:extLst>
              <a:ext uri="{FF2B5EF4-FFF2-40B4-BE49-F238E27FC236}">
                <a16:creationId xmlns:a16="http://schemas.microsoft.com/office/drawing/2014/main" id="{F50DCB30-8ED2-EDDB-736F-A6E112F95397}"/>
              </a:ext>
            </a:extLst>
          </p:cNvPr>
          <p:cNvSpPr txBox="1"/>
          <p:nvPr/>
        </p:nvSpPr>
        <p:spPr>
          <a:xfrm>
            <a:off x="685800" y="1701532"/>
            <a:ext cx="13776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DigitalOcean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7285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1452</Words>
  <Application>Microsoft Macintosh PowerPoint</Application>
  <PresentationFormat>Widescreen</PresentationFormat>
  <Paragraphs>183</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Helvetica Neue</vt:lpstr>
      <vt:lpstr>Verdana</vt:lpstr>
      <vt:lpstr>1_Office Theme</vt:lpstr>
      <vt:lpstr>CS 4530: Fundamentals of Software Engineering Lesson 5.1 Cloud Infrastructure</vt:lpstr>
      <vt:lpstr>Learning objectives for this lesson</vt:lpstr>
      <vt:lpstr>Old school</vt:lpstr>
      <vt:lpstr>Old school</vt:lpstr>
      <vt:lpstr>Old school</vt:lpstr>
      <vt:lpstr>Old school problems</vt:lpstr>
      <vt:lpstr>Infrastructure as a Service (IaaS)</vt:lpstr>
      <vt:lpstr>Platform as a Service (PaaS)</vt:lpstr>
      <vt:lpstr>Example: my Mastodon instance</vt:lpstr>
      <vt:lpstr>X as a Service</vt:lpstr>
      <vt:lpstr>Cloud Infrastructure is best for variable workloads</vt:lpstr>
      <vt:lpstr>Public clouds are not the only option</vt:lpstr>
      <vt:lpstr>“X as a Service" offers several abstractions to choose from depending on your needs</vt:lpstr>
      <vt:lpstr>Learning objectives for this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Simmons</dc:creator>
  <cp:lastModifiedBy>Robert Simmons</cp:lastModifiedBy>
  <cp:revision>1</cp:revision>
  <dcterms:created xsi:type="dcterms:W3CDTF">2025-06-01T18:05:53Z</dcterms:created>
  <dcterms:modified xsi:type="dcterms:W3CDTF">2025-06-01T18:06:14Z</dcterms:modified>
</cp:coreProperties>
</file>