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535" r:id="rId3"/>
    <p:sldId id="556" r:id="rId4"/>
    <p:sldId id="536" r:id="rId5"/>
    <p:sldId id="424" r:id="rId6"/>
    <p:sldId id="554" r:id="rId7"/>
    <p:sldId id="538" r:id="rId8"/>
    <p:sldId id="55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5EB40-3689-EF40-A434-E207D67034E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C0396-3CCE-7745-AE66-0BDEEE91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4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2B0D-6C9D-FB7F-7918-80830579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707F5-A314-5DD2-807D-1D437A395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FB228-5941-3231-3C21-B21B91DD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2EC7-5CE9-E925-D2DF-EA125AF71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43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61FA1-B373-7393-0200-069987D2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DB307-2B55-DFEB-6F4D-019690B5F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23ACD-E3E5-DB47-B01F-0B90BCA10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C3635-7C3B-10F1-13B4-154A877E2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48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5528-FAA2-5907-F740-6D4B4649D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310A19-30A9-8D01-F76C-82B6E75FF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7B84F-7D64-7F97-04B6-232AF8800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Tonight's subject is REACT, our web framework.  We have two lessons,</a:t>
            </a:r>
          </a:p>
          <a:p>
            <a:r>
              <a:rPr lang="en-US" dirty="0"/>
              <a:t>roughly: basic REACT, and advanced REACT.</a:t>
            </a:r>
          </a:p>
          <a:p>
            <a:endParaRPr lang="en-US" dirty="0"/>
          </a:p>
          <a:p>
            <a:r>
              <a:rPr lang="en-US" dirty="0"/>
              <a:t>&lt;Read slide&gt;</a:t>
            </a:r>
          </a:p>
        </p:txBody>
      </p:sp>
    </p:spTree>
    <p:extLst>
      <p:ext uri="{BB962C8B-B14F-4D97-AF65-F5344CB8AC3E}">
        <p14:creationId xmlns:p14="http://schemas.microsoft.com/office/powerpoint/2010/main" val="164872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E12B05A-5BD9-DCC1-6194-34D5255B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D2A64DE-480B-420F-9649-4F8E696E08E0}" type="datetime1">
              <a:rPr lang="en-US" smtClean="0"/>
              <a:t>5/12/25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123B03A-4C67-473C-EC6E-D6B4462F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B40CE31-E956-1292-6818-3E750BF3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B8FE0B0-4AAD-48FC-89AD-4EE058AC6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27599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141331-0E85-C119-5FDF-DA8E4094D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7"/>
            <a:ext cx="10128740" cy="221085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510E88-9152-2D63-A0BC-D778E8633326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73E69-7099-8521-BC3C-7AF2158EBF67}"/>
              </a:ext>
            </a:extLst>
          </p:cNvPr>
          <p:cNvSpPr/>
          <p:nvPr userDrawn="1"/>
        </p:nvSpPr>
        <p:spPr>
          <a:xfrm>
            <a:off x="539260" y="5630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5C5962"/>
                </a:solidFill>
              </a:rPr>
              <a:t>© 2025 Released under the </a:t>
            </a:r>
            <a:r>
              <a:rPr lang="en-US">
                <a:solidFill>
                  <a:srgbClr val="D41B2C"/>
                </a:solidFill>
                <a:hlinkClick r:id="rId2"/>
              </a:rPr>
              <a:t>CC BY-SA</a:t>
            </a:r>
            <a:r>
              <a:rPr lang="en-US">
                <a:solidFill>
                  <a:srgbClr val="5C5962"/>
                </a:solidFill>
              </a:rPr>
              <a:t> license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93D25CE-A679-D4CC-388B-DD8ED18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A461334-A651-026E-8A44-9AB00A3F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3DC1B7B-DF6F-F288-276A-0A55B831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7C7BFD4-467E-4EDE-93EA-052F5B39A4E5}" type="datetime1">
              <a:rPr lang="en-US" smtClean="0"/>
              <a:t>5/12/25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8FEAB368-F7DB-2AA8-7086-88A46274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30A2628-6301-1D59-F912-3E58A9A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FDA3AD-E587-BB0E-B889-17D8DD8DA50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F9752026-448B-424B-F5A1-0490905D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09E55A0-C911-4F03-82FC-7E5926047D46}" type="datetime1">
              <a:rPr lang="en-US" smtClean="0"/>
              <a:t>5/12/25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73951C7-6162-4BC1-4937-2659E501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E7C8613-4729-99EF-BA18-80D11D9C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CA22D2-E4F1-EC02-F3C2-9CB47FCE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EE6CDE-34B3-2BB7-BE6E-B392EA596B0C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71D89EE-775B-8CDC-C751-64C5EC75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B7B7EE0-7771-4CD5-9B2B-3550753A54A1}" type="datetime1">
              <a:rPr lang="en-US" smtClean="0"/>
              <a:t>5/12/25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E549C4C-C4BB-ED1A-93F1-BB9D971E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A6F911A-A445-531A-5F0E-7157E648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traight Connector 8"/>
          <p:cNvSpPr/>
          <p:nvPr/>
        </p:nvSpPr>
        <p:spPr>
          <a:xfrm>
            <a:off x="838200" y="1690688"/>
            <a:ext cx="1051560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7770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8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EED3A8-465A-3DD3-9FFB-0F2D79D5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7217A-F058-398F-69E5-127577284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ym typeface="Helvetica Neue" charset="0"/>
              </a:rPr>
              <a:t>CS 4530: Fundamentals of Software Engineering</a:t>
            </a:r>
            <a:br>
              <a:rPr lang="en-US" altLang="en-US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Module 3, Lesson 5</a:t>
            </a:r>
            <a:br>
              <a:rPr lang="en-US" altLang="en-US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JavaScript in the Browser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D0BAB86-0C2C-5B30-5EAD-D40C2B7B7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Simmons</a:t>
            </a:r>
          </a:p>
          <a:p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2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F7286-3F1D-0232-DF05-C94B9120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243F9-FD8A-947E-EC67-21163F3C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D885D-1C5A-0CA6-6007-EDC57721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So, software engineering must encompass: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C8436-7509-10D9-42E0-0F93BE960A88}"/>
              </a:ext>
            </a:extLst>
          </p:cNvPr>
          <p:cNvGrpSpPr/>
          <p:nvPr/>
        </p:nvGrpSpPr>
        <p:grpSpPr>
          <a:xfrm>
            <a:off x="4319921" y="1533426"/>
            <a:ext cx="974268" cy="974268"/>
            <a:chOff x="7949361" y="2403792"/>
            <a:chExt cx="1887188" cy="1887188"/>
          </a:xfrm>
        </p:grpSpPr>
        <p:sp>
          <p:nvSpPr>
            <p:cNvPr id="26" name="Rectangle: Diagonal Corners Rounded 13">
              <a:extLst>
                <a:ext uri="{FF2B5EF4-FFF2-40B4-BE49-F238E27FC236}">
                  <a16:creationId xmlns:a16="http://schemas.microsoft.com/office/drawing/2014/main" id="{1BB8C4FB-AF2E-6811-0C48-AFBFC86CE505}"/>
                </a:ext>
              </a:extLst>
            </p:cNvPr>
            <p:cNvSpPr/>
            <p:nvPr/>
          </p:nvSpPr>
          <p:spPr>
            <a:xfrm>
              <a:off x="7949362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 descr="Group">
              <a:extLst>
                <a:ext uri="{FF2B5EF4-FFF2-40B4-BE49-F238E27FC236}">
                  <a16:creationId xmlns:a16="http://schemas.microsoft.com/office/drawing/2014/main" id="{3550D465-BB36-D0F5-3E4F-3823325F8711}"/>
                </a:ext>
              </a:extLst>
            </p:cNvPr>
            <p:cNvSpPr/>
            <p:nvPr/>
          </p:nvSpPr>
          <p:spPr>
            <a:xfrm>
              <a:off x="7949361" y="2403792"/>
              <a:ext cx="1887188" cy="188718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6242B3-2657-9711-F6E5-543364970B80}"/>
              </a:ext>
            </a:extLst>
          </p:cNvPr>
          <p:cNvGrpSpPr/>
          <p:nvPr/>
        </p:nvGrpSpPr>
        <p:grpSpPr>
          <a:xfrm>
            <a:off x="6892528" y="1533426"/>
            <a:ext cx="974268" cy="974267"/>
            <a:chOff x="679049" y="2403793"/>
            <a:chExt cx="1887188" cy="1887187"/>
          </a:xfrm>
        </p:grpSpPr>
        <p:sp>
          <p:nvSpPr>
            <p:cNvPr id="29" name="Rectangle: Diagonal Corners Rounded 6">
              <a:extLst>
                <a:ext uri="{FF2B5EF4-FFF2-40B4-BE49-F238E27FC236}">
                  <a16:creationId xmlns:a16="http://schemas.microsoft.com/office/drawing/2014/main" id="{FE8A76E7-689B-690F-A095-6AD4364287BA}"/>
                </a:ext>
              </a:extLst>
            </p:cNvPr>
            <p:cNvSpPr/>
            <p:nvPr/>
          </p:nvSpPr>
          <p:spPr>
            <a:xfrm>
              <a:off x="679050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 descr="Gears">
              <a:extLst>
                <a:ext uri="{FF2B5EF4-FFF2-40B4-BE49-F238E27FC236}">
                  <a16:creationId xmlns:a16="http://schemas.microsoft.com/office/drawing/2014/main" id="{7D23983D-A446-016D-1D09-EEA03F7AB638}"/>
                </a:ext>
              </a:extLst>
            </p:cNvPr>
            <p:cNvSpPr/>
            <p:nvPr/>
          </p:nvSpPr>
          <p:spPr>
            <a:xfrm>
              <a:off x="679049" y="2403793"/>
              <a:ext cx="1887187" cy="18871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0EF367-EF70-692F-29A4-9F0B3D91A6E0}"/>
              </a:ext>
            </a:extLst>
          </p:cNvPr>
          <p:cNvGrpSpPr/>
          <p:nvPr/>
        </p:nvGrpSpPr>
        <p:grpSpPr>
          <a:xfrm>
            <a:off x="9465135" y="1533426"/>
            <a:ext cx="974267" cy="974267"/>
            <a:chOff x="4314206" y="2403793"/>
            <a:chExt cx="1887187" cy="1887187"/>
          </a:xfrm>
        </p:grpSpPr>
        <p:sp>
          <p:nvSpPr>
            <p:cNvPr id="32" name="Rectangle: Diagonal Corners Rounded 10">
              <a:extLst>
                <a:ext uri="{FF2B5EF4-FFF2-40B4-BE49-F238E27FC236}">
                  <a16:creationId xmlns:a16="http://schemas.microsoft.com/office/drawing/2014/main" id="{8BA700D9-B1FB-D3AE-6BCF-0326DDE221FE}"/>
                </a:ext>
              </a:extLst>
            </p:cNvPr>
            <p:cNvSpPr/>
            <p:nvPr/>
          </p:nvSpPr>
          <p:spPr>
            <a:xfrm>
              <a:off x="4314206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 descr="Illustrator with solid fill">
              <a:extLst>
                <a:ext uri="{FF2B5EF4-FFF2-40B4-BE49-F238E27FC236}">
                  <a16:creationId xmlns:a16="http://schemas.microsoft.com/office/drawing/2014/main" id="{23869531-BAC2-B4C3-0FAC-94F77BE70DFB}"/>
                </a:ext>
              </a:extLst>
            </p:cNvPr>
            <p:cNvSpPr/>
            <p:nvPr/>
          </p:nvSpPr>
          <p:spPr>
            <a:xfrm>
              <a:off x="4314206" y="2403794"/>
              <a:ext cx="1887186" cy="188718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: Diagonal Corners Rounded 6">
            <a:extLst>
              <a:ext uri="{FF2B5EF4-FFF2-40B4-BE49-F238E27FC236}">
                <a16:creationId xmlns:a16="http://schemas.microsoft.com/office/drawing/2014/main" id="{E91C8FD3-155E-AE7E-4B0D-944B7A4450E0}"/>
              </a:ext>
            </a:extLst>
          </p:cNvPr>
          <p:cNvSpPr/>
          <p:nvPr/>
        </p:nvSpPr>
        <p:spPr>
          <a:xfrm>
            <a:off x="3094269" y="4395624"/>
            <a:ext cx="974268" cy="9742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Diagonal Corners Rounded 10">
            <a:extLst>
              <a:ext uri="{FF2B5EF4-FFF2-40B4-BE49-F238E27FC236}">
                <a16:creationId xmlns:a16="http://schemas.microsoft.com/office/drawing/2014/main" id="{D64E4B4D-BAC3-8C8B-96A7-1091FD5E5891}"/>
              </a:ext>
            </a:extLst>
          </p:cNvPr>
          <p:cNvSpPr/>
          <p:nvPr/>
        </p:nvSpPr>
        <p:spPr>
          <a:xfrm>
            <a:off x="3071193" y="5639377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25DE481D-2063-54FE-D4A0-0688898E1FDD}"/>
              </a:ext>
            </a:extLst>
          </p:cNvPr>
          <p:cNvSpPr/>
          <p:nvPr/>
        </p:nvSpPr>
        <p:spPr>
          <a:xfrm>
            <a:off x="3094269" y="3151870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Thought bubble with solid fill">
            <a:extLst>
              <a:ext uri="{FF2B5EF4-FFF2-40B4-BE49-F238E27FC236}">
                <a16:creationId xmlns:a16="http://schemas.microsoft.com/office/drawing/2014/main" id="{2C4D2893-F514-06DA-32F6-E452C8E34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2618" y="3220221"/>
            <a:ext cx="837566" cy="837566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2D263F2E-A7E9-5C9B-CCD1-304F9BA462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0067" y="4425557"/>
            <a:ext cx="914400" cy="914400"/>
          </a:xfrm>
          <a:prstGeom prst="rect">
            <a:avLst/>
          </a:prstGeom>
        </p:spPr>
      </p:pic>
      <p:pic>
        <p:nvPicPr>
          <p:cNvPr id="13" name="Graphic 12" descr="Hammer1 with solid fill">
            <a:extLst>
              <a:ext uri="{FF2B5EF4-FFF2-40B4-BE49-F238E27FC236}">
                <a16:creationId xmlns:a16="http://schemas.microsoft.com/office/drawing/2014/main" id="{23D5C520-7E83-5690-331F-3D97E776C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3974" y="5722158"/>
            <a:ext cx="808704" cy="808704"/>
          </a:xfrm>
          <a:prstGeom prst="rect">
            <a:avLst/>
          </a:prstGeom>
        </p:spPr>
      </p:pic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3177DDC2-1B83-3DA9-B4B5-F0F623D2A8CB}"/>
              </a:ext>
            </a:extLst>
          </p:cNvPr>
          <p:cNvSpPr/>
          <p:nvPr/>
        </p:nvSpPr>
        <p:spPr>
          <a:xfrm>
            <a:off x="-96363" y="5766510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r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implementing</a:t>
            </a: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730D5DD5-5AED-DB85-0642-DEBF94B4FBDB}"/>
              </a:ext>
            </a:extLst>
          </p:cNvPr>
          <p:cNvSpPr/>
          <p:nvPr/>
        </p:nvSpPr>
        <p:spPr>
          <a:xfrm>
            <a:off x="-58857" y="4522757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r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ORGANIZING</a:t>
            </a: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29E4CDD7-7968-56BA-280E-798D49FAC793}"/>
              </a:ext>
            </a:extLst>
          </p:cNvPr>
          <p:cNvSpPr/>
          <p:nvPr/>
        </p:nvSpPr>
        <p:spPr>
          <a:xfrm>
            <a:off x="-58857" y="3275362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r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</a:t>
            </a:r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E73CA9A7-450F-EC06-FE86-75FCF465828A}"/>
              </a:ext>
            </a:extLst>
          </p:cNvPr>
          <p:cNvSpPr/>
          <p:nvPr/>
        </p:nvSpPr>
        <p:spPr>
          <a:xfrm>
            <a:off x="4319921" y="2449319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</a:t>
            </a:r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973FFD15-483E-AE88-EC02-3E6530F634E2}"/>
              </a:ext>
            </a:extLst>
          </p:cNvPr>
          <p:cNvSpPr/>
          <p:nvPr/>
        </p:nvSpPr>
        <p:spPr>
          <a:xfrm>
            <a:off x="6892528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A3A3414B-F320-C4DC-B3E3-5C03BEFB0FC8}"/>
              </a:ext>
            </a:extLst>
          </p:cNvPr>
          <p:cNvSpPr/>
          <p:nvPr/>
        </p:nvSpPr>
        <p:spPr>
          <a:xfrm>
            <a:off x="9465135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526303B-BA15-EA2E-BE32-B58DEA6C8209}"/>
              </a:ext>
            </a:extLst>
          </p:cNvPr>
          <p:cNvGraphicFramePr>
            <a:graphicFrameLocks noGrp="1"/>
          </p:cNvGraphicFramePr>
          <p:nvPr/>
        </p:nvGraphicFramePr>
        <p:xfrm>
          <a:off x="4319921" y="3065605"/>
          <a:ext cx="7636290" cy="3655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430">
                  <a:extLst>
                    <a:ext uri="{9D8B030D-6E8A-4147-A177-3AD203B41FA5}">
                      <a16:colId xmlns:a16="http://schemas.microsoft.com/office/drawing/2014/main" val="3480838859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732385373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59920267"/>
                    </a:ext>
                  </a:extLst>
                </a:gridCol>
              </a:tblGrid>
              <a:tr h="12074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92755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50731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92428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4DD73D-B36C-C9D0-DF4E-A2A133E13D27}"/>
              </a:ext>
            </a:extLst>
          </p:cNvPr>
          <p:cNvSpPr/>
          <p:nvPr/>
        </p:nvSpPr>
        <p:spPr>
          <a:xfrm>
            <a:off x="9025247" y="3662282"/>
            <a:ext cx="2930964" cy="2499413"/>
          </a:xfrm>
          <a:prstGeom prst="roundRect">
            <a:avLst/>
          </a:prstGeom>
          <a:solidFill>
            <a:srgbClr val="FCBFC0">
              <a:alpha val="18824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We’re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gonna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stuck over here for a bit.</a:t>
            </a:r>
          </a:p>
        </p:txBody>
      </p:sp>
    </p:spTree>
    <p:extLst>
      <p:ext uri="{BB962C8B-B14F-4D97-AF65-F5344CB8AC3E}">
        <p14:creationId xmlns:p14="http://schemas.microsoft.com/office/powerpoint/2010/main" val="58684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9B960-B539-A925-6C3F-F5BE3455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CB84A-76A2-2DC2-3D79-A52C3B3D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F337D-55CC-F06E-E13A-EA625ACB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So, software engineering must encompass: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65535D-1C72-E8DF-410B-EEBDB71BF21F}"/>
              </a:ext>
            </a:extLst>
          </p:cNvPr>
          <p:cNvGrpSpPr/>
          <p:nvPr/>
        </p:nvGrpSpPr>
        <p:grpSpPr>
          <a:xfrm>
            <a:off x="4319921" y="1533426"/>
            <a:ext cx="974268" cy="974268"/>
            <a:chOff x="7949361" y="2403792"/>
            <a:chExt cx="1887188" cy="1887188"/>
          </a:xfrm>
        </p:grpSpPr>
        <p:sp>
          <p:nvSpPr>
            <p:cNvPr id="26" name="Rectangle: Diagonal Corners Rounded 13">
              <a:extLst>
                <a:ext uri="{FF2B5EF4-FFF2-40B4-BE49-F238E27FC236}">
                  <a16:creationId xmlns:a16="http://schemas.microsoft.com/office/drawing/2014/main" id="{F2E9C49A-7A07-AB2E-61F3-1A0FB63B0A15}"/>
                </a:ext>
              </a:extLst>
            </p:cNvPr>
            <p:cNvSpPr/>
            <p:nvPr/>
          </p:nvSpPr>
          <p:spPr>
            <a:xfrm>
              <a:off x="7949362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 descr="Group">
              <a:extLst>
                <a:ext uri="{FF2B5EF4-FFF2-40B4-BE49-F238E27FC236}">
                  <a16:creationId xmlns:a16="http://schemas.microsoft.com/office/drawing/2014/main" id="{1AC77073-B7F1-02E1-0D1A-DF2238DAB097}"/>
                </a:ext>
              </a:extLst>
            </p:cNvPr>
            <p:cNvSpPr/>
            <p:nvPr/>
          </p:nvSpPr>
          <p:spPr>
            <a:xfrm>
              <a:off x="7949361" y="2403792"/>
              <a:ext cx="1887188" cy="188718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5AE82D-4274-E5B0-E374-E813B7D70C68}"/>
              </a:ext>
            </a:extLst>
          </p:cNvPr>
          <p:cNvGrpSpPr/>
          <p:nvPr/>
        </p:nvGrpSpPr>
        <p:grpSpPr>
          <a:xfrm>
            <a:off x="6892528" y="1533426"/>
            <a:ext cx="974268" cy="974267"/>
            <a:chOff x="679049" y="2403793"/>
            <a:chExt cx="1887188" cy="1887187"/>
          </a:xfrm>
        </p:grpSpPr>
        <p:sp>
          <p:nvSpPr>
            <p:cNvPr id="29" name="Rectangle: Diagonal Corners Rounded 6">
              <a:extLst>
                <a:ext uri="{FF2B5EF4-FFF2-40B4-BE49-F238E27FC236}">
                  <a16:creationId xmlns:a16="http://schemas.microsoft.com/office/drawing/2014/main" id="{9E0BB5F8-2E2E-FE2C-5E35-5366BBC935D2}"/>
                </a:ext>
              </a:extLst>
            </p:cNvPr>
            <p:cNvSpPr/>
            <p:nvPr/>
          </p:nvSpPr>
          <p:spPr>
            <a:xfrm>
              <a:off x="679050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 descr="Gears">
              <a:extLst>
                <a:ext uri="{FF2B5EF4-FFF2-40B4-BE49-F238E27FC236}">
                  <a16:creationId xmlns:a16="http://schemas.microsoft.com/office/drawing/2014/main" id="{1A7DADE2-DDCC-429E-F17F-705E032E821F}"/>
                </a:ext>
              </a:extLst>
            </p:cNvPr>
            <p:cNvSpPr/>
            <p:nvPr/>
          </p:nvSpPr>
          <p:spPr>
            <a:xfrm>
              <a:off x="679049" y="2403793"/>
              <a:ext cx="1887187" cy="18871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7AA9D4-E34D-FFDD-3314-79E025DB5C6C}"/>
              </a:ext>
            </a:extLst>
          </p:cNvPr>
          <p:cNvGrpSpPr/>
          <p:nvPr/>
        </p:nvGrpSpPr>
        <p:grpSpPr>
          <a:xfrm>
            <a:off x="9465135" y="1533426"/>
            <a:ext cx="974267" cy="974267"/>
            <a:chOff x="4314206" y="2403793"/>
            <a:chExt cx="1887187" cy="1887187"/>
          </a:xfrm>
        </p:grpSpPr>
        <p:sp>
          <p:nvSpPr>
            <p:cNvPr id="32" name="Rectangle: Diagonal Corners Rounded 10">
              <a:extLst>
                <a:ext uri="{FF2B5EF4-FFF2-40B4-BE49-F238E27FC236}">
                  <a16:creationId xmlns:a16="http://schemas.microsoft.com/office/drawing/2014/main" id="{FBE874F9-18F7-6F8B-10A0-7DE74C14F998}"/>
                </a:ext>
              </a:extLst>
            </p:cNvPr>
            <p:cNvSpPr/>
            <p:nvPr/>
          </p:nvSpPr>
          <p:spPr>
            <a:xfrm>
              <a:off x="4314206" y="2403793"/>
              <a:ext cx="1887187" cy="188718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 descr="Illustrator with solid fill">
              <a:extLst>
                <a:ext uri="{FF2B5EF4-FFF2-40B4-BE49-F238E27FC236}">
                  <a16:creationId xmlns:a16="http://schemas.microsoft.com/office/drawing/2014/main" id="{EF3361D1-EBDB-168D-D885-4072F6B9EE8E}"/>
                </a:ext>
              </a:extLst>
            </p:cNvPr>
            <p:cNvSpPr/>
            <p:nvPr/>
          </p:nvSpPr>
          <p:spPr>
            <a:xfrm>
              <a:off x="4314206" y="2403794"/>
              <a:ext cx="1887186" cy="1887186"/>
            </a:xfrm>
            <a:prstGeom prst="rect">
              <a:avLst/>
            </a:pr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: Diagonal Corners Rounded 6">
            <a:extLst>
              <a:ext uri="{FF2B5EF4-FFF2-40B4-BE49-F238E27FC236}">
                <a16:creationId xmlns:a16="http://schemas.microsoft.com/office/drawing/2014/main" id="{E6884AB1-6726-5E62-DD9B-23A93156512A}"/>
              </a:ext>
            </a:extLst>
          </p:cNvPr>
          <p:cNvSpPr/>
          <p:nvPr/>
        </p:nvSpPr>
        <p:spPr>
          <a:xfrm>
            <a:off x="3094269" y="4395624"/>
            <a:ext cx="974268" cy="9742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F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Diagonal Corners Rounded 10">
            <a:extLst>
              <a:ext uri="{FF2B5EF4-FFF2-40B4-BE49-F238E27FC236}">
                <a16:creationId xmlns:a16="http://schemas.microsoft.com/office/drawing/2014/main" id="{2C731C2A-6FA6-47E9-002C-E6C84863BDDB}"/>
              </a:ext>
            </a:extLst>
          </p:cNvPr>
          <p:cNvSpPr/>
          <p:nvPr/>
        </p:nvSpPr>
        <p:spPr>
          <a:xfrm>
            <a:off x="3071193" y="5639377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B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Diagonal Corners Rounded 13">
            <a:extLst>
              <a:ext uri="{FF2B5EF4-FFF2-40B4-BE49-F238E27FC236}">
                <a16:creationId xmlns:a16="http://schemas.microsoft.com/office/drawing/2014/main" id="{8E136B1B-D4D3-E3C4-5122-9B2DB619A9D6}"/>
              </a:ext>
            </a:extLst>
          </p:cNvPr>
          <p:cNvSpPr/>
          <p:nvPr/>
        </p:nvSpPr>
        <p:spPr>
          <a:xfrm>
            <a:off x="3094269" y="3151870"/>
            <a:ext cx="974267" cy="974267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0070C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Thought bubble with solid fill">
            <a:extLst>
              <a:ext uri="{FF2B5EF4-FFF2-40B4-BE49-F238E27FC236}">
                <a16:creationId xmlns:a16="http://schemas.microsoft.com/office/drawing/2014/main" id="{3C23D37F-DC37-A76D-1357-FE901C35D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2618" y="3220221"/>
            <a:ext cx="837566" cy="837566"/>
          </a:xfrm>
          <a:prstGeom prst="rect">
            <a:avLst/>
          </a:prstGeom>
        </p:spPr>
      </p:pic>
      <p:pic>
        <p:nvPicPr>
          <p:cNvPr id="10" name="Graphic 9" descr="Flowchart with solid fill">
            <a:extLst>
              <a:ext uri="{FF2B5EF4-FFF2-40B4-BE49-F238E27FC236}">
                <a16:creationId xmlns:a16="http://schemas.microsoft.com/office/drawing/2014/main" id="{0A269F9D-10D5-A92E-5391-A4022C88B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30067" y="4425557"/>
            <a:ext cx="914400" cy="914400"/>
          </a:xfrm>
          <a:prstGeom prst="rect">
            <a:avLst/>
          </a:prstGeom>
        </p:spPr>
      </p:pic>
      <p:pic>
        <p:nvPicPr>
          <p:cNvPr id="13" name="Graphic 12" descr="Hammer1 with solid fill">
            <a:extLst>
              <a:ext uri="{FF2B5EF4-FFF2-40B4-BE49-F238E27FC236}">
                <a16:creationId xmlns:a16="http://schemas.microsoft.com/office/drawing/2014/main" id="{DD277708-03E9-A49E-EBF2-94F2FB90BF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53974" y="5722158"/>
            <a:ext cx="808704" cy="808704"/>
          </a:xfrm>
          <a:prstGeom prst="rect">
            <a:avLst/>
          </a:prstGeom>
        </p:spPr>
      </p:pic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10949573-742A-9A1D-0BDD-474B97F62F48}"/>
              </a:ext>
            </a:extLst>
          </p:cNvPr>
          <p:cNvSpPr/>
          <p:nvPr/>
        </p:nvSpPr>
        <p:spPr>
          <a:xfrm>
            <a:off x="-96363" y="5766510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r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implementing</a:t>
            </a: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C8573B4C-ED0A-802B-B9F6-51E290FBE333}"/>
              </a:ext>
            </a:extLst>
          </p:cNvPr>
          <p:cNvSpPr/>
          <p:nvPr/>
        </p:nvSpPr>
        <p:spPr>
          <a:xfrm>
            <a:off x="-58857" y="4522757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r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ORGANIZING</a:t>
            </a:r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60653790-C386-41C3-DF90-6C47E3D88056}"/>
              </a:ext>
            </a:extLst>
          </p:cNvPr>
          <p:cNvSpPr/>
          <p:nvPr/>
        </p:nvSpPr>
        <p:spPr>
          <a:xfrm>
            <a:off x="-58857" y="3275362"/>
            <a:ext cx="3084774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r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PLANNING</a:t>
            </a:r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DF2855AC-4816-4CBD-23B1-9982151513E7}"/>
              </a:ext>
            </a:extLst>
          </p:cNvPr>
          <p:cNvSpPr/>
          <p:nvPr/>
        </p:nvSpPr>
        <p:spPr>
          <a:xfrm>
            <a:off x="4319921" y="2449319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</a:t>
            </a:r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87F7B465-EB71-2FF1-13F5-1C2455A0460E}"/>
              </a:ext>
            </a:extLst>
          </p:cNvPr>
          <p:cNvSpPr/>
          <p:nvPr/>
        </p:nvSpPr>
        <p:spPr>
          <a:xfrm>
            <a:off x="6892528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A1851A5F-C029-A819-19E5-AB0D032C4F7A}"/>
              </a:ext>
            </a:extLst>
          </p:cNvPr>
          <p:cNvSpPr/>
          <p:nvPr/>
        </p:nvSpPr>
        <p:spPr>
          <a:xfrm>
            <a:off x="9465135" y="2469097"/>
            <a:ext cx="2263562" cy="720000"/>
          </a:xfrm>
          <a:custGeom>
            <a:avLst/>
            <a:gdLst>
              <a:gd name="connsiteX0" fmla="*/ 0 w 3093750"/>
              <a:gd name="connsiteY0" fmla="*/ 0 h 720000"/>
              <a:gd name="connsiteX1" fmla="*/ 3093750 w 3093750"/>
              <a:gd name="connsiteY1" fmla="*/ 0 h 720000"/>
              <a:gd name="connsiteX2" fmla="*/ 3093750 w 3093750"/>
              <a:gd name="connsiteY2" fmla="*/ 720000 h 720000"/>
              <a:gd name="connsiteX3" fmla="*/ 0 w 3093750"/>
              <a:gd name="connsiteY3" fmla="*/ 720000 h 720000"/>
              <a:gd name="connsiteX4" fmla="*/ 0 w 30937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3750" h="720000">
                <a:moveTo>
                  <a:pt x="0" y="0"/>
                </a:moveTo>
                <a:lnTo>
                  <a:pt x="3093750" y="0"/>
                </a:lnTo>
                <a:lnTo>
                  <a:pt x="30937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778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cap="all"/>
            </a:pPr>
            <a:r>
              <a:rPr kumimoji="0" lang="en-US" sz="32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30047CF-0C12-626B-4FC3-62F3FC01E03C}"/>
              </a:ext>
            </a:extLst>
          </p:cNvPr>
          <p:cNvGraphicFramePr>
            <a:graphicFrameLocks noGrp="1"/>
          </p:cNvGraphicFramePr>
          <p:nvPr/>
        </p:nvGraphicFramePr>
        <p:xfrm>
          <a:off x="4319921" y="3065605"/>
          <a:ext cx="7636290" cy="3655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430">
                  <a:extLst>
                    <a:ext uri="{9D8B030D-6E8A-4147-A177-3AD203B41FA5}">
                      <a16:colId xmlns:a16="http://schemas.microsoft.com/office/drawing/2014/main" val="3480838859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732385373"/>
                    </a:ext>
                  </a:extLst>
                </a:gridCol>
                <a:gridCol w="2545430">
                  <a:extLst>
                    <a:ext uri="{9D8B030D-6E8A-4147-A177-3AD203B41FA5}">
                      <a16:colId xmlns:a16="http://schemas.microsoft.com/office/drawing/2014/main" val="59920267"/>
                    </a:ext>
                  </a:extLst>
                </a:gridCol>
              </a:tblGrid>
              <a:tr h="12074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92755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450731"/>
                  </a:ext>
                </a:extLst>
              </a:tr>
              <a:tr h="122421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592428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720F0C-9527-14A8-F7C7-A265F270DA3E}"/>
              </a:ext>
            </a:extLst>
          </p:cNvPr>
          <p:cNvSpPr/>
          <p:nvPr/>
        </p:nvSpPr>
        <p:spPr>
          <a:xfrm rot="18344868">
            <a:off x="6356254" y="4064545"/>
            <a:ext cx="3546873" cy="1626186"/>
          </a:xfrm>
          <a:prstGeom prst="roundRect">
            <a:avLst/>
          </a:prstGeom>
          <a:solidFill>
            <a:srgbClr val="FCBFC0">
              <a:alpha val="18824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 also, there’s something to be said for the  firehose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FB6A57-F53C-FAEF-EC90-5E28C6938D3F}"/>
              </a:ext>
            </a:extLst>
          </p:cNvPr>
          <p:cNvSpPr/>
          <p:nvPr/>
        </p:nvSpPr>
        <p:spPr>
          <a:xfrm>
            <a:off x="9025247" y="3662282"/>
            <a:ext cx="2930964" cy="2499413"/>
          </a:xfrm>
          <a:prstGeom prst="roundRect">
            <a:avLst/>
          </a:prstGeom>
          <a:solidFill>
            <a:srgbClr val="FCBFC0">
              <a:alpha val="18824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We’re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gonna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stuck over here for a bit.</a:t>
            </a:r>
          </a:p>
        </p:txBody>
      </p:sp>
    </p:spTree>
    <p:extLst>
      <p:ext uri="{BB962C8B-B14F-4D97-AF65-F5344CB8AC3E}">
        <p14:creationId xmlns:p14="http://schemas.microsoft.com/office/powerpoint/2010/main" val="221173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EB4B7-B85D-4954-E6A3-1589B0E3C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>
            <a:extLst>
              <a:ext uri="{FF2B5EF4-FFF2-40B4-BE49-F238E27FC236}">
                <a16:creationId xmlns:a16="http://schemas.microsoft.com/office/drawing/2014/main" id="{3F5C3340-610C-ED04-E222-B556B8C4E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Learning Objectives for this Lesson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257FDF45-07A3-4BAE-017B-CCC6EB0AE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500160"/>
            <a:ext cx="7887345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By the end of this lesson, you should be able to: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dirty="0"/>
              <a:t>Describe the relationship between JavaScript, TypeScript, HTML, and the Document Object Model (DOM)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lang="en-US" dirty="0"/>
              <a:t>Explain the historical and present value of “frontend tooling”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 lang="en-US" dirty="0"/>
          </a:p>
        </p:txBody>
      </p:sp>
      <p:sp>
        <p:nvSpPr>
          <p:cNvPr id="123" name="Slide Number Placeholder 4">
            <a:extLst>
              <a:ext uri="{FF2B5EF4-FFF2-40B4-BE49-F238E27FC236}">
                <a16:creationId xmlns:a16="http://schemas.microsoft.com/office/drawing/2014/main" id="{E81FB75A-C05E-0839-2182-CAF941EB3A0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624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0072-9644-360E-BDC7-4B71EB4E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HTML: The Markup Language of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5FA6-DB47-BEB3-7BB0-F3A5E096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5727970" cy="4351338"/>
          </a:xfrm>
        </p:spPr>
        <p:txBody>
          <a:bodyPr/>
          <a:lstStyle/>
          <a:p>
            <a:r>
              <a:rPr lang="en-US" dirty="0"/>
              <a:t>Language for describing structure of a document</a:t>
            </a:r>
          </a:p>
          <a:p>
            <a:r>
              <a:rPr lang="en-US" dirty="0"/>
              <a:t>Denotes hierarchy of elements</a:t>
            </a:r>
          </a:p>
          <a:p>
            <a:r>
              <a:rPr lang="en-US" dirty="0"/>
              <a:t>Browser turns this into a “live” version — the Document Object Model (DOM)</a:t>
            </a:r>
          </a:p>
          <a:p>
            <a:r>
              <a:rPr lang="en-US" dirty="0"/>
              <a:t>(Inspector demo)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53D08-224C-B509-91D3-EDB68E9C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248EE74-7A18-4F86-03FF-76E40765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011" y="1825625"/>
            <a:ext cx="3785248" cy="46981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14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CB796-47A7-C4A7-F810-502C434A3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267E-037E-E4A1-6EE0-DD2174AE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889F-4F34-8B69-3FFE-BEC73709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8709562" cy="5114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Approximate timeline:</a:t>
            </a:r>
          </a:p>
          <a:p>
            <a:r>
              <a:rPr lang="en-US" dirty="0"/>
              <a:t>2006: jQuery makes direct DOM manipulation fun</a:t>
            </a:r>
          </a:p>
          <a:p>
            <a:r>
              <a:rPr lang="en-US" dirty="0"/>
              <a:t>2010: NodeJS</a:t>
            </a:r>
          </a:p>
          <a:p>
            <a:r>
              <a:rPr lang="en-US" dirty="0"/>
              <a:t>2011: React (Facebook internal)</a:t>
            </a:r>
          </a:p>
          <a:p>
            <a:r>
              <a:rPr lang="en-US" dirty="0"/>
              <a:t>2012: TypeScript</a:t>
            </a:r>
          </a:p>
          <a:p>
            <a:r>
              <a:rPr lang="en-US" dirty="0"/>
              <a:t>2013: </a:t>
            </a:r>
            <a:r>
              <a:rPr lang="en-US" dirty="0" err="1"/>
              <a:t>React&amp;JSX</a:t>
            </a:r>
            <a:r>
              <a:rPr lang="en-US" dirty="0"/>
              <a:t> (public)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People got very used to having to compile their hundreds of not-browser-JavaScript files to one Browser JavaScript to do </a:t>
            </a:r>
            <a:r>
              <a:rPr lang="en-US" i="1" dirty="0"/>
              <a:t>anything</a:t>
            </a:r>
            <a:r>
              <a:rPr lang="en-US" dirty="0"/>
              <a:t> (makes dev slow!)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3668-80A2-8256-4A66-7263CBF9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79762A-F82A-0BD1-9F7E-D69B62ADE863}"/>
              </a:ext>
            </a:extLst>
          </p:cNvPr>
          <p:cNvSpPr/>
          <p:nvPr/>
        </p:nvSpPr>
        <p:spPr>
          <a:xfrm rot="10800000">
            <a:off x="6096000" y="2440299"/>
            <a:ext cx="459654" cy="21079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39805-A63C-D639-0FF9-17C05DBDBCD2}"/>
              </a:ext>
            </a:extLst>
          </p:cNvPr>
          <p:cNvSpPr txBox="1"/>
          <p:nvPr/>
        </p:nvSpPr>
        <p:spPr>
          <a:xfrm>
            <a:off x="6674406" y="2985179"/>
            <a:ext cx="4168239" cy="1104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 of these run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browser directly</a:t>
            </a:r>
          </a:p>
        </p:txBody>
      </p:sp>
    </p:spTree>
    <p:extLst>
      <p:ext uri="{BB962C8B-B14F-4D97-AF65-F5344CB8AC3E}">
        <p14:creationId xmlns:p14="http://schemas.microsoft.com/office/powerpoint/2010/main" val="160276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1906-1797-8EC2-26AC-F1E77D48D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BAC4-ECF3-B0EB-BD53-F5311A39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2020-8A3E-5491-4A66-77BF334D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193978" cy="5114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build steps are technically unnecessary… </a:t>
            </a:r>
            <a:br>
              <a:rPr lang="en-US" dirty="0"/>
            </a:br>
            <a:r>
              <a:rPr lang="en-US" dirty="0"/>
              <a:t>but it’s been a long, long road</a:t>
            </a:r>
          </a:p>
          <a:p>
            <a:pPr lvl="1"/>
            <a:r>
              <a:rPr lang="en-US" dirty="0"/>
              <a:t>2015: ES Modules introduced (</a:t>
            </a:r>
            <a:r>
              <a:rPr lang="en-US" dirty="0">
                <a:latin typeface="Andale Mono" panose="020B0509000000000004" pitchFamily="49" charset="0"/>
              </a:rPr>
              <a:t>import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2019: ES Modules in NodeJS, all major browsers support</a:t>
            </a:r>
          </a:p>
          <a:p>
            <a:pPr lvl="1"/>
            <a:r>
              <a:rPr lang="en-US" dirty="0"/>
              <a:t>2020: Vite explores using ES Modules to avoid regenerating the one-big-JavaScript-file for every minor change while developing code</a:t>
            </a:r>
          </a:p>
          <a:p>
            <a:pPr lvl="1"/>
            <a:r>
              <a:rPr lang="en-US" dirty="0"/>
              <a:t>2022: All supported versions of NodeJS support ES Modules</a:t>
            </a:r>
          </a:p>
          <a:p>
            <a:pPr lvl="1"/>
            <a:r>
              <a:rPr lang="en-US" dirty="0"/>
              <a:t>2022: (Still-controversial, possibly doomed) proposal for “types as comments” in the JavaScript standard</a:t>
            </a:r>
          </a:p>
          <a:p>
            <a:pPr lvl="1"/>
            <a:r>
              <a:rPr lang="en-US" dirty="0"/>
              <a:t>January 7, 2025: NodeJS v23.6 allows direct running of TypeScript files with no extra configuration (just ignores the types)</a:t>
            </a:r>
          </a:p>
          <a:p>
            <a:pPr lvl="1"/>
            <a:r>
              <a:rPr lang="en-US" dirty="0"/>
              <a:t>May 6, 2025: NodeJS 24.x is the first long-term supported version of NodeJS that allows direct running of TypeScript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311A-B851-30CD-61DB-B20D8A40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29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3DE8A-D462-F5C7-5A03-45D584DE0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B2C-CF24-B267-66C6-9C9CAAAE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7246-41B5-98A5-D9A1-2D2B45B4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0193978" cy="5114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Frontend tooling is not going anywhere:</a:t>
            </a:r>
          </a:p>
          <a:p>
            <a:r>
              <a:rPr lang="en-US" dirty="0"/>
              <a:t>It reduces the size of the JS that ever needs to be downloaded</a:t>
            </a:r>
          </a:p>
          <a:p>
            <a:r>
              <a:rPr lang="en-US" dirty="0"/>
              <a:t>Frontend tooling enables powerful browser caching strategies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242C9-3C34-AE57-D47E-89BBAB58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D2978-F71C-1094-FB35-0F866050F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9990"/>
            <a:ext cx="7772400" cy="36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966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Macintosh PowerPoint</Application>
  <PresentationFormat>Widescreen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Andale Mono</vt:lpstr>
      <vt:lpstr>Aptos</vt:lpstr>
      <vt:lpstr>Arial</vt:lpstr>
      <vt:lpstr>Calibri</vt:lpstr>
      <vt:lpstr>Helvetica Neue</vt:lpstr>
      <vt:lpstr>Verdana</vt:lpstr>
      <vt:lpstr>1_Office Theme</vt:lpstr>
      <vt:lpstr>CS 4530: Fundamentals of Software Engineering Module 3, Lesson 5 JavaScript in the Browser</vt:lpstr>
      <vt:lpstr>So, software engineering must encompass:</vt:lpstr>
      <vt:lpstr>So, software engineering must encompass:</vt:lpstr>
      <vt:lpstr>Learning Objectives for this Lesson</vt:lpstr>
      <vt:lpstr>HTML: The Markup Language of the Web</vt:lpstr>
      <vt:lpstr>Frontend tooling</vt:lpstr>
      <vt:lpstr>Frontend tooling</vt:lpstr>
      <vt:lpstr>Frontend tooling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Simmons, Rob</dc:creator>
  <cp:lastModifiedBy>Simmons, Rob</cp:lastModifiedBy>
  <cp:revision>1</cp:revision>
  <dcterms:created xsi:type="dcterms:W3CDTF">2025-05-14T02:16:39Z</dcterms:created>
  <dcterms:modified xsi:type="dcterms:W3CDTF">2025-05-14T02:17:09Z</dcterms:modified>
</cp:coreProperties>
</file>