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562" r:id="rId2"/>
    <p:sldId id="396" r:id="rId3"/>
    <p:sldId id="543" r:id="rId4"/>
    <p:sldId id="524" r:id="rId5"/>
    <p:sldId id="563" r:id="rId6"/>
    <p:sldId id="564" r:id="rId7"/>
    <p:sldId id="565" r:id="rId8"/>
    <p:sldId id="530" r:id="rId9"/>
    <p:sldId id="566" r:id="rId10"/>
    <p:sldId id="569" r:id="rId11"/>
    <p:sldId id="568" r:id="rId12"/>
    <p:sldId id="570" r:id="rId13"/>
    <p:sldId id="571" r:id="rId14"/>
    <p:sldId id="572" r:id="rId15"/>
    <p:sldId id="573" r:id="rId16"/>
    <p:sldId id="574" r:id="rId17"/>
    <p:sldId id="575" r:id="rId18"/>
    <p:sldId id="576" r:id="rId19"/>
    <p:sldId id="5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562"/>
            <p14:sldId id="396"/>
            <p14:sldId id="543"/>
            <p14:sldId id="524"/>
            <p14:sldId id="563"/>
            <p14:sldId id="564"/>
            <p14:sldId id="565"/>
            <p14:sldId id="530"/>
            <p14:sldId id="566"/>
            <p14:sldId id="569"/>
            <p14:sldId id="568"/>
            <p14:sldId id="570"/>
            <p14:sldId id="571"/>
            <p14:sldId id="572"/>
            <p14:sldId id="573"/>
            <p14:sldId id="574"/>
            <p14:sldId id="575"/>
            <p14:sldId id="576"/>
            <p14:sldId id="5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FC0"/>
    <a:srgbClr val="B883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58"/>
  </p:normalViewPr>
  <p:slideViewPr>
    <p:cSldViewPr snapToGrid="0">
      <p:cViewPr varScale="1">
        <p:scale>
          <a:sx n="101" d="100"/>
          <a:sy n="101"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49CAD-1A1C-C14C-82E0-7C8EE51CA93F}" type="datetimeFigureOut">
              <a:rPr lang="en-US" smtClean="0"/>
              <a:t>5/6/25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7C2FE-14BE-B74D-96F0-2A5DC4BF0069}" type="slidenum">
              <a:rPr lang="en-US" smtClean="0"/>
              <a:t>‹#›</a:t>
            </a:fld>
            <a:endParaRPr lang="en-US"/>
          </a:p>
        </p:txBody>
      </p:sp>
    </p:spTree>
    <p:extLst>
      <p:ext uri="{BB962C8B-B14F-4D97-AF65-F5344CB8AC3E}">
        <p14:creationId xmlns:p14="http://schemas.microsoft.com/office/powerpoint/2010/main" val="375408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35E12-E80F-4436-DC12-21198C707E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2B9287-DAD9-5E19-A8C1-61823E05DC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B24CF3-79DA-AA48-7B5F-D13B05CA8B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DA3B9A0-49A6-2609-2985-16C080E5E0C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17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600" b="0" i="0" u="none" strike="noStrike" kern="1200">
                <a:solidFill>
                  <a:schemeClr val="tx1"/>
                </a:solidFill>
                <a:effectLst/>
                <a:latin typeface="+mn-lt"/>
                <a:ea typeface="+mn-ea"/>
                <a:cs typeface="+mn-cs"/>
              </a:rPr>
              <a:t>As we saw in the preceding lecture, is a whole alphabet soup of paradigms to structure your design and/or development activities, be they in agile or not. Behavior driven design, model driven development, feature driven development, and more.</a:t>
            </a:r>
          </a:p>
          <a:p>
            <a:pPr rtl="0" fontAlgn="base"/>
            <a:endParaRPr lang="en-US" sz="1600" b="0" i="0" u="none" strike="noStrike" kern="120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a:solidFill>
                  <a:schemeClr val="tx1"/>
                </a:solidFill>
                <a:effectLst/>
                <a:latin typeface="+mn-lt"/>
                <a:ea typeface="+mn-ea"/>
                <a:cs typeface="+mn-cs"/>
              </a:rPr>
              <a:t>As we also said last time, 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a:solidFill>
                  <a:schemeClr val="tx1"/>
                </a:solidFill>
                <a:effectLst/>
                <a:latin typeface="+mn-lt"/>
                <a:ea typeface="+mn-ea"/>
                <a:cs typeface="+mn-cs"/>
              </a:rPr>
              <a:t>With tests defined first, there should be no more guesswork of “whether you are done”</a:t>
            </a:r>
            <a:endParaRPr lang="en-US" sz="160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a depiction of the TDD cycle. It may be a little different from what you’ve seen before.  </a:t>
            </a:r>
          </a:p>
          <a:p>
            <a:endParaRPr lang="en-US"/>
          </a:p>
          <a:p>
            <a:r>
              <a:rPr lang="en-US"/>
              <a:t>To see what all this means, we’ll work through a small example.   Along the way, we’ll learn a little Typescript and a little Jest, just enough to do the example.</a:t>
            </a:r>
          </a:p>
          <a:p>
            <a:endParaRPr lang="en-US"/>
          </a:p>
          <a:p>
            <a:r>
              <a:rPr lang="en-US"/>
              <a:t>We start with the user’s satisfaction conditions.   We first refine those to come up with testable behaviors– concrete, testable things that our system should do.  Along the way, we may discover some design decisions that we need to make.</a:t>
            </a:r>
          </a:p>
          <a:p>
            <a:endParaRPr lang="en-US"/>
          </a:p>
          <a:p>
            <a:r>
              <a:rPr lang="en-US"/>
              <a:t>Our next step is to turn these testable behaviors into executable tests.  To do this, we will need to design some of our program– at the very least, we will have to decide on the names of the things we will test.  </a:t>
            </a:r>
          </a:p>
          <a:p>
            <a:endParaRPr lang="en-US"/>
          </a:p>
          <a:p>
            <a:r>
              <a:rPr lang="en-US"/>
              <a:t>Finally, we write some code that will pass our tests.</a:t>
            </a:r>
          </a:p>
          <a:p>
            <a:endParaRPr lang="en-US"/>
          </a:p>
          <a:p>
            <a:r>
              <a:rPr lang="en-US"/>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Both of these can be connected to testable behaviors! But it’s much easier to write executable tests checking testable behaviors at the service later.</a:t>
            </a:r>
          </a:p>
        </p:txBody>
      </p:sp>
      <p:sp>
        <p:nvSpPr>
          <p:cNvPr id="4" name="Slide Number Placeholder 3"/>
          <p:cNvSpPr>
            <a:spLocks noGrp="1"/>
          </p:cNvSpPr>
          <p:nvPr>
            <p:ph type="sldNum" sz="quarter" idx="5"/>
          </p:nvPr>
        </p:nvSpPr>
        <p:spPr/>
        <p:txBody>
          <a:bodyPr/>
          <a:lstStyle/>
          <a:p>
            <a:fld id="{3927C2FE-14BE-B74D-96F0-2A5DC4BF0069}" type="slidenum">
              <a:rPr lang="en-US" smtClean="0"/>
              <a:t>6</a:t>
            </a:fld>
            <a:endParaRPr lang="en-US"/>
          </a:p>
        </p:txBody>
      </p:sp>
    </p:spTree>
    <p:extLst>
      <p:ext uri="{BB962C8B-B14F-4D97-AF65-F5344CB8AC3E}">
        <p14:creationId xmlns:p14="http://schemas.microsoft.com/office/powerpoint/2010/main" val="1673587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Date Placeholder 3">
            <a:extLst>
              <a:ext uri="{FF2B5EF4-FFF2-40B4-BE49-F238E27FC236}">
                <a16:creationId xmlns:a16="http://schemas.microsoft.com/office/drawing/2014/main" id="{EE12B05A-5BD9-DCC1-6194-34D5255BD799}"/>
              </a:ext>
            </a:extLst>
          </p:cNvPr>
          <p:cNvSpPr>
            <a:spLocks noGrp="1"/>
          </p:cNvSpPr>
          <p:nvPr>
            <p:ph type="dt" sz="half" idx="10"/>
          </p:nvPr>
        </p:nvSpPr>
        <p:spPr>
          <a:xfrm>
            <a:off x="838200" y="6356350"/>
            <a:ext cx="2743200" cy="365125"/>
          </a:xfrm>
        </p:spPr>
        <p:txBody>
          <a:bodyPr/>
          <a:lstStyle/>
          <a:p>
            <a:fld id="{5D2A64DE-480B-420F-9649-4F8E696E08E0}" type="datetime1">
              <a:rPr lang="en-US" smtClean="0"/>
              <a:t>5/6/25</a:t>
            </a:fld>
            <a:endParaRPr lang="en-US"/>
          </a:p>
        </p:txBody>
      </p:sp>
      <p:sp>
        <p:nvSpPr>
          <p:cNvPr id="13" name="Footer Placeholder 4">
            <a:extLst>
              <a:ext uri="{FF2B5EF4-FFF2-40B4-BE49-F238E27FC236}">
                <a16:creationId xmlns:a16="http://schemas.microsoft.com/office/drawing/2014/main" id="{F123B03A-4C67-473C-EC6E-D6B4462FCE6A}"/>
              </a:ext>
            </a:extLst>
          </p:cNvPr>
          <p:cNvSpPr>
            <a:spLocks noGrp="1"/>
          </p:cNvSpPr>
          <p:nvPr>
            <p:ph type="ftr" sz="quarter" idx="11"/>
          </p:nvPr>
        </p:nvSpPr>
        <p:spPr>
          <a:xfrm>
            <a:off x="4038600" y="6356350"/>
            <a:ext cx="4114800" cy="365125"/>
          </a:xfrm>
        </p:spPr>
        <p:txBody>
          <a:bodyPr/>
          <a:lstStyle/>
          <a:p>
            <a:endParaRPr lang="en-US"/>
          </a:p>
        </p:txBody>
      </p:sp>
      <p:sp>
        <p:nvSpPr>
          <p:cNvPr id="14" name="Slide Number Placeholder 5">
            <a:extLst>
              <a:ext uri="{FF2B5EF4-FFF2-40B4-BE49-F238E27FC236}">
                <a16:creationId xmlns:a16="http://schemas.microsoft.com/office/drawing/2014/main" id="{3B40CE31-E956-1292-6818-3E750BF30199}"/>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sp>
        <p:nvSpPr>
          <p:cNvPr id="15" name="Title 1">
            <a:extLst>
              <a:ext uri="{FF2B5EF4-FFF2-40B4-BE49-F238E27FC236}">
                <a16:creationId xmlns:a16="http://schemas.microsoft.com/office/drawing/2014/main" id="{7B8FE0B0-4AAD-48FC-89AD-4EE058AC6EE8}"/>
              </a:ext>
            </a:extLst>
          </p:cNvPr>
          <p:cNvSpPr>
            <a:spLocks noGrp="1"/>
          </p:cNvSpPr>
          <p:nvPr>
            <p:ph type="ctrTitle"/>
          </p:nvPr>
        </p:nvSpPr>
        <p:spPr>
          <a:xfrm>
            <a:off x="539260" y="665163"/>
            <a:ext cx="10814539" cy="2275997"/>
          </a:xfrm>
        </p:spPr>
        <p:txBody>
          <a:bodyPr anchor="b">
            <a:normAutofit/>
          </a:bodyPr>
          <a:lstStyle>
            <a:lvl1pPr algn="l">
              <a:defRPr sz="3200"/>
            </a:lvl1pPr>
          </a:lstStyle>
          <a:p>
            <a:r>
              <a:rPr lang="en-US"/>
              <a:t>Click to edit Master title style</a:t>
            </a:r>
          </a:p>
        </p:txBody>
      </p:sp>
      <p:sp>
        <p:nvSpPr>
          <p:cNvPr id="16" name="Subtitle 2">
            <a:extLst>
              <a:ext uri="{FF2B5EF4-FFF2-40B4-BE49-F238E27FC236}">
                <a16:creationId xmlns:a16="http://schemas.microsoft.com/office/drawing/2014/main" id="{EE141331-0E85-C119-5FDF-DA8E4094DB04}"/>
              </a:ext>
            </a:extLst>
          </p:cNvPr>
          <p:cNvSpPr>
            <a:spLocks noGrp="1"/>
          </p:cNvSpPr>
          <p:nvPr>
            <p:ph type="subTitle" idx="1"/>
          </p:nvPr>
        </p:nvSpPr>
        <p:spPr>
          <a:xfrm>
            <a:off x="539260" y="3237827"/>
            <a:ext cx="10128740" cy="2210859"/>
          </a:xfrm>
        </p:spPr>
        <p:txBody>
          <a:bodyPr>
            <a:normAutofit/>
          </a:bodyPr>
          <a:lstStyle>
            <a:lvl1pPr marL="0" indent="0" algn="l">
              <a:buNone/>
              <a:defRPr sz="20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7" name="Straight Connector 16">
            <a:extLst>
              <a:ext uri="{FF2B5EF4-FFF2-40B4-BE49-F238E27FC236}">
                <a16:creationId xmlns:a16="http://schemas.microsoft.com/office/drawing/2014/main" id="{BB510E88-9152-2D63-A0BC-D778E8633326}"/>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C173E69-7099-8521-BC3C-7AF2158EBF67}"/>
              </a:ext>
            </a:extLst>
          </p:cNvPr>
          <p:cNvSpPr/>
          <p:nvPr userDrawn="1"/>
        </p:nvSpPr>
        <p:spPr>
          <a:xfrm>
            <a:off x="539260" y="5630735"/>
            <a:ext cx="6096000" cy="369332"/>
          </a:xfrm>
          <a:prstGeom prst="rect">
            <a:avLst/>
          </a:prstGeom>
        </p:spPr>
        <p:txBody>
          <a:bodyPr>
            <a:spAutoFit/>
          </a:bodyPr>
          <a:lstStyle/>
          <a:p>
            <a:r>
              <a:rPr lang="en-US">
                <a:solidFill>
                  <a:srgbClr val="5C5962"/>
                </a:solidFill>
              </a:rPr>
              <a:t>© 2025 Released under the </a:t>
            </a:r>
            <a:r>
              <a:rPr lang="en-US">
                <a:solidFill>
                  <a:srgbClr val="D41B2C"/>
                </a:solidFill>
                <a:hlinkClick r:id="rId2"/>
              </a:rPr>
              <a:t>CC BY-SA</a:t>
            </a:r>
            <a:r>
              <a:rPr lang="en-US">
                <a:solidFill>
                  <a:srgbClr val="5C5962"/>
                </a:solidFill>
              </a:rPr>
              <a:t> license</a:t>
            </a:r>
            <a:endParaRPr lang="en-US"/>
          </a:p>
        </p:txBody>
      </p:sp>
    </p:spTree>
    <p:extLst>
      <p:ext uri="{BB962C8B-B14F-4D97-AF65-F5344CB8AC3E}">
        <p14:creationId xmlns:p14="http://schemas.microsoft.com/office/powerpoint/2010/main" val="251685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93D25CE-A679-D4CC-388B-DD8ED18FAE50}"/>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sp>
        <p:nvSpPr>
          <p:cNvPr id="20" name="Content Placeholder 2">
            <a:extLst>
              <a:ext uri="{FF2B5EF4-FFF2-40B4-BE49-F238E27FC236}">
                <a16:creationId xmlns:a16="http://schemas.microsoft.com/office/drawing/2014/main" id="{7A461334-A651-026E-8A44-9AB00A3F0EA6}"/>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Date Placeholder 3">
            <a:extLst>
              <a:ext uri="{FF2B5EF4-FFF2-40B4-BE49-F238E27FC236}">
                <a16:creationId xmlns:a16="http://schemas.microsoft.com/office/drawing/2014/main" id="{E3DC1B7B-DF6F-F288-276A-0A55B8314918}"/>
              </a:ext>
            </a:extLst>
          </p:cNvPr>
          <p:cNvSpPr>
            <a:spLocks noGrp="1"/>
          </p:cNvSpPr>
          <p:nvPr>
            <p:ph type="dt" sz="half" idx="10"/>
          </p:nvPr>
        </p:nvSpPr>
        <p:spPr>
          <a:xfrm>
            <a:off x="838200" y="6356350"/>
            <a:ext cx="2743200" cy="365125"/>
          </a:xfrm>
        </p:spPr>
        <p:txBody>
          <a:bodyPr/>
          <a:lstStyle/>
          <a:p>
            <a:fld id="{07C7BFD4-467E-4EDE-93EA-052F5B39A4E5}" type="datetime1">
              <a:rPr lang="en-US" smtClean="0"/>
              <a:t>5/6/25</a:t>
            </a:fld>
            <a:endParaRPr lang="en-US"/>
          </a:p>
        </p:txBody>
      </p:sp>
      <p:sp>
        <p:nvSpPr>
          <p:cNvPr id="22" name="Footer Placeholder 4">
            <a:extLst>
              <a:ext uri="{FF2B5EF4-FFF2-40B4-BE49-F238E27FC236}">
                <a16:creationId xmlns:a16="http://schemas.microsoft.com/office/drawing/2014/main" id="{8FEAB368-F7DB-2AA8-7086-88A4627494AB}"/>
              </a:ext>
            </a:extLst>
          </p:cNvPr>
          <p:cNvSpPr>
            <a:spLocks noGrp="1"/>
          </p:cNvSpPr>
          <p:nvPr>
            <p:ph type="ftr" sz="quarter" idx="11"/>
          </p:nvPr>
        </p:nvSpPr>
        <p:spPr>
          <a:xfrm>
            <a:off x="4038600" y="6356350"/>
            <a:ext cx="4114800" cy="365125"/>
          </a:xfrm>
        </p:spPr>
        <p:txBody>
          <a:bodyPr/>
          <a:lstStyle/>
          <a:p>
            <a:endParaRPr lang="en-US"/>
          </a:p>
        </p:txBody>
      </p:sp>
      <p:sp>
        <p:nvSpPr>
          <p:cNvPr id="23" name="Slide Number Placeholder 5">
            <a:extLst>
              <a:ext uri="{FF2B5EF4-FFF2-40B4-BE49-F238E27FC236}">
                <a16:creationId xmlns:a16="http://schemas.microsoft.com/office/drawing/2014/main" id="{D30A2628-6301-1D59-F912-3E58A9AC4506}"/>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cxnSp>
        <p:nvCxnSpPr>
          <p:cNvPr id="24" name="Straight Connector 23">
            <a:extLst>
              <a:ext uri="{FF2B5EF4-FFF2-40B4-BE49-F238E27FC236}">
                <a16:creationId xmlns:a16="http://schemas.microsoft.com/office/drawing/2014/main" id="{05FDA3AD-E587-BB0E-B889-17D8DD8DA50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1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Date Placeholder 2">
            <a:extLst>
              <a:ext uri="{FF2B5EF4-FFF2-40B4-BE49-F238E27FC236}">
                <a16:creationId xmlns:a16="http://schemas.microsoft.com/office/drawing/2014/main" id="{F9752026-448B-424B-F5A1-0490905DC3B9}"/>
              </a:ext>
            </a:extLst>
          </p:cNvPr>
          <p:cNvSpPr>
            <a:spLocks noGrp="1"/>
          </p:cNvSpPr>
          <p:nvPr>
            <p:ph type="dt" sz="half" idx="10"/>
          </p:nvPr>
        </p:nvSpPr>
        <p:spPr>
          <a:xfrm>
            <a:off x="838200" y="6356350"/>
            <a:ext cx="2743200" cy="365125"/>
          </a:xfrm>
        </p:spPr>
        <p:txBody>
          <a:bodyPr/>
          <a:lstStyle/>
          <a:p>
            <a:fld id="{109E55A0-C911-4F03-82FC-7E5926047D46}" type="datetime1">
              <a:rPr lang="en-US" smtClean="0"/>
              <a:t>5/6/25</a:t>
            </a:fld>
            <a:endParaRPr lang="en-US"/>
          </a:p>
        </p:txBody>
      </p:sp>
      <p:sp>
        <p:nvSpPr>
          <p:cNvPr id="12" name="Footer Placeholder 3">
            <a:extLst>
              <a:ext uri="{FF2B5EF4-FFF2-40B4-BE49-F238E27FC236}">
                <a16:creationId xmlns:a16="http://schemas.microsoft.com/office/drawing/2014/main" id="{173951C7-6162-4BC1-4937-2659E5015415}"/>
              </a:ext>
            </a:extLst>
          </p:cNvPr>
          <p:cNvSpPr>
            <a:spLocks noGrp="1"/>
          </p:cNvSpPr>
          <p:nvPr>
            <p:ph type="ftr" sz="quarter" idx="11"/>
          </p:nvPr>
        </p:nvSpPr>
        <p:spPr>
          <a:xfrm>
            <a:off x="4038600" y="6356350"/>
            <a:ext cx="4114800" cy="365125"/>
          </a:xfrm>
        </p:spPr>
        <p:txBody>
          <a:bodyPr/>
          <a:lstStyle/>
          <a:p>
            <a:endParaRPr lang="en-US"/>
          </a:p>
        </p:txBody>
      </p:sp>
      <p:sp>
        <p:nvSpPr>
          <p:cNvPr id="13" name="Slide Number Placeholder 4">
            <a:extLst>
              <a:ext uri="{FF2B5EF4-FFF2-40B4-BE49-F238E27FC236}">
                <a16:creationId xmlns:a16="http://schemas.microsoft.com/office/drawing/2014/main" id="{3E7C8613-4729-99EF-BA18-80D11D9C1689}"/>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sp>
        <p:nvSpPr>
          <p:cNvPr id="14" name="Title 1">
            <a:extLst>
              <a:ext uri="{FF2B5EF4-FFF2-40B4-BE49-F238E27FC236}">
                <a16:creationId xmlns:a16="http://schemas.microsoft.com/office/drawing/2014/main" id="{2FCA22D2-E4F1-EC02-F3C2-9CB47FCE56F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cxnSp>
        <p:nvCxnSpPr>
          <p:cNvPr id="15" name="Straight Connector 14">
            <a:extLst>
              <a:ext uri="{FF2B5EF4-FFF2-40B4-BE49-F238E27FC236}">
                <a16:creationId xmlns:a16="http://schemas.microsoft.com/office/drawing/2014/main" id="{5AEE6CDE-34B3-2BB7-BE6E-B392EA596B0C}"/>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11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Date Placeholder 1">
            <a:extLst>
              <a:ext uri="{FF2B5EF4-FFF2-40B4-BE49-F238E27FC236}">
                <a16:creationId xmlns:a16="http://schemas.microsoft.com/office/drawing/2014/main" id="{D71D89EE-775B-8CDC-C751-64C5EC753C89}"/>
              </a:ext>
            </a:extLst>
          </p:cNvPr>
          <p:cNvSpPr>
            <a:spLocks noGrp="1"/>
          </p:cNvSpPr>
          <p:nvPr>
            <p:ph type="dt" sz="half" idx="10"/>
          </p:nvPr>
        </p:nvSpPr>
        <p:spPr>
          <a:xfrm>
            <a:off x="838200" y="6356350"/>
            <a:ext cx="2743200" cy="365125"/>
          </a:xfrm>
        </p:spPr>
        <p:txBody>
          <a:bodyPr/>
          <a:lstStyle/>
          <a:p>
            <a:fld id="{2B7B7EE0-7771-4CD5-9B2B-3550753A54A1}" type="datetime1">
              <a:rPr lang="en-US" smtClean="0"/>
              <a:t>5/6/25</a:t>
            </a:fld>
            <a:endParaRPr lang="en-US"/>
          </a:p>
        </p:txBody>
      </p:sp>
      <p:sp>
        <p:nvSpPr>
          <p:cNvPr id="10" name="Footer Placeholder 2">
            <a:extLst>
              <a:ext uri="{FF2B5EF4-FFF2-40B4-BE49-F238E27FC236}">
                <a16:creationId xmlns:a16="http://schemas.microsoft.com/office/drawing/2014/main" id="{FE549C4C-C4BB-ED1A-93F1-BB9D971E7EB7}"/>
              </a:ext>
            </a:extLst>
          </p:cNvPr>
          <p:cNvSpPr>
            <a:spLocks noGrp="1"/>
          </p:cNvSpPr>
          <p:nvPr>
            <p:ph type="ftr" sz="quarter" idx="11"/>
          </p:nvPr>
        </p:nvSpPr>
        <p:spPr>
          <a:xfrm>
            <a:off x="4038600" y="6356350"/>
            <a:ext cx="4114800" cy="365125"/>
          </a:xfrm>
        </p:spPr>
        <p:txBody>
          <a:bodyPr/>
          <a:lstStyle/>
          <a:p>
            <a:endParaRPr lang="en-US"/>
          </a:p>
        </p:txBody>
      </p:sp>
      <p:sp>
        <p:nvSpPr>
          <p:cNvPr id="11" name="Slide Number Placeholder 3">
            <a:extLst>
              <a:ext uri="{FF2B5EF4-FFF2-40B4-BE49-F238E27FC236}">
                <a16:creationId xmlns:a16="http://schemas.microsoft.com/office/drawing/2014/main" id="{DA6F911A-A445-531A-5F0E-7157E648CD2A}"/>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827878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5/6/25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775337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5AE23-7A5C-2374-002F-64667A8EA2E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4F11E5-F609-013C-843F-351DAFA213D8}"/>
              </a:ext>
            </a:extLst>
          </p:cNvPr>
          <p:cNvSpPr>
            <a:spLocks noGrp="1"/>
          </p:cNvSpPr>
          <p:nvPr>
            <p:ph type="sldNum" sz="quarter" idx="12"/>
          </p:nvPr>
        </p:nvSpPr>
        <p:spPr>
          <a:xfrm>
            <a:off x="8610600" y="6356350"/>
            <a:ext cx="2743200" cy="365125"/>
          </a:xfrm>
        </p:spPr>
        <p:txBody>
          <a:bodyPr/>
          <a:lstStyle/>
          <a:p>
            <a:pPr lvl="0"/>
            <a:fld id="{20F37917-FD3A-4669-9018-DA04BCDD3D75}" type="slidenum">
              <a:rPr lang="en-US" noProof="0" smtClean="0"/>
              <a:pPr lvl="0"/>
              <a:t>1</a:t>
            </a:fld>
            <a:endParaRPr lang="en-US" noProof="0"/>
          </a:p>
        </p:txBody>
      </p:sp>
      <p:sp>
        <p:nvSpPr>
          <p:cNvPr id="2" name="Title 1">
            <a:extLst>
              <a:ext uri="{FF2B5EF4-FFF2-40B4-BE49-F238E27FC236}">
                <a16:creationId xmlns:a16="http://schemas.microsoft.com/office/drawing/2014/main" id="{DEAEC04A-C171-4878-D2BC-C48CF22727F2}"/>
              </a:ext>
            </a:extLst>
          </p:cNvPr>
          <p:cNvSpPr>
            <a:spLocks noGrp="1"/>
          </p:cNvSpPr>
          <p:nvPr>
            <p:ph type="ctrTitle"/>
          </p:nvPr>
        </p:nvSpPr>
        <p:spPr>
          <a:xfrm>
            <a:off x="539260" y="665163"/>
            <a:ext cx="10814539" cy="2275997"/>
          </a:xfrm>
        </p:spPr>
        <p:txBody>
          <a:bodyPr anchor="b">
            <a:normAutofit/>
          </a:bodyPr>
          <a:lstStyle/>
          <a:p>
            <a:r>
              <a:rPr lang="en-US" altLang="en-US">
                <a:sym typeface="Helvetica Neue" charset="0"/>
              </a:rPr>
              <a:t>CS 4530: Fundamentals of Software Engineering</a:t>
            </a:r>
            <a:br>
              <a:rPr lang="en-US" altLang="en-US">
                <a:sym typeface="Helvetica Neue" charset="0"/>
              </a:rPr>
            </a:br>
            <a:r>
              <a:rPr lang="en-US" altLang="en-US">
                <a:sym typeface="Helvetica Neue" charset="0"/>
              </a:rPr>
              <a:t>Module 2, Lesson 3</a:t>
            </a:r>
            <a:br>
              <a:rPr lang="en-US" altLang="en-US">
                <a:sym typeface="Helvetica Neue" charset="0"/>
              </a:rPr>
            </a:br>
            <a:r>
              <a:rPr lang="en-US" altLang="en-US">
                <a:sym typeface="Helvetica Neue" charset="0"/>
              </a:rPr>
              <a:t>Testing Conditions of Satisfaction</a:t>
            </a:r>
            <a:endParaRPr lang="en-US"/>
          </a:p>
        </p:txBody>
      </p:sp>
      <p:sp>
        <p:nvSpPr>
          <p:cNvPr id="8" name="Subtitle 7">
            <a:extLst>
              <a:ext uri="{FF2B5EF4-FFF2-40B4-BE49-F238E27FC236}">
                <a16:creationId xmlns:a16="http://schemas.microsoft.com/office/drawing/2014/main" id="{5C67E75F-EADE-B3A1-CD6F-D34592C4A398}"/>
              </a:ext>
            </a:extLst>
          </p:cNvPr>
          <p:cNvSpPr>
            <a:spLocks noGrp="1"/>
          </p:cNvSpPr>
          <p:nvPr>
            <p:ph type="subTitle" idx="1"/>
          </p:nvPr>
        </p:nvSpPr>
        <p:spPr>
          <a:xfrm>
            <a:off x="539750" y="3238500"/>
            <a:ext cx="10128250" cy="2209800"/>
          </a:xfrm>
        </p:spPr>
        <p:txBody>
          <a:bodyPr/>
          <a:lstStyle/>
          <a:p>
            <a:r>
              <a:rPr lang="en-US"/>
              <a:t>Rob Simmons</a:t>
            </a:r>
          </a:p>
          <a:p>
            <a:r>
              <a:rPr lang="en-US"/>
              <a:t>Khoury College of Computer Sciences</a:t>
            </a:r>
          </a:p>
          <a:p>
            <a:endParaRPr lang="en-US"/>
          </a:p>
        </p:txBody>
      </p:sp>
    </p:spTree>
    <p:extLst>
      <p:ext uri="{BB962C8B-B14F-4D97-AF65-F5344CB8AC3E}">
        <p14:creationId xmlns:p14="http://schemas.microsoft.com/office/powerpoint/2010/main" val="189460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7ED2B-C4CB-01DE-2FA2-56655F2FE30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46D1C2-BFC0-F917-D2FE-69F86DADF460}"/>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10</a:t>
            </a:fld>
            <a:endParaRPr lang="en-US"/>
          </a:p>
        </p:txBody>
      </p:sp>
      <p:sp>
        <p:nvSpPr>
          <p:cNvPr id="2" name="Title 1">
            <a:extLst>
              <a:ext uri="{FF2B5EF4-FFF2-40B4-BE49-F238E27FC236}">
                <a16:creationId xmlns:a16="http://schemas.microsoft.com/office/drawing/2014/main" id="{08C96DE2-72DE-5DAC-CED0-8E8905B867B7}"/>
              </a:ext>
            </a:extLst>
          </p:cNvPr>
          <p:cNvSpPr>
            <a:spLocks noGrp="1"/>
          </p:cNvSpPr>
          <p:nvPr>
            <p:ph type="title"/>
          </p:nvPr>
        </p:nvSpPr>
        <p:spPr>
          <a:xfrm>
            <a:off x="838200" y="18255"/>
            <a:ext cx="10515600" cy="1325563"/>
          </a:xfrm>
        </p:spPr>
        <p:txBody>
          <a:bodyPr/>
          <a:lstStyle/>
          <a:p>
            <a:r>
              <a:rPr lang="en-US"/>
              <a:t>The tiniest introduction to Vitest</a:t>
            </a:r>
          </a:p>
        </p:txBody>
      </p:sp>
      <p:sp>
        <p:nvSpPr>
          <p:cNvPr id="4" name="TextBox 3">
            <a:extLst>
              <a:ext uri="{FF2B5EF4-FFF2-40B4-BE49-F238E27FC236}">
                <a16:creationId xmlns:a16="http://schemas.microsoft.com/office/drawing/2014/main" id="{9E5CF2F0-3F6A-023B-ACFF-A395952E00C4}"/>
              </a:ext>
            </a:extLst>
          </p:cNvPr>
          <p:cNvSpPr txBox="1"/>
          <p:nvPr/>
        </p:nvSpPr>
        <p:spPr>
          <a:xfrm>
            <a:off x="744069" y="1555036"/>
            <a:ext cx="10434919" cy="494744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10000"/>
              </a:lnSpc>
            </a:pP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transcript.service.ts</a:t>
            </a:r>
            <a:endParaRPr lang="en-US" b="0" dirty="0">
              <a:solidFill>
                <a:srgbClr val="AF00DB"/>
              </a:solidFill>
              <a:effectLst/>
              <a:latin typeface="Menlo" panose="020B0609030804020204" pitchFamily="49" charset="0"/>
            </a:endParaRPr>
          </a:p>
          <a:p>
            <a:pPr>
              <a:lnSpc>
                <a:spcPct val="110000"/>
              </a:lnSpc>
              <a:buNone/>
            </a:pPr>
            <a:r>
              <a:rPr lang="en-US" b="0" dirty="0">
                <a:solidFill>
                  <a:srgbClr val="AF00DB"/>
                </a:solidFill>
                <a:effectLst/>
                <a:latin typeface="Menlo" panose="020B0609030804020204" pitchFamily="49" charset="0"/>
              </a:rPr>
              <a:t>import</a:t>
            </a:r>
            <a:r>
              <a:rPr lang="en-US" b="0" dirty="0">
                <a:solidFill>
                  <a:srgbClr val="3B3B3B"/>
                </a:solidFill>
                <a:effectLst/>
                <a:latin typeface="Menlo" panose="020B0609030804020204" pitchFamily="49" charset="0"/>
              </a:rPr>
              <a:t> {</a:t>
            </a:r>
          </a:p>
          <a:p>
            <a:pPr>
              <a:lnSpc>
                <a:spcPct val="110000"/>
              </a:lnSpc>
              <a:buNone/>
            </a:pPr>
            <a:r>
              <a:rPr lang="en-US" b="0" dirty="0">
                <a:solidFill>
                  <a:srgbClr val="001080"/>
                </a:solidFill>
                <a:effectLst/>
                <a:latin typeface="Menlo" panose="020B0609030804020204" pitchFamily="49" charset="0"/>
              </a:rPr>
              <a:t>  </a:t>
            </a:r>
            <a:r>
              <a:rPr lang="en-US" b="0" dirty="0" err="1">
                <a:solidFill>
                  <a:srgbClr val="001080"/>
                </a:solidFill>
                <a:effectLst/>
                <a:latin typeface="Menlo" panose="020B0609030804020204" pitchFamily="49" charset="0"/>
              </a:rPr>
              <a:t>StudentID</a:t>
            </a:r>
            <a:r>
              <a:rPr lang="en-US" b="0" dirty="0">
                <a:solidFill>
                  <a:srgbClr val="3B3B3B"/>
                </a:solidFill>
                <a:effectLst/>
                <a:latin typeface="Menlo" panose="020B0609030804020204" pitchFamily="49" charset="0"/>
              </a:rPr>
              <a:t>,</a:t>
            </a:r>
          </a:p>
          <a:p>
            <a:pPr>
              <a:lnSpc>
                <a:spcPct val="110000"/>
              </a:lnSpc>
              <a:buNone/>
            </a:pPr>
            <a:r>
              <a:rPr lang="en-US" b="0" dirty="0">
                <a:solidFill>
                  <a:srgbClr val="001080"/>
                </a:solidFill>
                <a:effectLst/>
                <a:latin typeface="Menlo" panose="020B0609030804020204" pitchFamily="49" charset="0"/>
              </a:rPr>
              <a:t>  Student</a:t>
            </a:r>
            <a:r>
              <a:rPr lang="en-US" b="0" dirty="0">
                <a:solidFill>
                  <a:srgbClr val="3B3B3B"/>
                </a:solidFill>
                <a:effectLst/>
                <a:latin typeface="Menlo" panose="020B0609030804020204" pitchFamily="49" charset="0"/>
              </a:rPr>
              <a:t>,</a:t>
            </a:r>
          </a:p>
          <a:p>
            <a:pPr>
              <a:lnSpc>
                <a:spcPct val="110000"/>
              </a:lnSpc>
              <a:buNone/>
            </a:pPr>
            <a:r>
              <a:rPr lang="en-US" b="0" dirty="0">
                <a:solidFill>
                  <a:srgbClr val="001080"/>
                </a:solidFill>
                <a:effectLst/>
                <a:latin typeface="Menlo" panose="020B0609030804020204" pitchFamily="49" charset="0"/>
              </a:rPr>
              <a:t>  Course</a:t>
            </a:r>
            <a:r>
              <a:rPr lang="en-US" b="0" dirty="0">
                <a:solidFill>
                  <a:srgbClr val="3B3B3B"/>
                </a:solidFill>
                <a:effectLst/>
                <a:latin typeface="Menlo" panose="020B0609030804020204" pitchFamily="49" charset="0"/>
              </a:rPr>
              <a:t>,</a:t>
            </a:r>
          </a:p>
          <a:p>
            <a:pPr>
              <a:lnSpc>
                <a:spcPct val="110000"/>
              </a:lnSpc>
              <a:buNone/>
            </a:pPr>
            <a:r>
              <a:rPr lang="en-US" b="0" dirty="0">
                <a:solidFill>
                  <a:srgbClr val="001080"/>
                </a:solidFill>
                <a:effectLst/>
                <a:latin typeface="Menlo" panose="020B0609030804020204" pitchFamily="49" charset="0"/>
              </a:rPr>
              <a:t>  </a:t>
            </a:r>
            <a:r>
              <a:rPr lang="en-US" b="0" dirty="0" err="1">
                <a:solidFill>
                  <a:srgbClr val="001080"/>
                </a:solidFill>
                <a:effectLst/>
                <a:latin typeface="Menlo" panose="020B0609030804020204" pitchFamily="49" charset="0"/>
              </a:rPr>
              <a:t>CourseGrade</a:t>
            </a:r>
            <a:r>
              <a:rPr lang="en-US" b="0" dirty="0">
                <a:solidFill>
                  <a:srgbClr val="3B3B3B"/>
                </a:solidFill>
                <a:effectLst/>
                <a:latin typeface="Menlo" panose="020B0609030804020204" pitchFamily="49" charset="0"/>
              </a:rPr>
              <a:t>,</a:t>
            </a:r>
          </a:p>
          <a:p>
            <a:pPr>
              <a:lnSpc>
                <a:spcPct val="110000"/>
              </a:lnSpc>
              <a:buNone/>
            </a:pPr>
            <a:r>
              <a:rPr lang="en-US" b="0" dirty="0">
                <a:solidFill>
                  <a:srgbClr val="001080"/>
                </a:solidFill>
                <a:effectLst/>
                <a:latin typeface="Menlo" panose="020B0609030804020204" pitchFamily="49" charset="0"/>
              </a:rPr>
              <a:t>  Transcript</a:t>
            </a:r>
            <a:r>
              <a:rPr lang="en-US" b="0" dirty="0">
                <a:solidFill>
                  <a:srgbClr val="3B3B3B"/>
                </a:solidFill>
                <a:effectLst/>
                <a:latin typeface="Menlo" panose="020B0609030804020204" pitchFamily="49" charset="0"/>
              </a:rPr>
              <a:t>,</a:t>
            </a:r>
          </a:p>
          <a:p>
            <a:pPr>
              <a:lnSpc>
                <a:spcPct val="110000"/>
              </a:lnSpc>
              <a:buNone/>
            </a:pPr>
            <a:r>
              <a:rPr lang="en-US" b="0" dirty="0">
                <a:solidFill>
                  <a:srgbClr val="3B3B3B"/>
                </a:solidFill>
                <a:effectLst/>
                <a:latin typeface="Menlo" panose="020B0609030804020204" pitchFamily="49" charset="0"/>
              </a:rPr>
              <a:t>} </a:t>
            </a:r>
            <a:r>
              <a:rPr lang="en-US" b="0" dirty="0">
                <a:solidFill>
                  <a:srgbClr val="AF00DB"/>
                </a:solidFill>
                <a:effectLst/>
                <a:latin typeface="Menlo" panose="020B0609030804020204" pitchFamily="49" charset="0"/>
              </a:rPr>
              <a:t>from</a:t>
            </a:r>
            <a:r>
              <a:rPr lang="en-US" b="0" dirty="0">
                <a:solidFill>
                  <a:srgbClr val="3B3B3B"/>
                </a:solidFill>
                <a:effectLst/>
                <a:latin typeface="Menlo" panose="020B0609030804020204" pitchFamily="49" charset="0"/>
              </a:rPr>
              <a:t> </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types.ts</a:t>
            </a:r>
            <a:r>
              <a:rPr lang="en-US" b="0" dirty="0">
                <a:solidFill>
                  <a:srgbClr val="A31515"/>
                </a:solidFill>
                <a:effectLst/>
                <a:latin typeface="Menlo" panose="020B0609030804020204" pitchFamily="49" charset="0"/>
              </a:rPr>
              <a:t>'</a:t>
            </a:r>
            <a:r>
              <a:rPr lang="en-US" b="0" dirty="0">
                <a:solidFill>
                  <a:srgbClr val="3B3B3B"/>
                </a:solidFill>
                <a:effectLst/>
                <a:latin typeface="Menlo" panose="020B0609030804020204" pitchFamily="49" charset="0"/>
              </a:rPr>
              <a:t>;</a:t>
            </a:r>
          </a:p>
          <a:p>
            <a:pPr>
              <a:lnSpc>
                <a:spcPct val="110000"/>
              </a:lnSpc>
            </a:pPr>
            <a:r>
              <a:rPr lang="en-US" b="0" dirty="0">
                <a:solidFill>
                  <a:srgbClr val="AF00DB"/>
                </a:solidFill>
                <a:effectLst/>
                <a:latin typeface="Menlo" panose="020B0609030804020204" pitchFamily="49" charset="0"/>
              </a:rPr>
              <a:t>export</a:t>
            </a:r>
            <a:r>
              <a:rPr lang="en-US" b="0" dirty="0">
                <a:solidFill>
                  <a:srgbClr val="3B3B3B"/>
                </a:solidFill>
                <a:effectLst/>
                <a:latin typeface="Menlo" panose="020B0609030804020204" pitchFamily="49" charset="0"/>
              </a:rPr>
              <a:t> </a:t>
            </a:r>
            <a:r>
              <a:rPr lang="en-US" b="0" dirty="0">
                <a:solidFill>
                  <a:srgbClr val="0000FF"/>
                </a:solidFill>
                <a:effectLst/>
                <a:latin typeface="Menlo" panose="020B0609030804020204" pitchFamily="49" charset="0"/>
              </a:rPr>
              <a:t>interface</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TranscriptService</a:t>
            </a:r>
            <a:r>
              <a:rPr lang="en-US" b="0" dirty="0">
                <a:solidFill>
                  <a:srgbClr val="3B3B3B"/>
                </a:solidFill>
                <a:effectLst/>
                <a:latin typeface="Menlo" panose="020B0609030804020204" pitchFamily="49" charset="0"/>
              </a:rPr>
              <a:t> {</a:t>
            </a:r>
          </a:p>
          <a:p>
            <a:pPr>
              <a:lnSpc>
                <a:spcPct val="11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addStudent</a:t>
            </a:r>
            <a:r>
              <a:rPr lang="en-US" b="0" dirty="0">
                <a:solidFill>
                  <a:srgbClr val="3B3B3B"/>
                </a:solidFill>
                <a:effectLst/>
                <a:latin typeface="Menlo" panose="020B0609030804020204" pitchFamily="49" charset="0"/>
              </a:rPr>
              <a:t>(</a:t>
            </a:r>
            <a:r>
              <a:rPr lang="en-US" b="0" dirty="0" err="1">
                <a:solidFill>
                  <a:srgbClr val="001080"/>
                </a:solidFill>
                <a:effectLst/>
                <a:latin typeface="Menlo" panose="020B0609030804020204" pitchFamily="49" charset="0"/>
              </a:rPr>
              <a:t>studentName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string</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StudentID</a:t>
            </a:r>
            <a:r>
              <a:rPr lang="en-US" b="0" dirty="0">
                <a:solidFill>
                  <a:srgbClr val="3B3B3B"/>
                </a:solidFill>
                <a:effectLst/>
                <a:latin typeface="Menlo" panose="020B0609030804020204" pitchFamily="49" charset="0"/>
              </a:rPr>
              <a:t>;</a:t>
            </a:r>
          </a:p>
          <a:p>
            <a:pPr>
              <a:lnSpc>
                <a:spcPct val="11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getTranscript</a:t>
            </a:r>
            <a:r>
              <a:rPr lang="en-US" b="0" dirty="0">
                <a:solidFill>
                  <a:srgbClr val="3B3B3B"/>
                </a:solidFill>
                <a:effectLst/>
                <a:latin typeface="Menlo" panose="020B0609030804020204" pitchFamily="49" charset="0"/>
              </a:rPr>
              <a:t>(</a:t>
            </a:r>
            <a:r>
              <a:rPr lang="en-US" b="0" dirty="0">
                <a:solidFill>
                  <a:srgbClr val="001080"/>
                </a:solidFill>
                <a:effectLst/>
                <a:latin typeface="Menlo" panose="020B0609030804020204" pitchFamily="49" charset="0"/>
              </a:rPr>
              <a:t>id</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StudentID</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Transcript</a:t>
            </a:r>
            <a:r>
              <a:rPr lang="en-US" b="0" dirty="0">
                <a:solidFill>
                  <a:srgbClr val="3B3B3B"/>
                </a:solidFill>
                <a:effectLst/>
                <a:latin typeface="Menlo" panose="020B0609030804020204" pitchFamily="49" charset="0"/>
              </a:rPr>
              <a:t>; </a:t>
            </a:r>
            <a:r>
              <a:rPr lang="en-US" b="0" dirty="0">
                <a:solidFill>
                  <a:srgbClr val="008000"/>
                </a:solidFill>
                <a:effectLst/>
                <a:latin typeface="Menlo" panose="020B0609030804020204" pitchFamily="49" charset="0"/>
              </a:rPr>
              <a:t>// throws Error if id invalid</a:t>
            </a:r>
            <a:endParaRPr lang="en-US" b="0" dirty="0">
              <a:solidFill>
                <a:srgbClr val="3B3B3B"/>
              </a:solidFill>
              <a:effectLst/>
              <a:latin typeface="Menlo" panose="020B0609030804020204" pitchFamily="49" charset="0"/>
            </a:endParaRPr>
          </a:p>
          <a:p>
            <a:pPr>
              <a:lnSpc>
                <a:spcPct val="11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deleteStudent</a:t>
            </a:r>
            <a:r>
              <a:rPr lang="en-US" b="0" dirty="0">
                <a:solidFill>
                  <a:srgbClr val="3B3B3B"/>
                </a:solidFill>
                <a:effectLst/>
                <a:latin typeface="Menlo" panose="020B0609030804020204" pitchFamily="49" charset="0"/>
              </a:rPr>
              <a:t>(</a:t>
            </a:r>
            <a:r>
              <a:rPr lang="en-US" b="0" dirty="0">
                <a:solidFill>
                  <a:srgbClr val="001080"/>
                </a:solidFill>
                <a:effectLst/>
                <a:latin typeface="Menlo" panose="020B0609030804020204" pitchFamily="49" charset="0"/>
              </a:rPr>
              <a:t>id</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StudentID</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void</a:t>
            </a:r>
            <a:r>
              <a:rPr lang="en-US" b="0" dirty="0">
                <a:solidFill>
                  <a:srgbClr val="3B3B3B"/>
                </a:solidFill>
                <a:effectLst/>
                <a:latin typeface="Menlo" panose="020B0609030804020204" pitchFamily="49" charset="0"/>
              </a:rPr>
              <a:t>; </a:t>
            </a:r>
            <a:r>
              <a:rPr lang="en-US" b="0" dirty="0">
                <a:solidFill>
                  <a:srgbClr val="008000"/>
                </a:solidFill>
                <a:effectLst/>
                <a:latin typeface="Menlo" panose="020B0609030804020204" pitchFamily="49" charset="0"/>
              </a:rPr>
              <a:t>// throws Error if id invalid</a:t>
            </a:r>
            <a:endParaRPr lang="en-US" b="0" dirty="0">
              <a:solidFill>
                <a:srgbClr val="3B3B3B"/>
              </a:solidFill>
              <a:effectLst/>
              <a:latin typeface="Menlo" panose="020B0609030804020204" pitchFamily="49" charset="0"/>
            </a:endParaRPr>
          </a:p>
          <a:p>
            <a:pPr>
              <a:lnSpc>
                <a:spcPct val="11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addGrade</a:t>
            </a:r>
            <a:r>
              <a:rPr lang="en-US" b="0" dirty="0">
                <a:solidFill>
                  <a:srgbClr val="3B3B3B"/>
                </a:solidFill>
                <a:effectLst/>
                <a:latin typeface="Menlo" panose="020B0609030804020204" pitchFamily="49" charset="0"/>
              </a:rPr>
              <a:t>(</a:t>
            </a:r>
            <a:r>
              <a:rPr lang="en-US" b="0" dirty="0">
                <a:solidFill>
                  <a:srgbClr val="001080"/>
                </a:solidFill>
                <a:effectLst/>
                <a:latin typeface="Menlo" panose="020B0609030804020204" pitchFamily="49" charset="0"/>
              </a:rPr>
              <a:t>id</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Student</a:t>
            </a:r>
            <a:r>
              <a:rPr lang="en-US" b="0" dirty="0">
                <a:solidFill>
                  <a:srgbClr val="3B3B3B"/>
                </a:solidFill>
                <a:effectLst/>
                <a:latin typeface="Menlo" panose="020B0609030804020204" pitchFamily="49" charset="0"/>
              </a:rPr>
              <a:t>, </a:t>
            </a:r>
            <a:r>
              <a:rPr lang="en-US" b="0" dirty="0">
                <a:solidFill>
                  <a:srgbClr val="001080"/>
                </a:solidFill>
                <a:effectLst/>
                <a:latin typeface="Menlo" panose="020B0609030804020204" pitchFamily="49" charset="0"/>
              </a:rPr>
              <a:t>course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Course</a:t>
            </a:r>
            <a:r>
              <a:rPr lang="en-US" b="0" dirty="0">
                <a:solidFill>
                  <a:srgbClr val="3B3B3B"/>
                </a:solidFill>
                <a:effectLst/>
                <a:latin typeface="Menlo" panose="020B0609030804020204" pitchFamily="49" charset="0"/>
              </a:rPr>
              <a:t>, </a:t>
            </a:r>
            <a:r>
              <a:rPr lang="en-US" b="0" dirty="0" err="1">
                <a:solidFill>
                  <a:srgbClr val="001080"/>
                </a:solidFill>
                <a:effectLst/>
                <a:latin typeface="Menlo" panose="020B0609030804020204" pitchFamily="49" charset="0"/>
              </a:rPr>
              <a:t>courseGrade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CourseGrade</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void</a:t>
            </a:r>
            <a:r>
              <a:rPr lang="en-US" b="0" dirty="0">
                <a:solidFill>
                  <a:srgbClr val="3B3B3B"/>
                </a:solidFill>
                <a:effectLst/>
                <a:latin typeface="Menlo" panose="020B0609030804020204" pitchFamily="49" charset="0"/>
              </a:rPr>
              <a:t>;</a:t>
            </a:r>
          </a:p>
          <a:p>
            <a:pPr>
              <a:lnSpc>
                <a:spcPct val="11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getGrade</a:t>
            </a:r>
            <a:r>
              <a:rPr lang="en-US" b="0" dirty="0">
                <a:solidFill>
                  <a:srgbClr val="3B3B3B"/>
                </a:solidFill>
                <a:effectLst/>
                <a:latin typeface="Menlo" panose="020B0609030804020204" pitchFamily="49" charset="0"/>
              </a:rPr>
              <a:t>(</a:t>
            </a:r>
            <a:r>
              <a:rPr lang="en-US" b="0" dirty="0">
                <a:solidFill>
                  <a:srgbClr val="001080"/>
                </a:solidFill>
                <a:effectLst/>
                <a:latin typeface="Menlo" panose="020B0609030804020204" pitchFamily="49" charset="0"/>
              </a:rPr>
              <a:t>id</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Student</a:t>
            </a:r>
            <a:r>
              <a:rPr lang="en-US" b="0" dirty="0">
                <a:solidFill>
                  <a:srgbClr val="3B3B3B"/>
                </a:solidFill>
                <a:effectLst/>
                <a:latin typeface="Menlo" panose="020B0609030804020204" pitchFamily="49" charset="0"/>
              </a:rPr>
              <a:t>, </a:t>
            </a:r>
            <a:r>
              <a:rPr lang="en-US" b="0" dirty="0">
                <a:solidFill>
                  <a:srgbClr val="001080"/>
                </a:solidFill>
                <a:effectLst/>
                <a:latin typeface="Menlo" panose="020B0609030804020204" pitchFamily="49" charset="0"/>
              </a:rPr>
              <a:t>course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Course</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CourseGrade</a:t>
            </a:r>
            <a:r>
              <a:rPr lang="en-US" b="0" dirty="0">
                <a:solidFill>
                  <a:srgbClr val="3B3B3B"/>
                </a:solidFill>
                <a:effectLst/>
                <a:latin typeface="Menlo" panose="020B0609030804020204" pitchFamily="49" charset="0"/>
              </a:rPr>
              <a:t>;</a:t>
            </a:r>
          </a:p>
          <a:p>
            <a:pPr>
              <a:lnSpc>
                <a:spcPct val="11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nameToIDs</a:t>
            </a:r>
            <a:r>
              <a:rPr lang="en-US" b="0" dirty="0">
                <a:solidFill>
                  <a:srgbClr val="3B3B3B"/>
                </a:solidFill>
                <a:effectLst/>
                <a:latin typeface="Menlo" panose="020B0609030804020204" pitchFamily="49" charset="0"/>
              </a:rPr>
              <a:t>(</a:t>
            </a:r>
            <a:r>
              <a:rPr lang="en-US" b="0" dirty="0" err="1">
                <a:solidFill>
                  <a:srgbClr val="001080"/>
                </a:solidFill>
                <a:effectLst/>
                <a:latin typeface="Menlo" panose="020B0609030804020204" pitchFamily="49" charset="0"/>
              </a:rPr>
              <a:t>studentName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string</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StudentID</a:t>
            </a:r>
            <a:r>
              <a:rPr lang="en-US" b="0" dirty="0">
                <a:solidFill>
                  <a:srgbClr val="3B3B3B"/>
                </a:solidFill>
                <a:effectLst/>
                <a:latin typeface="Menlo" panose="020B0609030804020204" pitchFamily="49" charset="0"/>
              </a:rPr>
              <a:t>[];</a:t>
            </a:r>
          </a:p>
          <a:p>
            <a:pPr>
              <a:lnSpc>
                <a:spcPct val="110000"/>
              </a:lnSpc>
            </a:pPr>
            <a:r>
              <a:rPr lang="en-US" b="0" dirty="0">
                <a:solidFill>
                  <a:srgbClr val="3B3B3B"/>
                </a:solidFill>
                <a:effectLst/>
                <a:latin typeface="Menlo" panose="020B0609030804020204" pitchFamily="49" charset="0"/>
              </a:rPr>
              <a:t>}</a:t>
            </a:r>
          </a:p>
        </p:txBody>
      </p:sp>
      <p:sp>
        <p:nvSpPr>
          <p:cNvPr id="5" name="TextBox 4">
            <a:extLst>
              <a:ext uri="{FF2B5EF4-FFF2-40B4-BE49-F238E27FC236}">
                <a16:creationId xmlns:a16="http://schemas.microsoft.com/office/drawing/2014/main" id="{7186BA39-8044-78B9-E113-8F6B857CD2C9}"/>
              </a:ext>
            </a:extLst>
          </p:cNvPr>
          <p:cNvSpPr txBox="1"/>
          <p:nvPr/>
        </p:nvSpPr>
        <p:spPr>
          <a:xfrm>
            <a:off x="-82062" y="3704492"/>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a:solidFill>
                <a:schemeClr val="tx1"/>
              </a:solidFill>
            </a:endParaRPr>
          </a:p>
        </p:txBody>
      </p:sp>
    </p:spTree>
    <p:extLst>
      <p:ext uri="{BB962C8B-B14F-4D97-AF65-F5344CB8AC3E}">
        <p14:creationId xmlns:p14="http://schemas.microsoft.com/office/powerpoint/2010/main" val="291671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2B13C-4117-4856-B1E7-C304217BF7F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90CF79-B1C9-E0D2-9606-39B38A8B4F95}"/>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11</a:t>
            </a:fld>
            <a:endParaRPr lang="en-US"/>
          </a:p>
        </p:txBody>
      </p:sp>
      <p:sp>
        <p:nvSpPr>
          <p:cNvPr id="2" name="Title 1">
            <a:extLst>
              <a:ext uri="{FF2B5EF4-FFF2-40B4-BE49-F238E27FC236}">
                <a16:creationId xmlns:a16="http://schemas.microsoft.com/office/drawing/2014/main" id="{CFBBC33F-030F-FF99-90E5-1E039D2ECD39}"/>
              </a:ext>
            </a:extLst>
          </p:cNvPr>
          <p:cNvSpPr>
            <a:spLocks noGrp="1"/>
          </p:cNvSpPr>
          <p:nvPr>
            <p:ph type="title"/>
          </p:nvPr>
        </p:nvSpPr>
        <p:spPr>
          <a:xfrm>
            <a:off x="838200" y="18255"/>
            <a:ext cx="10515600" cy="1325563"/>
          </a:xfrm>
        </p:spPr>
        <p:txBody>
          <a:bodyPr/>
          <a:lstStyle/>
          <a:p>
            <a:r>
              <a:rPr lang="en-US"/>
              <a:t>The tiniest introduction to Vitest</a:t>
            </a:r>
          </a:p>
        </p:txBody>
      </p:sp>
      <p:sp>
        <p:nvSpPr>
          <p:cNvPr id="4" name="TextBox 3">
            <a:extLst>
              <a:ext uri="{FF2B5EF4-FFF2-40B4-BE49-F238E27FC236}">
                <a16:creationId xmlns:a16="http://schemas.microsoft.com/office/drawing/2014/main" id="{07AA5E5E-4768-9FD4-101A-5D84F2F97506}"/>
              </a:ext>
            </a:extLst>
          </p:cNvPr>
          <p:cNvSpPr txBox="1"/>
          <p:nvPr/>
        </p:nvSpPr>
        <p:spPr>
          <a:xfrm>
            <a:off x="744069" y="1555036"/>
            <a:ext cx="10434919" cy="281455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10000"/>
              </a:lnSpc>
              <a:buNone/>
            </a:pP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types.ts</a:t>
            </a:r>
            <a:r>
              <a:rPr lang="en-US" b="0" dirty="0">
                <a:solidFill>
                  <a:srgbClr val="008000"/>
                </a:solidFill>
                <a:effectLst/>
                <a:latin typeface="Menlo" panose="020B0609030804020204" pitchFamily="49" charset="0"/>
              </a:rPr>
              <a:t> - types for the transcript service</a:t>
            </a:r>
            <a:br>
              <a:rPr lang="en-US" b="0" dirty="0">
                <a:solidFill>
                  <a:srgbClr val="3B3B3B"/>
                </a:solidFill>
                <a:effectLst/>
                <a:latin typeface="Menlo" panose="020B0609030804020204" pitchFamily="49" charset="0"/>
              </a:rPr>
            </a:br>
            <a:r>
              <a:rPr lang="en-US" b="0" dirty="0">
                <a:solidFill>
                  <a:srgbClr val="AF00DB"/>
                </a:solidFill>
                <a:effectLst/>
                <a:latin typeface="Menlo" panose="020B0609030804020204" pitchFamily="49" charset="0"/>
              </a:rPr>
              <a:t>export</a:t>
            </a:r>
            <a:r>
              <a:rPr lang="en-US" b="0" dirty="0">
                <a:solidFill>
                  <a:srgbClr val="3B3B3B"/>
                </a:solidFill>
                <a:effectLst/>
                <a:latin typeface="Menlo" panose="020B0609030804020204" pitchFamily="49" charset="0"/>
              </a:rPr>
              <a:t> </a:t>
            </a:r>
            <a:r>
              <a:rPr lang="en-US" b="0" dirty="0">
                <a:solidFill>
                  <a:srgbClr val="0000FF"/>
                </a:solidFill>
                <a:effectLst/>
                <a:latin typeface="Menlo" panose="020B0609030804020204" pitchFamily="49" charset="0"/>
              </a:rPr>
              <a:t>type</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StudentID</a:t>
            </a:r>
            <a:r>
              <a:rPr lang="en-US" b="0" dirty="0">
                <a:solidFill>
                  <a:srgbClr val="3B3B3B"/>
                </a:solidFill>
                <a:effectLst/>
                <a:latin typeface="Menlo" panose="020B0609030804020204" pitchFamily="49" charset="0"/>
              </a:rPr>
              <a:t> </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number</a:t>
            </a:r>
            <a:r>
              <a:rPr lang="en-US" b="0" dirty="0">
                <a:solidFill>
                  <a:srgbClr val="3B3B3B"/>
                </a:solidFill>
                <a:effectLst/>
                <a:latin typeface="Menlo" panose="020B0609030804020204" pitchFamily="49" charset="0"/>
              </a:rPr>
              <a:t>;</a:t>
            </a:r>
          </a:p>
          <a:p>
            <a:pPr>
              <a:lnSpc>
                <a:spcPct val="110000"/>
              </a:lnSpc>
              <a:buNone/>
            </a:pPr>
            <a:r>
              <a:rPr lang="en-US" b="0" dirty="0">
                <a:solidFill>
                  <a:srgbClr val="AF00DB"/>
                </a:solidFill>
                <a:effectLst/>
                <a:latin typeface="Menlo" panose="020B0609030804020204" pitchFamily="49" charset="0"/>
              </a:rPr>
              <a:t>export</a:t>
            </a:r>
            <a:r>
              <a:rPr lang="en-US" b="0" dirty="0">
                <a:solidFill>
                  <a:srgbClr val="3B3B3B"/>
                </a:solidFill>
                <a:effectLst/>
                <a:latin typeface="Menlo" panose="020B0609030804020204" pitchFamily="49" charset="0"/>
              </a:rPr>
              <a:t> </a:t>
            </a:r>
            <a:r>
              <a:rPr lang="en-US" b="0" dirty="0">
                <a:solidFill>
                  <a:srgbClr val="0000FF"/>
                </a:solidFill>
                <a:effectLst/>
                <a:latin typeface="Menlo" panose="020B0609030804020204" pitchFamily="49" charset="0"/>
              </a:rPr>
              <a:t>type</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Student</a:t>
            </a:r>
            <a:r>
              <a:rPr lang="en-US" b="0" dirty="0">
                <a:solidFill>
                  <a:srgbClr val="3B3B3B"/>
                </a:solidFill>
                <a:effectLst/>
                <a:latin typeface="Menlo" panose="020B0609030804020204" pitchFamily="49" charset="0"/>
              </a:rPr>
              <a:t> </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 </a:t>
            </a:r>
            <a:r>
              <a:rPr lang="en-US" b="0" dirty="0" err="1">
                <a:solidFill>
                  <a:srgbClr val="001080"/>
                </a:solidFill>
                <a:effectLst/>
                <a:latin typeface="Menlo" panose="020B0609030804020204" pitchFamily="49" charset="0"/>
              </a:rPr>
              <a:t>studentID</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number</a:t>
            </a:r>
            <a:r>
              <a:rPr lang="en-US" b="0" dirty="0">
                <a:solidFill>
                  <a:srgbClr val="3B3B3B"/>
                </a:solidFill>
                <a:effectLst/>
                <a:latin typeface="Menlo" panose="020B0609030804020204" pitchFamily="49" charset="0"/>
              </a:rPr>
              <a:t>; </a:t>
            </a:r>
            <a:r>
              <a:rPr lang="en-US" b="0" dirty="0" err="1">
                <a:solidFill>
                  <a:srgbClr val="001080"/>
                </a:solidFill>
                <a:effectLst/>
                <a:latin typeface="Menlo" panose="020B0609030804020204" pitchFamily="49" charset="0"/>
              </a:rPr>
              <a:t>studentName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StudentName</a:t>
            </a:r>
            <a:r>
              <a:rPr lang="en-US" b="0" dirty="0">
                <a:solidFill>
                  <a:srgbClr val="3B3B3B"/>
                </a:solidFill>
                <a:effectLst/>
                <a:latin typeface="Menlo" panose="020B0609030804020204" pitchFamily="49" charset="0"/>
              </a:rPr>
              <a:t> };</a:t>
            </a:r>
          </a:p>
          <a:p>
            <a:pPr>
              <a:lnSpc>
                <a:spcPct val="110000"/>
              </a:lnSpc>
              <a:buNone/>
            </a:pPr>
            <a:r>
              <a:rPr lang="en-US" b="0" dirty="0">
                <a:solidFill>
                  <a:srgbClr val="AF00DB"/>
                </a:solidFill>
                <a:effectLst/>
                <a:latin typeface="Menlo" panose="020B0609030804020204" pitchFamily="49" charset="0"/>
              </a:rPr>
              <a:t>export</a:t>
            </a:r>
            <a:r>
              <a:rPr lang="en-US" b="0" dirty="0">
                <a:solidFill>
                  <a:srgbClr val="3B3B3B"/>
                </a:solidFill>
                <a:effectLst/>
                <a:latin typeface="Menlo" panose="020B0609030804020204" pitchFamily="49" charset="0"/>
              </a:rPr>
              <a:t> </a:t>
            </a:r>
            <a:r>
              <a:rPr lang="en-US" b="0" dirty="0">
                <a:solidFill>
                  <a:srgbClr val="0000FF"/>
                </a:solidFill>
                <a:effectLst/>
                <a:latin typeface="Menlo" panose="020B0609030804020204" pitchFamily="49" charset="0"/>
              </a:rPr>
              <a:t>type</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Course</a:t>
            </a:r>
            <a:r>
              <a:rPr lang="en-US" b="0" dirty="0">
                <a:solidFill>
                  <a:srgbClr val="3B3B3B"/>
                </a:solidFill>
                <a:effectLst/>
                <a:latin typeface="Menlo" panose="020B0609030804020204" pitchFamily="49" charset="0"/>
              </a:rPr>
              <a:t> </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string</a:t>
            </a:r>
            <a:r>
              <a:rPr lang="en-US" b="0" dirty="0">
                <a:solidFill>
                  <a:srgbClr val="3B3B3B"/>
                </a:solidFill>
                <a:effectLst/>
                <a:latin typeface="Menlo" panose="020B0609030804020204" pitchFamily="49" charset="0"/>
              </a:rPr>
              <a:t>;</a:t>
            </a:r>
          </a:p>
          <a:p>
            <a:pPr>
              <a:lnSpc>
                <a:spcPct val="110000"/>
              </a:lnSpc>
              <a:buNone/>
            </a:pPr>
            <a:r>
              <a:rPr lang="en-US" b="0" dirty="0">
                <a:solidFill>
                  <a:srgbClr val="AF00DB"/>
                </a:solidFill>
                <a:effectLst/>
                <a:latin typeface="Menlo" panose="020B0609030804020204" pitchFamily="49" charset="0"/>
              </a:rPr>
              <a:t>export</a:t>
            </a:r>
            <a:r>
              <a:rPr lang="en-US" b="0" dirty="0">
                <a:solidFill>
                  <a:srgbClr val="3B3B3B"/>
                </a:solidFill>
                <a:effectLst/>
                <a:latin typeface="Menlo" panose="020B0609030804020204" pitchFamily="49" charset="0"/>
              </a:rPr>
              <a:t> </a:t>
            </a:r>
            <a:r>
              <a:rPr lang="en-US" b="0" dirty="0">
                <a:solidFill>
                  <a:srgbClr val="0000FF"/>
                </a:solidFill>
                <a:effectLst/>
                <a:latin typeface="Menlo" panose="020B0609030804020204" pitchFamily="49" charset="0"/>
              </a:rPr>
              <a:t>type</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CourseGrade</a:t>
            </a:r>
            <a:r>
              <a:rPr lang="en-US" b="0" dirty="0">
                <a:solidFill>
                  <a:srgbClr val="3B3B3B"/>
                </a:solidFill>
                <a:effectLst/>
                <a:latin typeface="Menlo" panose="020B0609030804020204" pitchFamily="49" charset="0"/>
              </a:rPr>
              <a:t> </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 </a:t>
            </a:r>
            <a:r>
              <a:rPr lang="en-US" b="0" dirty="0">
                <a:solidFill>
                  <a:srgbClr val="001080"/>
                </a:solidFill>
                <a:effectLst/>
                <a:latin typeface="Menlo" panose="020B0609030804020204" pitchFamily="49" charset="0"/>
              </a:rPr>
              <a:t>course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Course</a:t>
            </a:r>
            <a:r>
              <a:rPr lang="en-US" b="0" dirty="0">
                <a:solidFill>
                  <a:srgbClr val="3B3B3B"/>
                </a:solidFill>
                <a:effectLst/>
                <a:latin typeface="Menlo" panose="020B0609030804020204" pitchFamily="49" charset="0"/>
              </a:rPr>
              <a:t>; </a:t>
            </a:r>
            <a:r>
              <a:rPr lang="en-US" b="0" dirty="0">
                <a:solidFill>
                  <a:srgbClr val="001080"/>
                </a:solidFill>
                <a:effectLst/>
                <a:latin typeface="Menlo" panose="020B0609030804020204" pitchFamily="49" charset="0"/>
              </a:rPr>
              <a:t>grade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number</a:t>
            </a:r>
            <a:r>
              <a:rPr lang="en-US" b="0" dirty="0">
                <a:solidFill>
                  <a:srgbClr val="3B3B3B"/>
                </a:solidFill>
                <a:effectLst/>
                <a:latin typeface="Menlo" panose="020B0609030804020204" pitchFamily="49" charset="0"/>
              </a:rPr>
              <a:t> };</a:t>
            </a:r>
          </a:p>
          <a:p>
            <a:pPr>
              <a:lnSpc>
                <a:spcPct val="110000"/>
              </a:lnSpc>
              <a:buNone/>
            </a:pPr>
            <a:r>
              <a:rPr lang="en-US" b="0" dirty="0">
                <a:solidFill>
                  <a:srgbClr val="AF00DB"/>
                </a:solidFill>
                <a:effectLst/>
                <a:latin typeface="Menlo" panose="020B0609030804020204" pitchFamily="49" charset="0"/>
              </a:rPr>
              <a:t>export</a:t>
            </a:r>
            <a:r>
              <a:rPr lang="en-US" b="0" dirty="0">
                <a:solidFill>
                  <a:srgbClr val="3B3B3B"/>
                </a:solidFill>
                <a:effectLst/>
                <a:latin typeface="Menlo" panose="020B0609030804020204" pitchFamily="49" charset="0"/>
              </a:rPr>
              <a:t> </a:t>
            </a:r>
            <a:r>
              <a:rPr lang="en-US" b="0" dirty="0">
                <a:solidFill>
                  <a:srgbClr val="0000FF"/>
                </a:solidFill>
                <a:effectLst/>
                <a:latin typeface="Menlo" panose="020B0609030804020204" pitchFamily="49" charset="0"/>
              </a:rPr>
              <a:t>type</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Transcript</a:t>
            </a:r>
            <a:r>
              <a:rPr lang="en-US" b="0" dirty="0">
                <a:solidFill>
                  <a:srgbClr val="3B3B3B"/>
                </a:solidFill>
                <a:effectLst/>
                <a:latin typeface="Menlo" panose="020B0609030804020204" pitchFamily="49" charset="0"/>
              </a:rPr>
              <a:t> </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 </a:t>
            </a:r>
            <a:r>
              <a:rPr lang="en-US" b="0" dirty="0">
                <a:solidFill>
                  <a:srgbClr val="001080"/>
                </a:solidFill>
                <a:effectLst/>
                <a:latin typeface="Menlo" panose="020B0609030804020204" pitchFamily="49" charset="0"/>
              </a:rPr>
              <a:t>student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Student</a:t>
            </a:r>
            <a:r>
              <a:rPr lang="en-US" b="0" dirty="0">
                <a:solidFill>
                  <a:srgbClr val="3B3B3B"/>
                </a:solidFill>
                <a:effectLst/>
                <a:latin typeface="Menlo" panose="020B0609030804020204" pitchFamily="49" charset="0"/>
              </a:rPr>
              <a:t>; </a:t>
            </a:r>
            <a:r>
              <a:rPr lang="en-US" b="0" dirty="0">
                <a:solidFill>
                  <a:srgbClr val="001080"/>
                </a:solidFill>
                <a:effectLst/>
                <a:latin typeface="Menlo" panose="020B0609030804020204" pitchFamily="49" charset="0"/>
              </a:rPr>
              <a:t>grades</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CourseGrade</a:t>
            </a:r>
            <a:r>
              <a:rPr lang="en-US" b="0" dirty="0">
                <a:solidFill>
                  <a:srgbClr val="3B3B3B"/>
                </a:solidFill>
                <a:effectLst/>
                <a:latin typeface="Menlo" panose="020B0609030804020204" pitchFamily="49" charset="0"/>
              </a:rPr>
              <a:t>[] };</a:t>
            </a:r>
          </a:p>
          <a:p>
            <a:pPr>
              <a:lnSpc>
                <a:spcPct val="110000"/>
              </a:lnSpc>
              <a:buNone/>
            </a:pPr>
            <a:r>
              <a:rPr lang="en-US" b="0" dirty="0">
                <a:solidFill>
                  <a:srgbClr val="AF00DB"/>
                </a:solidFill>
                <a:effectLst/>
                <a:latin typeface="Menlo" panose="020B0609030804020204" pitchFamily="49" charset="0"/>
              </a:rPr>
              <a:t>export</a:t>
            </a:r>
            <a:r>
              <a:rPr lang="en-US" b="0" dirty="0">
                <a:solidFill>
                  <a:srgbClr val="3B3B3B"/>
                </a:solidFill>
                <a:effectLst/>
                <a:latin typeface="Menlo" panose="020B0609030804020204" pitchFamily="49" charset="0"/>
              </a:rPr>
              <a:t> </a:t>
            </a:r>
            <a:r>
              <a:rPr lang="en-US" b="0" dirty="0">
                <a:solidFill>
                  <a:srgbClr val="0000FF"/>
                </a:solidFill>
                <a:effectLst/>
                <a:latin typeface="Menlo" panose="020B0609030804020204" pitchFamily="49" charset="0"/>
              </a:rPr>
              <a:t>type</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StudentName</a:t>
            </a:r>
            <a:r>
              <a:rPr lang="en-US" b="0" dirty="0">
                <a:solidFill>
                  <a:srgbClr val="3B3B3B"/>
                </a:solidFill>
                <a:effectLst/>
                <a:latin typeface="Menlo" panose="020B0609030804020204" pitchFamily="49" charset="0"/>
              </a:rPr>
              <a:t> </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string</a:t>
            </a:r>
            <a:r>
              <a:rPr lang="en-US" b="0" dirty="0">
                <a:solidFill>
                  <a:srgbClr val="3B3B3B"/>
                </a:solidFill>
                <a:effectLst/>
                <a:latin typeface="Menlo" panose="020B0609030804020204" pitchFamily="49" charset="0"/>
              </a:rPr>
              <a:t>;</a:t>
            </a:r>
          </a:p>
          <a:p>
            <a:pPr>
              <a:lnSpc>
                <a:spcPct val="110000"/>
              </a:lnSpc>
            </a:pPr>
            <a:br>
              <a:rPr lang="en-US" b="0" dirty="0">
                <a:solidFill>
                  <a:srgbClr val="3B3B3B"/>
                </a:solidFill>
                <a:effectLst/>
                <a:latin typeface="Menlo" panose="020B0609030804020204" pitchFamily="49" charset="0"/>
              </a:rPr>
            </a:br>
            <a:endParaRPr lang="en-US" b="0" dirty="0">
              <a:solidFill>
                <a:srgbClr val="3B3B3B"/>
              </a:solidFill>
              <a:effectLst/>
              <a:latin typeface="Menlo" panose="020B0609030804020204" pitchFamily="49" charset="0"/>
            </a:endParaRPr>
          </a:p>
        </p:txBody>
      </p:sp>
    </p:spTree>
    <p:extLst>
      <p:ext uri="{BB962C8B-B14F-4D97-AF65-F5344CB8AC3E}">
        <p14:creationId xmlns:p14="http://schemas.microsoft.com/office/powerpoint/2010/main" val="3937375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53D5E-33FF-33BD-1AF0-7B6DB2E77C1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ECCBE7-DDDC-7B31-B28A-C37D87008152}"/>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12</a:t>
            </a:fld>
            <a:endParaRPr lang="en-US"/>
          </a:p>
        </p:txBody>
      </p:sp>
      <p:sp>
        <p:nvSpPr>
          <p:cNvPr id="2" name="Title 1">
            <a:extLst>
              <a:ext uri="{FF2B5EF4-FFF2-40B4-BE49-F238E27FC236}">
                <a16:creationId xmlns:a16="http://schemas.microsoft.com/office/drawing/2014/main" id="{5BC76A8C-4CE0-B904-FA11-9C5E59DAC4A3}"/>
              </a:ext>
            </a:extLst>
          </p:cNvPr>
          <p:cNvSpPr>
            <a:spLocks noGrp="1"/>
          </p:cNvSpPr>
          <p:nvPr>
            <p:ph type="title"/>
          </p:nvPr>
        </p:nvSpPr>
        <p:spPr>
          <a:xfrm>
            <a:off x="838200" y="18255"/>
            <a:ext cx="10515600" cy="1325563"/>
          </a:xfrm>
        </p:spPr>
        <p:txBody>
          <a:bodyPr/>
          <a:lstStyle/>
          <a:p>
            <a:r>
              <a:rPr lang="en-US"/>
              <a:t>The tiniest introduction to Vitest</a:t>
            </a:r>
          </a:p>
        </p:txBody>
      </p:sp>
      <p:sp>
        <p:nvSpPr>
          <p:cNvPr id="4" name="TextBox 3">
            <a:extLst>
              <a:ext uri="{FF2B5EF4-FFF2-40B4-BE49-F238E27FC236}">
                <a16:creationId xmlns:a16="http://schemas.microsoft.com/office/drawing/2014/main" id="{DA2EC570-6EFB-36A9-D331-9B3FB6F10BCB}"/>
              </a:ext>
            </a:extLst>
          </p:cNvPr>
          <p:cNvSpPr txBox="1"/>
          <p:nvPr/>
        </p:nvSpPr>
        <p:spPr>
          <a:xfrm>
            <a:off x="744069" y="1555036"/>
            <a:ext cx="10434919" cy="52521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10000"/>
              </a:lnSpc>
              <a:buNone/>
            </a:pPr>
            <a:r>
              <a:rPr lang="en-US" b="0">
                <a:solidFill>
                  <a:srgbClr val="008000"/>
                </a:solidFill>
                <a:effectLst/>
                <a:latin typeface="Menlo" panose="020B0609030804020204" pitchFamily="49" charset="0"/>
              </a:rPr>
              <a:t>// </a:t>
            </a:r>
            <a:r>
              <a:rPr lang="en-US" b="0" err="1">
                <a:solidFill>
                  <a:srgbClr val="008000"/>
                </a:solidFill>
                <a:effectLst/>
                <a:latin typeface="Menlo" panose="020B0609030804020204" pitchFamily="49" charset="0"/>
              </a:rPr>
              <a:t>types.spec.ts</a:t>
            </a:r>
            <a:br>
              <a:rPr lang="en-US" b="0">
                <a:solidFill>
                  <a:srgbClr val="3B3B3B"/>
                </a:solidFill>
                <a:effectLst/>
                <a:latin typeface="Menlo" panose="020B0609030804020204" pitchFamily="49" charset="0"/>
              </a:rPr>
            </a:br>
            <a:r>
              <a:rPr lang="en-US" b="0">
                <a:solidFill>
                  <a:srgbClr val="AF00DB"/>
                </a:solidFill>
                <a:effectLst/>
                <a:latin typeface="Menlo" panose="020B0609030804020204" pitchFamily="49" charset="0"/>
              </a:rPr>
              <a:t>import</a:t>
            </a:r>
            <a:r>
              <a:rPr lang="en-US" b="0">
                <a:solidFill>
                  <a:srgbClr val="3B3B3B"/>
                </a:solidFill>
                <a:effectLst/>
                <a:latin typeface="Menlo" panose="020B0609030804020204" pitchFamily="49" charset="0"/>
              </a:rPr>
              <a:t> { </a:t>
            </a:r>
            <a:r>
              <a:rPr lang="en-US" b="0">
                <a:solidFill>
                  <a:srgbClr val="001080"/>
                </a:solidFill>
                <a:effectLst/>
                <a:latin typeface="Menlo" panose="020B0609030804020204" pitchFamily="49" charset="0"/>
              </a:rPr>
              <a:t>describe</a:t>
            </a:r>
            <a:r>
              <a:rPr lang="en-US" b="0">
                <a:solidFill>
                  <a:srgbClr val="3B3B3B"/>
                </a:solidFill>
                <a:effectLst/>
                <a:latin typeface="Menlo" panose="020B0609030804020204" pitchFamily="49" charset="0"/>
              </a:rPr>
              <a:t>, </a:t>
            </a:r>
            <a:r>
              <a:rPr lang="en-US" b="0">
                <a:solidFill>
                  <a:srgbClr val="001080"/>
                </a:solidFill>
                <a:effectLst/>
                <a:latin typeface="Menlo" panose="020B0609030804020204" pitchFamily="49" charset="0"/>
              </a:rPr>
              <a:t>expect</a:t>
            </a:r>
            <a:r>
              <a:rPr lang="en-US" b="0">
                <a:solidFill>
                  <a:srgbClr val="3B3B3B"/>
                </a:solidFill>
                <a:effectLst/>
                <a:latin typeface="Menlo" panose="020B0609030804020204" pitchFamily="49" charset="0"/>
              </a:rPr>
              <a:t>, </a:t>
            </a:r>
            <a:r>
              <a:rPr lang="en-US" b="0">
                <a:solidFill>
                  <a:srgbClr val="001080"/>
                </a:solidFill>
                <a:effectLst/>
                <a:latin typeface="Menlo" panose="020B0609030804020204" pitchFamily="49" charset="0"/>
              </a:rPr>
              <a:t>it</a:t>
            </a:r>
            <a:r>
              <a:rPr lang="en-US" b="0">
                <a:solidFill>
                  <a:srgbClr val="3B3B3B"/>
                </a:solidFill>
                <a:effectLst/>
                <a:latin typeface="Menlo" panose="020B0609030804020204" pitchFamily="49" charset="0"/>
              </a:rPr>
              <a:t> } </a:t>
            </a:r>
            <a:r>
              <a:rPr lang="en-US" b="0">
                <a:solidFill>
                  <a:srgbClr val="AF00DB"/>
                </a:solidFill>
                <a:effectLst/>
                <a:latin typeface="Menlo" panose="020B0609030804020204" pitchFamily="49" charset="0"/>
              </a:rPr>
              <a:t>from</a:t>
            </a:r>
            <a:r>
              <a:rPr lang="en-US" b="0">
                <a:solidFill>
                  <a:srgbClr val="3B3B3B"/>
                </a:solidFill>
                <a:effectLst/>
                <a:latin typeface="Menlo" panose="020B0609030804020204" pitchFamily="49" charset="0"/>
              </a:rPr>
              <a:t> </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vitest</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p>
          <a:p>
            <a:pPr>
              <a:lnSpc>
                <a:spcPct val="110000"/>
              </a:lnSpc>
              <a:buNone/>
            </a:pPr>
            <a:r>
              <a:rPr lang="en-US" b="0">
                <a:solidFill>
                  <a:srgbClr val="AF00DB"/>
                </a:solidFill>
                <a:effectLst/>
                <a:latin typeface="Menlo" panose="020B0609030804020204" pitchFamily="49" charset="0"/>
              </a:rPr>
              <a:t>import</a:t>
            </a:r>
            <a:r>
              <a:rPr lang="en-US" b="0">
                <a:solidFill>
                  <a:srgbClr val="3B3B3B"/>
                </a:solidFill>
                <a:effectLst/>
                <a:latin typeface="Menlo" panose="020B0609030804020204" pitchFamily="49" charset="0"/>
              </a:rPr>
              <a:t> { </a:t>
            </a:r>
            <a:r>
              <a:rPr lang="en-US" b="0">
                <a:solidFill>
                  <a:srgbClr val="AF00DB"/>
                </a:solidFill>
                <a:effectLst/>
                <a:latin typeface="Menlo" panose="020B0609030804020204" pitchFamily="49" charset="0"/>
              </a:rPr>
              <a:t>type</a:t>
            </a:r>
            <a:r>
              <a:rPr lang="en-US" b="0">
                <a:solidFill>
                  <a:srgbClr val="3B3B3B"/>
                </a:solidFill>
                <a:effectLst/>
                <a:latin typeface="Menlo" panose="020B0609030804020204" pitchFamily="49" charset="0"/>
              </a:rPr>
              <a:t> </a:t>
            </a:r>
            <a:r>
              <a:rPr lang="en-US" b="0">
                <a:solidFill>
                  <a:srgbClr val="001080"/>
                </a:solidFill>
                <a:effectLst/>
                <a:latin typeface="Menlo" panose="020B0609030804020204" pitchFamily="49" charset="0"/>
              </a:rPr>
              <a:t>Student</a:t>
            </a:r>
            <a:r>
              <a:rPr lang="en-US" b="0">
                <a:solidFill>
                  <a:srgbClr val="3B3B3B"/>
                </a:solidFill>
                <a:effectLst/>
                <a:latin typeface="Menlo" panose="020B0609030804020204" pitchFamily="49" charset="0"/>
              </a:rPr>
              <a:t> } </a:t>
            </a:r>
            <a:r>
              <a:rPr lang="en-US" b="0">
                <a:solidFill>
                  <a:srgbClr val="AF00DB"/>
                </a:solidFill>
                <a:effectLst/>
                <a:latin typeface="Menlo" panose="020B0609030804020204" pitchFamily="49" charset="0"/>
              </a:rPr>
              <a:t>from</a:t>
            </a:r>
            <a:r>
              <a:rPr lang="en-US" b="0">
                <a:solidFill>
                  <a:srgbClr val="3B3B3B"/>
                </a:solidFill>
                <a:effectLst/>
                <a:latin typeface="Menlo" panose="020B0609030804020204" pitchFamily="49" charset="0"/>
              </a:rPr>
              <a:t> </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types.ts</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p>
          <a:p>
            <a:pPr>
              <a:lnSpc>
                <a:spcPct val="110000"/>
              </a:lnSpc>
              <a:buNone/>
            </a:pPr>
            <a:br>
              <a:rPr lang="en-US" b="0">
                <a:solidFill>
                  <a:srgbClr val="3B3B3B"/>
                </a:solidFill>
                <a:effectLst/>
                <a:latin typeface="Menlo" panose="020B0609030804020204" pitchFamily="49" charset="0"/>
              </a:rPr>
            </a:br>
            <a:r>
              <a:rPr lang="en-US" b="0">
                <a:solidFill>
                  <a:srgbClr val="0000FF"/>
                </a:solidFill>
                <a:effectLst/>
                <a:latin typeface="Menlo" panose="020B0609030804020204" pitchFamily="49" charset="0"/>
              </a:rPr>
              <a:t>const</a:t>
            </a:r>
            <a:r>
              <a:rPr lang="en-US" b="0">
                <a:solidFill>
                  <a:srgbClr val="3B3B3B"/>
                </a:solidFill>
                <a:effectLst/>
                <a:latin typeface="Menlo" panose="020B0609030804020204" pitchFamily="49" charset="0"/>
              </a:rPr>
              <a:t> </a:t>
            </a:r>
            <a:r>
              <a:rPr lang="en-US" b="0" err="1">
                <a:solidFill>
                  <a:srgbClr val="0070C1"/>
                </a:solidFill>
                <a:effectLst/>
                <a:latin typeface="Menlo" panose="020B0609030804020204" pitchFamily="49" charset="0"/>
              </a:rPr>
              <a:t>alvin</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a:solidFill>
                  <a:srgbClr val="267F99"/>
                </a:solidFill>
                <a:effectLst/>
                <a:latin typeface="Menlo" panose="020B0609030804020204" pitchFamily="49" charset="0"/>
              </a:rPr>
              <a:t>Student</a:t>
            </a:r>
            <a:r>
              <a:rPr lang="en-US" b="0">
                <a:solidFill>
                  <a:srgbClr val="3B3B3B"/>
                </a:solidFill>
                <a:effectLst/>
                <a:latin typeface="Menlo" panose="020B0609030804020204" pitchFamily="49" charset="0"/>
              </a:rPr>
              <a:t> </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 </a:t>
            </a:r>
            <a:r>
              <a:rPr lang="en-US" b="0" err="1">
                <a:solidFill>
                  <a:srgbClr val="001080"/>
                </a:solidFill>
                <a:effectLst/>
                <a:latin typeface="Menlo" panose="020B0609030804020204" pitchFamily="49" charset="0"/>
              </a:rPr>
              <a:t>studentID</a:t>
            </a:r>
            <a:r>
              <a:rPr lang="en-US" b="0">
                <a:solidFill>
                  <a:srgbClr val="00108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a:solidFill>
                  <a:srgbClr val="098658"/>
                </a:solidFill>
                <a:effectLst/>
                <a:latin typeface="Menlo" panose="020B0609030804020204" pitchFamily="49" charset="0"/>
              </a:rPr>
              <a:t>37</a:t>
            </a:r>
            <a:r>
              <a:rPr lang="en-US" b="0">
                <a:solidFill>
                  <a:srgbClr val="3B3B3B"/>
                </a:solidFill>
                <a:effectLst/>
                <a:latin typeface="Menlo" panose="020B0609030804020204" pitchFamily="49" charset="0"/>
              </a:rPr>
              <a:t>, </a:t>
            </a:r>
            <a:r>
              <a:rPr lang="en-US" b="0" err="1">
                <a:solidFill>
                  <a:srgbClr val="001080"/>
                </a:solidFill>
                <a:effectLst/>
                <a:latin typeface="Menlo" panose="020B0609030804020204" pitchFamily="49" charset="0"/>
              </a:rPr>
              <a:t>studentName</a:t>
            </a:r>
            <a:r>
              <a:rPr lang="en-US" b="0">
                <a:solidFill>
                  <a:srgbClr val="00108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a:solidFill>
                  <a:srgbClr val="A31515"/>
                </a:solidFill>
                <a:effectLst/>
                <a:latin typeface="Menlo" panose="020B0609030804020204" pitchFamily="49" charset="0"/>
              </a:rPr>
              <a:t>'Alvin'</a:t>
            </a:r>
            <a:r>
              <a:rPr lang="en-US" b="0">
                <a:solidFill>
                  <a:srgbClr val="3B3B3B"/>
                </a:solidFill>
                <a:effectLst/>
                <a:latin typeface="Menlo" panose="020B0609030804020204" pitchFamily="49" charset="0"/>
              </a:rPr>
              <a:t> };</a:t>
            </a:r>
          </a:p>
          <a:p>
            <a:pPr>
              <a:lnSpc>
                <a:spcPct val="110000"/>
              </a:lnSpc>
              <a:buNone/>
            </a:pPr>
            <a:r>
              <a:rPr lang="en-US" b="0">
                <a:solidFill>
                  <a:srgbClr val="0000FF"/>
                </a:solidFill>
                <a:effectLst/>
                <a:latin typeface="Menlo" panose="020B0609030804020204" pitchFamily="49" charset="0"/>
              </a:rPr>
              <a:t>const</a:t>
            </a:r>
            <a:r>
              <a:rPr lang="en-US" b="0">
                <a:solidFill>
                  <a:srgbClr val="3B3B3B"/>
                </a:solidFill>
                <a:effectLst/>
                <a:latin typeface="Menlo" panose="020B0609030804020204" pitchFamily="49" charset="0"/>
              </a:rPr>
              <a:t> </a:t>
            </a:r>
            <a:r>
              <a:rPr lang="en-US" b="0" err="1">
                <a:solidFill>
                  <a:srgbClr val="0070C1"/>
                </a:solidFill>
                <a:effectLst/>
                <a:latin typeface="Menlo" panose="020B0609030804020204" pitchFamily="49" charset="0"/>
              </a:rPr>
              <a:t>bryn</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a:solidFill>
                  <a:srgbClr val="267F99"/>
                </a:solidFill>
                <a:effectLst/>
                <a:latin typeface="Menlo" panose="020B0609030804020204" pitchFamily="49" charset="0"/>
              </a:rPr>
              <a:t>Student</a:t>
            </a:r>
            <a:r>
              <a:rPr lang="en-US" b="0">
                <a:solidFill>
                  <a:srgbClr val="3B3B3B"/>
                </a:solidFill>
                <a:effectLst/>
                <a:latin typeface="Menlo" panose="020B0609030804020204" pitchFamily="49" charset="0"/>
              </a:rPr>
              <a:t> </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 </a:t>
            </a:r>
            <a:r>
              <a:rPr lang="en-US" b="0" err="1">
                <a:solidFill>
                  <a:srgbClr val="001080"/>
                </a:solidFill>
                <a:effectLst/>
                <a:latin typeface="Menlo" panose="020B0609030804020204" pitchFamily="49" charset="0"/>
              </a:rPr>
              <a:t>studentID</a:t>
            </a:r>
            <a:r>
              <a:rPr lang="en-US" b="0">
                <a:solidFill>
                  <a:srgbClr val="00108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a:solidFill>
                  <a:srgbClr val="098658"/>
                </a:solidFill>
                <a:effectLst/>
                <a:latin typeface="Menlo" panose="020B0609030804020204" pitchFamily="49" charset="0"/>
              </a:rPr>
              <a:t>38</a:t>
            </a:r>
            <a:r>
              <a:rPr lang="en-US" b="0">
                <a:solidFill>
                  <a:srgbClr val="3B3B3B"/>
                </a:solidFill>
                <a:effectLst/>
                <a:latin typeface="Menlo" panose="020B0609030804020204" pitchFamily="49" charset="0"/>
              </a:rPr>
              <a:t>, </a:t>
            </a:r>
            <a:r>
              <a:rPr lang="en-US" b="0" err="1">
                <a:solidFill>
                  <a:srgbClr val="001080"/>
                </a:solidFill>
                <a:effectLst/>
                <a:latin typeface="Menlo" panose="020B0609030804020204" pitchFamily="49" charset="0"/>
              </a:rPr>
              <a:t>studentName</a:t>
            </a:r>
            <a:r>
              <a:rPr lang="en-US" b="0">
                <a:solidFill>
                  <a:srgbClr val="00108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a:solidFill>
                  <a:srgbClr val="A31515"/>
                </a:solidFill>
                <a:effectLst/>
                <a:latin typeface="Menlo" panose="020B0609030804020204" pitchFamily="49" charset="0"/>
              </a:rPr>
              <a:t>'Bronwyn'</a:t>
            </a:r>
            <a:r>
              <a:rPr lang="en-US" b="0">
                <a:solidFill>
                  <a:srgbClr val="3B3B3B"/>
                </a:solidFill>
                <a:effectLst/>
                <a:latin typeface="Menlo" panose="020B0609030804020204" pitchFamily="49" charset="0"/>
              </a:rPr>
              <a:t> };</a:t>
            </a:r>
          </a:p>
          <a:p>
            <a:pPr>
              <a:lnSpc>
                <a:spcPct val="110000"/>
              </a:lnSpc>
              <a:buNone/>
            </a:pPr>
            <a:br>
              <a:rPr lang="en-US" b="0">
                <a:solidFill>
                  <a:srgbClr val="3B3B3B"/>
                </a:solidFill>
                <a:effectLst/>
                <a:latin typeface="Menlo" panose="020B0609030804020204" pitchFamily="49" charset="0"/>
              </a:rPr>
            </a:br>
            <a:r>
              <a:rPr lang="en-US" b="0">
                <a:solidFill>
                  <a:srgbClr val="795E26"/>
                </a:solidFill>
                <a:effectLst/>
                <a:latin typeface="Menlo" panose="020B0609030804020204" pitchFamily="49" charset="0"/>
              </a:rPr>
              <a:t>describe</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'the Student type'</a:t>
            </a:r>
            <a:r>
              <a:rPr lang="en-US" b="0">
                <a:solidFill>
                  <a:srgbClr val="3B3B3B"/>
                </a:solidFill>
                <a:effectLst/>
                <a:latin typeface="Menlo" panose="020B0609030804020204" pitchFamily="49" charset="0"/>
              </a:rPr>
              <a:t>, ()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p>
          <a:p>
            <a:pPr>
              <a:lnSpc>
                <a:spcPct val="110000"/>
              </a:lnSpc>
              <a:buNone/>
            </a:pPr>
            <a:r>
              <a:rPr lang="en-US" b="0">
                <a:solidFill>
                  <a:srgbClr val="795E26"/>
                </a:solidFill>
                <a:effectLst/>
                <a:latin typeface="Menlo" panose="020B0609030804020204" pitchFamily="49" charset="0"/>
              </a:rPr>
              <a:t>  it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'should allow extraction of id'</a:t>
            </a:r>
            <a:r>
              <a:rPr lang="en-US" b="0">
                <a:solidFill>
                  <a:srgbClr val="3B3B3B"/>
                </a:solidFill>
                <a:effectLst/>
                <a:latin typeface="Menlo" panose="020B0609030804020204" pitchFamily="49" charset="0"/>
              </a:rPr>
              <a:t>, ()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p>
          <a:p>
            <a:pPr>
              <a:lnSpc>
                <a:spcPct val="110000"/>
              </a:lnSpc>
              <a:buNone/>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err="1">
                <a:solidFill>
                  <a:srgbClr val="0070C1"/>
                </a:solidFill>
                <a:effectLst/>
                <a:latin typeface="Menlo" panose="020B0609030804020204" pitchFamily="49" charset="0"/>
              </a:rPr>
              <a:t>alvin</a:t>
            </a:r>
            <a:r>
              <a:rPr lang="en-US" b="0" err="1">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studentID</a:t>
            </a:r>
            <a:r>
              <a:rPr lang="en-US" b="0">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toEqual</a:t>
            </a:r>
            <a:r>
              <a:rPr lang="en-US" b="0">
                <a:solidFill>
                  <a:srgbClr val="3B3B3B"/>
                </a:solidFill>
                <a:effectLst/>
                <a:latin typeface="Menlo" panose="020B0609030804020204" pitchFamily="49" charset="0"/>
              </a:rPr>
              <a:t>(</a:t>
            </a:r>
            <a:r>
              <a:rPr lang="en-US" b="0">
                <a:solidFill>
                  <a:srgbClr val="098658"/>
                </a:solidFill>
                <a:effectLst/>
                <a:latin typeface="Menlo" panose="020B0609030804020204" pitchFamily="49" charset="0"/>
              </a:rPr>
              <a:t>37</a:t>
            </a:r>
            <a:r>
              <a:rPr lang="en-US" b="0">
                <a:solidFill>
                  <a:srgbClr val="3B3B3B"/>
                </a:solidFill>
                <a:effectLst/>
                <a:latin typeface="Menlo" panose="020B0609030804020204" pitchFamily="49" charset="0"/>
              </a:rPr>
              <a:t>);</a:t>
            </a:r>
          </a:p>
          <a:p>
            <a:pPr>
              <a:lnSpc>
                <a:spcPct val="110000"/>
              </a:lnSpc>
              <a:buNone/>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err="1">
                <a:solidFill>
                  <a:srgbClr val="0070C1"/>
                </a:solidFill>
                <a:effectLst/>
                <a:latin typeface="Menlo" panose="020B0609030804020204" pitchFamily="49" charset="0"/>
              </a:rPr>
              <a:t>bryn</a:t>
            </a:r>
            <a:r>
              <a:rPr lang="en-US" b="0" err="1">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studentID</a:t>
            </a:r>
            <a:r>
              <a:rPr lang="en-US" b="0">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toEqual</a:t>
            </a:r>
            <a:r>
              <a:rPr lang="en-US" b="0">
                <a:solidFill>
                  <a:srgbClr val="3B3B3B"/>
                </a:solidFill>
                <a:effectLst/>
                <a:latin typeface="Menlo" panose="020B0609030804020204" pitchFamily="49" charset="0"/>
              </a:rPr>
              <a:t>(</a:t>
            </a:r>
            <a:r>
              <a:rPr lang="en-US" b="0">
                <a:solidFill>
                  <a:srgbClr val="098658"/>
                </a:solidFill>
                <a:effectLst/>
                <a:latin typeface="Menlo" panose="020B0609030804020204" pitchFamily="49" charset="0"/>
              </a:rPr>
              <a:t>38</a:t>
            </a:r>
            <a:r>
              <a:rPr lang="en-US" b="0">
                <a:solidFill>
                  <a:srgbClr val="3B3B3B"/>
                </a:solidFill>
                <a:effectLst/>
                <a:latin typeface="Menlo" panose="020B0609030804020204" pitchFamily="49" charset="0"/>
              </a:rPr>
              <a:t>);</a:t>
            </a:r>
          </a:p>
          <a:p>
            <a:pPr>
              <a:lnSpc>
                <a:spcPct val="110000"/>
              </a:lnSpc>
              <a:buNone/>
            </a:pPr>
            <a:r>
              <a:rPr lang="en-US" b="0">
                <a:solidFill>
                  <a:srgbClr val="3B3B3B"/>
                </a:solidFill>
                <a:effectLst/>
                <a:latin typeface="Menlo" panose="020B0609030804020204" pitchFamily="49" charset="0"/>
              </a:rPr>
              <a:t>  });</a:t>
            </a:r>
            <a:br>
              <a:rPr lang="en-US" b="0">
                <a:solidFill>
                  <a:srgbClr val="3B3B3B"/>
                </a:solidFill>
                <a:effectLst/>
                <a:latin typeface="Menlo" panose="020B0609030804020204" pitchFamily="49" charset="0"/>
              </a:rPr>
            </a:br>
            <a:r>
              <a:rPr lang="en-US" b="0">
                <a:solidFill>
                  <a:srgbClr val="3B3B3B"/>
                </a:solidFill>
                <a:effectLst/>
                <a:latin typeface="Menlo" panose="020B0609030804020204" pitchFamily="49" charset="0"/>
              </a:rPr>
              <a:t>  </a:t>
            </a:r>
            <a:r>
              <a:rPr lang="en-US" b="0">
                <a:solidFill>
                  <a:srgbClr val="795E26"/>
                </a:solidFill>
                <a:effectLst/>
                <a:latin typeface="Menlo" panose="020B0609030804020204" pitchFamily="49" charset="0"/>
              </a:rPr>
              <a:t>it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'should allow extraction of name'</a:t>
            </a:r>
            <a:r>
              <a:rPr lang="en-US" b="0">
                <a:solidFill>
                  <a:srgbClr val="3B3B3B"/>
                </a:solidFill>
                <a:effectLst/>
                <a:latin typeface="Menlo" panose="020B0609030804020204" pitchFamily="49" charset="0"/>
              </a:rPr>
              <a:t>, ()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p>
          <a:p>
            <a:pPr>
              <a:lnSpc>
                <a:spcPct val="110000"/>
              </a:lnSpc>
              <a:buNone/>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err="1">
                <a:solidFill>
                  <a:srgbClr val="0070C1"/>
                </a:solidFill>
                <a:effectLst/>
                <a:latin typeface="Menlo" panose="020B0609030804020204" pitchFamily="49" charset="0"/>
              </a:rPr>
              <a:t>alvin</a:t>
            </a:r>
            <a:r>
              <a:rPr lang="en-US" b="0" err="1">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studentName</a:t>
            </a:r>
            <a:r>
              <a:rPr lang="en-US" b="0">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toEqual</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'Alvin’</a:t>
            </a:r>
            <a:r>
              <a:rPr lang="en-US" b="0">
                <a:solidFill>
                  <a:srgbClr val="3B3B3B"/>
                </a:solidFill>
                <a:effectLst/>
                <a:latin typeface="Menlo" panose="020B0609030804020204" pitchFamily="49" charset="0"/>
              </a:rPr>
              <a:t>);</a:t>
            </a:r>
          </a:p>
          <a:p>
            <a:pPr>
              <a:lnSpc>
                <a:spcPct val="110000"/>
              </a:lnSpc>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err="1">
                <a:solidFill>
                  <a:srgbClr val="0070C1"/>
                </a:solidFill>
                <a:effectLst/>
                <a:latin typeface="Menlo" panose="020B0609030804020204" pitchFamily="49" charset="0"/>
              </a:rPr>
              <a:t>bryn</a:t>
            </a:r>
            <a:r>
              <a:rPr lang="en-US" b="0" err="1">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studentName</a:t>
            </a:r>
            <a:r>
              <a:rPr lang="en-US" b="0">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toEqual</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Jazzhands</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a:solidFill>
                  <a:srgbClr val="008000"/>
                </a:solidFill>
                <a:effectLst/>
                <a:latin typeface="Menlo" panose="020B0609030804020204" pitchFamily="49" charset="0"/>
              </a:rPr>
              <a:t>// will fail</a:t>
            </a:r>
            <a:endParaRPr lang="en-US" b="0">
              <a:solidFill>
                <a:srgbClr val="3B3B3B"/>
              </a:solidFill>
              <a:effectLst/>
              <a:latin typeface="Menlo" panose="020B0609030804020204" pitchFamily="49" charset="0"/>
            </a:endParaRPr>
          </a:p>
          <a:p>
            <a:pPr>
              <a:lnSpc>
                <a:spcPct val="110000"/>
              </a:lnSpc>
              <a:buNone/>
            </a:pPr>
            <a:r>
              <a:rPr lang="en-US" b="0">
                <a:solidFill>
                  <a:srgbClr val="3B3B3B"/>
                </a:solidFill>
                <a:effectLst/>
                <a:latin typeface="Menlo" panose="020B0609030804020204" pitchFamily="49" charset="0"/>
              </a:rPr>
              <a:t>  });</a:t>
            </a:r>
          </a:p>
          <a:p>
            <a:pPr>
              <a:lnSpc>
                <a:spcPct val="110000"/>
              </a:lnSpc>
            </a:pPr>
            <a:r>
              <a:rPr lang="en-US" b="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3577692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4EDC29-8187-C517-16E4-F0E0A06EFDD6}"/>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3" name="Title 2">
            <a:extLst>
              <a:ext uri="{FF2B5EF4-FFF2-40B4-BE49-F238E27FC236}">
                <a16:creationId xmlns:a16="http://schemas.microsoft.com/office/drawing/2014/main" id="{37E08517-B269-8B9A-9E57-78D0D24BB9DE}"/>
              </a:ext>
            </a:extLst>
          </p:cNvPr>
          <p:cNvSpPr>
            <a:spLocks noGrp="1"/>
          </p:cNvSpPr>
          <p:nvPr>
            <p:ph type="title"/>
          </p:nvPr>
        </p:nvSpPr>
        <p:spPr/>
        <p:txBody>
          <a:bodyPr/>
          <a:lstStyle/>
          <a:p>
            <a:r>
              <a:rPr lang="en-US"/>
              <a:t>The tiniest introduction to Vitest</a:t>
            </a:r>
          </a:p>
        </p:txBody>
      </p:sp>
      <p:sp>
        <p:nvSpPr>
          <p:cNvPr id="6" name="TextBox 5">
            <a:extLst>
              <a:ext uri="{FF2B5EF4-FFF2-40B4-BE49-F238E27FC236}">
                <a16:creationId xmlns:a16="http://schemas.microsoft.com/office/drawing/2014/main" id="{7A9637F7-75C6-78DD-86A1-96D6EC789DA9}"/>
              </a:ext>
            </a:extLst>
          </p:cNvPr>
          <p:cNvSpPr txBox="1"/>
          <p:nvPr/>
        </p:nvSpPr>
        <p:spPr>
          <a:xfrm>
            <a:off x="744069" y="1555036"/>
            <a:ext cx="10434919"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1200">
                <a:solidFill>
                  <a:srgbClr val="000000"/>
                </a:solidFill>
                <a:effectLst/>
                <a:latin typeface="Menlo" panose="020B0609030804020204" pitchFamily="49" charset="0"/>
              </a:rPr>
              <a:t>% </a:t>
            </a:r>
            <a:r>
              <a:rPr lang="en-US" sz="1200" err="1">
                <a:solidFill>
                  <a:srgbClr val="000000"/>
                </a:solidFill>
                <a:effectLst/>
                <a:latin typeface="Menlo" panose="020B0609030804020204" pitchFamily="49" charset="0"/>
              </a:rPr>
              <a:t>npx</a:t>
            </a:r>
            <a:r>
              <a:rPr lang="en-US" sz="1200">
                <a:solidFill>
                  <a:srgbClr val="000000"/>
                </a:solidFill>
                <a:effectLst/>
                <a:latin typeface="Menlo" panose="020B0609030804020204" pitchFamily="49" charset="0"/>
              </a:rPr>
              <a:t> </a:t>
            </a:r>
            <a:r>
              <a:rPr lang="en-US" sz="1200" err="1">
                <a:solidFill>
                  <a:srgbClr val="000000"/>
                </a:solidFill>
                <a:effectLst/>
                <a:latin typeface="Menlo" panose="020B0609030804020204" pitchFamily="49" charset="0"/>
              </a:rPr>
              <a:t>vitest</a:t>
            </a:r>
            <a:r>
              <a:rPr lang="en-US" sz="1200">
                <a:solidFill>
                  <a:srgbClr val="000000"/>
                </a:solidFill>
                <a:effectLst/>
                <a:latin typeface="Menlo" panose="020B0609030804020204" pitchFamily="49" charset="0"/>
              </a:rPr>
              <a:t> --run </a:t>
            </a:r>
            <a:r>
              <a:rPr lang="en-US" sz="1200" err="1">
                <a:solidFill>
                  <a:srgbClr val="000000"/>
                </a:solidFill>
                <a:effectLst/>
                <a:latin typeface="Menlo" panose="020B0609030804020204" pitchFamily="49" charset="0"/>
              </a:rPr>
              <a:t>types.spec.ts</a:t>
            </a:r>
            <a:endParaRPr lang="en-US" sz="1200">
              <a:solidFill>
                <a:srgbClr val="000000"/>
              </a:solidFill>
              <a:effectLst/>
              <a:latin typeface="Menlo" panose="020B0609030804020204" pitchFamily="49" charset="0"/>
            </a:endParaRPr>
          </a:p>
          <a:p>
            <a:pPr>
              <a:buNone/>
            </a:pPr>
            <a:endParaRPr lang="en-US" sz="1200">
              <a:solidFill>
                <a:srgbClr val="000000"/>
              </a:solidFill>
              <a:effectLst/>
              <a:latin typeface="Menlo" panose="020B0609030804020204" pitchFamily="49" charset="0"/>
            </a:endParaRPr>
          </a:p>
          <a:p>
            <a:pPr>
              <a:buNone/>
            </a:pPr>
            <a:r>
              <a:rPr lang="en-US" sz="1200" b="1">
                <a:solidFill>
                  <a:srgbClr val="000000"/>
                </a:solidFill>
                <a:effectLst/>
                <a:latin typeface="Menlo" panose="020B0609030804020204" pitchFamily="49" charset="0"/>
              </a:rPr>
              <a:t> RUN </a:t>
            </a:r>
            <a:r>
              <a:rPr lang="en-US" sz="1200">
                <a:solidFill>
                  <a:srgbClr val="000000"/>
                </a:solidFill>
                <a:effectLst/>
                <a:latin typeface="Menlo" panose="020B0609030804020204" pitchFamily="49" charset="0"/>
              </a:rPr>
              <a:t> </a:t>
            </a:r>
            <a:r>
              <a:rPr lang="en-US" sz="1200">
                <a:solidFill>
                  <a:srgbClr val="2EAEBB"/>
                </a:solidFill>
                <a:effectLst/>
                <a:latin typeface="Menlo" panose="020B0609030804020204" pitchFamily="49" charset="0"/>
              </a:rPr>
              <a:t>v3.1.2 </a:t>
            </a:r>
            <a:r>
              <a:rPr lang="en-US" sz="1200">
                <a:solidFill>
                  <a:srgbClr val="6F6F6F"/>
                </a:solidFill>
                <a:effectLst/>
                <a:latin typeface="Menlo" panose="020B0609030804020204" pitchFamily="49" charset="0"/>
              </a:rPr>
              <a:t>/Users/</a:t>
            </a:r>
            <a:r>
              <a:rPr lang="en-US" sz="1200" err="1">
                <a:solidFill>
                  <a:srgbClr val="6F6F6F"/>
                </a:solidFill>
                <a:effectLst/>
                <a:latin typeface="Menlo" panose="020B0609030804020204" pitchFamily="49" charset="0"/>
              </a:rPr>
              <a:t>rjsimmon</a:t>
            </a:r>
            <a:r>
              <a:rPr lang="en-US" sz="1200">
                <a:solidFill>
                  <a:srgbClr val="6F6F6F"/>
                </a:solidFill>
                <a:effectLst/>
                <a:latin typeface="Menlo" panose="020B0609030804020204" pitchFamily="49" charset="0"/>
              </a:rPr>
              <a:t>/r/strategytown-su25/client</a:t>
            </a:r>
          </a:p>
          <a:p>
            <a:pPr>
              <a:buNone/>
            </a:pPr>
            <a:endParaRPr lang="en-US" sz="1200">
              <a:solidFill>
                <a:srgbClr val="000000"/>
              </a:solidFill>
              <a:effectLst/>
              <a:latin typeface="Menlo" panose="020B0609030804020204" pitchFamily="49" charset="0"/>
            </a:endParaRPr>
          </a:p>
          <a:p>
            <a:pPr>
              <a:buNone/>
            </a:pPr>
            <a:r>
              <a:rPr lang="en-US" sz="1200">
                <a:solidFill>
                  <a:srgbClr val="000000"/>
                </a:solidFill>
                <a:effectLst/>
                <a:latin typeface="Menlo" panose="020B0609030804020204" pitchFamily="49" charset="0"/>
              </a:rPr>
              <a:t> </a:t>
            </a:r>
            <a:r>
              <a:rPr lang="en-US" sz="1200">
                <a:solidFill>
                  <a:srgbClr val="B42419"/>
                </a:solidFill>
                <a:effectLst/>
                <a:latin typeface="Menlo" panose="020B0609030804020204" pitchFamily="49" charset="0"/>
              </a:rPr>
              <a:t>❯</a:t>
            </a:r>
            <a:r>
              <a:rPr lang="en-US" sz="1200">
                <a:solidFill>
                  <a:srgbClr val="000000"/>
                </a:solidFill>
                <a:effectLst/>
                <a:latin typeface="Menlo" panose="020B0609030804020204" pitchFamily="49" charset="0"/>
              </a:rPr>
              <a:t> </a:t>
            </a:r>
            <a:r>
              <a:rPr lang="en-US" sz="1200" err="1">
                <a:solidFill>
                  <a:srgbClr val="000000"/>
                </a:solidFill>
                <a:effectLst/>
                <a:latin typeface="Menlo" panose="020B0609030804020204" pitchFamily="49" charset="0"/>
              </a:rPr>
              <a:t>types.spec.ts</a:t>
            </a:r>
            <a:r>
              <a:rPr lang="en-US" sz="1200">
                <a:solidFill>
                  <a:srgbClr val="000000"/>
                </a:solidFill>
                <a:effectLst/>
                <a:latin typeface="Menlo" panose="020B0609030804020204" pitchFamily="49" charset="0"/>
              </a:rPr>
              <a:t> </a:t>
            </a:r>
            <a:r>
              <a:rPr lang="en-US" sz="1200">
                <a:solidFill>
                  <a:srgbClr val="999999"/>
                </a:solidFill>
                <a:effectLst/>
                <a:latin typeface="Menlo" panose="020B0609030804020204" pitchFamily="49" charset="0"/>
              </a:rPr>
              <a:t>(2 tests | </a:t>
            </a:r>
            <a:r>
              <a:rPr lang="en-US" sz="1200">
                <a:solidFill>
                  <a:srgbClr val="B42419"/>
                </a:solidFill>
                <a:effectLst/>
                <a:latin typeface="Menlo" panose="020B0609030804020204" pitchFamily="49" charset="0"/>
              </a:rPr>
              <a:t>1 failed</a:t>
            </a:r>
            <a:r>
              <a:rPr lang="en-US" sz="1200">
                <a:solidFill>
                  <a:srgbClr val="999999"/>
                </a:solidFill>
                <a:effectLst/>
                <a:latin typeface="Menlo" panose="020B0609030804020204" pitchFamily="49" charset="0"/>
              </a:rPr>
              <a:t>)</a:t>
            </a:r>
            <a:r>
              <a:rPr lang="en-US" sz="1200">
                <a:solidFill>
                  <a:srgbClr val="2FB41D"/>
                </a:solidFill>
                <a:effectLst/>
                <a:latin typeface="Menlo" panose="020B0609030804020204" pitchFamily="49" charset="0"/>
              </a:rPr>
              <a:t> 4</a:t>
            </a:r>
            <a:r>
              <a:rPr lang="en-US" sz="1200">
                <a:solidFill>
                  <a:srgbClr val="ACE1A5"/>
                </a:solidFill>
                <a:effectLst/>
                <a:latin typeface="Menlo" panose="020B0609030804020204" pitchFamily="49" charset="0"/>
              </a:rPr>
              <a:t>ms</a:t>
            </a:r>
            <a:endParaRPr lang="en-US" sz="1200">
              <a:solidFill>
                <a:srgbClr val="000000"/>
              </a:solidFill>
              <a:effectLst/>
              <a:latin typeface="Menlo" panose="020B0609030804020204" pitchFamily="49" charset="0"/>
            </a:endParaRPr>
          </a:p>
          <a:p>
            <a:pPr>
              <a:buNone/>
            </a:pPr>
            <a:r>
              <a:rPr lang="en-US" sz="1200">
                <a:solidFill>
                  <a:srgbClr val="000000"/>
                </a:solidFill>
                <a:effectLst/>
                <a:latin typeface="Menlo" panose="020B0609030804020204" pitchFamily="49" charset="0"/>
              </a:rPr>
              <a:t>   </a:t>
            </a:r>
            <a:r>
              <a:rPr lang="en-US" sz="1200">
                <a:solidFill>
                  <a:srgbClr val="2FB41D"/>
                </a:solidFill>
                <a:effectLst/>
                <a:latin typeface="Menlo" panose="020B0609030804020204" pitchFamily="49" charset="0"/>
              </a:rPr>
              <a:t>✓</a:t>
            </a:r>
            <a:r>
              <a:rPr lang="en-US" sz="1200">
                <a:solidFill>
                  <a:srgbClr val="000000"/>
                </a:solidFill>
                <a:effectLst/>
                <a:latin typeface="Menlo" panose="020B0609030804020204" pitchFamily="49" charset="0"/>
              </a:rPr>
              <a:t> the Student type</a:t>
            </a:r>
            <a:r>
              <a:rPr lang="en-US" sz="1200">
                <a:solidFill>
                  <a:srgbClr val="999999"/>
                </a:solidFill>
                <a:effectLst/>
                <a:latin typeface="Menlo" panose="020B0609030804020204" pitchFamily="49" charset="0"/>
              </a:rPr>
              <a:t> &gt; </a:t>
            </a:r>
            <a:r>
              <a:rPr lang="en-US" sz="1200">
                <a:solidFill>
                  <a:srgbClr val="000000"/>
                </a:solidFill>
                <a:effectLst/>
                <a:latin typeface="Menlo" panose="020B0609030804020204" pitchFamily="49" charset="0"/>
              </a:rPr>
              <a:t>should allow extraction of id</a:t>
            </a:r>
            <a:r>
              <a:rPr lang="en-US" sz="1200">
                <a:solidFill>
                  <a:srgbClr val="2FB41D"/>
                </a:solidFill>
                <a:effectLst/>
                <a:latin typeface="Menlo" panose="020B0609030804020204" pitchFamily="49" charset="0"/>
              </a:rPr>
              <a:t> 1</a:t>
            </a:r>
            <a:r>
              <a:rPr lang="en-US" sz="1200">
                <a:solidFill>
                  <a:srgbClr val="ACE1A5"/>
                </a:solidFill>
                <a:effectLst/>
                <a:latin typeface="Menlo" panose="020B0609030804020204" pitchFamily="49" charset="0"/>
              </a:rPr>
              <a:t>ms</a:t>
            </a:r>
            <a:endParaRPr lang="en-US" sz="1200">
              <a:solidFill>
                <a:srgbClr val="000000"/>
              </a:solidFill>
              <a:effectLst/>
              <a:latin typeface="Menlo" panose="020B0609030804020204" pitchFamily="49" charset="0"/>
            </a:endParaRPr>
          </a:p>
          <a:p>
            <a:pPr>
              <a:buNone/>
            </a:pPr>
            <a:r>
              <a:rPr lang="en-US" sz="1200">
                <a:solidFill>
                  <a:srgbClr val="B42419"/>
                </a:solidFill>
                <a:effectLst/>
                <a:latin typeface="Menlo" panose="020B0609030804020204" pitchFamily="49" charset="0"/>
              </a:rPr>
              <a:t>   × the Student type</a:t>
            </a:r>
            <a:r>
              <a:rPr lang="en-US" sz="1200">
                <a:solidFill>
                  <a:srgbClr val="E1A7A3"/>
                </a:solidFill>
                <a:effectLst/>
                <a:latin typeface="Menlo" panose="020B0609030804020204" pitchFamily="49" charset="0"/>
              </a:rPr>
              <a:t> &gt; </a:t>
            </a:r>
            <a:r>
              <a:rPr lang="en-US" sz="1200">
                <a:solidFill>
                  <a:srgbClr val="B42419"/>
                </a:solidFill>
                <a:effectLst/>
                <a:latin typeface="Menlo" panose="020B0609030804020204" pitchFamily="49" charset="0"/>
              </a:rPr>
              <a:t>should allow extraction of name</a:t>
            </a:r>
            <a:r>
              <a:rPr lang="en-US" sz="1200">
                <a:solidFill>
                  <a:srgbClr val="2FB41D"/>
                </a:solidFill>
                <a:effectLst/>
                <a:latin typeface="Menlo" panose="020B0609030804020204" pitchFamily="49" charset="0"/>
              </a:rPr>
              <a:t> 3</a:t>
            </a:r>
            <a:r>
              <a:rPr lang="en-US" sz="1200">
                <a:solidFill>
                  <a:srgbClr val="ACE1A5"/>
                </a:solidFill>
                <a:effectLst/>
                <a:latin typeface="Menlo" panose="020B0609030804020204" pitchFamily="49" charset="0"/>
              </a:rPr>
              <a:t>ms</a:t>
            </a:r>
            <a:endParaRPr lang="en-US" sz="1200">
              <a:solidFill>
                <a:srgbClr val="B42419"/>
              </a:solidFill>
              <a:effectLst/>
              <a:latin typeface="Menlo" panose="020B0609030804020204" pitchFamily="49" charset="0"/>
            </a:endParaRPr>
          </a:p>
          <a:p>
            <a:pPr>
              <a:buNone/>
            </a:pPr>
            <a:r>
              <a:rPr lang="en-US" sz="1200">
                <a:solidFill>
                  <a:srgbClr val="B42419"/>
                </a:solidFill>
                <a:effectLst/>
                <a:latin typeface="Menlo" panose="020B0609030804020204" pitchFamily="49" charset="0"/>
              </a:rPr>
              <a:t>     → expected 'Bronwyn' to deeply equal '</a:t>
            </a:r>
            <a:r>
              <a:rPr lang="en-US" sz="1200" err="1">
                <a:solidFill>
                  <a:srgbClr val="B42419"/>
                </a:solidFill>
                <a:effectLst/>
                <a:latin typeface="Menlo" panose="020B0609030804020204" pitchFamily="49" charset="0"/>
              </a:rPr>
              <a:t>Jazzhands</a:t>
            </a:r>
            <a:r>
              <a:rPr lang="en-US" sz="1200">
                <a:solidFill>
                  <a:srgbClr val="B42419"/>
                </a:solidFill>
                <a:effectLst/>
                <a:latin typeface="Menlo" panose="020B0609030804020204" pitchFamily="49" charset="0"/>
              </a:rPr>
              <a:t>'</a:t>
            </a:r>
          </a:p>
          <a:p>
            <a:pPr>
              <a:buNone/>
            </a:pPr>
            <a:br>
              <a:rPr lang="en-US" sz="1200">
                <a:solidFill>
                  <a:srgbClr val="000000"/>
                </a:solidFill>
                <a:effectLst/>
                <a:latin typeface="Menlo" panose="020B0609030804020204" pitchFamily="49" charset="0"/>
              </a:rPr>
            </a:br>
            <a:r>
              <a:rPr lang="en-US" sz="1200">
                <a:solidFill>
                  <a:srgbClr val="B42419"/>
                </a:solidFill>
                <a:effectLst/>
                <a:latin typeface="Menlo" panose="020B0609030804020204" pitchFamily="49" charset="0"/>
              </a:rPr>
              <a:t>⎯⎯⎯⎯⎯⎯⎯⎯⎯⎯⎯⎯⎯⎯⎯⎯⎯⎯⎯⎯⎯⎯⎯⎯⎯⎯⎯⎯⎯⎯⎯⎯⎯⎯⎯⎯⎯⎯⎯⎯⎯⎯⎯⎯⎯⎯⎯⎯⎯⎯⎯⎯⎯⎯</a:t>
            </a:r>
            <a:r>
              <a:rPr lang="en-US" sz="1200" b="1">
                <a:solidFill>
                  <a:srgbClr val="000000"/>
                </a:solidFill>
                <a:effectLst/>
                <a:latin typeface="Menlo" panose="020B0609030804020204" pitchFamily="49" charset="0"/>
              </a:rPr>
              <a:t> Failed Tests 1 </a:t>
            </a:r>
            <a:r>
              <a:rPr lang="en-US" sz="1200">
                <a:solidFill>
                  <a:srgbClr val="B42419"/>
                </a:solidFill>
                <a:effectLst/>
                <a:latin typeface="Menlo" panose="020B0609030804020204" pitchFamily="49" charset="0"/>
              </a:rPr>
              <a:t>⎯⎯⎯⎯⎯⎯⎯⎯⎯⎯⎯⎯⎯⎯⎯⎯⎯⎯⎯⎯⎯⎯⎯⎯⎯⎯⎯⎯⎯⎯⎯⎯⎯⎯⎯⎯⎯⎯⎯⎯⎯⎯⎯⎯⎯⎯⎯⎯⎯⎯⎯⎯⎯⎯⎯</a:t>
            </a:r>
          </a:p>
          <a:p>
            <a:pPr>
              <a:buNone/>
            </a:pPr>
            <a:br>
              <a:rPr lang="en-US" sz="1200">
                <a:solidFill>
                  <a:srgbClr val="000000"/>
                </a:solidFill>
                <a:effectLst/>
                <a:latin typeface="Menlo" panose="020B0609030804020204" pitchFamily="49" charset="0"/>
              </a:rPr>
            </a:br>
            <a:r>
              <a:rPr lang="en-US" sz="1200" b="1">
                <a:solidFill>
                  <a:srgbClr val="000000"/>
                </a:solidFill>
                <a:effectLst/>
                <a:latin typeface="Menlo" panose="020B0609030804020204" pitchFamily="49" charset="0"/>
              </a:rPr>
              <a:t> FAIL </a:t>
            </a:r>
            <a:r>
              <a:rPr lang="en-US" sz="1200">
                <a:solidFill>
                  <a:srgbClr val="000000"/>
                </a:solidFill>
                <a:effectLst/>
                <a:latin typeface="Menlo" panose="020B0609030804020204" pitchFamily="49" charset="0"/>
              </a:rPr>
              <a:t> </a:t>
            </a:r>
            <a:r>
              <a:rPr lang="en-US" sz="1200" err="1">
                <a:solidFill>
                  <a:srgbClr val="000000"/>
                </a:solidFill>
                <a:effectLst/>
                <a:latin typeface="Menlo" panose="020B0609030804020204" pitchFamily="49" charset="0"/>
              </a:rPr>
              <a:t>types.spec.ts</a:t>
            </a:r>
            <a:r>
              <a:rPr lang="en-US" sz="1200">
                <a:solidFill>
                  <a:srgbClr val="999999"/>
                </a:solidFill>
                <a:effectLst/>
                <a:latin typeface="Menlo" panose="020B0609030804020204" pitchFamily="49" charset="0"/>
              </a:rPr>
              <a:t> &gt; </a:t>
            </a:r>
            <a:r>
              <a:rPr lang="en-US" sz="1200">
                <a:solidFill>
                  <a:srgbClr val="000000"/>
                </a:solidFill>
                <a:effectLst/>
                <a:latin typeface="Menlo" panose="020B0609030804020204" pitchFamily="49" charset="0"/>
              </a:rPr>
              <a:t>the Student type</a:t>
            </a:r>
            <a:r>
              <a:rPr lang="en-US" sz="1200">
                <a:solidFill>
                  <a:srgbClr val="999999"/>
                </a:solidFill>
                <a:effectLst/>
                <a:latin typeface="Menlo" panose="020B0609030804020204" pitchFamily="49" charset="0"/>
              </a:rPr>
              <a:t> &gt; </a:t>
            </a:r>
            <a:r>
              <a:rPr lang="en-US" sz="1200">
                <a:solidFill>
                  <a:srgbClr val="000000"/>
                </a:solidFill>
                <a:effectLst/>
                <a:latin typeface="Menlo" panose="020B0609030804020204" pitchFamily="49" charset="0"/>
              </a:rPr>
              <a:t>should allow extraction of name</a:t>
            </a:r>
          </a:p>
          <a:p>
            <a:pPr>
              <a:buNone/>
            </a:pPr>
            <a:r>
              <a:rPr lang="en-US" sz="1200" b="1" err="1">
                <a:solidFill>
                  <a:srgbClr val="B42419"/>
                </a:solidFill>
                <a:effectLst/>
                <a:latin typeface="Menlo" panose="020B0609030804020204" pitchFamily="49" charset="0"/>
              </a:rPr>
              <a:t>AssertionError</a:t>
            </a:r>
            <a:r>
              <a:rPr lang="en-US" sz="1200">
                <a:solidFill>
                  <a:srgbClr val="B42419"/>
                </a:solidFill>
                <a:effectLst/>
                <a:latin typeface="Menlo" panose="020B0609030804020204" pitchFamily="49" charset="0"/>
              </a:rPr>
              <a:t>: expected 'Bronwyn' to deeply equal '</a:t>
            </a:r>
            <a:r>
              <a:rPr lang="en-US" sz="1200" err="1">
                <a:solidFill>
                  <a:srgbClr val="B42419"/>
                </a:solidFill>
                <a:effectLst/>
                <a:latin typeface="Menlo" panose="020B0609030804020204" pitchFamily="49" charset="0"/>
              </a:rPr>
              <a:t>Jazzhands</a:t>
            </a:r>
            <a:r>
              <a:rPr lang="en-US" sz="1200">
                <a:solidFill>
                  <a:srgbClr val="B42419"/>
                </a:solidFill>
                <a:effectLst/>
                <a:latin typeface="Menlo" panose="020B0609030804020204" pitchFamily="49" charset="0"/>
              </a:rPr>
              <a:t>'</a:t>
            </a:r>
          </a:p>
          <a:p>
            <a:pPr>
              <a:buNone/>
            </a:pPr>
            <a:br>
              <a:rPr lang="en-US" sz="1200">
                <a:solidFill>
                  <a:srgbClr val="000000"/>
                </a:solidFill>
                <a:effectLst/>
                <a:latin typeface="Menlo" panose="020B0609030804020204" pitchFamily="49" charset="0"/>
              </a:rPr>
            </a:br>
            <a:r>
              <a:rPr lang="en-US" sz="1200">
                <a:solidFill>
                  <a:srgbClr val="000000"/>
                </a:solidFill>
                <a:effectLst/>
                <a:latin typeface="Menlo" panose="020B0609030804020204" pitchFamily="49" charset="0"/>
              </a:rPr>
              <a:t>Expected: </a:t>
            </a:r>
            <a:r>
              <a:rPr lang="en-US" sz="1200">
                <a:solidFill>
                  <a:srgbClr val="2FB41D"/>
                </a:solidFill>
                <a:effectLst/>
                <a:latin typeface="Menlo" panose="020B0609030804020204" pitchFamily="49" charset="0"/>
              </a:rPr>
              <a:t>"</a:t>
            </a:r>
            <a:r>
              <a:rPr lang="en-US" sz="1200" err="1">
                <a:solidFill>
                  <a:srgbClr val="2FB41D"/>
                </a:solidFill>
                <a:effectLst/>
                <a:latin typeface="Menlo" panose="020B0609030804020204" pitchFamily="49" charset="0"/>
              </a:rPr>
              <a:t>Jazzhands</a:t>
            </a:r>
            <a:r>
              <a:rPr lang="en-US" sz="1200">
                <a:solidFill>
                  <a:srgbClr val="2FB41D"/>
                </a:solidFill>
                <a:effectLst/>
                <a:latin typeface="Menlo" panose="020B0609030804020204" pitchFamily="49" charset="0"/>
              </a:rPr>
              <a:t>"</a:t>
            </a:r>
          </a:p>
          <a:p>
            <a:pPr>
              <a:buNone/>
            </a:pPr>
            <a:r>
              <a:rPr lang="en-US" sz="1200">
                <a:solidFill>
                  <a:srgbClr val="000000"/>
                </a:solidFill>
                <a:effectLst/>
                <a:latin typeface="Menlo" panose="020B0609030804020204" pitchFamily="49" charset="0"/>
              </a:rPr>
              <a:t>Received: </a:t>
            </a:r>
            <a:r>
              <a:rPr lang="en-US" sz="1200">
                <a:solidFill>
                  <a:srgbClr val="B42419"/>
                </a:solidFill>
                <a:effectLst/>
                <a:latin typeface="Menlo" panose="020B0609030804020204" pitchFamily="49" charset="0"/>
              </a:rPr>
              <a:t>"Bronwyn"</a:t>
            </a:r>
            <a:endParaRPr lang="en-US" sz="1200">
              <a:solidFill>
                <a:srgbClr val="000000"/>
              </a:solidFill>
              <a:effectLst/>
              <a:latin typeface="Menlo" panose="020B0609030804020204" pitchFamily="49" charset="0"/>
            </a:endParaRPr>
          </a:p>
          <a:p>
            <a:pPr>
              <a:buNone/>
            </a:pPr>
            <a:endParaRPr lang="en-US" sz="1200">
              <a:solidFill>
                <a:srgbClr val="000000"/>
              </a:solidFill>
              <a:effectLst/>
              <a:latin typeface="Menlo" panose="020B0609030804020204" pitchFamily="49" charset="0"/>
            </a:endParaRPr>
          </a:p>
          <a:p>
            <a:pPr>
              <a:buNone/>
            </a:pPr>
            <a:r>
              <a:rPr lang="en-US" sz="1200">
                <a:solidFill>
                  <a:srgbClr val="2EAEBB"/>
                </a:solidFill>
                <a:effectLst/>
                <a:latin typeface="Menlo" panose="020B0609030804020204" pitchFamily="49" charset="0"/>
              </a:rPr>
              <a:t> </a:t>
            </a:r>
            <a:r>
              <a:rPr lang="en-US" sz="1200">
                <a:solidFill>
                  <a:srgbClr val="ABDFE4"/>
                </a:solidFill>
                <a:effectLst/>
                <a:latin typeface="Menlo" panose="020B0609030804020204" pitchFamily="49" charset="0"/>
              </a:rPr>
              <a:t>❯</a:t>
            </a:r>
            <a:r>
              <a:rPr lang="en-US" sz="1200">
                <a:solidFill>
                  <a:srgbClr val="2EAEBB"/>
                </a:solidFill>
                <a:effectLst/>
                <a:latin typeface="Menlo" panose="020B0609030804020204" pitchFamily="49" charset="0"/>
              </a:rPr>
              <a:t> types.spec.ts:</a:t>
            </a:r>
            <a:r>
              <a:rPr lang="en-US" sz="1200">
                <a:solidFill>
                  <a:srgbClr val="ABDFE4"/>
                </a:solidFill>
                <a:effectLst/>
                <a:latin typeface="Menlo" panose="020B0609030804020204" pitchFamily="49" charset="0"/>
              </a:rPr>
              <a:t>16:30</a:t>
            </a:r>
            <a:endParaRPr lang="en-US" sz="1200">
              <a:solidFill>
                <a:srgbClr val="2EAEBB"/>
              </a:solidFill>
              <a:effectLst/>
              <a:latin typeface="Menlo" panose="020B0609030804020204" pitchFamily="49" charset="0"/>
            </a:endParaRPr>
          </a:p>
          <a:p>
            <a:pPr>
              <a:buNone/>
            </a:pPr>
            <a:r>
              <a:rPr lang="en-US" sz="1200">
                <a:solidFill>
                  <a:srgbClr val="000000"/>
                </a:solidFill>
                <a:effectLst/>
                <a:latin typeface="Menlo" panose="020B0609030804020204" pitchFamily="49" charset="0"/>
              </a:rPr>
              <a:t>    </a:t>
            </a:r>
            <a:r>
              <a:rPr lang="en-US" sz="1200">
                <a:solidFill>
                  <a:srgbClr val="6F6F6F"/>
                </a:solidFill>
                <a:effectLst/>
                <a:latin typeface="Menlo" panose="020B0609030804020204" pitchFamily="49" charset="0"/>
              </a:rPr>
              <a:t> 14| </a:t>
            </a:r>
            <a:r>
              <a:rPr lang="en-US" sz="1200">
                <a:solidFill>
                  <a:srgbClr val="000000"/>
                </a:solidFill>
                <a:effectLst/>
                <a:latin typeface="Menlo" panose="020B0609030804020204" pitchFamily="49" charset="0"/>
              </a:rPr>
              <a:t>  </a:t>
            </a:r>
            <a:r>
              <a:rPr lang="en-US" sz="1200">
                <a:solidFill>
                  <a:srgbClr val="400BD9"/>
                </a:solidFill>
                <a:effectLst/>
                <a:latin typeface="Menlo" panose="020B0609030804020204" pitchFamily="49" charset="0"/>
              </a:rPr>
              <a:t>it</a:t>
            </a:r>
            <a:r>
              <a:rPr lang="en-US" sz="1200">
                <a:solidFill>
                  <a:srgbClr val="000000"/>
                </a:solidFill>
                <a:effectLst/>
                <a:latin typeface="Menlo" panose="020B0609030804020204" pitchFamily="49" charset="0"/>
              </a:rPr>
              <a:t>(</a:t>
            </a:r>
            <a:r>
              <a:rPr lang="en-US" sz="1200">
                <a:solidFill>
                  <a:srgbClr val="2FB41D"/>
                </a:solidFill>
                <a:effectLst/>
                <a:latin typeface="Menlo" panose="020B0609030804020204" pitchFamily="49" charset="0"/>
              </a:rPr>
              <a:t>'should allow extraction of name'</a:t>
            </a:r>
            <a:r>
              <a:rPr lang="en-US" sz="1200">
                <a:solidFill>
                  <a:srgbClr val="9FA01C"/>
                </a:solidFill>
                <a:effectLst/>
                <a:latin typeface="Menlo" panose="020B0609030804020204" pitchFamily="49" charset="0"/>
              </a:rPr>
              <a:t>,</a:t>
            </a:r>
            <a:r>
              <a:rPr lang="en-US" sz="1200">
                <a:solidFill>
                  <a:srgbClr val="000000"/>
                </a:solidFill>
                <a:effectLst/>
                <a:latin typeface="Menlo" panose="020B0609030804020204" pitchFamily="49" charset="0"/>
              </a:rPr>
              <a:t> () </a:t>
            </a:r>
            <a:r>
              <a:rPr lang="en-US" sz="1200">
                <a:solidFill>
                  <a:srgbClr val="9FA01C"/>
                </a:solidFill>
                <a:effectLst/>
                <a:latin typeface="Menlo" panose="020B0609030804020204" pitchFamily="49" charset="0"/>
              </a:rPr>
              <a:t>=&gt;</a:t>
            </a:r>
            <a:r>
              <a:rPr lang="en-US" sz="1200">
                <a:solidFill>
                  <a:srgbClr val="000000"/>
                </a:solidFill>
                <a:effectLst/>
                <a:latin typeface="Menlo" panose="020B0609030804020204" pitchFamily="49" charset="0"/>
              </a:rPr>
              <a:t> {</a:t>
            </a:r>
            <a:endParaRPr lang="en-US" sz="1200">
              <a:solidFill>
                <a:srgbClr val="2FB41D"/>
              </a:solidFill>
              <a:effectLst/>
              <a:latin typeface="Menlo" panose="020B0609030804020204" pitchFamily="49" charset="0"/>
            </a:endParaRPr>
          </a:p>
          <a:p>
            <a:pPr>
              <a:buNone/>
            </a:pPr>
            <a:r>
              <a:rPr lang="en-US" sz="1200">
                <a:solidFill>
                  <a:srgbClr val="000000"/>
                </a:solidFill>
                <a:effectLst/>
                <a:latin typeface="Menlo" panose="020B0609030804020204" pitchFamily="49" charset="0"/>
              </a:rPr>
              <a:t>    </a:t>
            </a:r>
            <a:r>
              <a:rPr lang="en-US" sz="1200">
                <a:solidFill>
                  <a:srgbClr val="6F6F6F"/>
                </a:solidFill>
                <a:effectLst/>
                <a:latin typeface="Menlo" panose="020B0609030804020204" pitchFamily="49" charset="0"/>
              </a:rPr>
              <a:t> 15| </a:t>
            </a:r>
            <a:r>
              <a:rPr lang="en-US" sz="1200">
                <a:solidFill>
                  <a:srgbClr val="000000"/>
                </a:solidFill>
                <a:effectLst/>
                <a:latin typeface="Menlo" panose="020B0609030804020204" pitchFamily="49" charset="0"/>
              </a:rPr>
              <a:t>    </a:t>
            </a:r>
            <a:r>
              <a:rPr lang="en-US" sz="1200">
                <a:solidFill>
                  <a:srgbClr val="400BD9"/>
                </a:solidFill>
                <a:effectLst/>
                <a:latin typeface="Menlo" panose="020B0609030804020204" pitchFamily="49" charset="0"/>
              </a:rPr>
              <a:t>expect</a:t>
            </a:r>
            <a:r>
              <a:rPr lang="en-US" sz="1200">
                <a:solidFill>
                  <a:srgbClr val="000000"/>
                </a:solidFill>
                <a:effectLst/>
                <a:latin typeface="Menlo" panose="020B0609030804020204" pitchFamily="49" charset="0"/>
              </a:rPr>
              <a:t>(</a:t>
            </a:r>
            <a:r>
              <a:rPr lang="en-US" sz="1200" err="1">
                <a:solidFill>
                  <a:srgbClr val="000000"/>
                </a:solidFill>
                <a:effectLst/>
                <a:latin typeface="Menlo" panose="020B0609030804020204" pitchFamily="49" charset="0"/>
              </a:rPr>
              <a:t>alvin</a:t>
            </a:r>
            <a:r>
              <a:rPr lang="en-US" sz="1200" err="1">
                <a:solidFill>
                  <a:srgbClr val="9FA01C"/>
                </a:solidFill>
                <a:effectLst/>
                <a:latin typeface="Menlo" panose="020B0609030804020204" pitchFamily="49" charset="0"/>
              </a:rPr>
              <a:t>.</a:t>
            </a:r>
            <a:r>
              <a:rPr lang="en-US" sz="1200" err="1">
                <a:solidFill>
                  <a:srgbClr val="000000"/>
                </a:solidFill>
                <a:effectLst/>
                <a:latin typeface="Menlo" panose="020B0609030804020204" pitchFamily="49" charset="0"/>
              </a:rPr>
              <a:t>studentName</a:t>
            </a:r>
            <a:r>
              <a:rPr lang="en-US" sz="1200">
                <a:solidFill>
                  <a:srgbClr val="000000"/>
                </a:solidFill>
                <a:effectLst/>
                <a:latin typeface="Menlo" panose="020B0609030804020204" pitchFamily="49" charset="0"/>
              </a:rPr>
              <a:t>)</a:t>
            </a:r>
            <a:r>
              <a:rPr lang="en-US" sz="1200">
                <a:solidFill>
                  <a:srgbClr val="9FA01C"/>
                </a:solidFill>
                <a:effectLst/>
                <a:latin typeface="Menlo" panose="020B0609030804020204" pitchFamily="49" charset="0"/>
              </a:rPr>
              <a:t>.</a:t>
            </a:r>
            <a:r>
              <a:rPr lang="en-US" sz="1200" err="1">
                <a:solidFill>
                  <a:srgbClr val="400BD9"/>
                </a:solidFill>
                <a:effectLst/>
                <a:latin typeface="Menlo" panose="020B0609030804020204" pitchFamily="49" charset="0"/>
              </a:rPr>
              <a:t>toEqual</a:t>
            </a:r>
            <a:r>
              <a:rPr lang="en-US" sz="1200">
                <a:solidFill>
                  <a:srgbClr val="000000"/>
                </a:solidFill>
                <a:effectLst/>
                <a:latin typeface="Menlo" panose="020B0609030804020204" pitchFamily="49" charset="0"/>
              </a:rPr>
              <a:t>(</a:t>
            </a:r>
            <a:r>
              <a:rPr lang="en-US" sz="1200">
                <a:solidFill>
                  <a:srgbClr val="2FB41D"/>
                </a:solidFill>
                <a:effectLst/>
                <a:latin typeface="Menlo" panose="020B0609030804020204" pitchFamily="49" charset="0"/>
              </a:rPr>
              <a:t>'Alvin'</a:t>
            </a:r>
            <a:r>
              <a:rPr lang="en-US" sz="1200">
                <a:solidFill>
                  <a:srgbClr val="000000"/>
                </a:solidFill>
                <a:effectLst/>
                <a:latin typeface="Menlo" panose="020B0609030804020204" pitchFamily="49" charset="0"/>
              </a:rPr>
              <a:t>)</a:t>
            </a:r>
            <a:r>
              <a:rPr lang="en-US" sz="1200">
                <a:solidFill>
                  <a:srgbClr val="9FA01C"/>
                </a:solidFill>
                <a:effectLst/>
                <a:latin typeface="Menlo" panose="020B0609030804020204" pitchFamily="49" charset="0"/>
              </a:rPr>
              <a:t>;</a:t>
            </a:r>
            <a:endParaRPr lang="en-US" sz="1200">
              <a:solidFill>
                <a:srgbClr val="000000"/>
              </a:solidFill>
              <a:effectLst/>
              <a:latin typeface="Menlo" panose="020B0609030804020204" pitchFamily="49" charset="0"/>
            </a:endParaRPr>
          </a:p>
          <a:p>
            <a:pPr>
              <a:buNone/>
            </a:pPr>
            <a:r>
              <a:rPr lang="en-US" sz="1200">
                <a:solidFill>
                  <a:srgbClr val="000000"/>
                </a:solidFill>
                <a:effectLst/>
                <a:latin typeface="Menlo" panose="020B0609030804020204" pitchFamily="49" charset="0"/>
              </a:rPr>
              <a:t>    </a:t>
            </a:r>
            <a:r>
              <a:rPr lang="en-US" sz="1200">
                <a:solidFill>
                  <a:srgbClr val="6F6F6F"/>
                </a:solidFill>
                <a:effectLst/>
                <a:latin typeface="Menlo" panose="020B0609030804020204" pitchFamily="49" charset="0"/>
              </a:rPr>
              <a:t> 16| </a:t>
            </a:r>
            <a:r>
              <a:rPr lang="en-US" sz="1200">
                <a:solidFill>
                  <a:srgbClr val="000000"/>
                </a:solidFill>
                <a:effectLst/>
                <a:latin typeface="Menlo" panose="020B0609030804020204" pitchFamily="49" charset="0"/>
              </a:rPr>
              <a:t>    </a:t>
            </a:r>
            <a:r>
              <a:rPr lang="en-US" sz="1200">
                <a:solidFill>
                  <a:srgbClr val="400BD9"/>
                </a:solidFill>
                <a:effectLst/>
                <a:latin typeface="Menlo" panose="020B0609030804020204" pitchFamily="49" charset="0"/>
              </a:rPr>
              <a:t>expect</a:t>
            </a:r>
            <a:r>
              <a:rPr lang="en-US" sz="1200">
                <a:solidFill>
                  <a:srgbClr val="000000"/>
                </a:solidFill>
                <a:effectLst/>
                <a:latin typeface="Menlo" panose="020B0609030804020204" pitchFamily="49" charset="0"/>
              </a:rPr>
              <a:t>(</a:t>
            </a:r>
            <a:r>
              <a:rPr lang="en-US" sz="1200" err="1">
                <a:solidFill>
                  <a:srgbClr val="000000"/>
                </a:solidFill>
                <a:effectLst/>
                <a:latin typeface="Menlo" panose="020B0609030804020204" pitchFamily="49" charset="0"/>
              </a:rPr>
              <a:t>bryn</a:t>
            </a:r>
            <a:r>
              <a:rPr lang="en-US" sz="1200" err="1">
                <a:solidFill>
                  <a:srgbClr val="9FA01C"/>
                </a:solidFill>
                <a:effectLst/>
                <a:latin typeface="Menlo" panose="020B0609030804020204" pitchFamily="49" charset="0"/>
              </a:rPr>
              <a:t>.</a:t>
            </a:r>
            <a:r>
              <a:rPr lang="en-US" sz="1200" err="1">
                <a:solidFill>
                  <a:srgbClr val="000000"/>
                </a:solidFill>
                <a:effectLst/>
                <a:latin typeface="Menlo" panose="020B0609030804020204" pitchFamily="49" charset="0"/>
              </a:rPr>
              <a:t>studentName</a:t>
            </a:r>
            <a:r>
              <a:rPr lang="en-US" sz="1200">
                <a:solidFill>
                  <a:srgbClr val="000000"/>
                </a:solidFill>
                <a:effectLst/>
                <a:latin typeface="Menlo" panose="020B0609030804020204" pitchFamily="49" charset="0"/>
              </a:rPr>
              <a:t>)</a:t>
            </a:r>
            <a:r>
              <a:rPr lang="en-US" sz="1200">
                <a:solidFill>
                  <a:srgbClr val="9FA01C"/>
                </a:solidFill>
                <a:effectLst/>
                <a:latin typeface="Menlo" panose="020B0609030804020204" pitchFamily="49" charset="0"/>
              </a:rPr>
              <a:t>.</a:t>
            </a:r>
            <a:r>
              <a:rPr lang="en-US" sz="1200" err="1">
                <a:solidFill>
                  <a:srgbClr val="400BD9"/>
                </a:solidFill>
                <a:effectLst/>
                <a:latin typeface="Menlo" panose="020B0609030804020204" pitchFamily="49" charset="0"/>
              </a:rPr>
              <a:t>toEqual</a:t>
            </a:r>
            <a:r>
              <a:rPr lang="en-US" sz="1200">
                <a:solidFill>
                  <a:srgbClr val="000000"/>
                </a:solidFill>
                <a:effectLst/>
                <a:latin typeface="Menlo" panose="020B0609030804020204" pitchFamily="49" charset="0"/>
              </a:rPr>
              <a:t>(</a:t>
            </a:r>
            <a:r>
              <a:rPr lang="en-US" sz="1200">
                <a:solidFill>
                  <a:srgbClr val="2FB41D"/>
                </a:solidFill>
                <a:effectLst/>
                <a:latin typeface="Menlo" panose="020B0609030804020204" pitchFamily="49" charset="0"/>
              </a:rPr>
              <a:t>'</a:t>
            </a:r>
            <a:r>
              <a:rPr lang="en-US" sz="1200" err="1">
                <a:solidFill>
                  <a:srgbClr val="2FB41D"/>
                </a:solidFill>
                <a:effectLst/>
                <a:latin typeface="Menlo" panose="020B0609030804020204" pitchFamily="49" charset="0"/>
              </a:rPr>
              <a:t>Jazzhands</a:t>
            </a:r>
            <a:r>
              <a:rPr lang="en-US" sz="1200">
                <a:solidFill>
                  <a:srgbClr val="2FB41D"/>
                </a:solidFill>
                <a:effectLst/>
                <a:latin typeface="Menlo" panose="020B0609030804020204" pitchFamily="49" charset="0"/>
              </a:rPr>
              <a:t>'</a:t>
            </a:r>
            <a:r>
              <a:rPr lang="en-US" sz="1200">
                <a:solidFill>
                  <a:srgbClr val="000000"/>
                </a:solidFill>
                <a:effectLst/>
                <a:latin typeface="Menlo" panose="020B0609030804020204" pitchFamily="49" charset="0"/>
              </a:rPr>
              <a:t>)</a:t>
            </a:r>
            <a:r>
              <a:rPr lang="en-US" sz="1200">
                <a:solidFill>
                  <a:srgbClr val="9FA01C"/>
                </a:solidFill>
                <a:effectLst/>
                <a:latin typeface="Menlo" panose="020B0609030804020204" pitchFamily="49" charset="0"/>
              </a:rPr>
              <a:t>;</a:t>
            </a:r>
            <a:endParaRPr lang="en-US" sz="1200">
              <a:solidFill>
                <a:srgbClr val="000000"/>
              </a:solidFill>
              <a:effectLst/>
              <a:latin typeface="Menlo" panose="020B0609030804020204" pitchFamily="49" charset="0"/>
            </a:endParaRPr>
          </a:p>
          <a:p>
            <a:pPr>
              <a:buNone/>
            </a:pPr>
            <a:r>
              <a:rPr lang="en-US" sz="1200">
                <a:solidFill>
                  <a:srgbClr val="000000"/>
                </a:solidFill>
                <a:effectLst/>
                <a:latin typeface="Menlo" panose="020B0609030804020204" pitchFamily="49" charset="0"/>
              </a:rPr>
              <a:t>    </a:t>
            </a:r>
            <a:r>
              <a:rPr lang="en-US" sz="1200">
                <a:solidFill>
                  <a:srgbClr val="6F6F6F"/>
                </a:solidFill>
                <a:effectLst/>
                <a:latin typeface="Menlo" panose="020B0609030804020204" pitchFamily="49" charset="0"/>
              </a:rPr>
              <a:t>   | </a:t>
            </a:r>
            <a:r>
              <a:rPr lang="en-US" sz="1200">
                <a:solidFill>
                  <a:srgbClr val="000000"/>
                </a:solidFill>
                <a:effectLst/>
                <a:latin typeface="Menlo" panose="020B0609030804020204" pitchFamily="49" charset="0"/>
              </a:rPr>
              <a:t>                             </a:t>
            </a:r>
            <a:r>
              <a:rPr lang="en-US" sz="1200">
                <a:solidFill>
                  <a:srgbClr val="B42419"/>
                </a:solidFill>
                <a:effectLst/>
                <a:latin typeface="Menlo" panose="020B0609030804020204" pitchFamily="49" charset="0"/>
              </a:rPr>
              <a:t>^</a:t>
            </a:r>
            <a:endParaRPr lang="en-US" sz="1200">
              <a:solidFill>
                <a:srgbClr val="000000"/>
              </a:solidFill>
              <a:effectLst/>
              <a:latin typeface="Menlo" panose="020B0609030804020204" pitchFamily="49" charset="0"/>
            </a:endParaRPr>
          </a:p>
          <a:p>
            <a:pPr>
              <a:buNone/>
            </a:pPr>
            <a:r>
              <a:rPr lang="en-US" sz="1200">
                <a:solidFill>
                  <a:srgbClr val="000000"/>
                </a:solidFill>
                <a:effectLst/>
                <a:latin typeface="Menlo" panose="020B0609030804020204" pitchFamily="49" charset="0"/>
              </a:rPr>
              <a:t>    </a:t>
            </a:r>
            <a:r>
              <a:rPr lang="en-US" sz="1200">
                <a:solidFill>
                  <a:srgbClr val="6F6F6F"/>
                </a:solidFill>
                <a:effectLst/>
                <a:latin typeface="Menlo" panose="020B0609030804020204" pitchFamily="49" charset="0"/>
              </a:rPr>
              <a:t> 17| </a:t>
            </a:r>
            <a:r>
              <a:rPr lang="en-US" sz="1200">
                <a:solidFill>
                  <a:srgbClr val="000000"/>
                </a:solidFill>
                <a:effectLst/>
                <a:latin typeface="Menlo" panose="020B0609030804020204" pitchFamily="49" charset="0"/>
              </a:rPr>
              <a:t>  })</a:t>
            </a:r>
            <a:r>
              <a:rPr lang="en-US" sz="1200">
                <a:solidFill>
                  <a:srgbClr val="9FA01C"/>
                </a:solidFill>
                <a:effectLst/>
                <a:latin typeface="Menlo" panose="020B0609030804020204" pitchFamily="49" charset="0"/>
              </a:rPr>
              <a:t>;</a:t>
            </a:r>
            <a:endParaRPr lang="en-US" sz="1200">
              <a:solidFill>
                <a:srgbClr val="000000"/>
              </a:solidFill>
              <a:effectLst/>
              <a:latin typeface="Menlo" panose="020B0609030804020204" pitchFamily="49" charset="0"/>
            </a:endParaRPr>
          </a:p>
          <a:p>
            <a:pPr>
              <a:buNone/>
            </a:pPr>
            <a:r>
              <a:rPr lang="en-US" sz="1200">
                <a:solidFill>
                  <a:srgbClr val="000000"/>
                </a:solidFill>
                <a:effectLst/>
                <a:latin typeface="Menlo" panose="020B0609030804020204" pitchFamily="49" charset="0"/>
              </a:rPr>
              <a:t>    </a:t>
            </a:r>
            <a:r>
              <a:rPr lang="en-US" sz="1200">
                <a:solidFill>
                  <a:srgbClr val="6F6F6F"/>
                </a:solidFill>
                <a:effectLst/>
                <a:latin typeface="Menlo" panose="020B0609030804020204" pitchFamily="49" charset="0"/>
              </a:rPr>
              <a:t> 18| </a:t>
            </a:r>
            <a:r>
              <a:rPr lang="en-US" sz="1200">
                <a:solidFill>
                  <a:srgbClr val="000000"/>
                </a:solidFill>
                <a:effectLst/>
                <a:latin typeface="Menlo" panose="020B0609030804020204" pitchFamily="49" charset="0"/>
              </a:rPr>
              <a:t>})</a:t>
            </a:r>
            <a:r>
              <a:rPr lang="en-US" sz="1200">
                <a:solidFill>
                  <a:srgbClr val="9FA01C"/>
                </a:solidFill>
                <a:effectLst/>
                <a:latin typeface="Menlo" panose="020B0609030804020204" pitchFamily="49" charset="0"/>
              </a:rPr>
              <a:t>;</a:t>
            </a:r>
            <a:endParaRPr lang="en-US" sz="1200">
              <a:solidFill>
                <a:srgbClr val="000000"/>
              </a:solidFill>
              <a:effectLst/>
              <a:latin typeface="Menlo" panose="020B0609030804020204" pitchFamily="49" charset="0"/>
            </a:endParaRPr>
          </a:p>
          <a:p>
            <a:pPr>
              <a:buNone/>
            </a:pPr>
            <a:endParaRPr lang="en-US" sz="1200">
              <a:solidFill>
                <a:srgbClr val="000000"/>
              </a:solidFill>
              <a:effectLst/>
              <a:latin typeface="Menlo" panose="020B0609030804020204" pitchFamily="49" charset="0"/>
            </a:endParaRPr>
          </a:p>
          <a:p>
            <a:pPr>
              <a:buNone/>
            </a:pPr>
            <a:r>
              <a:rPr lang="en-US" sz="1200">
                <a:solidFill>
                  <a:srgbClr val="E1A7A3"/>
                </a:solidFill>
                <a:effectLst/>
                <a:latin typeface="Menlo" panose="020B0609030804020204" pitchFamily="49" charset="0"/>
              </a:rPr>
              <a:t>⎯⎯⎯⎯⎯⎯⎯⎯⎯⎯⎯⎯⎯⎯⎯⎯⎯⎯⎯⎯⎯⎯⎯⎯⎯⎯⎯⎯⎯⎯⎯⎯⎯⎯⎯⎯⎯⎯⎯⎯⎯⎯⎯⎯⎯⎯⎯⎯⎯⎯⎯⎯⎯⎯⎯⎯⎯⎯⎯⎯⎯⎯⎯⎯⎯⎯⎯⎯⎯⎯⎯⎯⎯⎯⎯⎯⎯⎯⎯⎯⎯⎯⎯⎯⎯⎯⎯⎯⎯⎯⎯⎯⎯⎯⎯⎯⎯⎯⎯⎯⎯⎯⎯⎯⎯⎯⎯⎯⎯⎯⎯⎯⎯⎯⎯⎯⎯⎯⎯[1/1]⎯</a:t>
            </a:r>
          </a:p>
          <a:p>
            <a:pPr>
              <a:buNone/>
            </a:pPr>
            <a:endParaRPr lang="en-US" sz="1200">
              <a:solidFill>
                <a:srgbClr val="000000"/>
              </a:solidFill>
              <a:effectLst/>
              <a:latin typeface="Menlo" panose="020B0609030804020204" pitchFamily="49" charset="0"/>
            </a:endParaRPr>
          </a:p>
          <a:p>
            <a:pPr>
              <a:buNone/>
            </a:pPr>
            <a:r>
              <a:rPr lang="en-US" sz="1200">
                <a:solidFill>
                  <a:srgbClr val="999999"/>
                </a:solidFill>
                <a:effectLst/>
                <a:latin typeface="Menlo" panose="020B0609030804020204" pitchFamily="49" charset="0"/>
              </a:rPr>
              <a:t>      Tests </a:t>
            </a:r>
            <a:r>
              <a:rPr lang="en-US" sz="1200">
                <a:solidFill>
                  <a:srgbClr val="000000"/>
                </a:solidFill>
                <a:effectLst/>
                <a:latin typeface="Menlo" panose="020B0609030804020204" pitchFamily="49" charset="0"/>
              </a:rPr>
              <a:t> </a:t>
            </a:r>
            <a:r>
              <a:rPr lang="en-US" sz="1200" b="1">
                <a:solidFill>
                  <a:srgbClr val="B42419"/>
                </a:solidFill>
                <a:effectLst/>
                <a:latin typeface="Menlo" panose="020B0609030804020204" pitchFamily="49" charset="0"/>
              </a:rPr>
              <a:t>1 failed</a:t>
            </a:r>
            <a:r>
              <a:rPr lang="en-US" sz="1200">
                <a:solidFill>
                  <a:srgbClr val="999999"/>
                </a:solidFill>
                <a:effectLst/>
                <a:latin typeface="Menlo" panose="020B0609030804020204" pitchFamily="49" charset="0"/>
              </a:rPr>
              <a:t> | </a:t>
            </a:r>
            <a:r>
              <a:rPr lang="en-US" sz="1200" b="1">
                <a:solidFill>
                  <a:srgbClr val="2FB41D"/>
                </a:solidFill>
                <a:effectLst/>
                <a:latin typeface="Menlo" panose="020B0609030804020204" pitchFamily="49" charset="0"/>
              </a:rPr>
              <a:t>1 passed</a:t>
            </a:r>
            <a:r>
              <a:rPr lang="en-US" sz="1200">
                <a:solidFill>
                  <a:srgbClr val="6F6F6F"/>
                </a:solidFill>
                <a:effectLst/>
                <a:latin typeface="Menlo" panose="020B0609030804020204" pitchFamily="49" charset="0"/>
              </a:rPr>
              <a:t> (2)</a:t>
            </a:r>
            <a:endParaRPr lang="en-US" sz="1200">
              <a:solidFill>
                <a:srgbClr val="999999"/>
              </a:solidFill>
              <a:effectLst/>
              <a:latin typeface="Menlo" panose="020B0609030804020204" pitchFamily="49" charset="0"/>
            </a:endParaRPr>
          </a:p>
        </p:txBody>
      </p:sp>
    </p:spTree>
    <p:extLst>
      <p:ext uri="{BB962C8B-B14F-4D97-AF65-F5344CB8AC3E}">
        <p14:creationId xmlns:p14="http://schemas.microsoft.com/office/powerpoint/2010/main" val="12813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577E8-90B5-3697-A8A6-4F0A446EB3F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4D413A-20B5-6C0A-8184-6065C0BB8744}"/>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14</a:t>
            </a:fld>
            <a:endParaRPr lang="en-US"/>
          </a:p>
        </p:txBody>
      </p:sp>
      <p:sp>
        <p:nvSpPr>
          <p:cNvPr id="2" name="Title 1">
            <a:extLst>
              <a:ext uri="{FF2B5EF4-FFF2-40B4-BE49-F238E27FC236}">
                <a16:creationId xmlns:a16="http://schemas.microsoft.com/office/drawing/2014/main" id="{468F4111-AE52-650B-F77E-28250437E96E}"/>
              </a:ext>
            </a:extLst>
          </p:cNvPr>
          <p:cNvSpPr>
            <a:spLocks noGrp="1"/>
          </p:cNvSpPr>
          <p:nvPr>
            <p:ph type="title"/>
          </p:nvPr>
        </p:nvSpPr>
        <p:spPr>
          <a:xfrm>
            <a:off x="838200" y="18255"/>
            <a:ext cx="10515600" cy="1325563"/>
          </a:xfrm>
        </p:spPr>
        <p:txBody>
          <a:bodyPr/>
          <a:lstStyle/>
          <a:p>
            <a:r>
              <a:rPr lang="en-US"/>
              <a:t>Turning testable behaviors into </a:t>
            </a:r>
            <a:r>
              <a:rPr lang="en-US" err="1"/>
              <a:t>Vitest</a:t>
            </a:r>
            <a:r>
              <a:rPr lang="en-US"/>
              <a:t> tests</a:t>
            </a:r>
          </a:p>
        </p:txBody>
      </p:sp>
      <p:sp>
        <p:nvSpPr>
          <p:cNvPr id="4" name="TextBox 3">
            <a:extLst>
              <a:ext uri="{FF2B5EF4-FFF2-40B4-BE49-F238E27FC236}">
                <a16:creationId xmlns:a16="http://schemas.microsoft.com/office/drawing/2014/main" id="{15F69F3D-8FDB-1D9B-990F-CD188B64AA49}"/>
              </a:ext>
            </a:extLst>
          </p:cNvPr>
          <p:cNvSpPr txBox="1"/>
          <p:nvPr/>
        </p:nvSpPr>
        <p:spPr>
          <a:xfrm>
            <a:off x="744069" y="1555036"/>
            <a:ext cx="11354146" cy="494744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10000"/>
              </a:lnSpc>
              <a:buNone/>
            </a:pPr>
            <a:r>
              <a:rPr lang="en-US" b="0">
                <a:solidFill>
                  <a:srgbClr val="008000"/>
                </a:solidFill>
                <a:effectLst/>
                <a:latin typeface="Menlo" panose="020B0609030804020204" pitchFamily="49" charset="0"/>
              </a:rPr>
              <a:t>// </a:t>
            </a:r>
            <a:r>
              <a:rPr lang="en-US" b="0" err="1">
                <a:solidFill>
                  <a:srgbClr val="008000"/>
                </a:solidFill>
                <a:effectLst/>
                <a:latin typeface="Menlo" panose="020B0609030804020204" pitchFamily="49" charset="0"/>
              </a:rPr>
              <a:t>transcript.service.spec.ts</a:t>
            </a:r>
            <a:br>
              <a:rPr lang="en-US" b="0">
                <a:solidFill>
                  <a:srgbClr val="3B3B3B"/>
                </a:solidFill>
                <a:effectLst/>
                <a:latin typeface="Menlo" panose="020B0609030804020204" pitchFamily="49" charset="0"/>
              </a:rPr>
            </a:br>
            <a:r>
              <a:rPr lang="en-US" b="0">
                <a:solidFill>
                  <a:srgbClr val="AF00DB"/>
                </a:solidFill>
                <a:effectLst/>
                <a:latin typeface="Menlo" panose="020B0609030804020204" pitchFamily="49" charset="0"/>
              </a:rPr>
              <a:t>import</a:t>
            </a:r>
            <a:r>
              <a:rPr lang="en-US" b="0">
                <a:solidFill>
                  <a:srgbClr val="3B3B3B"/>
                </a:solidFill>
                <a:effectLst/>
                <a:latin typeface="Menlo" panose="020B0609030804020204" pitchFamily="49" charset="0"/>
              </a:rPr>
              <a:t> { </a:t>
            </a:r>
            <a:r>
              <a:rPr lang="en-US" b="0" err="1">
                <a:solidFill>
                  <a:srgbClr val="001080"/>
                </a:solidFill>
                <a:effectLst/>
                <a:latin typeface="Menlo" panose="020B0609030804020204" pitchFamily="49" charset="0"/>
              </a:rPr>
              <a:t>beforeEach</a:t>
            </a:r>
            <a:r>
              <a:rPr lang="en-US" b="0">
                <a:solidFill>
                  <a:srgbClr val="3B3B3B"/>
                </a:solidFill>
                <a:effectLst/>
                <a:latin typeface="Menlo" panose="020B0609030804020204" pitchFamily="49" charset="0"/>
              </a:rPr>
              <a:t>, </a:t>
            </a:r>
            <a:r>
              <a:rPr lang="en-US" b="0">
                <a:solidFill>
                  <a:srgbClr val="001080"/>
                </a:solidFill>
                <a:effectLst/>
                <a:latin typeface="Menlo" panose="020B0609030804020204" pitchFamily="49" charset="0"/>
              </a:rPr>
              <a:t>describe</a:t>
            </a:r>
            <a:r>
              <a:rPr lang="en-US" b="0">
                <a:solidFill>
                  <a:srgbClr val="3B3B3B"/>
                </a:solidFill>
                <a:effectLst/>
                <a:latin typeface="Menlo" panose="020B0609030804020204" pitchFamily="49" charset="0"/>
              </a:rPr>
              <a:t>, </a:t>
            </a:r>
            <a:r>
              <a:rPr lang="en-US" b="0">
                <a:solidFill>
                  <a:srgbClr val="001080"/>
                </a:solidFill>
                <a:effectLst/>
                <a:latin typeface="Menlo" panose="020B0609030804020204" pitchFamily="49" charset="0"/>
              </a:rPr>
              <a:t>expect</a:t>
            </a:r>
            <a:r>
              <a:rPr lang="en-US" b="0">
                <a:solidFill>
                  <a:srgbClr val="3B3B3B"/>
                </a:solidFill>
                <a:effectLst/>
                <a:latin typeface="Menlo" panose="020B0609030804020204" pitchFamily="49" charset="0"/>
              </a:rPr>
              <a:t>, </a:t>
            </a:r>
            <a:r>
              <a:rPr lang="en-US" b="0">
                <a:solidFill>
                  <a:srgbClr val="001080"/>
                </a:solidFill>
                <a:effectLst/>
                <a:latin typeface="Menlo" panose="020B0609030804020204" pitchFamily="49" charset="0"/>
              </a:rPr>
              <a:t>it</a:t>
            </a:r>
            <a:r>
              <a:rPr lang="en-US" b="0">
                <a:solidFill>
                  <a:srgbClr val="3B3B3B"/>
                </a:solidFill>
                <a:effectLst/>
                <a:latin typeface="Menlo" panose="020B0609030804020204" pitchFamily="49" charset="0"/>
              </a:rPr>
              <a:t> } </a:t>
            </a:r>
            <a:r>
              <a:rPr lang="en-US" b="0">
                <a:solidFill>
                  <a:srgbClr val="AF00DB"/>
                </a:solidFill>
                <a:effectLst/>
                <a:latin typeface="Menlo" panose="020B0609030804020204" pitchFamily="49" charset="0"/>
              </a:rPr>
              <a:t>from</a:t>
            </a:r>
            <a:r>
              <a:rPr lang="en-US" b="0">
                <a:solidFill>
                  <a:srgbClr val="3B3B3B"/>
                </a:solidFill>
                <a:effectLst/>
                <a:latin typeface="Menlo" panose="020B0609030804020204" pitchFamily="49" charset="0"/>
              </a:rPr>
              <a:t> </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vitest</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p>
          <a:p>
            <a:pPr>
              <a:lnSpc>
                <a:spcPct val="110000"/>
              </a:lnSpc>
              <a:buNone/>
            </a:pPr>
            <a:r>
              <a:rPr lang="en-US" b="0">
                <a:solidFill>
                  <a:srgbClr val="AF00DB"/>
                </a:solidFill>
                <a:effectLst/>
                <a:latin typeface="Menlo" panose="020B0609030804020204" pitchFamily="49" charset="0"/>
              </a:rPr>
              <a:t>import</a:t>
            </a:r>
            <a:r>
              <a:rPr lang="en-US" b="0">
                <a:solidFill>
                  <a:srgbClr val="3B3B3B"/>
                </a:solidFill>
                <a:effectLst/>
                <a:latin typeface="Menlo" panose="020B0609030804020204" pitchFamily="49" charset="0"/>
              </a:rPr>
              <a:t> { </a:t>
            </a:r>
            <a:r>
              <a:rPr lang="en-US" b="0" err="1">
                <a:solidFill>
                  <a:srgbClr val="001080"/>
                </a:solidFill>
                <a:effectLst/>
                <a:latin typeface="Menlo" panose="020B0609030804020204" pitchFamily="49" charset="0"/>
              </a:rPr>
              <a:t>TranscriptDB</a:t>
            </a:r>
            <a:r>
              <a:rPr lang="en-US" b="0">
                <a:solidFill>
                  <a:srgbClr val="3B3B3B"/>
                </a:solidFill>
                <a:effectLst/>
                <a:latin typeface="Menlo" panose="020B0609030804020204" pitchFamily="49" charset="0"/>
              </a:rPr>
              <a:t>, </a:t>
            </a:r>
            <a:r>
              <a:rPr lang="en-US" b="0">
                <a:solidFill>
                  <a:srgbClr val="AF00DB"/>
                </a:solidFill>
                <a:effectLst/>
                <a:latin typeface="Menlo" panose="020B0609030804020204" pitchFamily="49" charset="0"/>
              </a:rPr>
              <a:t>type</a:t>
            </a:r>
            <a:r>
              <a:rPr lang="en-US" b="0">
                <a:solidFill>
                  <a:srgbClr val="3B3B3B"/>
                </a:solidFill>
                <a:effectLst/>
                <a:latin typeface="Menlo" panose="020B0609030804020204" pitchFamily="49" charset="0"/>
              </a:rPr>
              <a:t> </a:t>
            </a:r>
            <a:r>
              <a:rPr lang="en-US" b="0" err="1">
                <a:solidFill>
                  <a:srgbClr val="001080"/>
                </a:solidFill>
                <a:effectLst/>
                <a:latin typeface="Menlo" panose="020B0609030804020204" pitchFamily="49" charset="0"/>
              </a:rPr>
              <a:t>TranscriptService</a:t>
            </a:r>
            <a:r>
              <a:rPr lang="en-US" b="0">
                <a:solidFill>
                  <a:srgbClr val="3B3B3B"/>
                </a:solidFill>
                <a:effectLst/>
                <a:latin typeface="Menlo" panose="020B0609030804020204" pitchFamily="49" charset="0"/>
              </a:rPr>
              <a:t> } </a:t>
            </a:r>
            <a:r>
              <a:rPr lang="en-US" b="0">
                <a:solidFill>
                  <a:srgbClr val="AF00DB"/>
                </a:solidFill>
                <a:effectLst/>
                <a:latin typeface="Menlo" panose="020B0609030804020204" pitchFamily="49" charset="0"/>
              </a:rPr>
              <a:t>from</a:t>
            </a:r>
            <a:r>
              <a:rPr lang="en-US" b="0">
                <a:solidFill>
                  <a:srgbClr val="3B3B3B"/>
                </a:solidFill>
                <a:effectLst/>
                <a:latin typeface="Menlo" panose="020B0609030804020204" pitchFamily="49" charset="0"/>
              </a:rPr>
              <a:t> </a:t>
            </a:r>
            <a:r>
              <a:rPr lang="en-US" b="0">
                <a:solidFill>
                  <a:srgbClr val="A31515"/>
                </a:solidFill>
                <a:effectLst/>
                <a:latin typeface="Menlo" panose="020B0609030804020204" pitchFamily="49" charset="0"/>
              </a:rPr>
              <a:t>‘./</a:t>
            </a:r>
            <a:r>
              <a:rPr lang="en-US" err="1">
                <a:solidFill>
                  <a:srgbClr val="A31515"/>
                </a:solidFill>
                <a:latin typeface="Menlo" panose="020B0609030804020204" pitchFamily="49" charset="0"/>
              </a:rPr>
              <a:t>transcript.service</a:t>
            </a:r>
            <a:r>
              <a:rPr lang="en-US" b="0" err="1">
                <a:solidFill>
                  <a:srgbClr val="A31515"/>
                </a:solidFill>
                <a:effectLst/>
                <a:latin typeface="Menlo" panose="020B0609030804020204" pitchFamily="49" charset="0"/>
              </a:rPr>
              <a:t>.ts</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p>
          <a:p>
            <a:pPr>
              <a:lnSpc>
                <a:spcPct val="110000"/>
              </a:lnSpc>
              <a:buNone/>
            </a:pPr>
            <a:br>
              <a:rPr lang="en-US" b="0">
                <a:solidFill>
                  <a:srgbClr val="3B3B3B"/>
                </a:solidFill>
                <a:effectLst/>
                <a:latin typeface="Menlo" panose="020B0609030804020204" pitchFamily="49" charset="0"/>
              </a:rPr>
            </a:br>
            <a:r>
              <a:rPr lang="en-US" b="0">
                <a:solidFill>
                  <a:srgbClr val="0000FF"/>
                </a:solidFill>
                <a:effectLst/>
                <a:latin typeface="Menlo" panose="020B0609030804020204" pitchFamily="49" charset="0"/>
              </a:rPr>
              <a:t>let</a:t>
            </a:r>
            <a:r>
              <a:rPr lang="en-US" b="0">
                <a:solidFill>
                  <a:srgbClr val="3B3B3B"/>
                </a:solidFill>
                <a:effectLst/>
                <a:latin typeface="Menlo" panose="020B0609030804020204" pitchFamily="49" charset="0"/>
              </a:rPr>
              <a:t> </a:t>
            </a:r>
            <a:r>
              <a:rPr lang="en-US" b="0" err="1">
                <a:solidFill>
                  <a:srgbClr val="001080"/>
                </a:solidFill>
                <a:effectLst/>
                <a:latin typeface="Menlo" panose="020B0609030804020204" pitchFamily="49" charset="0"/>
              </a:rPr>
              <a:t>db</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err="1">
                <a:solidFill>
                  <a:srgbClr val="267F99"/>
                </a:solidFill>
                <a:effectLst/>
                <a:latin typeface="Menlo" panose="020B0609030804020204" pitchFamily="49" charset="0"/>
              </a:rPr>
              <a:t>TranscriptService</a:t>
            </a:r>
            <a:r>
              <a:rPr lang="en-US" b="0">
                <a:solidFill>
                  <a:srgbClr val="3B3B3B"/>
                </a:solidFill>
                <a:effectLst/>
                <a:latin typeface="Menlo" panose="020B0609030804020204" pitchFamily="49" charset="0"/>
              </a:rPr>
              <a:t>;</a:t>
            </a:r>
          </a:p>
          <a:p>
            <a:pPr>
              <a:lnSpc>
                <a:spcPct val="110000"/>
              </a:lnSpc>
              <a:buNone/>
            </a:pPr>
            <a:r>
              <a:rPr lang="en-US" b="0" err="1">
                <a:solidFill>
                  <a:srgbClr val="795E26"/>
                </a:solidFill>
                <a:effectLst/>
                <a:latin typeface="Menlo" panose="020B0609030804020204" pitchFamily="49" charset="0"/>
              </a:rPr>
              <a:t>beforeEach</a:t>
            </a:r>
            <a:r>
              <a:rPr lang="en-US" b="0">
                <a:solidFill>
                  <a:srgbClr val="3B3B3B"/>
                </a:solidFill>
                <a:effectLst/>
                <a:latin typeface="Menlo" panose="020B0609030804020204" pitchFamily="49" charset="0"/>
              </a:rPr>
              <a:t>(()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p>
          <a:p>
            <a:pPr>
              <a:lnSpc>
                <a:spcPct val="110000"/>
              </a:lnSpc>
              <a:buNone/>
            </a:pPr>
            <a:r>
              <a:rPr lang="en-US" b="0">
                <a:solidFill>
                  <a:srgbClr val="001080"/>
                </a:solidFill>
                <a:effectLst/>
                <a:latin typeface="Menlo" panose="020B0609030804020204" pitchFamily="49" charset="0"/>
              </a:rPr>
              <a:t>  </a:t>
            </a:r>
            <a:r>
              <a:rPr lang="en-US" b="0" err="1">
                <a:solidFill>
                  <a:srgbClr val="001080"/>
                </a:solidFill>
                <a:effectLst/>
                <a:latin typeface="Menlo" panose="020B0609030804020204" pitchFamily="49" charset="0"/>
              </a:rPr>
              <a:t>db</a:t>
            </a:r>
            <a:r>
              <a:rPr lang="en-US" b="0">
                <a:solidFill>
                  <a:srgbClr val="3B3B3B"/>
                </a:solidFill>
                <a:effectLst/>
                <a:latin typeface="Menlo" panose="020B0609030804020204" pitchFamily="49" charset="0"/>
              </a:rPr>
              <a:t> </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a:solidFill>
                  <a:srgbClr val="0000FF"/>
                </a:solidFill>
                <a:effectLst/>
                <a:latin typeface="Menlo" panose="020B0609030804020204" pitchFamily="49" charset="0"/>
              </a:rPr>
              <a:t>new</a:t>
            </a:r>
            <a:r>
              <a:rPr lang="en-US" b="0">
                <a:solidFill>
                  <a:srgbClr val="3B3B3B"/>
                </a:solidFill>
                <a:effectLst/>
                <a:latin typeface="Menlo" panose="020B0609030804020204" pitchFamily="49" charset="0"/>
              </a:rPr>
              <a:t> </a:t>
            </a:r>
            <a:r>
              <a:rPr lang="en-US" b="0" err="1">
                <a:solidFill>
                  <a:srgbClr val="267F99"/>
                </a:solidFill>
                <a:effectLst/>
                <a:latin typeface="Menlo" panose="020B0609030804020204" pitchFamily="49" charset="0"/>
              </a:rPr>
              <a:t>TranscriptDB</a:t>
            </a:r>
            <a:r>
              <a:rPr lang="en-US" b="0">
                <a:solidFill>
                  <a:srgbClr val="3B3B3B"/>
                </a:solidFill>
                <a:effectLst/>
                <a:latin typeface="Menlo" panose="020B0609030804020204" pitchFamily="49" charset="0"/>
              </a:rPr>
              <a:t>();</a:t>
            </a:r>
          </a:p>
          <a:p>
            <a:pPr>
              <a:lnSpc>
                <a:spcPct val="110000"/>
              </a:lnSpc>
              <a:buNone/>
            </a:pPr>
            <a:r>
              <a:rPr lang="en-US" b="0">
                <a:solidFill>
                  <a:srgbClr val="3B3B3B"/>
                </a:solidFill>
                <a:effectLst/>
                <a:latin typeface="Menlo" panose="020B0609030804020204" pitchFamily="49" charset="0"/>
              </a:rPr>
              <a:t>});</a:t>
            </a:r>
          </a:p>
          <a:p>
            <a:pPr>
              <a:lnSpc>
                <a:spcPct val="110000"/>
              </a:lnSpc>
              <a:buNone/>
            </a:pPr>
            <a:br>
              <a:rPr lang="en-US" b="0">
                <a:solidFill>
                  <a:srgbClr val="3B3B3B"/>
                </a:solidFill>
                <a:effectLst/>
                <a:latin typeface="Menlo" panose="020B0609030804020204" pitchFamily="49" charset="0"/>
              </a:rPr>
            </a:br>
            <a:r>
              <a:rPr lang="en-US" b="0">
                <a:solidFill>
                  <a:srgbClr val="795E26"/>
                </a:solidFill>
                <a:effectLst/>
                <a:latin typeface="Menlo" panose="020B0609030804020204" pitchFamily="49" charset="0"/>
              </a:rPr>
              <a:t>describe</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addStudent</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 ()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p>
          <a:p>
            <a:pPr>
              <a:lnSpc>
                <a:spcPct val="110000"/>
              </a:lnSpc>
              <a:buNone/>
            </a:pPr>
            <a:r>
              <a:rPr lang="en-US" b="0">
                <a:solidFill>
                  <a:srgbClr val="795E26"/>
                </a:solidFill>
                <a:effectLst/>
                <a:latin typeface="Menlo" panose="020B0609030804020204" pitchFamily="49" charset="0"/>
              </a:rPr>
              <a:t>  it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'should add a student to the database and return their id'</a:t>
            </a:r>
            <a:r>
              <a:rPr lang="en-US" b="0">
                <a:solidFill>
                  <a:srgbClr val="3B3B3B"/>
                </a:solidFill>
                <a:effectLst/>
                <a:latin typeface="Menlo" panose="020B0609030804020204" pitchFamily="49" charset="0"/>
              </a:rPr>
              <a:t>, ()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p>
          <a:p>
            <a:pPr>
              <a:lnSpc>
                <a:spcPct val="110000"/>
              </a:lnSpc>
              <a:buNone/>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db</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nameToIDs</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blair</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toStrictEqual</a:t>
            </a:r>
            <a:r>
              <a:rPr lang="en-US" b="0">
                <a:solidFill>
                  <a:srgbClr val="3B3B3B"/>
                </a:solidFill>
                <a:effectLst/>
                <a:latin typeface="Menlo" panose="020B0609030804020204" pitchFamily="49" charset="0"/>
              </a:rPr>
              <a:t>([]);</a:t>
            </a:r>
          </a:p>
          <a:p>
            <a:pPr>
              <a:lnSpc>
                <a:spcPct val="110000"/>
              </a:lnSpc>
              <a:buNone/>
            </a:pPr>
            <a:r>
              <a:rPr lang="en-US" b="0">
                <a:solidFill>
                  <a:srgbClr val="0000FF"/>
                </a:solidFill>
                <a:effectLst/>
                <a:latin typeface="Menlo" panose="020B0609030804020204" pitchFamily="49" charset="0"/>
              </a:rPr>
              <a:t>    const</a:t>
            </a:r>
            <a:r>
              <a:rPr lang="en-US" b="0">
                <a:solidFill>
                  <a:srgbClr val="3B3B3B"/>
                </a:solidFill>
                <a:effectLst/>
                <a:latin typeface="Menlo" panose="020B0609030804020204" pitchFamily="49" charset="0"/>
              </a:rPr>
              <a:t> </a:t>
            </a:r>
            <a:r>
              <a:rPr lang="en-US" b="0">
                <a:solidFill>
                  <a:srgbClr val="0070C1"/>
                </a:solidFill>
                <a:effectLst/>
                <a:latin typeface="Menlo" panose="020B0609030804020204" pitchFamily="49" charset="0"/>
              </a:rPr>
              <a:t>id1</a:t>
            </a:r>
            <a:r>
              <a:rPr lang="en-US" b="0">
                <a:solidFill>
                  <a:srgbClr val="3B3B3B"/>
                </a:solidFill>
                <a:effectLst/>
                <a:latin typeface="Menlo" panose="020B0609030804020204" pitchFamily="49" charset="0"/>
              </a:rPr>
              <a:t> </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err="1">
                <a:solidFill>
                  <a:srgbClr val="001080"/>
                </a:solidFill>
                <a:effectLst/>
                <a:latin typeface="Menlo" panose="020B0609030804020204" pitchFamily="49" charset="0"/>
              </a:rPr>
              <a:t>db</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addStudent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blair</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p>
          <a:p>
            <a:pPr>
              <a:lnSpc>
                <a:spcPct val="110000"/>
              </a:lnSpc>
              <a:buNone/>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db</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nameToIDs</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blair</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toStrictEqual</a:t>
            </a:r>
            <a:r>
              <a:rPr lang="en-US" b="0">
                <a:solidFill>
                  <a:srgbClr val="3B3B3B"/>
                </a:solidFill>
                <a:effectLst/>
                <a:latin typeface="Menlo" panose="020B0609030804020204" pitchFamily="49" charset="0"/>
              </a:rPr>
              <a:t>([</a:t>
            </a:r>
            <a:r>
              <a:rPr lang="en-US" b="0">
                <a:solidFill>
                  <a:srgbClr val="0070C1"/>
                </a:solidFill>
                <a:effectLst/>
                <a:latin typeface="Menlo" panose="020B0609030804020204" pitchFamily="49" charset="0"/>
              </a:rPr>
              <a:t>id1</a:t>
            </a:r>
            <a:r>
              <a:rPr lang="en-US" b="0">
                <a:solidFill>
                  <a:srgbClr val="3B3B3B"/>
                </a:solidFill>
                <a:effectLst/>
                <a:latin typeface="Menlo" panose="020B0609030804020204" pitchFamily="49" charset="0"/>
              </a:rPr>
              <a:t>]);</a:t>
            </a:r>
          </a:p>
          <a:p>
            <a:pPr>
              <a:lnSpc>
                <a:spcPct val="110000"/>
              </a:lnSpc>
              <a:buNone/>
            </a:pPr>
            <a:r>
              <a:rPr lang="en-US" b="0">
                <a:solidFill>
                  <a:srgbClr val="3B3B3B"/>
                </a:solidFill>
                <a:effectLst/>
                <a:latin typeface="Menlo" panose="020B0609030804020204" pitchFamily="49" charset="0"/>
              </a:rPr>
              <a:t>  });</a:t>
            </a:r>
          </a:p>
          <a:p>
            <a:pPr>
              <a:lnSpc>
                <a:spcPct val="110000"/>
              </a:lnSpc>
              <a:buNone/>
            </a:pPr>
            <a:r>
              <a:rPr lang="en-US" b="0">
                <a:solidFill>
                  <a:srgbClr val="3B3B3B"/>
                </a:solidFill>
                <a:effectLst/>
                <a:latin typeface="Menlo" panose="020B0609030804020204" pitchFamily="49" charset="0"/>
              </a:rPr>
              <a:t>});</a:t>
            </a:r>
          </a:p>
        </p:txBody>
      </p:sp>
      <p:sp>
        <p:nvSpPr>
          <p:cNvPr id="5" name="AutoShape 9">
            <a:extLst>
              <a:ext uri="{FF2B5EF4-FFF2-40B4-BE49-F238E27FC236}">
                <a16:creationId xmlns:a16="http://schemas.microsoft.com/office/drawing/2014/main" id="{AF85B16A-04D9-DF0C-509D-4D79C136B30D}"/>
              </a:ext>
            </a:extLst>
          </p:cNvPr>
          <p:cNvSpPr>
            <a:spLocks/>
          </p:cNvSpPr>
          <p:nvPr/>
        </p:nvSpPr>
        <p:spPr bwMode="auto">
          <a:xfrm>
            <a:off x="6096000" y="2886542"/>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6" name="Straight Arrow Connector 5">
            <a:extLst>
              <a:ext uri="{FF2B5EF4-FFF2-40B4-BE49-F238E27FC236}">
                <a16:creationId xmlns:a16="http://schemas.microsoft.com/office/drawing/2014/main" id="{9F6157C4-D706-A6A4-F33D-2D9F2577A066}"/>
              </a:ext>
            </a:extLst>
          </p:cNvPr>
          <p:cNvCxnSpPr>
            <a:stCxn id="5" idx="1"/>
          </p:cNvCxnSpPr>
          <p:nvPr/>
        </p:nvCxnSpPr>
        <p:spPr>
          <a:xfrm flipH="1">
            <a:off x="4480234" y="3529053"/>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30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73353-024C-E387-571D-EAE75A42044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6049A3-05AC-0B86-FBAE-C17E03090360}"/>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15</a:t>
            </a:fld>
            <a:endParaRPr lang="en-US"/>
          </a:p>
        </p:txBody>
      </p:sp>
      <p:sp>
        <p:nvSpPr>
          <p:cNvPr id="2" name="Title 1">
            <a:extLst>
              <a:ext uri="{FF2B5EF4-FFF2-40B4-BE49-F238E27FC236}">
                <a16:creationId xmlns:a16="http://schemas.microsoft.com/office/drawing/2014/main" id="{F9D72F16-CE3C-BB5F-5775-5727645FEA41}"/>
              </a:ext>
            </a:extLst>
          </p:cNvPr>
          <p:cNvSpPr>
            <a:spLocks noGrp="1"/>
          </p:cNvSpPr>
          <p:nvPr>
            <p:ph type="title"/>
          </p:nvPr>
        </p:nvSpPr>
        <p:spPr>
          <a:xfrm>
            <a:off x="838200" y="18255"/>
            <a:ext cx="10515600" cy="1325563"/>
          </a:xfrm>
        </p:spPr>
        <p:txBody>
          <a:bodyPr/>
          <a:lstStyle/>
          <a:p>
            <a:r>
              <a:rPr lang="en-US"/>
              <a:t>Turning testable behaviors into </a:t>
            </a:r>
            <a:r>
              <a:rPr lang="en-US" err="1"/>
              <a:t>Vitest</a:t>
            </a:r>
            <a:r>
              <a:rPr lang="en-US"/>
              <a:t> tests</a:t>
            </a:r>
          </a:p>
        </p:txBody>
      </p:sp>
      <p:sp>
        <p:nvSpPr>
          <p:cNvPr id="4" name="TextBox 3">
            <a:extLst>
              <a:ext uri="{FF2B5EF4-FFF2-40B4-BE49-F238E27FC236}">
                <a16:creationId xmlns:a16="http://schemas.microsoft.com/office/drawing/2014/main" id="{1AAB4B6B-8610-4740-EFD8-C8B60EA4EE8E}"/>
              </a:ext>
            </a:extLst>
          </p:cNvPr>
          <p:cNvSpPr txBox="1"/>
          <p:nvPr/>
        </p:nvSpPr>
        <p:spPr>
          <a:xfrm>
            <a:off x="744069" y="1555036"/>
            <a:ext cx="11354146" cy="40333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10000"/>
              </a:lnSpc>
              <a:buNone/>
            </a:pPr>
            <a:r>
              <a:rPr lang="en-US" b="0">
                <a:solidFill>
                  <a:srgbClr val="795E26"/>
                </a:solidFill>
                <a:effectLst/>
                <a:latin typeface="Menlo" panose="020B0609030804020204" pitchFamily="49" charset="0"/>
              </a:rPr>
              <a:t>describe</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addStudent</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 ()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p>
          <a:p>
            <a:pPr>
              <a:lnSpc>
                <a:spcPct val="110000"/>
              </a:lnSpc>
              <a:buNone/>
            </a:pPr>
            <a:r>
              <a:rPr lang="en-US" b="0">
                <a:solidFill>
                  <a:srgbClr val="795E26"/>
                </a:solidFill>
                <a:effectLst/>
                <a:latin typeface="Menlo" panose="020B0609030804020204" pitchFamily="49" charset="0"/>
              </a:rPr>
              <a:t>  it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'should add a student to the database and return their id'</a:t>
            </a:r>
            <a:r>
              <a:rPr lang="en-US" b="0">
                <a:solidFill>
                  <a:srgbClr val="3B3B3B"/>
                </a:solidFill>
                <a:effectLst/>
                <a:latin typeface="Menlo" panose="020B0609030804020204" pitchFamily="49" charset="0"/>
              </a:rPr>
              <a:t>, ()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endParaRPr lang="en-US" b="0">
              <a:solidFill>
                <a:srgbClr val="795E26"/>
              </a:solidFill>
              <a:effectLst/>
              <a:latin typeface="Menlo" panose="020B0609030804020204" pitchFamily="49" charset="0"/>
            </a:endParaRPr>
          </a:p>
          <a:p>
            <a:pPr>
              <a:lnSpc>
                <a:spcPct val="110000"/>
              </a:lnSpc>
              <a:buNone/>
            </a:pPr>
            <a:endParaRPr lang="en-US" b="0">
              <a:solidFill>
                <a:srgbClr val="795E26"/>
              </a:solidFill>
              <a:effectLst/>
              <a:latin typeface="Menlo" panose="020B0609030804020204" pitchFamily="49" charset="0"/>
            </a:endParaRPr>
          </a:p>
          <a:p>
            <a:pPr>
              <a:lnSpc>
                <a:spcPct val="110000"/>
              </a:lnSpc>
              <a:buNone/>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db</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nameToIDs</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blair</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toStrictEqual</a:t>
            </a:r>
            <a:r>
              <a:rPr lang="en-US" b="0">
                <a:solidFill>
                  <a:srgbClr val="3B3B3B"/>
                </a:solidFill>
                <a:effectLst/>
                <a:latin typeface="Menlo" panose="020B0609030804020204" pitchFamily="49" charset="0"/>
              </a:rPr>
              <a:t>([]);</a:t>
            </a:r>
          </a:p>
          <a:p>
            <a:pPr>
              <a:lnSpc>
                <a:spcPct val="110000"/>
              </a:lnSpc>
              <a:buNone/>
            </a:pPr>
            <a:endParaRPr lang="en-US" b="0">
              <a:solidFill>
                <a:srgbClr val="0000FF"/>
              </a:solidFill>
              <a:effectLst/>
              <a:latin typeface="Menlo" panose="020B0609030804020204" pitchFamily="49" charset="0"/>
            </a:endParaRPr>
          </a:p>
          <a:p>
            <a:pPr>
              <a:lnSpc>
                <a:spcPct val="110000"/>
              </a:lnSpc>
              <a:buNone/>
            </a:pPr>
            <a:endParaRPr lang="en-US">
              <a:solidFill>
                <a:srgbClr val="0000FF"/>
              </a:solidFill>
              <a:latin typeface="Menlo" panose="020B0609030804020204" pitchFamily="49" charset="0"/>
            </a:endParaRPr>
          </a:p>
          <a:p>
            <a:pPr>
              <a:lnSpc>
                <a:spcPct val="110000"/>
              </a:lnSpc>
              <a:buNone/>
            </a:pPr>
            <a:r>
              <a:rPr lang="en-US" b="0">
                <a:solidFill>
                  <a:srgbClr val="0000FF"/>
                </a:solidFill>
                <a:effectLst/>
                <a:latin typeface="Menlo" panose="020B0609030804020204" pitchFamily="49" charset="0"/>
              </a:rPr>
              <a:t>    const</a:t>
            </a:r>
            <a:r>
              <a:rPr lang="en-US" b="0">
                <a:solidFill>
                  <a:srgbClr val="3B3B3B"/>
                </a:solidFill>
                <a:effectLst/>
                <a:latin typeface="Menlo" panose="020B0609030804020204" pitchFamily="49" charset="0"/>
              </a:rPr>
              <a:t> </a:t>
            </a:r>
            <a:r>
              <a:rPr lang="en-US" b="0">
                <a:solidFill>
                  <a:srgbClr val="0070C1"/>
                </a:solidFill>
                <a:effectLst/>
                <a:latin typeface="Menlo" panose="020B0609030804020204" pitchFamily="49" charset="0"/>
              </a:rPr>
              <a:t>id1</a:t>
            </a:r>
            <a:r>
              <a:rPr lang="en-US" b="0">
                <a:solidFill>
                  <a:srgbClr val="3B3B3B"/>
                </a:solidFill>
                <a:effectLst/>
                <a:latin typeface="Menlo" panose="020B0609030804020204" pitchFamily="49" charset="0"/>
              </a:rPr>
              <a:t> </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err="1">
                <a:solidFill>
                  <a:srgbClr val="001080"/>
                </a:solidFill>
                <a:effectLst/>
                <a:latin typeface="Menlo" panose="020B0609030804020204" pitchFamily="49" charset="0"/>
              </a:rPr>
              <a:t>db</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addStudent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blair</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p>
          <a:p>
            <a:pPr>
              <a:lnSpc>
                <a:spcPct val="110000"/>
              </a:lnSpc>
              <a:buNone/>
            </a:pPr>
            <a:endParaRPr lang="en-US" b="0">
              <a:solidFill>
                <a:srgbClr val="795E26"/>
              </a:solidFill>
              <a:effectLst/>
              <a:latin typeface="Menlo" panose="020B0609030804020204" pitchFamily="49" charset="0"/>
            </a:endParaRPr>
          </a:p>
          <a:p>
            <a:pPr>
              <a:lnSpc>
                <a:spcPct val="110000"/>
              </a:lnSpc>
              <a:buNone/>
            </a:pPr>
            <a:endParaRPr lang="en-US">
              <a:solidFill>
                <a:srgbClr val="795E26"/>
              </a:solidFill>
              <a:latin typeface="Menlo" panose="020B0609030804020204" pitchFamily="49" charset="0"/>
            </a:endParaRPr>
          </a:p>
          <a:p>
            <a:pPr>
              <a:lnSpc>
                <a:spcPct val="110000"/>
              </a:lnSpc>
              <a:buNone/>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db</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nameToIDs</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blair</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toStrictEqual</a:t>
            </a:r>
            <a:r>
              <a:rPr lang="en-US" b="0">
                <a:solidFill>
                  <a:srgbClr val="3B3B3B"/>
                </a:solidFill>
                <a:effectLst/>
                <a:latin typeface="Menlo" panose="020B0609030804020204" pitchFamily="49" charset="0"/>
              </a:rPr>
              <a:t>([</a:t>
            </a:r>
            <a:r>
              <a:rPr lang="en-US" b="0">
                <a:solidFill>
                  <a:srgbClr val="0070C1"/>
                </a:solidFill>
                <a:effectLst/>
                <a:latin typeface="Menlo" panose="020B0609030804020204" pitchFamily="49" charset="0"/>
              </a:rPr>
              <a:t>id1</a:t>
            </a:r>
            <a:r>
              <a:rPr lang="en-US" b="0">
                <a:solidFill>
                  <a:srgbClr val="3B3B3B"/>
                </a:solidFill>
                <a:effectLst/>
                <a:latin typeface="Menlo" panose="020B0609030804020204" pitchFamily="49" charset="0"/>
              </a:rPr>
              <a:t>]);</a:t>
            </a:r>
          </a:p>
          <a:p>
            <a:pPr>
              <a:lnSpc>
                <a:spcPct val="110000"/>
              </a:lnSpc>
              <a:buNone/>
            </a:pPr>
            <a:endParaRPr lang="en-US" b="0">
              <a:solidFill>
                <a:srgbClr val="3B3B3B"/>
              </a:solidFill>
              <a:effectLst/>
              <a:latin typeface="Menlo" panose="020B0609030804020204" pitchFamily="49" charset="0"/>
            </a:endParaRPr>
          </a:p>
          <a:p>
            <a:pPr>
              <a:lnSpc>
                <a:spcPct val="110000"/>
              </a:lnSpc>
              <a:buNone/>
            </a:pPr>
            <a:r>
              <a:rPr lang="en-US" b="0">
                <a:solidFill>
                  <a:srgbClr val="3B3B3B"/>
                </a:solidFill>
                <a:effectLst/>
                <a:latin typeface="Menlo" panose="020B0609030804020204" pitchFamily="49" charset="0"/>
              </a:rPr>
              <a:t>  });</a:t>
            </a:r>
          </a:p>
          <a:p>
            <a:pPr>
              <a:lnSpc>
                <a:spcPct val="110000"/>
              </a:lnSpc>
              <a:buNone/>
            </a:pPr>
            <a:r>
              <a:rPr lang="en-US" b="0">
                <a:solidFill>
                  <a:srgbClr val="3B3B3B"/>
                </a:solidFill>
                <a:effectLst/>
                <a:latin typeface="Menlo" panose="020B0609030804020204" pitchFamily="49" charset="0"/>
              </a:rPr>
              <a:t>});</a:t>
            </a:r>
          </a:p>
        </p:txBody>
      </p:sp>
      <p:sp>
        <p:nvSpPr>
          <p:cNvPr id="5" name="AutoShape 9">
            <a:extLst>
              <a:ext uri="{FF2B5EF4-FFF2-40B4-BE49-F238E27FC236}">
                <a16:creationId xmlns:a16="http://schemas.microsoft.com/office/drawing/2014/main" id="{6298A618-1292-DDF1-02AF-101CB3FFD8A8}"/>
              </a:ext>
            </a:extLst>
          </p:cNvPr>
          <p:cNvSpPr>
            <a:spLocks/>
          </p:cNvSpPr>
          <p:nvPr/>
        </p:nvSpPr>
        <p:spPr bwMode="auto">
          <a:xfrm>
            <a:off x="8610600" y="2251669"/>
            <a:ext cx="3496061" cy="796332"/>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verify)</a:t>
            </a:r>
          </a:p>
        </p:txBody>
      </p:sp>
      <p:cxnSp>
        <p:nvCxnSpPr>
          <p:cNvPr id="6" name="Straight Arrow Connector 5">
            <a:extLst>
              <a:ext uri="{FF2B5EF4-FFF2-40B4-BE49-F238E27FC236}">
                <a16:creationId xmlns:a16="http://schemas.microsoft.com/office/drawing/2014/main" id="{2DB4ABBD-97D1-C096-474C-852FC03376FB}"/>
              </a:ext>
            </a:extLst>
          </p:cNvPr>
          <p:cNvCxnSpPr>
            <a:cxnSpLocks/>
            <a:stCxn id="5" idx="1"/>
          </p:cNvCxnSpPr>
          <p:nvPr/>
        </p:nvCxnSpPr>
        <p:spPr>
          <a:xfrm flipH="1">
            <a:off x="8059615" y="2649835"/>
            <a:ext cx="550985"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AutoShape 9">
            <a:extLst>
              <a:ext uri="{FF2B5EF4-FFF2-40B4-BE49-F238E27FC236}">
                <a16:creationId xmlns:a16="http://schemas.microsoft.com/office/drawing/2014/main" id="{E7E69513-27BB-856D-C3D2-6FC0847A087F}"/>
              </a:ext>
            </a:extLst>
          </p:cNvPr>
          <p:cNvSpPr>
            <a:spLocks/>
          </p:cNvSpPr>
          <p:nvPr/>
        </p:nvSpPr>
        <p:spPr bwMode="auto">
          <a:xfrm>
            <a:off x="8610600" y="3205808"/>
            <a:ext cx="3496061" cy="796332"/>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a:t>
            </a:r>
          </a:p>
        </p:txBody>
      </p:sp>
      <p:cxnSp>
        <p:nvCxnSpPr>
          <p:cNvPr id="11" name="Straight Arrow Connector 10">
            <a:extLst>
              <a:ext uri="{FF2B5EF4-FFF2-40B4-BE49-F238E27FC236}">
                <a16:creationId xmlns:a16="http://schemas.microsoft.com/office/drawing/2014/main" id="{653CE71B-6C2A-B1C8-70FC-E72681DCBB3E}"/>
              </a:ext>
            </a:extLst>
          </p:cNvPr>
          <p:cNvCxnSpPr>
            <a:cxnSpLocks/>
            <a:stCxn id="10" idx="1"/>
          </p:cNvCxnSpPr>
          <p:nvPr/>
        </p:nvCxnSpPr>
        <p:spPr>
          <a:xfrm flipH="1">
            <a:off x="6359769" y="3603974"/>
            <a:ext cx="2250831"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AutoShape 9">
            <a:extLst>
              <a:ext uri="{FF2B5EF4-FFF2-40B4-BE49-F238E27FC236}">
                <a16:creationId xmlns:a16="http://schemas.microsoft.com/office/drawing/2014/main" id="{6DC10A29-E4CB-D706-2A7D-493CD6C764FA}"/>
              </a:ext>
            </a:extLst>
          </p:cNvPr>
          <p:cNvSpPr>
            <a:spLocks/>
          </p:cNvSpPr>
          <p:nvPr/>
        </p:nvSpPr>
        <p:spPr bwMode="auto">
          <a:xfrm>
            <a:off x="8610600" y="4126176"/>
            <a:ext cx="3496061" cy="796332"/>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a:t>
            </a:r>
          </a:p>
        </p:txBody>
      </p:sp>
      <p:cxnSp>
        <p:nvCxnSpPr>
          <p:cNvPr id="14" name="Straight Arrow Connector 13">
            <a:extLst>
              <a:ext uri="{FF2B5EF4-FFF2-40B4-BE49-F238E27FC236}">
                <a16:creationId xmlns:a16="http://schemas.microsoft.com/office/drawing/2014/main" id="{8BE86B85-1CEB-78C2-A223-E8AA258E9936}"/>
              </a:ext>
            </a:extLst>
          </p:cNvPr>
          <p:cNvCxnSpPr>
            <a:cxnSpLocks/>
            <a:stCxn id="13" idx="1"/>
          </p:cNvCxnSpPr>
          <p:nvPr/>
        </p:nvCxnSpPr>
        <p:spPr>
          <a:xfrm flipH="1">
            <a:off x="8059615" y="4524342"/>
            <a:ext cx="550985"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6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ED3ED-EB28-C90D-F454-85BBD3F8B49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86BEA1-3FE5-822E-8442-D5BE3D693547}"/>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16</a:t>
            </a:fld>
            <a:endParaRPr lang="en-US"/>
          </a:p>
        </p:txBody>
      </p:sp>
      <p:sp>
        <p:nvSpPr>
          <p:cNvPr id="2" name="Title 1">
            <a:extLst>
              <a:ext uri="{FF2B5EF4-FFF2-40B4-BE49-F238E27FC236}">
                <a16:creationId xmlns:a16="http://schemas.microsoft.com/office/drawing/2014/main" id="{28BAB9EE-A165-8787-43BA-A5D4F5AAA894}"/>
              </a:ext>
            </a:extLst>
          </p:cNvPr>
          <p:cNvSpPr>
            <a:spLocks noGrp="1"/>
          </p:cNvSpPr>
          <p:nvPr>
            <p:ph type="title"/>
          </p:nvPr>
        </p:nvSpPr>
        <p:spPr>
          <a:xfrm>
            <a:off x="838200" y="18255"/>
            <a:ext cx="10515600" cy="1325563"/>
          </a:xfrm>
        </p:spPr>
        <p:txBody>
          <a:bodyPr/>
          <a:lstStyle/>
          <a:p>
            <a:r>
              <a:rPr lang="en-US"/>
              <a:t>Turning testable behaviors into </a:t>
            </a:r>
            <a:r>
              <a:rPr lang="en-US" err="1"/>
              <a:t>Vitest</a:t>
            </a:r>
            <a:r>
              <a:rPr lang="en-US"/>
              <a:t> tests</a:t>
            </a:r>
          </a:p>
        </p:txBody>
      </p:sp>
      <p:sp>
        <p:nvSpPr>
          <p:cNvPr id="4" name="TextBox 3">
            <a:extLst>
              <a:ext uri="{FF2B5EF4-FFF2-40B4-BE49-F238E27FC236}">
                <a16:creationId xmlns:a16="http://schemas.microsoft.com/office/drawing/2014/main" id="{F610B0FB-ADBF-4939-C2F7-A320A490E1F4}"/>
              </a:ext>
            </a:extLst>
          </p:cNvPr>
          <p:cNvSpPr txBox="1"/>
          <p:nvPr/>
        </p:nvSpPr>
        <p:spPr>
          <a:xfrm>
            <a:off x="744069" y="1555036"/>
            <a:ext cx="11354146" cy="342395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10000"/>
              </a:lnSpc>
              <a:buNone/>
            </a:pPr>
            <a:r>
              <a:rPr lang="en-US" b="0">
                <a:solidFill>
                  <a:srgbClr val="795E26"/>
                </a:solidFill>
                <a:effectLst/>
                <a:latin typeface="Menlo" panose="020B0609030804020204" pitchFamily="49" charset="0"/>
              </a:rPr>
              <a:t>describe</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addStudent</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 ()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p>
          <a:p>
            <a:pPr>
              <a:lnSpc>
                <a:spcPct val="110000"/>
              </a:lnSpc>
            </a:pPr>
            <a:r>
              <a:rPr lang="en-US" b="0">
                <a:solidFill>
                  <a:srgbClr val="795E26"/>
                </a:solidFill>
                <a:effectLst/>
                <a:latin typeface="Menlo" panose="020B0609030804020204" pitchFamily="49" charset="0"/>
              </a:rPr>
              <a:t>  it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‘should return an ID distinct from any ID in the database'</a:t>
            </a:r>
            <a:r>
              <a:rPr lang="en-US" b="0">
                <a:solidFill>
                  <a:srgbClr val="3B3B3B"/>
                </a:solidFill>
                <a:effectLst/>
                <a:latin typeface="Menlo" panose="020B0609030804020204" pitchFamily="49" charset="0"/>
              </a:rPr>
              <a:t>, ()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endParaRPr lang="en-US" b="0">
              <a:solidFill>
                <a:srgbClr val="795E26"/>
              </a:solidFill>
              <a:effectLst/>
              <a:latin typeface="Menlo" panose="020B0609030804020204" pitchFamily="49" charset="0"/>
            </a:endParaRPr>
          </a:p>
          <a:p>
            <a:pPr>
              <a:lnSpc>
                <a:spcPct val="110000"/>
              </a:lnSpc>
              <a:buNone/>
            </a:pPr>
            <a:r>
              <a:rPr lang="en-US" b="0">
                <a:solidFill>
                  <a:srgbClr val="008000"/>
                </a:solidFill>
                <a:effectLst/>
                <a:latin typeface="Menlo" panose="020B0609030804020204" pitchFamily="49" charset="0"/>
              </a:rPr>
              <a:t>    // we'll add 3 students and check to see that their IDs are all different.</a:t>
            </a:r>
            <a:endParaRPr lang="en-US" b="0">
              <a:solidFill>
                <a:srgbClr val="3B3B3B"/>
              </a:solidFill>
              <a:effectLst/>
              <a:latin typeface="Menlo" panose="020B0609030804020204" pitchFamily="49" charset="0"/>
            </a:endParaRPr>
          </a:p>
          <a:p>
            <a:pPr>
              <a:lnSpc>
                <a:spcPct val="110000"/>
              </a:lnSpc>
              <a:buNone/>
            </a:pPr>
            <a:r>
              <a:rPr lang="en-US" b="0">
                <a:solidFill>
                  <a:srgbClr val="0000FF"/>
                </a:solidFill>
                <a:effectLst/>
                <a:latin typeface="Menlo" panose="020B0609030804020204" pitchFamily="49" charset="0"/>
              </a:rPr>
              <a:t>    const</a:t>
            </a:r>
            <a:r>
              <a:rPr lang="en-US" b="0">
                <a:solidFill>
                  <a:srgbClr val="3B3B3B"/>
                </a:solidFill>
                <a:effectLst/>
                <a:latin typeface="Menlo" panose="020B0609030804020204" pitchFamily="49" charset="0"/>
              </a:rPr>
              <a:t> </a:t>
            </a:r>
            <a:r>
              <a:rPr lang="en-US" b="0">
                <a:solidFill>
                  <a:srgbClr val="0070C1"/>
                </a:solidFill>
                <a:effectLst/>
                <a:latin typeface="Menlo" panose="020B0609030804020204" pitchFamily="49" charset="0"/>
              </a:rPr>
              <a:t>id1</a:t>
            </a:r>
            <a:r>
              <a:rPr lang="en-US" b="0">
                <a:solidFill>
                  <a:srgbClr val="3B3B3B"/>
                </a:solidFill>
                <a:effectLst/>
                <a:latin typeface="Menlo" panose="020B0609030804020204" pitchFamily="49" charset="0"/>
              </a:rPr>
              <a:t> </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err="1">
                <a:solidFill>
                  <a:srgbClr val="001080"/>
                </a:solidFill>
                <a:effectLst/>
                <a:latin typeface="Menlo" panose="020B0609030804020204" pitchFamily="49" charset="0"/>
              </a:rPr>
              <a:t>db</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addStudent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blair</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p>
          <a:p>
            <a:pPr>
              <a:lnSpc>
                <a:spcPct val="110000"/>
              </a:lnSpc>
              <a:buNone/>
            </a:pPr>
            <a:r>
              <a:rPr lang="en-US" b="0">
                <a:solidFill>
                  <a:srgbClr val="0000FF"/>
                </a:solidFill>
                <a:effectLst/>
                <a:latin typeface="Menlo" panose="020B0609030804020204" pitchFamily="49" charset="0"/>
              </a:rPr>
              <a:t>    const</a:t>
            </a:r>
            <a:r>
              <a:rPr lang="en-US" b="0">
                <a:solidFill>
                  <a:srgbClr val="3B3B3B"/>
                </a:solidFill>
                <a:effectLst/>
                <a:latin typeface="Menlo" panose="020B0609030804020204" pitchFamily="49" charset="0"/>
              </a:rPr>
              <a:t> </a:t>
            </a:r>
            <a:r>
              <a:rPr lang="en-US" b="0">
                <a:solidFill>
                  <a:srgbClr val="0070C1"/>
                </a:solidFill>
                <a:effectLst/>
                <a:latin typeface="Menlo" panose="020B0609030804020204" pitchFamily="49" charset="0"/>
              </a:rPr>
              <a:t>id2</a:t>
            </a:r>
            <a:r>
              <a:rPr lang="en-US" b="0">
                <a:solidFill>
                  <a:srgbClr val="3B3B3B"/>
                </a:solidFill>
                <a:effectLst/>
                <a:latin typeface="Menlo" panose="020B0609030804020204" pitchFamily="49" charset="0"/>
              </a:rPr>
              <a:t> </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err="1">
                <a:solidFill>
                  <a:srgbClr val="001080"/>
                </a:solidFill>
                <a:effectLst/>
                <a:latin typeface="Menlo" panose="020B0609030804020204" pitchFamily="49" charset="0"/>
              </a:rPr>
              <a:t>db</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addStudent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corey</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p>
          <a:p>
            <a:pPr>
              <a:lnSpc>
                <a:spcPct val="110000"/>
              </a:lnSpc>
              <a:buNone/>
            </a:pPr>
            <a:r>
              <a:rPr lang="en-US" b="0">
                <a:solidFill>
                  <a:srgbClr val="0000FF"/>
                </a:solidFill>
                <a:effectLst/>
                <a:latin typeface="Menlo" panose="020B0609030804020204" pitchFamily="49" charset="0"/>
              </a:rPr>
              <a:t>    const</a:t>
            </a:r>
            <a:r>
              <a:rPr lang="en-US" b="0">
                <a:solidFill>
                  <a:srgbClr val="3B3B3B"/>
                </a:solidFill>
                <a:effectLst/>
                <a:latin typeface="Menlo" panose="020B0609030804020204" pitchFamily="49" charset="0"/>
              </a:rPr>
              <a:t> </a:t>
            </a:r>
            <a:r>
              <a:rPr lang="en-US" b="0">
                <a:solidFill>
                  <a:srgbClr val="0070C1"/>
                </a:solidFill>
                <a:effectLst/>
                <a:latin typeface="Menlo" panose="020B0609030804020204" pitchFamily="49" charset="0"/>
              </a:rPr>
              <a:t>id3</a:t>
            </a:r>
            <a:r>
              <a:rPr lang="en-US" b="0">
                <a:solidFill>
                  <a:srgbClr val="3B3B3B"/>
                </a:solidFill>
                <a:effectLst/>
                <a:latin typeface="Menlo" panose="020B0609030804020204" pitchFamily="49" charset="0"/>
              </a:rPr>
              <a:t> </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err="1">
                <a:solidFill>
                  <a:srgbClr val="001080"/>
                </a:solidFill>
                <a:effectLst/>
                <a:latin typeface="Menlo" panose="020B0609030804020204" pitchFamily="49" charset="0"/>
              </a:rPr>
              <a:t>db</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addStudent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'del’</a:t>
            </a:r>
            <a:r>
              <a:rPr lang="en-US" b="0">
                <a:solidFill>
                  <a:srgbClr val="3B3B3B"/>
                </a:solidFill>
                <a:effectLst/>
                <a:latin typeface="Menlo" panose="020B0609030804020204" pitchFamily="49" charset="0"/>
              </a:rPr>
              <a:t>);</a:t>
            </a:r>
          </a:p>
          <a:p>
            <a:pPr>
              <a:lnSpc>
                <a:spcPct val="110000"/>
              </a:lnSpc>
              <a:buNone/>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a:solidFill>
                  <a:srgbClr val="0070C1"/>
                </a:solidFill>
                <a:effectLst/>
                <a:latin typeface="Menlo" panose="020B0609030804020204" pitchFamily="49" charset="0"/>
              </a:rPr>
              <a:t>id1</a:t>
            </a:r>
            <a:r>
              <a:rPr lang="en-US" b="0">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not</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toEqual</a:t>
            </a:r>
            <a:r>
              <a:rPr lang="en-US" b="0">
                <a:solidFill>
                  <a:srgbClr val="3B3B3B"/>
                </a:solidFill>
                <a:effectLst/>
                <a:latin typeface="Menlo" panose="020B0609030804020204" pitchFamily="49" charset="0"/>
              </a:rPr>
              <a:t>(</a:t>
            </a:r>
            <a:r>
              <a:rPr lang="en-US" b="0">
                <a:solidFill>
                  <a:srgbClr val="0070C1"/>
                </a:solidFill>
                <a:effectLst/>
                <a:latin typeface="Menlo" panose="020B0609030804020204" pitchFamily="49" charset="0"/>
              </a:rPr>
              <a:t>id2</a:t>
            </a:r>
            <a:r>
              <a:rPr lang="en-US" b="0">
                <a:solidFill>
                  <a:srgbClr val="3B3B3B"/>
                </a:solidFill>
                <a:effectLst/>
                <a:latin typeface="Menlo" panose="020B0609030804020204" pitchFamily="49" charset="0"/>
              </a:rPr>
              <a:t>);</a:t>
            </a:r>
          </a:p>
          <a:p>
            <a:pPr>
              <a:lnSpc>
                <a:spcPct val="110000"/>
              </a:lnSpc>
              <a:buNone/>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a:solidFill>
                  <a:srgbClr val="0070C1"/>
                </a:solidFill>
                <a:effectLst/>
                <a:latin typeface="Menlo" panose="020B0609030804020204" pitchFamily="49" charset="0"/>
              </a:rPr>
              <a:t>id1</a:t>
            </a:r>
            <a:r>
              <a:rPr lang="en-US" b="0">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not</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toEqual</a:t>
            </a:r>
            <a:r>
              <a:rPr lang="en-US" b="0">
                <a:solidFill>
                  <a:srgbClr val="3B3B3B"/>
                </a:solidFill>
                <a:effectLst/>
                <a:latin typeface="Menlo" panose="020B0609030804020204" pitchFamily="49" charset="0"/>
              </a:rPr>
              <a:t>(</a:t>
            </a:r>
            <a:r>
              <a:rPr lang="en-US" b="0">
                <a:solidFill>
                  <a:srgbClr val="0070C1"/>
                </a:solidFill>
                <a:effectLst/>
                <a:latin typeface="Menlo" panose="020B0609030804020204" pitchFamily="49" charset="0"/>
              </a:rPr>
              <a:t>id3</a:t>
            </a:r>
            <a:r>
              <a:rPr lang="en-US" b="0">
                <a:solidFill>
                  <a:srgbClr val="3B3B3B"/>
                </a:solidFill>
                <a:effectLst/>
                <a:latin typeface="Menlo" panose="020B0609030804020204" pitchFamily="49" charset="0"/>
              </a:rPr>
              <a:t>);</a:t>
            </a:r>
          </a:p>
          <a:p>
            <a:pPr>
              <a:lnSpc>
                <a:spcPct val="110000"/>
              </a:lnSpc>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a:solidFill>
                  <a:srgbClr val="0070C1"/>
                </a:solidFill>
                <a:effectLst/>
                <a:latin typeface="Menlo" panose="020B0609030804020204" pitchFamily="49" charset="0"/>
              </a:rPr>
              <a:t>id2</a:t>
            </a:r>
            <a:r>
              <a:rPr lang="en-US" b="0">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not</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toEqual</a:t>
            </a:r>
            <a:r>
              <a:rPr lang="en-US" b="0">
                <a:solidFill>
                  <a:srgbClr val="3B3B3B"/>
                </a:solidFill>
                <a:effectLst/>
                <a:latin typeface="Menlo" panose="020B0609030804020204" pitchFamily="49" charset="0"/>
              </a:rPr>
              <a:t>(</a:t>
            </a:r>
            <a:r>
              <a:rPr lang="en-US" b="0">
                <a:solidFill>
                  <a:srgbClr val="0070C1"/>
                </a:solidFill>
                <a:effectLst/>
                <a:latin typeface="Menlo" panose="020B0609030804020204" pitchFamily="49" charset="0"/>
              </a:rPr>
              <a:t>id3</a:t>
            </a:r>
            <a:r>
              <a:rPr lang="en-US" b="0">
                <a:solidFill>
                  <a:srgbClr val="3B3B3B"/>
                </a:solidFill>
                <a:effectLst/>
                <a:latin typeface="Menlo" panose="020B0609030804020204" pitchFamily="49" charset="0"/>
              </a:rPr>
              <a:t>);</a:t>
            </a:r>
          </a:p>
          <a:p>
            <a:pPr>
              <a:lnSpc>
                <a:spcPct val="110000"/>
              </a:lnSpc>
              <a:buNone/>
            </a:pPr>
            <a:r>
              <a:rPr lang="en-US" b="0">
                <a:solidFill>
                  <a:srgbClr val="3B3B3B"/>
                </a:solidFill>
                <a:effectLst/>
                <a:latin typeface="Menlo" panose="020B0609030804020204" pitchFamily="49" charset="0"/>
              </a:rPr>
              <a:t>  });</a:t>
            </a:r>
          </a:p>
          <a:p>
            <a:pPr>
              <a:lnSpc>
                <a:spcPct val="110000"/>
              </a:lnSpc>
              <a:buNone/>
            </a:pPr>
            <a:r>
              <a:rPr lang="en-US" b="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71507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7A9CB-D4E5-3428-E8C6-F320EB6E41C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032A9C-7FE0-542E-D328-1DA19D34993F}"/>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17</a:t>
            </a:fld>
            <a:endParaRPr lang="en-US"/>
          </a:p>
        </p:txBody>
      </p:sp>
      <p:sp>
        <p:nvSpPr>
          <p:cNvPr id="2" name="Title 1">
            <a:extLst>
              <a:ext uri="{FF2B5EF4-FFF2-40B4-BE49-F238E27FC236}">
                <a16:creationId xmlns:a16="http://schemas.microsoft.com/office/drawing/2014/main" id="{09145ACD-D6E4-774F-523F-2678FC0960C8}"/>
              </a:ext>
            </a:extLst>
          </p:cNvPr>
          <p:cNvSpPr>
            <a:spLocks noGrp="1"/>
          </p:cNvSpPr>
          <p:nvPr>
            <p:ph type="title"/>
          </p:nvPr>
        </p:nvSpPr>
        <p:spPr>
          <a:xfrm>
            <a:off x="838200" y="18255"/>
            <a:ext cx="10515600" cy="1325563"/>
          </a:xfrm>
        </p:spPr>
        <p:txBody>
          <a:bodyPr/>
          <a:lstStyle/>
          <a:p>
            <a:r>
              <a:rPr lang="en-US"/>
              <a:t>Turning testable behaviors into </a:t>
            </a:r>
            <a:r>
              <a:rPr lang="en-US" err="1"/>
              <a:t>Vitest</a:t>
            </a:r>
            <a:r>
              <a:rPr lang="en-US"/>
              <a:t> tests</a:t>
            </a:r>
          </a:p>
        </p:txBody>
      </p:sp>
      <p:sp>
        <p:nvSpPr>
          <p:cNvPr id="4" name="TextBox 3">
            <a:extLst>
              <a:ext uri="{FF2B5EF4-FFF2-40B4-BE49-F238E27FC236}">
                <a16:creationId xmlns:a16="http://schemas.microsoft.com/office/drawing/2014/main" id="{AA9B8750-ED62-4345-DF6D-792748ADE401}"/>
              </a:ext>
            </a:extLst>
          </p:cNvPr>
          <p:cNvSpPr txBox="1"/>
          <p:nvPr/>
        </p:nvSpPr>
        <p:spPr>
          <a:xfrm>
            <a:off x="744068" y="1555036"/>
            <a:ext cx="11834794" cy="22051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10000"/>
              </a:lnSpc>
              <a:buNone/>
            </a:pPr>
            <a:r>
              <a:rPr lang="en-US" b="0">
                <a:solidFill>
                  <a:srgbClr val="795E26"/>
                </a:solidFill>
                <a:effectLst/>
                <a:latin typeface="Menlo" panose="020B0609030804020204" pitchFamily="49" charset="0"/>
              </a:rPr>
              <a:t>describe</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addStudent</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 ()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p>
          <a:p>
            <a:pPr>
              <a:lnSpc>
                <a:spcPct val="110000"/>
              </a:lnSpc>
              <a:buNone/>
            </a:pPr>
            <a:r>
              <a:rPr lang="en-US" b="0">
                <a:solidFill>
                  <a:srgbClr val="795E26"/>
                </a:solidFill>
                <a:effectLst/>
                <a:latin typeface="Menlo" panose="020B0609030804020204" pitchFamily="49" charset="0"/>
              </a:rPr>
              <a:t>  it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'should permit adding a student w/ same name as an existing student’</a:t>
            </a:r>
            <a:r>
              <a:rPr lang="en-US" b="0">
                <a:solidFill>
                  <a:srgbClr val="3B3B3B"/>
                </a:solidFill>
                <a:effectLst/>
                <a:latin typeface="Menlo" panose="020B0609030804020204" pitchFamily="49" charset="0"/>
              </a:rPr>
              <a:t>, () </a:t>
            </a:r>
            <a:r>
              <a:rPr lang="en-US" b="0">
                <a:solidFill>
                  <a:srgbClr val="0000FF"/>
                </a:solidFill>
                <a:effectLst/>
                <a:latin typeface="Menlo" panose="020B0609030804020204" pitchFamily="49" charset="0"/>
              </a:rPr>
              <a:t>=&gt;</a:t>
            </a:r>
            <a:r>
              <a:rPr lang="en-US" b="0">
                <a:solidFill>
                  <a:srgbClr val="3B3B3B"/>
                </a:solidFill>
                <a:effectLst/>
                <a:latin typeface="Menlo" panose="020B0609030804020204" pitchFamily="49" charset="0"/>
              </a:rPr>
              <a:t> {</a:t>
            </a:r>
          </a:p>
          <a:p>
            <a:pPr>
              <a:lnSpc>
                <a:spcPct val="110000"/>
              </a:lnSpc>
              <a:buNone/>
            </a:pPr>
            <a:r>
              <a:rPr lang="en-US" b="0">
                <a:solidFill>
                  <a:srgbClr val="0000FF"/>
                </a:solidFill>
                <a:effectLst/>
                <a:latin typeface="Menlo" panose="020B0609030804020204" pitchFamily="49" charset="0"/>
              </a:rPr>
              <a:t>    const</a:t>
            </a:r>
            <a:r>
              <a:rPr lang="en-US" b="0">
                <a:solidFill>
                  <a:srgbClr val="3B3B3B"/>
                </a:solidFill>
                <a:effectLst/>
                <a:latin typeface="Menlo" panose="020B0609030804020204" pitchFamily="49" charset="0"/>
              </a:rPr>
              <a:t> </a:t>
            </a:r>
            <a:r>
              <a:rPr lang="en-US" b="0">
                <a:solidFill>
                  <a:srgbClr val="0070C1"/>
                </a:solidFill>
                <a:effectLst/>
                <a:latin typeface="Menlo" panose="020B0609030804020204" pitchFamily="49" charset="0"/>
              </a:rPr>
              <a:t>id1</a:t>
            </a:r>
            <a:r>
              <a:rPr lang="en-US" b="0">
                <a:solidFill>
                  <a:srgbClr val="3B3B3B"/>
                </a:solidFill>
                <a:effectLst/>
                <a:latin typeface="Menlo" panose="020B0609030804020204" pitchFamily="49" charset="0"/>
              </a:rPr>
              <a:t> </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err="1">
                <a:solidFill>
                  <a:srgbClr val="001080"/>
                </a:solidFill>
                <a:effectLst/>
                <a:latin typeface="Menlo" panose="020B0609030804020204" pitchFamily="49" charset="0"/>
              </a:rPr>
              <a:t>db</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addStudent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blair</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p>
          <a:p>
            <a:pPr>
              <a:lnSpc>
                <a:spcPct val="110000"/>
              </a:lnSpc>
              <a:buNone/>
            </a:pPr>
            <a:r>
              <a:rPr lang="en-US" b="0">
                <a:solidFill>
                  <a:srgbClr val="0000FF"/>
                </a:solidFill>
                <a:effectLst/>
                <a:latin typeface="Menlo" panose="020B0609030804020204" pitchFamily="49" charset="0"/>
              </a:rPr>
              <a:t>    const</a:t>
            </a:r>
            <a:r>
              <a:rPr lang="en-US" b="0">
                <a:solidFill>
                  <a:srgbClr val="3B3B3B"/>
                </a:solidFill>
                <a:effectLst/>
                <a:latin typeface="Menlo" panose="020B0609030804020204" pitchFamily="49" charset="0"/>
              </a:rPr>
              <a:t> </a:t>
            </a:r>
            <a:r>
              <a:rPr lang="en-US" b="0">
                <a:solidFill>
                  <a:srgbClr val="0070C1"/>
                </a:solidFill>
                <a:effectLst/>
                <a:latin typeface="Menlo" panose="020B0609030804020204" pitchFamily="49" charset="0"/>
              </a:rPr>
              <a:t>id2</a:t>
            </a:r>
            <a:r>
              <a:rPr lang="en-US" b="0">
                <a:solidFill>
                  <a:srgbClr val="3B3B3B"/>
                </a:solidFill>
                <a:effectLst/>
                <a:latin typeface="Menlo" panose="020B0609030804020204" pitchFamily="49" charset="0"/>
              </a:rPr>
              <a:t> </a:t>
            </a:r>
            <a:r>
              <a:rPr lang="en-US" b="0">
                <a:solidFill>
                  <a:srgbClr val="000000"/>
                </a:solidFill>
                <a:effectLst/>
                <a:latin typeface="Menlo" panose="020B0609030804020204" pitchFamily="49" charset="0"/>
              </a:rPr>
              <a:t>=</a:t>
            </a:r>
            <a:r>
              <a:rPr lang="en-US" b="0">
                <a:solidFill>
                  <a:srgbClr val="3B3B3B"/>
                </a:solidFill>
                <a:effectLst/>
                <a:latin typeface="Menlo" panose="020B0609030804020204" pitchFamily="49" charset="0"/>
              </a:rPr>
              <a:t> </a:t>
            </a:r>
            <a:r>
              <a:rPr lang="en-US" b="0" err="1">
                <a:solidFill>
                  <a:srgbClr val="001080"/>
                </a:solidFill>
                <a:effectLst/>
                <a:latin typeface="Menlo" panose="020B0609030804020204" pitchFamily="49" charset="0"/>
              </a:rPr>
              <a:t>db</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addStudent</a:t>
            </a:r>
            <a:r>
              <a:rPr lang="en-US" b="0">
                <a:solidFill>
                  <a:srgbClr val="3B3B3B"/>
                </a:solidFill>
                <a:effectLst/>
                <a:latin typeface="Menlo" panose="020B0609030804020204" pitchFamily="49" charset="0"/>
              </a:rPr>
              <a:t>(</a:t>
            </a:r>
            <a:r>
              <a:rPr lang="en-US" b="0">
                <a:solidFill>
                  <a:srgbClr val="A31515"/>
                </a:solidFill>
                <a:effectLst/>
                <a:latin typeface="Menlo" panose="020B0609030804020204" pitchFamily="49" charset="0"/>
              </a:rPr>
              <a:t>'</a:t>
            </a:r>
            <a:r>
              <a:rPr lang="en-US" b="0" err="1">
                <a:solidFill>
                  <a:srgbClr val="A31515"/>
                </a:solidFill>
                <a:effectLst/>
                <a:latin typeface="Menlo" panose="020B0609030804020204" pitchFamily="49" charset="0"/>
              </a:rPr>
              <a:t>blair</a:t>
            </a:r>
            <a:r>
              <a:rPr lang="en-US" b="0">
                <a:solidFill>
                  <a:srgbClr val="A31515"/>
                </a:solidFill>
                <a:effectLst/>
                <a:latin typeface="Menlo" panose="020B0609030804020204" pitchFamily="49" charset="0"/>
              </a:rPr>
              <a:t>’</a:t>
            </a:r>
            <a:r>
              <a:rPr lang="en-US" b="0">
                <a:solidFill>
                  <a:srgbClr val="3B3B3B"/>
                </a:solidFill>
                <a:effectLst/>
                <a:latin typeface="Menlo" panose="020B0609030804020204" pitchFamily="49" charset="0"/>
              </a:rPr>
              <a:t>);</a:t>
            </a:r>
          </a:p>
          <a:p>
            <a:pPr>
              <a:lnSpc>
                <a:spcPct val="110000"/>
              </a:lnSpc>
              <a:buNone/>
            </a:pPr>
            <a:r>
              <a:rPr lang="en-US" b="0">
                <a:solidFill>
                  <a:srgbClr val="795E26"/>
                </a:solidFill>
                <a:effectLst/>
                <a:latin typeface="Menlo" panose="020B0609030804020204" pitchFamily="49" charset="0"/>
              </a:rPr>
              <a:t>    expect</a:t>
            </a:r>
            <a:r>
              <a:rPr lang="en-US" b="0">
                <a:solidFill>
                  <a:srgbClr val="3B3B3B"/>
                </a:solidFill>
                <a:effectLst/>
                <a:latin typeface="Menlo" panose="020B0609030804020204" pitchFamily="49" charset="0"/>
              </a:rPr>
              <a:t>(</a:t>
            </a:r>
            <a:r>
              <a:rPr lang="en-US" b="0">
                <a:solidFill>
                  <a:srgbClr val="0070C1"/>
                </a:solidFill>
                <a:effectLst/>
                <a:latin typeface="Menlo" panose="020B0609030804020204" pitchFamily="49" charset="0"/>
              </a:rPr>
              <a:t>id1</a:t>
            </a:r>
            <a:r>
              <a:rPr lang="en-US" b="0">
                <a:solidFill>
                  <a:srgbClr val="3B3B3B"/>
                </a:solidFill>
                <a:effectLst/>
                <a:latin typeface="Menlo" panose="020B0609030804020204" pitchFamily="49" charset="0"/>
              </a:rPr>
              <a:t>).</a:t>
            </a:r>
            <a:r>
              <a:rPr lang="en-US" b="0" err="1">
                <a:solidFill>
                  <a:srgbClr val="001080"/>
                </a:solidFill>
                <a:effectLst/>
                <a:latin typeface="Menlo" panose="020B0609030804020204" pitchFamily="49" charset="0"/>
              </a:rPr>
              <a:t>not</a:t>
            </a:r>
            <a:r>
              <a:rPr lang="en-US" b="0" err="1">
                <a:solidFill>
                  <a:srgbClr val="3B3B3B"/>
                </a:solidFill>
                <a:effectLst/>
                <a:latin typeface="Menlo" panose="020B0609030804020204" pitchFamily="49" charset="0"/>
              </a:rPr>
              <a:t>.</a:t>
            </a:r>
            <a:r>
              <a:rPr lang="en-US" b="0" err="1">
                <a:solidFill>
                  <a:srgbClr val="795E26"/>
                </a:solidFill>
                <a:effectLst/>
                <a:latin typeface="Menlo" panose="020B0609030804020204" pitchFamily="49" charset="0"/>
              </a:rPr>
              <a:t>toEqual</a:t>
            </a:r>
            <a:r>
              <a:rPr lang="en-US" b="0">
                <a:solidFill>
                  <a:srgbClr val="3B3B3B"/>
                </a:solidFill>
                <a:effectLst/>
                <a:latin typeface="Menlo" panose="020B0609030804020204" pitchFamily="49" charset="0"/>
              </a:rPr>
              <a:t>(</a:t>
            </a:r>
            <a:r>
              <a:rPr lang="en-US" b="0">
                <a:solidFill>
                  <a:srgbClr val="0070C1"/>
                </a:solidFill>
                <a:effectLst/>
                <a:latin typeface="Menlo" panose="020B0609030804020204" pitchFamily="49" charset="0"/>
              </a:rPr>
              <a:t>id2</a:t>
            </a:r>
            <a:r>
              <a:rPr lang="en-US" b="0">
                <a:solidFill>
                  <a:srgbClr val="3B3B3B"/>
                </a:solidFill>
                <a:effectLst/>
                <a:latin typeface="Menlo" panose="020B0609030804020204" pitchFamily="49" charset="0"/>
              </a:rPr>
              <a:t>);</a:t>
            </a:r>
          </a:p>
          <a:p>
            <a:pPr>
              <a:lnSpc>
                <a:spcPct val="110000"/>
              </a:lnSpc>
            </a:pPr>
            <a:r>
              <a:rPr lang="en-US" b="0">
                <a:solidFill>
                  <a:srgbClr val="3B3B3B"/>
                </a:solidFill>
                <a:effectLst/>
                <a:latin typeface="Menlo" panose="020B0609030804020204" pitchFamily="49" charset="0"/>
              </a:rPr>
              <a:t>  });</a:t>
            </a:r>
          </a:p>
          <a:p>
            <a:pPr>
              <a:lnSpc>
                <a:spcPct val="110000"/>
              </a:lnSpc>
              <a:buNone/>
            </a:pPr>
            <a:r>
              <a:rPr lang="en-US" b="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101356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7D45D-23B0-E21E-9A9E-E8F200F1C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E25755-ACA7-3890-35A1-7DD1E9CF3CBE}"/>
              </a:ext>
            </a:extLst>
          </p:cNvPr>
          <p:cNvSpPr>
            <a:spLocks noGrp="1"/>
          </p:cNvSpPr>
          <p:nvPr>
            <p:ph type="title"/>
          </p:nvPr>
        </p:nvSpPr>
        <p:spPr/>
        <p:txBody>
          <a:bodyPr/>
          <a:lstStyle/>
          <a:p>
            <a:r>
              <a:rPr lang="en-US"/>
              <a:t>…now TDD lets us implement </a:t>
            </a:r>
            <a:r>
              <a:rPr lang="en-US" err="1"/>
              <a:t>addStudent</a:t>
            </a:r>
            <a:r>
              <a:rPr lang="en-US"/>
              <a:t>!</a:t>
            </a:r>
          </a:p>
        </p:txBody>
      </p:sp>
      <p:sp>
        <p:nvSpPr>
          <p:cNvPr id="5" name="Content Placeholder 4">
            <a:extLst>
              <a:ext uri="{FF2B5EF4-FFF2-40B4-BE49-F238E27FC236}">
                <a16:creationId xmlns:a16="http://schemas.microsoft.com/office/drawing/2014/main" id="{2CC0F007-BB9D-7A51-F58C-1EA9644E83F3}"/>
              </a:ext>
            </a:extLst>
          </p:cNvPr>
          <p:cNvSpPr>
            <a:spLocks noGrp="1"/>
          </p:cNvSpPr>
          <p:nvPr>
            <p:ph idx="1"/>
          </p:nvPr>
        </p:nvSpPr>
        <p:spPr>
          <a:xfrm>
            <a:off x="838199" y="1500159"/>
            <a:ext cx="10322169" cy="1688517"/>
          </a:xfrm>
        </p:spPr>
        <p:txBody>
          <a:bodyPr>
            <a:normAutofit/>
          </a:bodyPr>
          <a:lstStyle/>
          <a:p>
            <a:pPr marL="0" indent="0">
              <a:buNone/>
            </a:pPr>
            <a:r>
              <a:rPr lang="en-US"/>
              <a:t>Implementing the </a:t>
            </a:r>
            <a:r>
              <a:rPr lang="en-US" err="1"/>
              <a:t>TranscriptDB</a:t>
            </a:r>
            <a:r>
              <a:rPr lang="en-US"/>
              <a:t> according to the </a:t>
            </a:r>
            <a:r>
              <a:rPr lang="en-US" err="1"/>
              <a:t>TranscriptService</a:t>
            </a:r>
            <a:r>
              <a:rPr lang="en-US"/>
              <a:t> spec will let us turn our testable behaviors into fully executable tests.</a:t>
            </a:r>
          </a:p>
        </p:txBody>
      </p:sp>
      <p:sp>
        <p:nvSpPr>
          <p:cNvPr id="3" name="Slide Number Placeholder 2">
            <a:extLst>
              <a:ext uri="{FF2B5EF4-FFF2-40B4-BE49-F238E27FC236}">
                <a16:creationId xmlns:a16="http://schemas.microsoft.com/office/drawing/2014/main" id="{5E92E3A7-C02D-703B-56BD-94FA6F071027}"/>
              </a:ext>
            </a:extLst>
          </p:cNvPr>
          <p:cNvSpPr>
            <a:spLocks noGrp="1"/>
          </p:cNvSpPr>
          <p:nvPr>
            <p:ph type="sldNum" sz="quarter" idx="12"/>
          </p:nvPr>
        </p:nvSpPr>
        <p:spPr/>
        <p:txBody>
          <a:bodyPr/>
          <a:lstStyle/>
          <a:p>
            <a:fld id="{20F37917-FD3A-4669-9018-DA04BCDD3D75}" type="slidenum">
              <a:rPr lang="en-US" smtClean="0"/>
              <a:pPr/>
              <a:t>18</a:t>
            </a:fld>
            <a:endParaRPr lang="en-US"/>
          </a:p>
        </p:txBody>
      </p:sp>
      <p:grpSp>
        <p:nvGrpSpPr>
          <p:cNvPr id="6" name="Group 5">
            <a:extLst>
              <a:ext uri="{FF2B5EF4-FFF2-40B4-BE49-F238E27FC236}">
                <a16:creationId xmlns:a16="http://schemas.microsoft.com/office/drawing/2014/main" id="{699F15D9-00BA-F146-965A-3D5E61FB4703}"/>
              </a:ext>
            </a:extLst>
          </p:cNvPr>
          <p:cNvGrpSpPr/>
          <p:nvPr/>
        </p:nvGrpSpPr>
        <p:grpSpPr>
          <a:xfrm>
            <a:off x="435253" y="2610651"/>
            <a:ext cx="11321493" cy="4110824"/>
            <a:chOff x="133350" y="1786330"/>
            <a:chExt cx="11321493" cy="4110824"/>
          </a:xfrm>
        </p:grpSpPr>
        <p:sp>
          <p:nvSpPr>
            <p:cNvPr id="7" name="Rectangle: Rounded Corners 8">
              <a:extLst>
                <a:ext uri="{FF2B5EF4-FFF2-40B4-BE49-F238E27FC236}">
                  <a16:creationId xmlns:a16="http://schemas.microsoft.com/office/drawing/2014/main" id="{37D04995-0B29-D574-44D6-1C1347C7A3F1}"/>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Satisfaction Conditions</a:t>
              </a:r>
            </a:p>
          </p:txBody>
        </p:sp>
        <p:sp>
          <p:nvSpPr>
            <p:cNvPr id="8" name="Rectangle: Rounded Corners 9">
              <a:extLst>
                <a:ext uri="{FF2B5EF4-FFF2-40B4-BE49-F238E27FC236}">
                  <a16:creationId xmlns:a16="http://schemas.microsoft.com/office/drawing/2014/main" id="{B1BFD337-6AA2-B07D-05F3-02949B505BD2}"/>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Executable Tests</a:t>
              </a:r>
            </a:p>
          </p:txBody>
        </p:sp>
        <p:sp>
          <p:nvSpPr>
            <p:cNvPr id="9" name="Rectangle: Rounded Corners 10">
              <a:extLst>
                <a:ext uri="{FF2B5EF4-FFF2-40B4-BE49-F238E27FC236}">
                  <a16:creationId xmlns:a16="http://schemas.microsoft.com/office/drawing/2014/main" id="{65FF3A29-047C-BCB2-3409-D935F1458029}"/>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Testable Behaviors</a:t>
              </a:r>
            </a:p>
          </p:txBody>
        </p:sp>
        <p:sp>
          <p:nvSpPr>
            <p:cNvPr id="10" name="Rectangle: Rounded Corners 11">
              <a:extLst>
                <a:ext uri="{FF2B5EF4-FFF2-40B4-BE49-F238E27FC236}">
                  <a16:creationId xmlns:a16="http://schemas.microsoft.com/office/drawing/2014/main" id="{0A5EA2C0-21C5-A177-B818-3F5288A8414F}"/>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Executing Code</a:t>
              </a:r>
            </a:p>
          </p:txBody>
        </p:sp>
        <p:sp>
          <p:nvSpPr>
            <p:cNvPr id="11" name="Isosceles Triangle 13">
              <a:extLst>
                <a:ext uri="{FF2B5EF4-FFF2-40B4-BE49-F238E27FC236}">
                  <a16:creationId xmlns:a16="http://schemas.microsoft.com/office/drawing/2014/main" id="{2ACAF0E2-4772-7950-1F0F-4183B101134D}"/>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2" name="Isosceles Triangle 14">
              <a:extLst>
                <a:ext uri="{FF2B5EF4-FFF2-40B4-BE49-F238E27FC236}">
                  <a16:creationId xmlns:a16="http://schemas.microsoft.com/office/drawing/2014/main" id="{6942D7D3-34AC-8A7A-5E55-5B03E9DD4068}"/>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3" name="Isosceles Triangle 15">
              <a:extLst>
                <a:ext uri="{FF2B5EF4-FFF2-40B4-BE49-F238E27FC236}">
                  <a16:creationId xmlns:a16="http://schemas.microsoft.com/office/drawing/2014/main" id="{CD688A54-81A6-4752-D593-1DAE613F4C6B}"/>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4" name="TextBox 13">
              <a:extLst>
                <a:ext uri="{FF2B5EF4-FFF2-40B4-BE49-F238E27FC236}">
                  <a16:creationId xmlns:a16="http://schemas.microsoft.com/office/drawing/2014/main" id="{8F9C8517-35C9-604B-2A9C-F6D7519C4AE5}"/>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tx1"/>
                  </a:solidFill>
                </a:rPr>
                <a:t>Analyze</a:t>
              </a:r>
            </a:p>
          </p:txBody>
        </p:sp>
        <p:sp>
          <p:nvSpPr>
            <p:cNvPr id="15" name="TextBox 14">
              <a:extLst>
                <a:ext uri="{FF2B5EF4-FFF2-40B4-BE49-F238E27FC236}">
                  <a16:creationId xmlns:a16="http://schemas.microsoft.com/office/drawing/2014/main" id="{C5C74A3D-107C-A976-8FBC-38494CD8F27E}"/>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tx1"/>
                  </a:solidFill>
                </a:rPr>
                <a:t>Design</a:t>
              </a:r>
            </a:p>
          </p:txBody>
        </p:sp>
        <p:sp>
          <p:nvSpPr>
            <p:cNvPr id="16" name="TextBox 15">
              <a:extLst>
                <a:ext uri="{FF2B5EF4-FFF2-40B4-BE49-F238E27FC236}">
                  <a16:creationId xmlns:a16="http://schemas.microsoft.com/office/drawing/2014/main" id="{0AF3C444-3E10-AB01-92CB-6DD7B9D74DD4}"/>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tx1"/>
                  </a:solidFill>
                </a:rPr>
                <a:t>Code</a:t>
              </a:r>
            </a:p>
          </p:txBody>
        </p:sp>
        <p:sp>
          <p:nvSpPr>
            <p:cNvPr id="17" name="Arrow: Curved Left 19">
              <a:extLst>
                <a:ext uri="{FF2B5EF4-FFF2-40B4-BE49-F238E27FC236}">
                  <a16:creationId xmlns:a16="http://schemas.microsoft.com/office/drawing/2014/main" id="{AB7C0D20-D749-EC73-6E8B-CB49056A9F50}"/>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18" name="Arrow: Curved Left 20">
              <a:extLst>
                <a:ext uri="{FF2B5EF4-FFF2-40B4-BE49-F238E27FC236}">
                  <a16:creationId xmlns:a16="http://schemas.microsoft.com/office/drawing/2014/main" id="{40078796-E590-1AF2-7A37-3AE2581B0C77}"/>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19" name="Arrow: Curved Left 21">
              <a:extLst>
                <a:ext uri="{FF2B5EF4-FFF2-40B4-BE49-F238E27FC236}">
                  <a16:creationId xmlns:a16="http://schemas.microsoft.com/office/drawing/2014/main" id="{C6790096-E3C0-2B73-9081-85A5C1003C25}"/>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grpSp>
    </p:spTree>
    <p:extLst>
      <p:ext uri="{BB962C8B-B14F-4D97-AF65-F5344CB8AC3E}">
        <p14:creationId xmlns:p14="http://schemas.microsoft.com/office/powerpoint/2010/main" val="160937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E8AF-BD74-88AB-9E01-FB6FACEFE331}"/>
              </a:ext>
            </a:extLst>
          </p:cNvPr>
          <p:cNvSpPr>
            <a:spLocks noGrp="1"/>
          </p:cNvSpPr>
          <p:nvPr>
            <p:ph type="title"/>
          </p:nvPr>
        </p:nvSpPr>
        <p:spPr/>
        <p:txBody>
          <a:bodyPr/>
          <a:lstStyle/>
          <a:p>
            <a:r>
              <a:rPr lang="en-US"/>
              <a:t>Review</a:t>
            </a:r>
          </a:p>
        </p:txBody>
      </p:sp>
      <p:sp>
        <p:nvSpPr>
          <p:cNvPr id="3" name="Content Placeholder 2">
            <a:extLst>
              <a:ext uri="{FF2B5EF4-FFF2-40B4-BE49-F238E27FC236}">
                <a16:creationId xmlns:a16="http://schemas.microsoft.com/office/drawing/2014/main" id="{184B73AD-3850-13B8-7AB8-5D8ED30F0C3A}"/>
              </a:ext>
            </a:extLst>
          </p:cNvPr>
          <p:cNvSpPr>
            <a:spLocks noGrp="1"/>
          </p:cNvSpPr>
          <p:nvPr>
            <p:ph idx="1"/>
          </p:nvPr>
        </p:nvSpPr>
        <p:spPr/>
        <p:txBody>
          <a:bodyPr/>
          <a:lstStyle/>
          <a:p>
            <a:pPr marL="0" indent="0">
              <a:buNone/>
            </a:pPr>
            <a:r>
              <a:rPr lang="en-US" dirty="0"/>
              <a:t>It’s the end of the lesson, so you should be prepared to:</a:t>
            </a:r>
          </a:p>
          <a:p>
            <a:pPr lvl="1"/>
            <a:r>
              <a:rPr lang="en-US" dirty="0"/>
              <a:t>Explain the basics of Test-Driven Development</a:t>
            </a:r>
          </a:p>
          <a:p>
            <a:pPr lvl="1"/>
            <a:r>
              <a:rPr lang="en-US" dirty="0"/>
              <a:t>Derive testable behaviors and tests from conditions of satisfaction</a:t>
            </a:r>
          </a:p>
          <a:p>
            <a:pPr lvl="1"/>
            <a:r>
              <a:rPr lang="en-US" dirty="0"/>
              <a:t>Begin developing simple applications using TypeScript and </a:t>
            </a:r>
            <a:r>
              <a:rPr lang="en-US" dirty="0" err="1"/>
              <a:t>Vitest</a:t>
            </a:r>
            <a:endParaRPr lang="en-US" dirty="0"/>
          </a:p>
          <a:p>
            <a:pPr lvl="1"/>
            <a:r>
              <a:rPr lang="en-US" dirty="0"/>
              <a:t>Learn more about TypeScript and </a:t>
            </a:r>
            <a:r>
              <a:rPr lang="en-US" dirty="0" err="1"/>
              <a:t>Vitest</a:t>
            </a:r>
            <a:r>
              <a:rPr lang="en-US" dirty="0"/>
              <a:t> from tutorials, blog posts, and documentation</a:t>
            </a:r>
          </a:p>
          <a:p>
            <a:endParaRPr lang="en-US" dirty="0"/>
          </a:p>
        </p:txBody>
      </p:sp>
      <p:sp>
        <p:nvSpPr>
          <p:cNvPr id="4" name="Slide Number Placeholder 3">
            <a:extLst>
              <a:ext uri="{FF2B5EF4-FFF2-40B4-BE49-F238E27FC236}">
                <a16:creationId xmlns:a16="http://schemas.microsoft.com/office/drawing/2014/main" id="{98A884B0-329A-C1C7-01BF-6013C61288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81419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a:xfrm>
            <a:off x="838200" y="18255"/>
            <a:ext cx="10515600" cy="1325563"/>
          </a:xfrm>
        </p:spPr>
        <p:txBody>
          <a:bodyPr/>
          <a:lstStyle/>
          <a:p>
            <a:r>
              <a:rPr lang="en-US"/>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200" y="1500188"/>
            <a:ext cx="7886700" cy="4351337"/>
          </a:xfrm>
        </p:spPr>
        <p:txBody>
          <a:bodyPr/>
          <a:lstStyle/>
          <a:p>
            <a:pPr marL="0" indent="0">
              <a:buNone/>
            </a:pPr>
            <a:r>
              <a:rPr lang="en-US" dirty="0"/>
              <a:t>At the end of this lesson, you should be prepared to</a:t>
            </a:r>
          </a:p>
          <a:p>
            <a:pPr lvl="1"/>
            <a:r>
              <a:rPr lang="en-US" dirty="0"/>
              <a:t>Explain the basics of Test-Driven Development</a:t>
            </a:r>
          </a:p>
          <a:p>
            <a:pPr lvl="1"/>
            <a:r>
              <a:rPr lang="en-US" dirty="0"/>
              <a:t>Derive testable behaviors and tests from conditions of satisfaction</a:t>
            </a:r>
          </a:p>
          <a:p>
            <a:pPr lvl="1"/>
            <a:r>
              <a:rPr lang="en-US" dirty="0"/>
              <a:t>Begin developing simple applications using TypeScript and </a:t>
            </a:r>
            <a:r>
              <a:rPr lang="en-US" dirty="0" err="1"/>
              <a:t>Vitest</a:t>
            </a:r>
            <a:endParaRPr lang="en-US" dirty="0"/>
          </a:p>
          <a:p>
            <a:pPr lvl="1"/>
            <a:r>
              <a:rPr lang="en-US" dirty="0"/>
              <a:t>Learn more about TypeScript and </a:t>
            </a:r>
            <a:r>
              <a:rPr lang="en-US" dirty="0" err="1"/>
              <a:t>Vitest</a:t>
            </a:r>
            <a:r>
              <a:rPr lang="en-US" dirty="0"/>
              <a: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normAutofit/>
          </a:bodyPr>
          <a:lstStyle/>
          <a:p>
            <a:r>
              <a:rPr lang="en-US" sz="360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idx="1"/>
          </p:nvPr>
        </p:nvSpPr>
        <p:spPr/>
        <p:txBody>
          <a:bodyPr>
            <a:normAutofit/>
          </a:bodyPr>
          <a:lstStyle/>
          <a:p>
            <a:r>
              <a:rPr lang="en-US" altLang="en-US"/>
              <a:t>Puts test specification as the critical design activity</a:t>
            </a:r>
          </a:p>
          <a:p>
            <a:pPr lvl="1"/>
            <a:r>
              <a:rPr lang="en-US" altLang="en-US"/>
              <a:t>Understands that deployment comes when the system passes testing </a:t>
            </a:r>
          </a:p>
          <a:p>
            <a:r>
              <a:rPr lang="en-US" altLang="en-US"/>
              <a:t>The act of defining tests requires a deep understanding of the problem</a:t>
            </a:r>
          </a:p>
          <a:p>
            <a:r>
              <a:rPr lang="en-US" altLang="en-US"/>
              <a:t>Clearly defines what success means</a:t>
            </a:r>
          </a:p>
          <a:p>
            <a:pPr lvl="1"/>
            <a:r>
              <a:rPr lang="en-US" altLang="en-US"/>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12061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4</a:t>
            </a:fld>
            <a:endParaRPr lang="en-US"/>
          </a:p>
        </p:txBody>
      </p:sp>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a:xfrm>
            <a:off x="838200" y="18255"/>
            <a:ext cx="10515600" cy="1325563"/>
          </a:xfrm>
        </p:spPr>
        <p:txBody>
          <a:bodyPr>
            <a:normAutofit/>
          </a:bodyPr>
          <a:lstStyle/>
          <a:p>
            <a:r>
              <a:rPr lang="en-US"/>
              <a:t>The TDD Cycle</a:t>
            </a:r>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31080" y="1786330"/>
            <a:ext cx="11423763" cy="4110824"/>
            <a:chOff x="31080" y="1786330"/>
            <a:chExt cx="1142376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31080" y="2516734"/>
              <a:ext cx="2230563"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Conditions of Satisfaction</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91266FA-7D17-ED82-7BB7-8ACF5D3FE62D}"/>
              </a:ext>
            </a:extLst>
          </p:cNvPr>
          <p:cNvSpPr>
            <a:spLocks noGrp="1"/>
          </p:cNvSpPr>
          <p:nvPr>
            <p:ph type="title"/>
          </p:nvPr>
        </p:nvSpPr>
        <p:spPr>
          <a:xfrm>
            <a:off x="838200" y="18255"/>
            <a:ext cx="10515600" cy="1325563"/>
          </a:xfrm>
        </p:spPr>
        <p:txBody>
          <a:bodyPr/>
          <a:lstStyle/>
          <a:p>
            <a:r>
              <a:rPr lang="en-US" err="1"/>
              <a:t>CoS</a:t>
            </a:r>
            <a:r>
              <a:rPr lang="en-US"/>
              <a:t> are ultimately about the user</a:t>
            </a:r>
          </a:p>
        </p:txBody>
      </p:sp>
      <p:sp>
        <p:nvSpPr>
          <p:cNvPr id="18" name="Content Placeholder 17">
            <a:extLst>
              <a:ext uri="{FF2B5EF4-FFF2-40B4-BE49-F238E27FC236}">
                <a16:creationId xmlns:a16="http://schemas.microsoft.com/office/drawing/2014/main" id="{651784EA-5DAA-EEAF-EFC4-3B8F06F66181}"/>
              </a:ext>
            </a:extLst>
          </p:cNvPr>
          <p:cNvSpPr>
            <a:spLocks noGrp="1"/>
          </p:cNvSpPr>
          <p:nvPr>
            <p:ph idx="1"/>
          </p:nvPr>
        </p:nvSpPr>
        <p:spPr>
          <a:xfrm>
            <a:off x="838200" y="1500188"/>
            <a:ext cx="7886700" cy="4351337"/>
          </a:xfrm>
        </p:spPr>
        <p:txBody>
          <a:bodyPr/>
          <a:lstStyle/>
          <a:p>
            <a:pPr marL="0" indent="0">
              <a:buNone/>
            </a:pPr>
            <a:r>
              <a:rPr lang="en-US"/>
              <a:t>We will build a secure web application backed by a persistent database that allows an authenticated administrator to add a new student to the database</a:t>
            </a:r>
          </a:p>
          <a:p>
            <a:endParaRPr lang="en-US"/>
          </a:p>
        </p:txBody>
      </p:sp>
      <p:sp>
        <p:nvSpPr>
          <p:cNvPr id="4" name="Slide Number Placeholder 3">
            <a:extLst>
              <a:ext uri="{FF2B5EF4-FFF2-40B4-BE49-F238E27FC236}">
                <a16:creationId xmlns:a16="http://schemas.microsoft.com/office/drawing/2014/main" id="{5AB06B56-B6A5-3BB9-CFAF-C75C2A59EC07}"/>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5</a:t>
            </a:fld>
            <a:endParaRPr lang="en-US"/>
          </a:p>
        </p:txBody>
      </p:sp>
      <p:sp>
        <p:nvSpPr>
          <p:cNvPr id="7" name="Rectangle 6">
            <a:extLst>
              <a:ext uri="{FF2B5EF4-FFF2-40B4-BE49-F238E27FC236}">
                <a16:creationId xmlns:a16="http://schemas.microsoft.com/office/drawing/2014/main" id="{0ED49A40-295A-45A3-0DF8-CAF6341BECC6}"/>
              </a:ext>
            </a:extLst>
          </p:cNvPr>
          <p:cNvSpPr/>
          <p:nvPr/>
        </p:nvSpPr>
        <p:spPr>
          <a:xfrm>
            <a:off x="8225117" y="3205182"/>
            <a:ext cx="1264023" cy="9144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Web Application</a:t>
            </a:r>
          </a:p>
        </p:txBody>
      </p:sp>
      <p:sp>
        <p:nvSpPr>
          <p:cNvPr id="8" name="Left-Right Arrow 7">
            <a:extLst>
              <a:ext uri="{FF2B5EF4-FFF2-40B4-BE49-F238E27FC236}">
                <a16:creationId xmlns:a16="http://schemas.microsoft.com/office/drawing/2014/main" id="{E7D8BBF6-B5F7-EFBB-18C2-C167C3BBDB3D}"/>
              </a:ext>
            </a:extLst>
          </p:cNvPr>
          <p:cNvSpPr/>
          <p:nvPr/>
        </p:nvSpPr>
        <p:spPr>
          <a:xfrm>
            <a:off x="9628091" y="3279141"/>
            <a:ext cx="1344707" cy="793376"/>
          </a:xfrm>
          <a:prstGeom prst="lef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browser</a:t>
            </a:r>
          </a:p>
        </p:txBody>
      </p:sp>
      <p:sp>
        <p:nvSpPr>
          <p:cNvPr id="10" name="Rectangle 9">
            <a:extLst>
              <a:ext uri="{FF2B5EF4-FFF2-40B4-BE49-F238E27FC236}">
                <a16:creationId xmlns:a16="http://schemas.microsoft.com/office/drawing/2014/main" id="{85AA6A23-404B-1513-C107-53ED0D01A7F6}"/>
              </a:ext>
            </a:extLst>
          </p:cNvPr>
          <p:cNvSpPr/>
          <p:nvPr/>
        </p:nvSpPr>
        <p:spPr>
          <a:xfrm>
            <a:off x="11111749" y="3218629"/>
            <a:ext cx="954745" cy="9144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User</a:t>
            </a:r>
          </a:p>
        </p:txBody>
      </p:sp>
      <p:sp>
        <p:nvSpPr>
          <p:cNvPr id="11" name="Left-Right Arrow 10">
            <a:extLst>
              <a:ext uri="{FF2B5EF4-FFF2-40B4-BE49-F238E27FC236}">
                <a16:creationId xmlns:a16="http://schemas.microsoft.com/office/drawing/2014/main" id="{B4AEA584-B421-89E2-9043-D9A619BE8D98}"/>
              </a:ext>
            </a:extLst>
          </p:cNvPr>
          <p:cNvSpPr/>
          <p:nvPr/>
        </p:nvSpPr>
        <p:spPr>
          <a:xfrm>
            <a:off x="6741459" y="3265694"/>
            <a:ext cx="1344707" cy="793376"/>
          </a:xfrm>
          <a:prstGeom prst="lef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internet</a:t>
            </a:r>
          </a:p>
        </p:txBody>
      </p:sp>
      <p:sp>
        <p:nvSpPr>
          <p:cNvPr id="12" name="Rectangle 11">
            <a:extLst>
              <a:ext uri="{FF2B5EF4-FFF2-40B4-BE49-F238E27FC236}">
                <a16:creationId xmlns:a16="http://schemas.microsoft.com/office/drawing/2014/main" id="{A53A22EB-B4FA-07C1-2DF7-C027E82F30E8}"/>
              </a:ext>
            </a:extLst>
          </p:cNvPr>
          <p:cNvSpPr/>
          <p:nvPr/>
        </p:nvSpPr>
        <p:spPr>
          <a:xfrm>
            <a:off x="5338485" y="3205182"/>
            <a:ext cx="1264023" cy="9144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Controller</a:t>
            </a:r>
          </a:p>
        </p:txBody>
      </p:sp>
      <p:sp>
        <p:nvSpPr>
          <p:cNvPr id="13" name="Left-Right Arrow 12">
            <a:extLst>
              <a:ext uri="{FF2B5EF4-FFF2-40B4-BE49-F238E27FC236}">
                <a16:creationId xmlns:a16="http://schemas.microsoft.com/office/drawing/2014/main" id="{BB3CAC0F-77D4-461B-D4FA-73CADE174C49}"/>
              </a:ext>
            </a:extLst>
          </p:cNvPr>
          <p:cNvSpPr/>
          <p:nvPr/>
        </p:nvSpPr>
        <p:spPr>
          <a:xfrm>
            <a:off x="4141694" y="3279141"/>
            <a:ext cx="1057840" cy="793376"/>
          </a:xfrm>
          <a:prstGeom prst="lef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API</a:t>
            </a:r>
          </a:p>
        </p:txBody>
      </p:sp>
      <p:sp>
        <p:nvSpPr>
          <p:cNvPr id="14" name="Rectangle 13">
            <a:extLst>
              <a:ext uri="{FF2B5EF4-FFF2-40B4-BE49-F238E27FC236}">
                <a16:creationId xmlns:a16="http://schemas.microsoft.com/office/drawing/2014/main" id="{FA14159E-C3BA-5A8C-0D6B-5BC12AB9E5E4}"/>
              </a:ext>
            </a:extLst>
          </p:cNvPr>
          <p:cNvSpPr/>
          <p:nvPr/>
        </p:nvSpPr>
        <p:spPr>
          <a:xfrm>
            <a:off x="2738720" y="3205182"/>
            <a:ext cx="1264023" cy="9144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Service</a:t>
            </a:r>
          </a:p>
        </p:txBody>
      </p:sp>
      <p:sp>
        <p:nvSpPr>
          <p:cNvPr id="16" name="Rectangle 15">
            <a:extLst>
              <a:ext uri="{FF2B5EF4-FFF2-40B4-BE49-F238E27FC236}">
                <a16:creationId xmlns:a16="http://schemas.microsoft.com/office/drawing/2014/main" id="{9DC83E07-B879-9D36-DF3C-28362F1F27E3}"/>
              </a:ext>
            </a:extLst>
          </p:cNvPr>
          <p:cNvSpPr/>
          <p:nvPr/>
        </p:nvSpPr>
        <p:spPr>
          <a:xfrm>
            <a:off x="125506" y="3205182"/>
            <a:ext cx="1264023" cy="9144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p>
        </p:txBody>
      </p:sp>
      <p:sp>
        <p:nvSpPr>
          <p:cNvPr id="19" name="Left-Right Arrow 18">
            <a:extLst>
              <a:ext uri="{FF2B5EF4-FFF2-40B4-BE49-F238E27FC236}">
                <a16:creationId xmlns:a16="http://schemas.microsoft.com/office/drawing/2014/main" id="{E2AC018E-CD17-9541-D09A-5703FA932F29}"/>
              </a:ext>
            </a:extLst>
          </p:cNvPr>
          <p:cNvSpPr/>
          <p:nvPr/>
        </p:nvSpPr>
        <p:spPr>
          <a:xfrm>
            <a:off x="1541929" y="3265694"/>
            <a:ext cx="1057840" cy="793376"/>
          </a:xfrm>
          <a:prstGeom prst="lef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API</a:t>
            </a:r>
          </a:p>
        </p:txBody>
      </p:sp>
    </p:spTree>
    <p:extLst>
      <p:ext uri="{BB962C8B-B14F-4D97-AF65-F5344CB8AC3E}">
        <p14:creationId xmlns:p14="http://schemas.microsoft.com/office/powerpoint/2010/main" val="403417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EACA1-A09F-277B-02A0-6A94C20E95D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FEDF6700-C283-C045-A0B8-0E2D89E171C4}"/>
              </a:ext>
            </a:extLst>
          </p:cNvPr>
          <p:cNvSpPr>
            <a:spLocks noGrp="1"/>
          </p:cNvSpPr>
          <p:nvPr>
            <p:ph type="title"/>
          </p:nvPr>
        </p:nvSpPr>
        <p:spPr>
          <a:xfrm>
            <a:off x="838200" y="18255"/>
            <a:ext cx="10515600" cy="1325563"/>
          </a:xfrm>
        </p:spPr>
        <p:txBody>
          <a:bodyPr/>
          <a:lstStyle/>
          <a:p>
            <a:r>
              <a:rPr lang="en-US" err="1"/>
              <a:t>CoS</a:t>
            </a:r>
            <a:r>
              <a:rPr lang="en-US"/>
              <a:t> are ultimately about the user</a:t>
            </a:r>
          </a:p>
        </p:txBody>
      </p:sp>
      <p:sp>
        <p:nvSpPr>
          <p:cNvPr id="18" name="Content Placeholder 17">
            <a:extLst>
              <a:ext uri="{FF2B5EF4-FFF2-40B4-BE49-F238E27FC236}">
                <a16:creationId xmlns:a16="http://schemas.microsoft.com/office/drawing/2014/main" id="{B7BCAE65-694B-6A12-6C4A-3ED711CDADAA}"/>
              </a:ext>
            </a:extLst>
          </p:cNvPr>
          <p:cNvSpPr>
            <a:spLocks noGrp="1"/>
          </p:cNvSpPr>
          <p:nvPr>
            <p:ph idx="1"/>
          </p:nvPr>
        </p:nvSpPr>
        <p:spPr>
          <a:xfrm>
            <a:off x="838200" y="1500188"/>
            <a:ext cx="7886700" cy="4351337"/>
          </a:xfrm>
        </p:spPr>
        <p:txBody>
          <a:bodyPr/>
          <a:lstStyle/>
          <a:p>
            <a:pPr marL="0" indent="0">
              <a:buNone/>
            </a:pPr>
            <a:r>
              <a:rPr lang="en-US"/>
              <a:t>We will build a secure web application backed by a persistent database that allows an authenticated administrator to add a new student to the database</a:t>
            </a:r>
          </a:p>
          <a:p>
            <a:endParaRPr lang="en-US"/>
          </a:p>
          <a:p>
            <a:endParaRPr lang="en-US"/>
          </a:p>
          <a:p>
            <a:endParaRPr lang="en-US"/>
          </a:p>
          <a:p>
            <a:pPr marL="0" indent="0">
              <a:buNone/>
            </a:pPr>
            <a:r>
              <a:rPr lang="en-US"/>
              <a:t>The </a:t>
            </a:r>
            <a:r>
              <a:rPr lang="en-US" err="1"/>
              <a:t>addStudent</a:t>
            </a:r>
            <a:r>
              <a:rPr lang="en-US"/>
              <a:t> service function should add a student to the database</a:t>
            </a:r>
          </a:p>
          <a:p>
            <a:endParaRPr lang="en-US"/>
          </a:p>
        </p:txBody>
      </p:sp>
      <p:sp>
        <p:nvSpPr>
          <p:cNvPr id="4" name="Slide Number Placeholder 3">
            <a:extLst>
              <a:ext uri="{FF2B5EF4-FFF2-40B4-BE49-F238E27FC236}">
                <a16:creationId xmlns:a16="http://schemas.microsoft.com/office/drawing/2014/main" id="{1A1AD88C-AA42-3162-9A5B-04976F0EA137}"/>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6</a:t>
            </a:fld>
            <a:endParaRPr lang="en-US"/>
          </a:p>
        </p:txBody>
      </p:sp>
      <p:sp>
        <p:nvSpPr>
          <p:cNvPr id="7" name="Rectangle 6">
            <a:extLst>
              <a:ext uri="{FF2B5EF4-FFF2-40B4-BE49-F238E27FC236}">
                <a16:creationId xmlns:a16="http://schemas.microsoft.com/office/drawing/2014/main" id="{39E6F9CF-31AE-797D-8D1C-3B0239CCD34E}"/>
              </a:ext>
            </a:extLst>
          </p:cNvPr>
          <p:cNvSpPr/>
          <p:nvPr/>
        </p:nvSpPr>
        <p:spPr>
          <a:xfrm>
            <a:off x="8225117" y="3205182"/>
            <a:ext cx="1264023" cy="914400"/>
          </a:xfrm>
          <a:prstGeom prst="rect">
            <a:avLst/>
          </a:prstGeom>
          <a:solidFill>
            <a:schemeClr val="accent2">
              <a:lumMod val="20000"/>
              <a:lumOff val="80000"/>
              <a:alpha val="20000"/>
            </a:schemeClr>
          </a:solidFill>
          <a:ln>
            <a:solidFill>
              <a:srgbClr val="0070C0">
                <a:alpha val="2038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90000"/>
                  </a:schemeClr>
                </a:solidFill>
              </a:rPr>
              <a:t>Web Application</a:t>
            </a:r>
          </a:p>
        </p:txBody>
      </p:sp>
      <p:sp>
        <p:nvSpPr>
          <p:cNvPr id="8" name="Left-Right Arrow 7">
            <a:extLst>
              <a:ext uri="{FF2B5EF4-FFF2-40B4-BE49-F238E27FC236}">
                <a16:creationId xmlns:a16="http://schemas.microsoft.com/office/drawing/2014/main" id="{DAA07267-7A35-7E40-7B8A-F328AAC5A1B7}"/>
              </a:ext>
            </a:extLst>
          </p:cNvPr>
          <p:cNvSpPr/>
          <p:nvPr/>
        </p:nvSpPr>
        <p:spPr>
          <a:xfrm>
            <a:off x="9628091" y="3279141"/>
            <a:ext cx="1344707" cy="793376"/>
          </a:xfrm>
          <a:prstGeom prst="leftRightArrow">
            <a:avLst/>
          </a:prstGeom>
          <a:solidFill>
            <a:schemeClr val="accent2">
              <a:lumMod val="20000"/>
              <a:lumOff val="80000"/>
              <a:alpha val="20000"/>
            </a:schemeClr>
          </a:solidFill>
          <a:ln>
            <a:solidFill>
              <a:srgbClr val="0070C0">
                <a:alpha val="2038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90000"/>
                  </a:schemeClr>
                </a:solidFill>
              </a:rPr>
              <a:t>browser</a:t>
            </a:r>
          </a:p>
        </p:txBody>
      </p:sp>
      <p:sp>
        <p:nvSpPr>
          <p:cNvPr id="10" name="Rectangle 9">
            <a:extLst>
              <a:ext uri="{FF2B5EF4-FFF2-40B4-BE49-F238E27FC236}">
                <a16:creationId xmlns:a16="http://schemas.microsoft.com/office/drawing/2014/main" id="{0AA6C9C8-1623-2E5B-81AF-779FCC58967D}"/>
              </a:ext>
            </a:extLst>
          </p:cNvPr>
          <p:cNvSpPr/>
          <p:nvPr/>
        </p:nvSpPr>
        <p:spPr>
          <a:xfrm>
            <a:off x="11111749" y="3218629"/>
            <a:ext cx="954745" cy="914400"/>
          </a:xfrm>
          <a:prstGeom prst="rect">
            <a:avLst/>
          </a:prstGeom>
          <a:solidFill>
            <a:schemeClr val="accent2">
              <a:lumMod val="20000"/>
              <a:lumOff val="80000"/>
              <a:alpha val="20000"/>
            </a:schemeClr>
          </a:solidFill>
          <a:ln>
            <a:solidFill>
              <a:srgbClr val="0070C0">
                <a:alpha val="2038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90000"/>
                  </a:schemeClr>
                </a:solidFill>
              </a:rPr>
              <a:t>User</a:t>
            </a:r>
          </a:p>
        </p:txBody>
      </p:sp>
      <p:sp>
        <p:nvSpPr>
          <p:cNvPr id="11" name="Left-Right Arrow 10">
            <a:extLst>
              <a:ext uri="{FF2B5EF4-FFF2-40B4-BE49-F238E27FC236}">
                <a16:creationId xmlns:a16="http://schemas.microsoft.com/office/drawing/2014/main" id="{983A3068-C59F-25DE-5090-51E01D946E51}"/>
              </a:ext>
            </a:extLst>
          </p:cNvPr>
          <p:cNvSpPr/>
          <p:nvPr/>
        </p:nvSpPr>
        <p:spPr>
          <a:xfrm>
            <a:off x="6741459" y="3265694"/>
            <a:ext cx="1344707" cy="793376"/>
          </a:xfrm>
          <a:prstGeom prst="leftRightArrow">
            <a:avLst/>
          </a:prstGeom>
          <a:solidFill>
            <a:schemeClr val="accent2">
              <a:lumMod val="20000"/>
              <a:lumOff val="80000"/>
              <a:alpha val="20000"/>
            </a:schemeClr>
          </a:solidFill>
          <a:ln>
            <a:solidFill>
              <a:srgbClr val="0070C0">
                <a:alpha val="2038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90000"/>
                  </a:schemeClr>
                </a:solidFill>
              </a:rPr>
              <a:t>internet</a:t>
            </a:r>
          </a:p>
        </p:txBody>
      </p:sp>
      <p:sp>
        <p:nvSpPr>
          <p:cNvPr id="12" name="Rectangle 11">
            <a:extLst>
              <a:ext uri="{FF2B5EF4-FFF2-40B4-BE49-F238E27FC236}">
                <a16:creationId xmlns:a16="http://schemas.microsoft.com/office/drawing/2014/main" id="{A669D640-8F74-F087-6757-D6C8D05A6F82}"/>
              </a:ext>
            </a:extLst>
          </p:cNvPr>
          <p:cNvSpPr/>
          <p:nvPr/>
        </p:nvSpPr>
        <p:spPr>
          <a:xfrm>
            <a:off x="5338485" y="3205182"/>
            <a:ext cx="1264023" cy="914400"/>
          </a:xfrm>
          <a:prstGeom prst="rect">
            <a:avLst/>
          </a:prstGeom>
          <a:solidFill>
            <a:schemeClr val="accent2">
              <a:lumMod val="20000"/>
              <a:lumOff val="80000"/>
              <a:alpha val="20000"/>
            </a:schemeClr>
          </a:solidFill>
          <a:ln>
            <a:solidFill>
              <a:srgbClr val="0070C0">
                <a:alpha val="2038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90000"/>
                  </a:schemeClr>
                </a:solidFill>
              </a:rPr>
              <a:t>Controller</a:t>
            </a:r>
          </a:p>
        </p:txBody>
      </p:sp>
      <p:sp>
        <p:nvSpPr>
          <p:cNvPr id="13" name="Left-Right Arrow 12">
            <a:extLst>
              <a:ext uri="{FF2B5EF4-FFF2-40B4-BE49-F238E27FC236}">
                <a16:creationId xmlns:a16="http://schemas.microsoft.com/office/drawing/2014/main" id="{FA632119-4BBD-7F38-E7DC-E18CA4522192}"/>
              </a:ext>
            </a:extLst>
          </p:cNvPr>
          <p:cNvSpPr/>
          <p:nvPr/>
        </p:nvSpPr>
        <p:spPr>
          <a:xfrm>
            <a:off x="4141694" y="3279141"/>
            <a:ext cx="1057840" cy="793376"/>
          </a:xfrm>
          <a:prstGeom prst="leftRightArrow">
            <a:avLst/>
          </a:prstGeom>
          <a:solidFill>
            <a:schemeClr val="accent2">
              <a:lumMod val="20000"/>
              <a:lumOff val="80000"/>
              <a:alpha val="20000"/>
            </a:schemeClr>
          </a:solidFill>
          <a:ln>
            <a:solidFill>
              <a:srgbClr val="0070C0">
                <a:alpha val="2038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90000"/>
                  </a:schemeClr>
                </a:solidFill>
              </a:rPr>
              <a:t>API</a:t>
            </a:r>
          </a:p>
        </p:txBody>
      </p:sp>
      <p:sp>
        <p:nvSpPr>
          <p:cNvPr id="14" name="Rectangle 13">
            <a:extLst>
              <a:ext uri="{FF2B5EF4-FFF2-40B4-BE49-F238E27FC236}">
                <a16:creationId xmlns:a16="http://schemas.microsoft.com/office/drawing/2014/main" id="{4AA2E9E5-3B60-1E17-428B-A4E8328B6A0F}"/>
              </a:ext>
            </a:extLst>
          </p:cNvPr>
          <p:cNvSpPr/>
          <p:nvPr/>
        </p:nvSpPr>
        <p:spPr>
          <a:xfrm>
            <a:off x="2738720" y="3205182"/>
            <a:ext cx="1264023" cy="9144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Service</a:t>
            </a:r>
          </a:p>
        </p:txBody>
      </p:sp>
      <p:sp>
        <p:nvSpPr>
          <p:cNvPr id="16" name="Rectangle 15">
            <a:extLst>
              <a:ext uri="{FF2B5EF4-FFF2-40B4-BE49-F238E27FC236}">
                <a16:creationId xmlns:a16="http://schemas.microsoft.com/office/drawing/2014/main" id="{8521B346-A6E3-0686-93CD-2D5703AE2E48}"/>
              </a:ext>
            </a:extLst>
          </p:cNvPr>
          <p:cNvSpPr/>
          <p:nvPr/>
        </p:nvSpPr>
        <p:spPr>
          <a:xfrm>
            <a:off x="125506" y="3205182"/>
            <a:ext cx="1264023" cy="9144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p>
        </p:txBody>
      </p:sp>
      <p:sp>
        <p:nvSpPr>
          <p:cNvPr id="19" name="Left-Right Arrow 18">
            <a:extLst>
              <a:ext uri="{FF2B5EF4-FFF2-40B4-BE49-F238E27FC236}">
                <a16:creationId xmlns:a16="http://schemas.microsoft.com/office/drawing/2014/main" id="{A405CBCC-A842-4D1A-A016-BE13B684EF32}"/>
              </a:ext>
            </a:extLst>
          </p:cNvPr>
          <p:cNvSpPr/>
          <p:nvPr/>
        </p:nvSpPr>
        <p:spPr>
          <a:xfrm>
            <a:off x="1541929" y="3265694"/>
            <a:ext cx="1057840" cy="793376"/>
          </a:xfrm>
          <a:prstGeom prst="lef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API</a:t>
            </a:r>
          </a:p>
        </p:txBody>
      </p:sp>
    </p:spTree>
    <p:extLst>
      <p:ext uri="{BB962C8B-B14F-4D97-AF65-F5344CB8AC3E}">
        <p14:creationId xmlns:p14="http://schemas.microsoft.com/office/powerpoint/2010/main" val="122749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0C5AAA-DF9E-3336-7172-129340BB6661}"/>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7</a:t>
            </a:fld>
            <a:endParaRPr lang="en-US"/>
          </a:p>
        </p:txBody>
      </p:sp>
      <p:sp>
        <p:nvSpPr>
          <p:cNvPr id="2" name="Title 1">
            <a:extLst>
              <a:ext uri="{FF2B5EF4-FFF2-40B4-BE49-F238E27FC236}">
                <a16:creationId xmlns:a16="http://schemas.microsoft.com/office/drawing/2014/main" id="{B37B094C-06A4-3213-2B65-9BA91E12E6EF}"/>
              </a:ext>
            </a:extLst>
          </p:cNvPr>
          <p:cNvSpPr>
            <a:spLocks noGrp="1"/>
          </p:cNvSpPr>
          <p:nvPr>
            <p:ph type="title"/>
          </p:nvPr>
        </p:nvSpPr>
        <p:spPr>
          <a:xfrm>
            <a:off x="838200" y="18255"/>
            <a:ext cx="10515600" cy="1325563"/>
          </a:xfrm>
        </p:spPr>
        <p:txBody>
          <a:bodyPr/>
          <a:lstStyle/>
          <a:p>
            <a:r>
              <a:rPr lang="en-US"/>
              <a:t>Analyzing </a:t>
            </a:r>
            <a:r>
              <a:rPr lang="en-US" err="1"/>
              <a:t>CoS</a:t>
            </a:r>
            <a:r>
              <a:rPr lang="en-US"/>
              <a:t> to get testable behaviors</a:t>
            </a:r>
          </a:p>
        </p:txBody>
      </p:sp>
      <p:sp>
        <p:nvSpPr>
          <p:cNvPr id="4" name="TextBox 3">
            <a:extLst>
              <a:ext uri="{FF2B5EF4-FFF2-40B4-BE49-F238E27FC236}">
                <a16:creationId xmlns:a16="http://schemas.microsoft.com/office/drawing/2014/main" id="{C688DA8F-CCD3-7E6E-AAE4-8F998508A7D1}"/>
              </a:ext>
            </a:extLst>
          </p:cNvPr>
          <p:cNvSpPr txBox="1"/>
          <p:nvPr/>
        </p:nvSpPr>
        <p:spPr>
          <a:xfrm>
            <a:off x="744069" y="1555036"/>
            <a:ext cx="10434919" cy="5051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20000"/>
              </a:lnSpc>
              <a:buNone/>
            </a:pPr>
            <a:r>
              <a:rPr lang="en-US" b="0" dirty="0">
                <a:solidFill>
                  <a:srgbClr val="AF00DB"/>
                </a:solidFill>
                <a:effectLst/>
                <a:latin typeface="Menlo" panose="020B0609030804020204" pitchFamily="49" charset="0"/>
              </a:rPr>
              <a:t>import</a:t>
            </a:r>
            <a:r>
              <a:rPr lang="en-US" b="0" dirty="0">
                <a:solidFill>
                  <a:srgbClr val="3B3B3B"/>
                </a:solidFill>
                <a:effectLst/>
                <a:latin typeface="Menlo" panose="020B0609030804020204" pitchFamily="49" charset="0"/>
              </a:rPr>
              <a:t> {</a:t>
            </a:r>
          </a:p>
          <a:p>
            <a:pPr>
              <a:lnSpc>
                <a:spcPct val="120000"/>
              </a:lnSpc>
              <a:buNone/>
            </a:pPr>
            <a:r>
              <a:rPr lang="en-US" b="0" dirty="0">
                <a:solidFill>
                  <a:srgbClr val="001080"/>
                </a:solidFill>
                <a:effectLst/>
                <a:latin typeface="Menlo" panose="020B0609030804020204" pitchFamily="49" charset="0"/>
              </a:rPr>
              <a:t>  </a:t>
            </a:r>
            <a:r>
              <a:rPr lang="en-US" b="0" dirty="0" err="1">
                <a:solidFill>
                  <a:srgbClr val="001080"/>
                </a:solidFill>
                <a:effectLst/>
                <a:latin typeface="Menlo" panose="020B0609030804020204" pitchFamily="49" charset="0"/>
              </a:rPr>
              <a:t>StudentID</a:t>
            </a:r>
            <a:r>
              <a:rPr lang="en-US" b="0" dirty="0">
                <a:solidFill>
                  <a:srgbClr val="3B3B3B"/>
                </a:solidFill>
                <a:effectLst/>
                <a:latin typeface="Menlo" panose="020B0609030804020204" pitchFamily="49" charset="0"/>
              </a:rPr>
              <a:t>,</a:t>
            </a:r>
          </a:p>
          <a:p>
            <a:pPr>
              <a:lnSpc>
                <a:spcPct val="120000"/>
              </a:lnSpc>
              <a:buNone/>
            </a:pPr>
            <a:r>
              <a:rPr lang="en-US" b="0" dirty="0">
                <a:solidFill>
                  <a:srgbClr val="001080"/>
                </a:solidFill>
                <a:effectLst/>
                <a:latin typeface="Menlo" panose="020B0609030804020204" pitchFamily="49" charset="0"/>
              </a:rPr>
              <a:t>  Student</a:t>
            </a:r>
            <a:r>
              <a:rPr lang="en-US" b="0" dirty="0">
                <a:solidFill>
                  <a:srgbClr val="3B3B3B"/>
                </a:solidFill>
                <a:effectLst/>
                <a:latin typeface="Menlo" panose="020B0609030804020204" pitchFamily="49" charset="0"/>
              </a:rPr>
              <a:t>,</a:t>
            </a:r>
          </a:p>
          <a:p>
            <a:pPr>
              <a:lnSpc>
                <a:spcPct val="120000"/>
              </a:lnSpc>
              <a:buNone/>
            </a:pPr>
            <a:r>
              <a:rPr lang="en-US" b="0" dirty="0">
                <a:solidFill>
                  <a:srgbClr val="001080"/>
                </a:solidFill>
                <a:effectLst/>
                <a:latin typeface="Menlo" panose="020B0609030804020204" pitchFamily="49" charset="0"/>
              </a:rPr>
              <a:t>  Course</a:t>
            </a:r>
            <a:r>
              <a:rPr lang="en-US" b="0" dirty="0">
                <a:solidFill>
                  <a:srgbClr val="3B3B3B"/>
                </a:solidFill>
                <a:effectLst/>
                <a:latin typeface="Menlo" panose="020B0609030804020204" pitchFamily="49" charset="0"/>
              </a:rPr>
              <a:t>,</a:t>
            </a:r>
          </a:p>
          <a:p>
            <a:pPr>
              <a:lnSpc>
                <a:spcPct val="120000"/>
              </a:lnSpc>
              <a:buNone/>
            </a:pPr>
            <a:r>
              <a:rPr lang="en-US" b="0" dirty="0">
                <a:solidFill>
                  <a:srgbClr val="001080"/>
                </a:solidFill>
                <a:effectLst/>
                <a:latin typeface="Menlo" panose="020B0609030804020204" pitchFamily="49" charset="0"/>
              </a:rPr>
              <a:t>  </a:t>
            </a:r>
            <a:r>
              <a:rPr lang="en-US" b="0" dirty="0" err="1">
                <a:solidFill>
                  <a:srgbClr val="001080"/>
                </a:solidFill>
                <a:effectLst/>
                <a:latin typeface="Menlo" panose="020B0609030804020204" pitchFamily="49" charset="0"/>
              </a:rPr>
              <a:t>CourseGrade</a:t>
            </a:r>
            <a:r>
              <a:rPr lang="en-US" b="0" dirty="0">
                <a:solidFill>
                  <a:srgbClr val="3B3B3B"/>
                </a:solidFill>
                <a:effectLst/>
                <a:latin typeface="Menlo" panose="020B0609030804020204" pitchFamily="49" charset="0"/>
              </a:rPr>
              <a:t>,</a:t>
            </a:r>
          </a:p>
          <a:p>
            <a:pPr>
              <a:lnSpc>
                <a:spcPct val="120000"/>
              </a:lnSpc>
              <a:buNone/>
            </a:pPr>
            <a:r>
              <a:rPr lang="en-US" b="0" dirty="0">
                <a:solidFill>
                  <a:srgbClr val="001080"/>
                </a:solidFill>
                <a:effectLst/>
                <a:latin typeface="Menlo" panose="020B0609030804020204" pitchFamily="49" charset="0"/>
              </a:rPr>
              <a:t>  Transcript</a:t>
            </a:r>
            <a:r>
              <a:rPr lang="en-US" b="0" dirty="0">
                <a:solidFill>
                  <a:srgbClr val="3B3B3B"/>
                </a:solidFill>
                <a:effectLst/>
                <a:latin typeface="Menlo" panose="020B0609030804020204" pitchFamily="49" charset="0"/>
              </a:rPr>
              <a:t>,</a:t>
            </a:r>
          </a:p>
          <a:p>
            <a:pPr>
              <a:lnSpc>
                <a:spcPct val="120000"/>
              </a:lnSpc>
              <a:buNone/>
            </a:pPr>
            <a:r>
              <a:rPr lang="en-US" b="0" dirty="0">
                <a:solidFill>
                  <a:srgbClr val="3B3B3B"/>
                </a:solidFill>
                <a:effectLst/>
                <a:latin typeface="Menlo" panose="020B0609030804020204" pitchFamily="49" charset="0"/>
              </a:rPr>
              <a:t>} </a:t>
            </a:r>
            <a:r>
              <a:rPr lang="en-US" b="0" dirty="0">
                <a:solidFill>
                  <a:srgbClr val="AF00DB"/>
                </a:solidFill>
                <a:effectLst/>
                <a:latin typeface="Menlo" panose="020B0609030804020204" pitchFamily="49" charset="0"/>
              </a:rPr>
              <a:t>from</a:t>
            </a:r>
            <a:r>
              <a:rPr lang="en-US" b="0" dirty="0">
                <a:solidFill>
                  <a:srgbClr val="3B3B3B"/>
                </a:solidFill>
                <a:effectLst/>
                <a:latin typeface="Menlo" panose="020B0609030804020204" pitchFamily="49" charset="0"/>
              </a:rPr>
              <a:t> </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types.ts</a:t>
            </a:r>
            <a:r>
              <a:rPr lang="en-US" b="0" dirty="0">
                <a:solidFill>
                  <a:srgbClr val="A31515"/>
                </a:solidFill>
                <a:effectLst/>
                <a:latin typeface="Menlo" panose="020B0609030804020204" pitchFamily="49" charset="0"/>
              </a:rPr>
              <a:t>'</a:t>
            </a:r>
            <a:r>
              <a:rPr lang="en-US" b="0" dirty="0">
                <a:solidFill>
                  <a:srgbClr val="3B3B3B"/>
                </a:solidFill>
                <a:effectLst/>
                <a:latin typeface="Menlo" panose="020B0609030804020204" pitchFamily="49" charset="0"/>
              </a:rPr>
              <a:t>;</a:t>
            </a:r>
          </a:p>
          <a:p>
            <a:pPr>
              <a:lnSpc>
                <a:spcPct val="120000"/>
              </a:lnSpc>
              <a:buNone/>
            </a:pPr>
            <a:r>
              <a:rPr lang="en-US" b="0" dirty="0">
                <a:solidFill>
                  <a:srgbClr val="AF00DB"/>
                </a:solidFill>
                <a:effectLst/>
                <a:latin typeface="Menlo" panose="020B0609030804020204" pitchFamily="49" charset="0"/>
              </a:rPr>
              <a:t>export</a:t>
            </a:r>
            <a:r>
              <a:rPr lang="en-US" b="0" dirty="0">
                <a:solidFill>
                  <a:srgbClr val="3B3B3B"/>
                </a:solidFill>
                <a:effectLst/>
                <a:latin typeface="Menlo" panose="020B0609030804020204" pitchFamily="49" charset="0"/>
              </a:rPr>
              <a:t> </a:t>
            </a:r>
            <a:r>
              <a:rPr lang="en-US" b="0" dirty="0">
                <a:solidFill>
                  <a:srgbClr val="0000FF"/>
                </a:solidFill>
                <a:effectLst/>
                <a:latin typeface="Menlo" panose="020B0609030804020204" pitchFamily="49" charset="0"/>
              </a:rPr>
              <a:t>interface</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TranscriptService</a:t>
            </a:r>
            <a:r>
              <a:rPr lang="en-US" b="0" dirty="0">
                <a:solidFill>
                  <a:srgbClr val="3B3B3B"/>
                </a:solidFill>
                <a:effectLst/>
                <a:latin typeface="Menlo" panose="020B0609030804020204" pitchFamily="49" charset="0"/>
              </a:rPr>
              <a:t> {</a:t>
            </a:r>
          </a:p>
          <a:p>
            <a:pPr>
              <a:lnSpc>
                <a:spcPct val="12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addStudent</a:t>
            </a:r>
            <a:r>
              <a:rPr lang="en-US" b="0" dirty="0">
                <a:solidFill>
                  <a:srgbClr val="3B3B3B"/>
                </a:solidFill>
                <a:effectLst/>
                <a:latin typeface="Menlo" panose="020B0609030804020204" pitchFamily="49" charset="0"/>
              </a:rPr>
              <a:t>(</a:t>
            </a:r>
            <a:r>
              <a:rPr lang="en-US" b="0" dirty="0" err="1">
                <a:solidFill>
                  <a:srgbClr val="001080"/>
                </a:solidFill>
                <a:effectLst/>
                <a:latin typeface="Menlo" panose="020B0609030804020204" pitchFamily="49" charset="0"/>
              </a:rPr>
              <a:t>studentName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string</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StudentID</a:t>
            </a:r>
            <a:r>
              <a:rPr lang="en-US" b="0" dirty="0">
                <a:solidFill>
                  <a:srgbClr val="3B3B3B"/>
                </a:solidFill>
                <a:effectLst/>
                <a:latin typeface="Menlo" panose="020B0609030804020204" pitchFamily="49" charset="0"/>
              </a:rPr>
              <a:t>;</a:t>
            </a:r>
          </a:p>
          <a:p>
            <a:pPr>
              <a:lnSpc>
                <a:spcPct val="12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getTranscript</a:t>
            </a:r>
            <a:r>
              <a:rPr lang="en-US" b="0" dirty="0">
                <a:solidFill>
                  <a:srgbClr val="3B3B3B"/>
                </a:solidFill>
                <a:effectLst/>
                <a:latin typeface="Menlo" panose="020B0609030804020204" pitchFamily="49" charset="0"/>
              </a:rPr>
              <a:t>(</a:t>
            </a:r>
            <a:r>
              <a:rPr lang="en-US" b="0" dirty="0">
                <a:solidFill>
                  <a:srgbClr val="001080"/>
                </a:solidFill>
                <a:effectLst/>
                <a:latin typeface="Menlo" panose="020B0609030804020204" pitchFamily="49" charset="0"/>
              </a:rPr>
              <a:t>id</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StudentID</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Transcript</a:t>
            </a:r>
            <a:r>
              <a:rPr lang="en-US" b="0" dirty="0">
                <a:solidFill>
                  <a:srgbClr val="3B3B3B"/>
                </a:solidFill>
                <a:effectLst/>
                <a:latin typeface="Menlo" panose="020B0609030804020204" pitchFamily="49" charset="0"/>
              </a:rPr>
              <a:t>;</a:t>
            </a:r>
          </a:p>
          <a:p>
            <a:pPr>
              <a:lnSpc>
                <a:spcPct val="12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deleteStudent</a:t>
            </a:r>
            <a:r>
              <a:rPr lang="en-US" b="0" dirty="0">
                <a:solidFill>
                  <a:srgbClr val="3B3B3B"/>
                </a:solidFill>
                <a:effectLst/>
                <a:latin typeface="Menlo" panose="020B0609030804020204" pitchFamily="49" charset="0"/>
              </a:rPr>
              <a:t>(</a:t>
            </a:r>
            <a:r>
              <a:rPr lang="en-US" b="0" dirty="0">
                <a:solidFill>
                  <a:srgbClr val="001080"/>
                </a:solidFill>
                <a:effectLst/>
                <a:latin typeface="Menlo" panose="020B0609030804020204" pitchFamily="49" charset="0"/>
              </a:rPr>
              <a:t>id</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StudentID</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void</a:t>
            </a:r>
            <a:r>
              <a:rPr lang="en-US" b="0" dirty="0">
                <a:solidFill>
                  <a:srgbClr val="3B3B3B"/>
                </a:solidFill>
                <a:effectLst/>
                <a:latin typeface="Menlo" panose="020B0609030804020204" pitchFamily="49" charset="0"/>
              </a:rPr>
              <a:t>; </a:t>
            </a:r>
            <a:r>
              <a:rPr lang="en-US" b="0" dirty="0">
                <a:solidFill>
                  <a:srgbClr val="008000"/>
                </a:solidFill>
                <a:effectLst/>
                <a:latin typeface="Menlo" panose="020B0609030804020204" pitchFamily="49" charset="0"/>
              </a:rPr>
              <a:t>// hmm, what to do about errors??</a:t>
            </a:r>
            <a:endParaRPr lang="en-US" b="0" dirty="0">
              <a:solidFill>
                <a:srgbClr val="3B3B3B"/>
              </a:solidFill>
              <a:effectLst/>
              <a:latin typeface="Menlo" panose="020B0609030804020204" pitchFamily="49" charset="0"/>
            </a:endParaRPr>
          </a:p>
          <a:p>
            <a:pPr>
              <a:lnSpc>
                <a:spcPct val="12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addGrade</a:t>
            </a:r>
            <a:r>
              <a:rPr lang="en-US" b="0" dirty="0">
                <a:solidFill>
                  <a:srgbClr val="3B3B3B"/>
                </a:solidFill>
                <a:effectLst/>
                <a:latin typeface="Menlo" panose="020B0609030804020204" pitchFamily="49" charset="0"/>
              </a:rPr>
              <a:t>(</a:t>
            </a:r>
            <a:r>
              <a:rPr lang="en-US" b="0" dirty="0">
                <a:solidFill>
                  <a:srgbClr val="001080"/>
                </a:solidFill>
                <a:effectLst/>
                <a:latin typeface="Menlo" panose="020B0609030804020204" pitchFamily="49" charset="0"/>
              </a:rPr>
              <a:t>id</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Student</a:t>
            </a:r>
            <a:r>
              <a:rPr lang="en-US" b="0" dirty="0">
                <a:solidFill>
                  <a:srgbClr val="3B3B3B"/>
                </a:solidFill>
                <a:effectLst/>
                <a:latin typeface="Menlo" panose="020B0609030804020204" pitchFamily="49" charset="0"/>
              </a:rPr>
              <a:t>, </a:t>
            </a:r>
            <a:r>
              <a:rPr lang="en-US" b="0" dirty="0">
                <a:solidFill>
                  <a:srgbClr val="001080"/>
                </a:solidFill>
                <a:effectLst/>
                <a:latin typeface="Menlo" panose="020B0609030804020204" pitchFamily="49" charset="0"/>
              </a:rPr>
              <a:t>course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Course</a:t>
            </a:r>
            <a:r>
              <a:rPr lang="en-US" b="0" dirty="0">
                <a:solidFill>
                  <a:srgbClr val="3B3B3B"/>
                </a:solidFill>
                <a:effectLst/>
                <a:latin typeface="Menlo" panose="020B0609030804020204" pitchFamily="49" charset="0"/>
              </a:rPr>
              <a:t>, </a:t>
            </a:r>
            <a:r>
              <a:rPr lang="en-US" b="0" dirty="0" err="1">
                <a:solidFill>
                  <a:srgbClr val="001080"/>
                </a:solidFill>
                <a:effectLst/>
                <a:latin typeface="Menlo" panose="020B0609030804020204" pitchFamily="49" charset="0"/>
              </a:rPr>
              <a:t>courseGrade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CourseGrade</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void</a:t>
            </a:r>
            <a:r>
              <a:rPr lang="en-US" b="0" dirty="0">
                <a:solidFill>
                  <a:srgbClr val="3B3B3B"/>
                </a:solidFill>
                <a:effectLst/>
                <a:latin typeface="Menlo" panose="020B0609030804020204" pitchFamily="49" charset="0"/>
              </a:rPr>
              <a:t>;</a:t>
            </a:r>
          </a:p>
          <a:p>
            <a:pPr>
              <a:lnSpc>
                <a:spcPct val="12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getGrade</a:t>
            </a:r>
            <a:r>
              <a:rPr lang="en-US" b="0" dirty="0">
                <a:solidFill>
                  <a:srgbClr val="3B3B3B"/>
                </a:solidFill>
                <a:effectLst/>
                <a:latin typeface="Menlo" panose="020B0609030804020204" pitchFamily="49" charset="0"/>
              </a:rPr>
              <a:t>(</a:t>
            </a:r>
            <a:r>
              <a:rPr lang="en-US" b="0" dirty="0">
                <a:solidFill>
                  <a:srgbClr val="001080"/>
                </a:solidFill>
                <a:effectLst/>
                <a:latin typeface="Menlo" panose="020B0609030804020204" pitchFamily="49" charset="0"/>
              </a:rPr>
              <a:t>id</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Student</a:t>
            </a:r>
            <a:r>
              <a:rPr lang="en-US" b="0" dirty="0">
                <a:solidFill>
                  <a:srgbClr val="3B3B3B"/>
                </a:solidFill>
                <a:effectLst/>
                <a:latin typeface="Menlo" panose="020B0609030804020204" pitchFamily="49" charset="0"/>
              </a:rPr>
              <a:t>, </a:t>
            </a:r>
            <a:r>
              <a:rPr lang="en-US" b="0" dirty="0">
                <a:solidFill>
                  <a:srgbClr val="001080"/>
                </a:solidFill>
                <a:effectLst/>
                <a:latin typeface="Menlo" panose="020B0609030804020204" pitchFamily="49" charset="0"/>
              </a:rPr>
              <a:t>course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Course</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CourseGrade</a:t>
            </a:r>
            <a:r>
              <a:rPr lang="en-US" b="0" dirty="0">
                <a:solidFill>
                  <a:srgbClr val="3B3B3B"/>
                </a:solidFill>
                <a:effectLst/>
                <a:latin typeface="Menlo" panose="020B0609030804020204" pitchFamily="49" charset="0"/>
              </a:rPr>
              <a:t>;</a:t>
            </a:r>
          </a:p>
          <a:p>
            <a:pPr>
              <a:lnSpc>
                <a:spcPct val="120000"/>
              </a:lnSpc>
              <a:buNone/>
            </a:pPr>
            <a:r>
              <a:rPr lang="en-US" b="0" dirty="0">
                <a:solidFill>
                  <a:srgbClr val="795E26"/>
                </a:solidFill>
                <a:effectLst/>
                <a:latin typeface="Menlo" panose="020B0609030804020204" pitchFamily="49" charset="0"/>
              </a:rPr>
              <a:t>  </a:t>
            </a:r>
            <a:r>
              <a:rPr lang="en-US" b="0" dirty="0" err="1">
                <a:solidFill>
                  <a:srgbClr val="795E26"/>
                </a:solidFill>
                <a:effectLst/>
                <a:latin typeface="Menlo" panose="020B0609030804020204" pitchFamily="49" charset="0"/>
              </a:rPr>
              <a:t>nameToIDs</a:t>
            </a:r>
            <a:r>
              <a:rPr lang="en-US" b="0" dirty="0">
                <a:solidFill>
                  <a:srgbClr val="3B3B3B"/>
                </a:solidFill>
                <a:effectLst/>
                <a:latin typeface="Menlo" panose="020B0609030804020204" pitchFamily="49" charset="0"/>
              </a:rPr>
              <a:t>(</a:t>
            </a:r>
            <a:r>
              <a:rPr lang="en-US" b="0" dirty="0" err="1">
                <a:solidFill>
                  <a:srgbClr val="001080"/>
                </a:solidFill>
                <a:effectLst/>
                <a:latin typeface="Menlo" panose="020B0609030804020204" pitchFamily="49" charset="0"/>
              </a:rPr>
              <a:t>studentName</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a:solidFill>
                  <a:srgbClr val="267F99"/>
                </a:solidFill>
                <a:effectLst/>
                <a:latin typeface="Menlo" panose="020B0609030804020204" pitchFamily="49" charset="0"/>
              </a:rPr>
              <a:t>string</a:t>
            </a:r>
            <a:r>
              <a:rPr lang="en-US" b="0" dirty="0">
                <a:solidFill>
                  <a:srgbClr val="3B3B3B"/>
                </a:solidFill>
                <a:effectLst/>
                <a:latin typeface="Menlo" panose="020B0609030804020204" pitchFamily="49" charset="0"/>
              </a:rPr>
              <a:t>)</a:t>
            </a:r>
            <a:r>
              <a:rPr lang="en-US" b="0" dirty="0">
                <a:solidFill>
                  <a:srgbClr val="000000"/>
                </a:solidFill>
                <a:effectLst/>
                <a:latin typeface="Menlo" panose="020B0609030804020204" pitchFamily="49" charset="0"/>
              </a:rPr>
              <a:t>:</a:t>
            </a:r>
            <a:r>
              <a:rPr lang="en-US" b="0" dirty="0">
                <a:solidFill>
                  <a:srgbClr val="3B3B3B"/>
                </a:solidFill>
                <a:effectLst/>
                <a:latin typeface="Menlo" panose="020B0609030804020204" pitchFamily="49" charset="0"/>
              </a:rPr>
              <a:t> </a:t>
            </a:r>
            <a:r>
              <a:rPr lang="en-US" b="0" dirty="0" err="1">
                <a:solidFill>
                  <a:srgbClr val="267F99"/>
                </a:solidFill>
                <a:effectLst/>
                <a:latin typeface="Menlo" panose="020B0609030804020204" pitchFamily="49" charset="0"/>
              </a:rPr>
              <a:t>StudentID</a:t>
            </a:r>
            <a:r>
              <a:rPr lang="en-US" b="0" dirty="0">
                <a:solidFill>
                  <a:srgbClr val="3B3B3B"/>
                </a:solidFill>
                <a:effectLst/>
                <a:latin typeface="Menlo" panose="020B0609030804020204" pitchFamily="49" charset="0"/>
              </a:rPr>
              <a:t>[];</a:t>
            </a:r>
          </a:p>
          <a:p>
            <a:pPr>
              <a:lnSpc>
                <a:spcPct val="120000"/>
              </a:lnSpc>
            </a:pPr>
            <a:r>
              <a:rPr lang="en-US"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426026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8</a:t>
            </a:fld>
            <a:endParaRPr lang="en-US"/>
          </a:p>
        </p:txBody>
      </p:sp>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a:xfrm>
            <a:off x="838200" y="18255"/>
            <a:ext cx="10515600" cy="1325563"/>
          </a:xfrm>
        </p:spPr>
        <p:txBody>
          <a:bodyPr>
            <a:normAutofit/>
          </a:bodyPr>
          <a:lstStyle/>
          <a:p>
            <a:r>
              <a:rPr lang="en-US"/>
              <a:t>Analyzing </a:t>
            </a:r>
            <a:r>
              <a:rPr lang="en-US" err="1"/>
              <a:t>CoS</a:t>
            </a:r>
            <a:r>
              <a:rPr lang="en-US"/>
              <a:t> to get testable behaviors</a:t>
            </a:r>
          </a:p>
        </p:txBody>
      </p:sp>
      <p:sp>
        <p:nvSpPr>
          <p:cNvPr id="2" name="Content Placeholder 2">
            <a:extLst>
              <a:ext uri="{FF2B5EF4-FFF2-40B4-BE49-F238E27FC236}">
                <a16:creationId xmlns:a16="http://schemas.microsoft.com/office/drawing/2014/main" id="{92C27DB9-CFD2-3B58-9A41-6B252BAAA8A7}"/>
              </a:ext>
            </a:extLst>
          </p:cNvPr>
          <p:cNvSpPr txBox="1">
            <a:spLocks/>
          </p:cNvSpPr>
          <p:nvPr/>
        </p:nvSpPr>
        <p:spPr>
          <a:xfrm>
            <a:off x="313765" y="1665288"/>
            <a:ext cx="5782235"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err="1"/>
              <a:t>CoS</a:t>
            </a:r>
            <a:r>
              <a:rPr lang="en-US"/>
              <a:t>: The user can…</a:t>
            </a:r>
          </a:p>
          <a:p>
            <a:pPr lvl="1"/>
            <a:r>
              <a:rPr lang="en-US"/>
              <a:t>…add a new student to the database</a:t>
            </a:r>
            <a:br>
              <a:rPr lang="en-US"/>
            </a:br>
            <a:endParaRPr lang="en-US">
              <a:solidFill>
                <a:schemeClr val="bg1"/>
              </a:solidFill>
            </a:endParaRPr>
          </a:p>
          <a:p>
            <a:pPr lvl="1"/>
            <a:br>
              <a:rPr lang="en-US">
                <a:solidFill>
                  <a:schemeClr val="bg1"/>
                </a:solidFill>
              </a:rPr>
            </a:br>
            <a:endParaRPr lang="en-US">
              <a:solidFill>
                <a:schemeClr val="bg1"/>
              </a:solidFill>
            </a:endParaRPr>
          </a:p>
          <a:p>
            <a:pPr lvl="1"/>
            <a:r>
              <a:rPr lang="en-US"/>
              <a:t>…add a new student with the same name as an existing student</a:t>
            </a:r>
            <a:br>
              <a:rPr lang="en-US"/>
            </a:br>
            <a:endParaRPr lang="en-US"/>
          </a:p>
          <a:p>
            <a:pPr lvl="1"/>
            <a:r>
              <a:rPr lang="en-US"/>
              <a:t>…retrieve the transcript for a student</a:t>
            </a:r>
          </a:p>
          <a:p>
            <a:pPr marL="0" indent="0">
              <a:buNone/>
            </a:pPr>
            <a:endParaRPr lang="en-US"/>
          </a:p>
        </p:txBody>
      </p:sp>
      <p:sp>
        <p:nvSpPr>
          <p:cNvPr id="3" name="Content Placeholder 2">
            <a:extLst>
              <a:ext uri="{FF2B5EF4-FFF2-40B4-BE49-F238E27FC236}">
                <a16:creationId xmlns:a16="http://schemas.microsoft.com/office/drawing/2014/main" id="{56493FD9-D235-477F-5B3D-AD86352CBCBB}"/>
              </a:ext>
            </a:extLst>
          </p:cNvPr>
          <p:cNvSpPr txBox="1">
            <a:spLocks/>
          </p:cNvSpPr>
          <p:nvPr/>
        </p:nvSpPr>
        <p:spPr>
          <a:xfrm>
            <a:off x="5834427" y="1665288"/>
            <a:ext cx="5782235" cy="4691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Testable behaviors:</a:t>
            </a:r>
          </a:p>
          <a:p>
            <a:pPr lvl="1"/>
            <a:r>
              <a:rPr lang="en-US" err="1"/>
              <a:t>addStudent</a:t>
            </a:r>
            <a:r>
              <a:rPr lang="en-US"/>
              <a:t> should add a student to the database and return their ID</a:t>
            </a:r>
          </a:p>
          <a:p>
            <a:pPr lvl="1"/>
            <a:r>
              <a:rPr lang="en-US" err="1"/>
              <a:t>addStudent</a:t>
            </a:r>
            <a:r>
              <a:rPr lang="en-US"/>
              <a:t> should return an ID distinct from any ID in the database</a:t>
            </a:r>
          </a:p>
          <a:p>
            <a:pPr lvl="1"/>
            <a:r>
              <a:rPr lang="en-US" err="1"/>
              <a:t>addStudent</a:t>
            </a:r>
            <a:r>
              <a:rPr lang="en-US"/>
              <a:t> should permit adding a student with the same name as an existing student</a:t>
            </a:r>
          </a:p>
          <a:p>
            <a:pPr lvl="1"/>
            <a:r>
              <a:rPr lang="en-US"/>
              <a:t>Given the ID of a student, </a:t>
            </a:r>
            <a:r>
              <a:rPr lang="en-US" err="1"/>
              <a:t>getTranscript</a:t>
            </a:r>
            <a:r>
              <a:rPr lang="en-US"/>
              <a:t> should return the student’s transcript.</a:t>
            </a:r>
          </a:p>
          <a:p>
            <a:pPr lvl="1"/>
            <a:r>
              <a:rPr lang="en-US"/>
              <a:t>Given an ID that is not the ID of any student, </a:t>
            </a:r>
            <a:r>
              <a:rPr lang="en-US" err="1"/>
              <a:t>getTranscript</a:t>
            </a:r>
            <a:r>
              <a:rPr lang="en-US"/>
              <a:t> should</a:t>
            </a:r>
            <a:r>
              <a:rPr lang="en-US" i="1"/>
              <a:t> …????...</a:t>
            </a:r>
          </a:p>
        </p:txBody>
      </p:sp>
    </p:spTree>
    <p:extLst>
      <p:ext uri="{BB962C8B-B14F-4D97-AF65-F5344CB8AC3E}">
        <p14:creationId xmlns:p14="http://schemas.microsoft.com/office/powerpoint/2010/main" val="324811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76903-4386-03BD-ACD3-F489ED8C40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E73265C-99EE-194D-1D71-E466D3523A8B}"/>
              </a:ext>
            </a:extLst>
          </p:cNvPr>
          <p:cNvSpPr>
            <a:spLocks noGrp="1"/>
          </p:cNvSpPr>
          <p:nvPr>
            <p:ph type="title"/>
          </p:nvPr>
        </p:nvSpPr>
        <p:spPr>
          <a:xfrm>
            <a:off x="838200" y="18255"/>
            <a:ext cx="10515600" cy="1325563"/>
          </a:xfrm>
        </p:spPr>
        <p:txBody>
          <a:bodyPr>
            <a:normAutofit/>
          </a:bodyPr>
          <a:lstStyle/>
          <a:p>
            <a:r>
              <a:rPr lang="en-US"/>
              <a:t>Analyzing </a:t>
            </a:r>
            <a:r>
              <a:rPr lang="en-US" err="1"/>
              <a:t>CoS</a:t>
            </a:r>
            <a:r>
              <a:rPr lang="en-US"/>
              <a:t> to get testable behaviors</a:t>
            </a:r>
          </a:p>
        </p:txBody>
      </p:sp>
      <p:sp>
        <p:nvSpPr>
          <p:cNvPr id="8" name="Content Placeholder 7">
            <a:extLst>
              <a:ext uri="{FF2B5EF4-FFF2-40B4-BE49-F238E27FC236}">
                <a16:creationId xmlns:a16="http://schemas.microsoft.com/office/drawing/2014/main" id="{3E819DEB-35E5-BB08-EC36-144F1F1B3E11}"/>
              </a:ext>
            </a:extLst>
          </p:cNvPr>
          <p:cNvSpPr>
            <a:spLocks noGrp="1"/>
          </p:cNvSpPr>
          <p:nvPr>
            <p:ph idx="1"/>
          </p:nvPr>
        </p:nvSpPr>
        <p:spPr>
          <a:xfrm>
            <a:off x="838200" y="1500188"/>
            <a:ext cx="7886700" cy="4351337"/>
          </a:xfrm>
        </p:spPr>
        <p:txBody>
          <a:bodyPr/>
          <a:lstStyle/>
          <a:p>
            <a:r>
              <a:rPr lang="en-US"/>
              <a:t>The user-centric satisfaction conditions didn’t give us any guidance on the exceptional condition “not an ID of any student”</a:t>
            </a:r>
          </a:p>
          <a:p>
            <a:r>
              <a:rPr lang="en-US"/>
              <a:t>We need to elaborate: what should </a:t>
            </a:r>
            <a:r>
              <a:rPr lang="en-US" b="1" err="1"/>
              <a:t>getTranscript</a:t>
            </a:r>
            <a:r>
              <a:rPr lang="en-US"/>
              <a:t> do?</a:t>
            </a:r>
          </a:p>
          <a:p>
            <a:r>
              <a:rPr lang="en-US"/>
              <a:t>Possibilities:</a:t>
            </a:r>
          </a:p>
          <a:p>
            <a:pPr lvl="1"/>
            <a:r>
              <a:rPr lang="en-US"/>
              <a:t>return an error value (undefined, -1, etc.)</a:t>
            </a:r>
          </a:p>
          <a:p>
            <a:pPr lvl="1"/>
            <a:r>
              <a:rPr lang="en-US"/>
              <a:t>Throw an exception</a:t>
            </a:r>
          </a:p>
          <a:p>
            <a:r>
              <a:rPr lang="en-US"/>
              <a:t>Decision: throw an exception</a:t>
            </a:r>
          </a:p>
          <a:p>
            <a:endParaRPr lang="en-US"/>
          </a:p>
        </p:txBody>
      </p:sp>
      <p:sp>
        <p:nvSpPr>
          <p:cNvPr id="4" name="Slide Number Placeholder 3">
            <a:extLst>
              <a:ext uri="{FF2B5EF4-FFF2-40B4-BE49-F238E27FC236}">
                <a16:creationId xmlns:a16="http://schemas.microsoft.com/office/drawing/2014/main" id="{D05FAD30-FFBF-66DE-AAA5-B02A0028B200}"/>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pPr/>
              <a:t>9</a:t>
            </a:fld>
            <a:endParaRPr lang="en-US"/>
          </a:p>
        </p:txBody>
      </p:sp>
    </p:spTree>
    <p:extLst>
      <p:ext uri="{BB962C8B-B14F-4D97-AF65-F5344CB8AC3E}">
        <p14:creationId xmlns:p14="http://schemas.microsoft.com/office/powerpoint/2010/main" val="362235249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1670</TotalTime>
  <Words>2001</Words>
  <Application>Microsoft Macintosh PowerPoint</Application>
  <PresentationFormat>Widescreen</PresentationFormat>
  <Paragraphs>261</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Helvetica Neue</vt:lpstr>
      <vt:lpstr>Menlo</vt:lpstr>
      <vt:lpstr>Verdana</vt:lpstr>
      <vt:lpstr>1_Office Theme</vt:lpstr>
      <vt:lpstr>CS 4530: Fundamentals of Software Engineering Module 2, Lesson 3 Testing Conditions of Satisfaction</vt:lpstr>
      <vt:lpstr>Learning Goals for this Lesson</vt:lpstr>
      <vt:lpstr>Test Driven Development (TDD)</vt:lpstr>
      <vt:lpstr>The TDD Cycle</vt:lpstr>
      <vt:lpstr>CoS are ultimately about the user</vt:lpstr>
      <vt:lpstr>CoS are ultimately about the user</vt:lpstr>
      <vt:lpstr>Analyzing CoS to get testable behaviors</vt:lpstr>
      <vt:lpstr>Analyzing CoS to get testable behaviors</vt:lpstr>
      <vt:lpstr>Analyzing CoS to get testable behaviors</vt:lpstr>
      <vt:lpstr>The tiniest introduction to Vitest</vt:lpstr>
      <vt:lpstr>The tiniest introduction to Vitest</vt:lpstr>
      <vt:lpstr>The tiniest introduction to Vitest</vt:lpstr>
      <vt:lpstr>The tiniest introduction to Vitest</vt:lpstr>
      <vt:lpstr>Turning testable behaviors into Vitest tests</vt:lpstr>
      <vt:lpstr>Turning testable behaviors into Vitest tests</vt:lpstr>
      <vt:lpstr>Turning testable behaviors into Vitest tests</vt:lpstr>
      <vt:lpstr>Turning testable behaviors into Vitest tests</vt:lpstr>
      <vt:lpstr>…now TDD lets us implement addStudent!</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Simmons, Rob</dc:creator>
  <cp:lastModifiedBy>Simmons, Rob</cp:lastModifiedBy>
  <cp:revision>3</cp:revision>
  <cp:lastPrinted>2025-04-29T23:51:44Z</cp:lastPrinted>
  <dcterms:created xsi:type="dcterms:W3CDTF">2025-04-29T23:49:01Z</dcterms:created>
  <dcterms:modified xsi:type="dcterms:W3CDTF">2025-05-06T22:16:08Z</dcterms:modified>
</cp:coreProperties>
</file>