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4"/>
  </p:notesMasterIdLst>
  <p:sldIdLst>
    <p:sldId id="545" r:id="rId2"/>
    <p:sldId id="524" r:id="rId3"/>
    <p:sldId id="318" r:id="rId4"/>
    <p:sldId id="543" r:id="rId5"/>
    <p:sldId id="271" r:id="rId6"/>
    <p:sldId id="279" r:id="rId7"/>
    <p:sldId id="280" r:id="rId8"/>
    <p:sldId id="297" r:id="rId9"/>
    <p:sldId id="306" r:id="rId10"/>
    <p:sldId id="544" r:id="rId11"/>
    <p:sldId id="525" r:id="rId12"/>
    <p:sldId id="54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p:restoredTop sz="88260"/>
  </p:normalViewPr>
  <p:slideViewPr>
    <p:cSldViewPr snapToGrid="0">
      <p:cViewPr varScale="1">
        <p:scale>
          <a:sx n="110" d="100"/>
          <a:sy n="110" d="100"/>
        </p:scale>
        <p:origin x="56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5/4/25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(Quick demo)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83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98500"/>
            <a:ext cx="6207125" cy="34925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58141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5/3/25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7" name="Title 1">
            <a:extLst>
              <a:ext uri="{FF2B5EF4-FFF2-40B4-BE49-F238E27FC236}">
                <a16:creationId xmlns:a16="http://schemas.microsoft.com/office/drawing/2014/main" id="{AFB655C3-1523-8944-C748-712310DF647E}"/>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a:t>Click to edit Master title style</a:t>
            </a:r>
          </a:p>
        </p:txBody>
      </p:sp>
      <p:sp>
        <p:nvSpPr>
          <p:cNvPr id="9" name="Subtitle 2">
            <a:extLst>
              <a:ext uri="{FF2B5EF4-FFF2-40B4-BE49-F238E27FC236}">
                <a16:creationId xmlns:a16="http://schemas.microsoft.com/office/drawing/2014/main" id="{8549AA31-F254-1C77-9D81-6E096BEE4E1E}"/>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F2349770-58C0-0659-C24A-7B0426FAF748}"/>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A81EC16-F2D4-3F9B-C86D-3BCAB0633A6F}"/>
              </a:ext>
            </a:extLst>
          </p:cNvPr>
          <p:cNvSpPr/>
          <p:nvPr userDrawn="1"/>
        </p:nvSpPr>
        <p:spPr>
          <a:xfrm>
            <a:off x="539260" y="5630735"/>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212853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5/3/25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079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5/3/25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6" name="Title 1">
            <a:extLst>
              <a:ext uri="{FF2B5EF4-FFF2-40B4-BE49-F238E27FC236}">
                <a16:creationId xmlns:a16="http://schemas.microsoft.com/office/drawing/2014/main" id="{75A25075-8F0E-5D99-3424-EC26D4DBC802}"/>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cxnSp>
        <p:nvCxnSpPr>
          <p:cNvPr id="8" name="Straight Connector 7">
            <a:extLst>
              <a:ext uri="{FF2B5EF4-FFF2-40B4-BE49-F238E27FC236}">
                <a16:creationId xmlns:a16="http://schemas.microsoft.com/office/drawing/2014/main" id="{59CFFB23-4154-80C1-A1BD-D541121A9A79}"/>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051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5/3/25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6291925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5/3/25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393288459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E41C-7EFE-97CE-05B3-AD51DFD5F5B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F80307-04C9-3D6C-669A-D76D13EC60E4}"/>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117A38F-B639-80C2-2BF6-F37625DF0C96}"/>
              </a:ext>
            </a:extLst>
          </p:cNvPr>
          <p:cNvSpPr>
            <a:spLocks noGrp="1"/>
          </p:cNvSpPr>
          <p:nvPr>
            <p:ph type="ctrTitle"/>
          </p:nvPr>
        </p:nvSpPr>
        <p:spPr>
          <a:xfrm>
            <a:off x="539260" y="665163"/>
            <a:ext cx="10814539" cy="2275997"/>
          </a:xfrm>
        </p:spPr>
        <p:txBody>
          <a:bodyPr anchor="b">
            <a:normAutofit/>
          </a:bodyPr>
          <a:lstStyle/>
          <a:p>
            <a:r>
              <a:rPr lang="en-US" altLang="en-US">
                <a:sym typeface="Helvetica Neue" charset="0"/>
              </a:rPr>
              <a:t>CS 4530: Fundamentals of Software Engineering</a:t>
            </a:r>
            <a:br>
              <a:rPr lang="en-US" altLang="en-US">
                <a:sym typeface="Helvetica Neue" charset="0"/>
              </a:rPr>
            </a:br>
            <a:r>
              <a:rPr lang="en-US" altLang="en-US">
                <a:sym typeface="Helvetica Neue" charset="0"/>
              </a:rPr>
              <a:t>Module 1, Lesson 2</a:t>
            </a:r>
            <a:br>
              <a:rPr lang="en-US" altLang="en-US">
                <a:sym typeface="Helvetica Neue" charset="0"/>
              </a:rPr>
            </a:br>
            <a:r>
              <a:rPr lang="en-US" altLang="en-US">
                <a:sym typeface="Helvetica Neue" charset="0"/>
              </a:rPr>
              <a:t>Course Mechanics</a:t>
            </a:r>
            <a:endParaRPr lang="en-US"/>
          </a:p>
        </p:txBody>
      </p:sp>
      <p:sp>
        <p:nvSpPr>
          <p:cNvPr id="8" name="Subtitle 7">
            <a:extLst>
              <a:ext uri="{FF2B5EF4-FFF2-40B4-BE49-F238E27FC236}">
                <a16:creationId xmlns:a16="http://schemas.microsoft.com/office/drawing/2014/main" id="{9A7AE78D-5CD7-9BA9-5D31-556E48A8DF09}"/>
              </a:ext>
            </a:extLst>
          </p:cNvPr>
          <p:cNvSpPr>
            <a:spLocks noGrp="1"/>
          </p:cNvSpPr>
          <p:nvPr>
            <p:ph type="subTitle" idx="1"/>
          </p:nvPr>
        </p:nvSpPr>
        <p:spPr>
          <a:xfrm>
            <a:off x="539750" y="3238500"/>
            <a:ext cx="10128250" cy="2209800"/>
          </a:xfrm>
        </p:spPr>
        <p:txBody>
          <a:bodyPr vert="horz" lIns="91440" tIns="45720" rIns="91440" bIns="45720" rtlCol="0" anchor="t">
            <a:normAutofit/>
          </a:bodyPr>
          <a:lstStyle/>
          <a:p>
            <a:r>
              <a:rPr lang="en-US"/>
              <a:t>Rob Simmons</a:t>
            </a:r>
          </a:p>
          <a:p>
            <a:r>
              <a:rPr lang="en-US"/>
              <a:t>Khoury College of Computer Sciences</a:t>
            </a:r>
          </a:p>
          <a:p>
            <a:endParaRPr lang="en-US"/>
          </a:p>
        </p:txBody>
      </p:sp>
    </p:spTree>
    <p:extLst>
      <p:ext uri="{BB962C8B-B14F-4D97-AF65-F5344CB8AC3E}">
        <p14:creationId xmlns:p14="http://schemas.microsoft.com/office/powerpoint/2010/main" val="33584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D563A-0805-CFA6-2467-DEF3117B0A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688F16-A70D-3E92-32A9-BC89DFAD80D4}"/>
              </a:ext>
            </a:extLst>
          </p:cNvPr>
          <p:cNvSpPr>
            <a:spLocks noGrp="1"/>
          </p:cNvSpPr>
          <p:nvPr>
            <p:ph type="title"/>
          </p:nvPr>
        </p:nvSpPr>
        <p:spPr>
          <a:xfrm>
            <a:off x="838200" y="18255"/>
            <a:ext cx="10515600" cy="1325563"/>
          </a:xfrm>
        </p:spPr>
        <p:txBody>
          <a:bodyPr/>
          <a:lstStyle/>
          <a:p>
            <a:r>
              <a:rPr lang="en-US"/>
              <a:t>Academic Integrity (3)</a:t>
            </a:r>
          </a:p>
        </p:txBody>
      </p:sp>
      <p:sp>
        <p:nvSpPr>
          <p:cNvPr id="3" name="Text Placeholder 2">
            <a:extLst>
              <a:ext uri="{FF2B5EF4-FFF2-40B4-BE49-F238E27FC236}">
                <a16:creationId xmlns:a16="http://schemas.microsoft.com/office/drawing/2014/main" id="{1D461356-7D0E-4B32-CA8C-21B734DB0284}"/>
              </a:ext>
            </a:extLst>
          </p:cNvPr>
          <p:cNvSpPr>
            <a:spLocks noGrp="1"/>
          </p:cNvSpPr>
          <p:nvPr>
            <p:ph idx="1"/>
          </p:nvPr>
        </p:nvSpPr>
        <p:spPr>
          <a:xfrm>
            <a:off x="838200" y="1500160"/>
            <a:ext cx="7887346" cy="4351338"/>
          </a:xfrm>
        </p:spPr>
        <p:txBody>
          <a:bodyPr>
            <a:normAutofit/>
          </a:bodyPr>
          <a:lstStyle/>
          <a:p>
            <a:r>
              <a:rPr lang="en-US"/>
              <a:t>We reserve the right to “</a:t>
            </a:r>
            <a:r>
              <a:rPr lang="en-US">
                <a:solidFill>
                  <a:srgbClr val="FF0000"/>
                </a:solidFill>
              </a:rPr>
              <a:t>interview</a:t>
            </a:r>
            <a:r>
              <a:rPr lang="en-US"/>
              <a:t>” you to gauge your understanding (with possible grade adjustments)</a:t>
            </a:r>
          </a:p>
          <a:p>
            <a:r>
              <a:rPr lang="en-US"/>
              <a:t>If you are concerned that by reusing and attributing that copied code it may appear that you didn't complete the assignment yourself, then please raise a discussion with the instructor.</a:t>
            </a:r>
          </a:p>
          <a:p>
            <a:r>
              <a:rPr lang="en-US"/>
              <a:t>If you are in doubt whether using others' work is allowed, you should assume that it is NOT allowed unless the instructor confirms otherwise.</a:t>
            </a:r>
          </a:p>
          <a:p>
            <a:endParaRPr lang="en-US"/>
          </a:p>
        </p:txBody>
      </p:sp>
      <p:sp>
        <p:nvSpPr>
          <p:cNvPr id="4" name="Slide Number Placeholder 3">
            <a:extLst>
              <a:ext uri="{FF2B5EF4-FFF2-40B4-BE49-F238E27FC236}">
                <a16:creationId xmlns:a16="http://schemas.microsoft.com/office/drawing/2014/main" id="{F82AE4FC-4CBC-1DC3-BD26-518F64D2CAC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395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99648-CE8F-4E19-953E-8B3920440319}"/>
              </a:ext>
            </a:extLst>
          </p:cNvPr>
          <p:cNvSpPr>
            <a:spLocks noGrp="1"/>
          </p:cNvSpPr>
          <p:nvPr>
            <p:ph type="title"/>
          </p:nvPr>
        </p:nvSpPr>
        <p:spPr>
          <a:xfrm>
            <a:off x="838200" y="18255"/>
            <a:ext cx="10515600" cy="1325563"/>
          </a:xfrm>
        </p:spPr>
        <p:txBody>
          <a:bodyPr/>
          <a:lstStyle/>
          <a:p>
            <a:r>
              <a:rPr lang="en-US"/>
              <a:t>Communication</a:t>
            </a:r>
          </a:p>
        </p:txBody>
      </p:sp>
      <p:sp>
        <p:nvSpPr>
          <p:cNvPr id="3" name="Content Placeholder 2">
            <a:extLst>
              <a:ext uri="{FF2B5EF4-FFF2-40B4-BE49-F238E27FC236}">
                <a16:creationId xmlns:a16="http://schemas.microsoft.com/office/drawing/2014/main" id="{82CC43D4-82B4-449F-8A4A-151724B1D9F3}"/>
              </a:ext>
            </a:extLst>
          </p:cNvPr>
          <p:cNvSpPr>
            <a:spLocks noGrp="1"/>
          </p:cNvSpPr>
          <p:nvPr>
            <p:ph idx="1"/>
          </p:nvPr>
        </p:nvSpPr>
        <p:spPr>
          <a:xfrm>
            <a:off x="838199" y="1500188"/>
            <a:ext cx="9310635" cy="5101579"/>
          </a:xfrm>
        </p:spPr>
        <p:txBody>
          <a:bodyPr>
            <a:normAutofit fontScale="85000" lnSpcReduction="10000"/>
          </a:bodyPr>
          <a:lstStyle/>
          <a:p>
            <a:r>
              <a:rPr lang="en-US"/>
              <a:t>Canvas site</a:t>
            </a:r>
          </a:p>
          <a:p>
            <a:pPr lvl="1"/>
            <a:r>
              <a:rPr lang="en-US"/>
              <a:t>Best source for grades, links to everything else</a:t>
            </a:r>
          </a:p>
          <a:p>
            <a:r>
              <a:rPr lang="en-US"/>
              <a:t>Course web page (https://neu-</a:t>
            </a:r>
            <a:r>
              <a:rPr lang="en-US" err="1"/>
              <a:t>se.github.io</a:t>
            </a:r>
            <a:r>
              <a:rPr lang="en-US"/>
              <a:t>/CS4530-Summer-2025/)</a:t>
            </a:r>
          </a:p>
          <a:p>
            <a:pPr lvl="1"/>
            <a:r>
              <a:rPr lang="en-US"/>
              <a:t>Assignments, important notices, etc., will appear here</a:t>
            </a:r>
          </a:p>
          <a:p>
            <a:r>
              <a:rPr lang="en-US"/>
              <a:t>Piazza (see Canvas for link)</a:t>
            </a:r>
          </a:p>
          <a:p>
            <a:pPr lvl="1"/>
            <a:r>
              <a:rPr lang="en-US"/>
              <a:t>Questions about content, policies, assignments, projects, etc. are better asked on Piazza, so everybody gets the same answers.</a:t>
            </a:r>
          </a:p>
          <a:p>
            <a:r>
              <a:rPr lang="en-US"/>
              <a:t>Contacting the Instructor</a:t>
            </a:r>
          </a:p>
          <a:p>
            <a:pPr lvl="1"/>
            <a:r>
              <a:rPr lang="en-US"/>
              <a:t>For private questions about your individual situation, please email me directly (do NOT use Canvas messages – they may not get through to the instructor)</a:t>
            </a:r>
          </a:p>
          <a:p>
            <a:pPr lvl="1"/>
            <a:r>
              <a:rPr lang="en-US"/>
              <a:t>Please put CS4530 in the subject line so your message does not get overlooked</a:t>
            </a:r>
          </a:p>
          <a:p>
            <a:pPr lvl="1"/>
            <a:r>
              <a:rPr lang="en-US"/>
              <a:t>I encourage all students to “Meet” with me at least once! </a:t>
            </a:r>
          </a:p>
          <a:p>
            <a:r>
              <a:rPr lang="en-US"/>
              <a:t>Office Hours </a:t>
            </a:r>
          </a:p>
          <a:p>
            <a:pPr lvl="1"/>
            <a:r>
              <a:rPr lang="en-US"/>
              <a:t>Usually in person after class in this room, starting tomorrow</a:t>
            </a:r>
          </a:p>
          <a:p>
            <a:pPr lvl="1"/>
            <a:r>
              <a:rPr lang="en-US"/>
              <a:t>TA Office Hours are held via </a:t>
            </a:r>
            <a:r>
              <a:rPr lang="en-US" b="1"/>
              <a:t>Khoury Office Hours App</a:t>
            </a:r>
          </a:p>
        </p:txBody>
      </p:sp>
      <p:sp>
        <p:nvSpPr>
          <p:cNvPr id="4" name="Slide Number Placeholder 3">
            <a:extLst>
              <a:ext uri="{FF2B5EF4-FFF2-40B4-BE49-F238E27FC236}">
                <a16:creationId xmlns:a16="http://schemas.microsoft.com/office/drawing/2014/main" id="{66441BF3-B319-4719-9933-B7B7F3244E64}"/>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62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F318A-D6D9-6814-821B-7C54F2A559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B7782-AD12-1001-95CB-F1035A9A3DE4}"/>
              </a:ext>
            </a:extLst>
          </p:cNvPr>
          <p:cNvSpPr>
            <a:spLocks noGrp="1"/>
          </p:cNvSpPr>
          <p:nvPr>
            <p:ph type="title"/>
          </p:nvPr>
        </p:nvSpPr>
        <p:spPr>
          <a:xfrm>
            <a:off x="838200" y="18255"/>
            <a:ext cx="10515600" cy="1325563"/>
          </a:xfrm>
        </p:spPr>
        <p:txBody>
          <a:bodyPr/>
          <a:lstStyle/>
          <a:p>
            <a:r>
              <a:rPr lang="en-US"/>
              <a:t>Review</a:t>
            </a:r>
          </a:p>
        </p:txBody>
      </p:sp>
      <p:sp>
        <p:nvSpPr>
          <p:cNvPr id="3" name="Text Placeholder 2">
            <a:extLst>
              <a:ext uri="{FF2B5EF4-FFF2-40B4-BE49-F238E27FC236}">
                <a16:creationId xmlns:a16="http://schemas.microsoft.com/office/drawing/2014/main" id="{3DCFEC05-0A86-90D4-7B9E-3CDA704E3474}"/>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It’s the end of this module, so you should be able to:</a:t>
            </a:r>
          </a:p>
          <a:p>
            <a:pPr lvl="1"/>
            <a:r>
              <a:rPr lang="en-US"/>
              <a:t>Explain in general terms what software engineering is </a:t>
            </a:r>
          </a:p>
          <a:p>
            <a:pPr lvl="1"/>
            <a:r>
              <a:rPr lang="en-US"/>
              <a:t>List your weekly obligations as a student</a:t>
            </a:r>
          </a:p>
          <a:p>
            <a:pPr lvl="1"/>
            <a:r>
              <a:rPr lang="en-US"/>
              <a:t>List the requirements for completing the course</a:t>
            </a:r>
          </a:p>
          <a:p>
            <a:endParaRPr lang="en-US"/>
          </a:p>
        </p:txBody>
      </p:sp>
      <p:sp>
        <p:nvSpPr>
          <p:cNvPr id="5" name="Slide Number Placeholder 4">
            <a:extLst>
              <a:ext uri="{FF2B5EF4-FFF2-40B4-BE49-F238E27FC236}">
                <a16:creationId xmlns:a16="http://schemas.microsoft.com/office/drawing/2014/main" id="{006238A9-15E8-623F-A6A3-44C20A6D731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13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01B81-D194-1A3B-C2C1-A9CD9DA7E6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24734-B629-E9F2-AD07-71A86592DDC9}"/>
              </a:ext>
            </a:extLst>
          </p:cNvPr>
          <p:cNvSpPr>
            <a:spLocks noGrp="1"/>
          </p:cNvSpPr>
          <p:nvPr>
            <p:ph type="title"/>
          </p:nvPr>
        </p:nvSpPr>
        <p:spPr>
          <a:xfrm>
            <a:off x="838200" y="18255"/>
            <a:ext cx="10515600" cy="1325563"/>
          </a:xfrm>
        </p:spPr>
        <p:txBody>
          <a:bodyPr/>
          <a:lstStyle/>
          <a:p>
            <a:r>
              <a:rPr lang="en-US"/>
              <a:t>How you’ll learn</a:t>
            </a:r>
          </a:p>
        </p:txBody>
      </p:sp>
      <p:sp>
        <p:nvSpPr>
          <p:cNvPr id="3" name="Content Placeholder 2">
            <a:extLst>
              <a:ext uri="{FF2B5EF4-FFF2-40B4-BE49-F238E27FC236}">
                <a16:creationId xmlns:a16="http://schemas.microsoft.com/office/drawing/2014/main" id="{5D5696CB-54A2-DF88-EB99-5E9FF60C92A3}"/>
              </a:ext>
            </a:extLst>
          </p:cNvPr>
          <p:cNvSpPr>
            <a:spLocks noGrp="1"/>
          </p:cNvSpPr>
          <p:nvPr>
            <p:ph idx="1"/>
          </p:nvPr>
        </p:nvSpPr>
        <p:spPr>
          <a:xfrm>
            <a:off x="838200" y="1500160"/>
            <a:ext cx="7887346" cy="4351338"/>
          </a:xfrm>
        </p:spPr>
        <p:txBody>
          <a:bodyPr>
            <a:normAutofit fontScale="92500" lnSpcReduction="10000"/>
          </a:bodyPr>
          <a:lstStyle/>
          <a:p>
            <a:r>
              <a:rPr lang="en-US"/>
              <a:t>Lectures and in-class discussion</a:t>
            </a:r>
          </a:p>
          <a:p>
            <a:pPr lvl="1"/>
            <a:r>
              <a:rPr lang="en-US"/>
              <a:t>Slides will be available on course website</a:t>
            </a:r>
          </a:p>
          <a:p>
            <a:r>
              <a:rPr lang="en-US"/>
              <a:t>Tutorials</a:t>
            </a:r>
          </a:p>
          <a:p>
            <a:pPr lvl="1"/>
            <a:r>
              <a:rPr lang="en-US"/>
              <a:t>More in-depth discussions than we have time for in class.</a:t>
            </a:r>
          </a:p>
          <a:p>
            <a:pPr lvl="1"/>
            <a:r>
              <a:rPr lang="en-US"/>
              <a:t>Primary “reading” for the course in lieu of a textbook</a:t>
            </a:r>
          </a:p>
          <a:p>
            <a:r>
              <a:rPr lang="en-US"/>
              <a:t>Practice activities (x?)</a:t>
            </a:r>
          </a:p>
          <a:p>
            <a:pPr lvl="1"/>
            <a:r>
              <a:rPr lang="en-US"/>
              <a:t>Usually done in groups, usually in-class</a:t>
            </a:r>
          </a:p>
          <a:p>
            <a:pPr lvl="1"/>
            <a:r>
              <a:rPr lang="en-US"/>
              <a:t>Focused on giving specific practice with technologies we use</a:t>
            </a:r>
          </a:p>
          <a:p>
            <a:r>
              <a:rPr lang="en-US"/>
              <a:t>Individual projects (x3)</a:t>
            </a:r>
          </a:p>
          <a:p>
            <a:pPr lvl="1"/>
            <a:r>
              <a:rPr lang="en-US"/>
              <a:t>Get you used to the project codebase, practice skills</a:t>
            </a:r>
          </a:p>
          <a:p>
            <a:r>
              <a:rPr lang="en-US"/>
              <a:t>Group project</a:t>
            </a:r>
          </a:p>
          <a:p>
            <a:pPr lvl="1"/>
            <a:endParaRPr lang="en-US"/>
          </a:p>
          <a:p>
            <a:endParaRPr lang="en-US"/>
          </a:p>
          <a:p>
            <a:endParaRPr lang="en-US"/>
          </a:p>
          <a:p>
            <a:endParaRPr lang="en-US"/>
          </a:p>
        </p:txBody>
      </p:sp>
      <p:sp>
        <p:nvSpPr>
          <p:cNvPr id="4" name="Slide Number Placeholder 3">
            <a:extLst>
              <a:ext uri="{FF2B5EF4-FFF2-40B4-BE49-F238E27FC236}">
                <a16:creationId xmlns:a16="http://schemas.microsoft.com/office/drawing/2014/main" id="{3C5CBE34-31A4-CB54-5780-CA62A1A6D98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906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221EB33-B197-66CA-F65D-F93B475B17A4}"/>
              </a:ext>
            </a:extLst>
          </p:cNvPr>
          <p:cNvPicPr>
            <a:picLocks noChangeAspect="1"/>
          </p:cNvPicPr>
          <p:nvPr/>
        </p:nvPicPr>
        <p:blipFill>
          <a:blip r:embed="rId3"/>
          <a:stretch>
            <a:fillRect/>
          </a:stretch>
        </p:blipFill>
        <p:spPr>
          <a:xfrm>
            <a:off x="10107342" y="18254"/>
            <a:ext cx="1625600" cy="1625600"/>
          </a:xfrm>
          <a:prstGeom prst="rect">
            <a:avLst/>
          </a:prstGeom>
        </p:spPr>
      </p:pic>
      <p:sp>
        <p:nvSpPr>
          <p:cNvPr id="2" name="Title 1">
            <a:extLst>
              <a:ext uri="{FF2B5EF4-FFF2-40B4-BE49-F238E27FC236}">
                <a16:creationId xmlns:a16="http://schemas.microsoft.com/office/drawing/2014/main" id="{46CF8AAD-C000-4577-AEBC-F85F657FFE8C}"/>
              </a:ext>
            </a:extLst>
          </p:cNvPr>
          <p:cNvSpPr>
            <a:spLocks noGrp="1"/>
          </p:cNvSpPr>
          <p:nvPr>
            <p:ph type="title"/>
          </p:nvPr>
        </p:nvSpPr>
        <p:spPr>
          <a:xfrm>
            <a:off x="838200" y="18255"/>
            <a:ext cx="10515600" cy="1325563"/>
          </a:xfrm>
        </p:spPr>
        <p:txBody>
          <a:bodyPr/>
          <a:lstStyle/>
          <a:p>
            <a:r>
              <a:rPr lang="en-US"/>
              <a:t>Welcome to the </a:t>
            </a:r>
            <a:r>
              <a:rPr lang="en-US" err="1"/>
              <a:t>strategy.town</a:t>
            </a:r>
            <a:r>
              <a:rPr lang="en-US"/>
              <a:t> team!</a:t>
            </a:r>
          </a:p>
        </p:txBody>
      </p:sp>
      <p:sp>
        <p:nvSpPr>
          <p:cNvPr id="3" name="Text Placeholder 2">
            <a:extLst>
              <a:ext uri="{FF2B5EF4-FFF2-40B4-BE49-F238E27FC236}">
                <a16:creationId xmlns:a16="http://schemas.microsoft.com/office/drawing/2014/main" id="{3B13C7A6-A28D-4387-9F64-48979188D9B1}"/>
              </a:ext>
            </a:extLst>
          </p:cNvPr>
          <p:cNvSpPr>
            <a:spLocks noGrp="1"/>
          </p:cNvSpPr>
          <p:nvPr>
            <p:ph idx="1"/>
          </p:nvPr>
        </p:nvSpPr>
        <p:spPr>
          <a:xfrm>
            <a:off x="838200" y="1500160"/>
            <a:ext cx="7887346" cy="4351338"/>
          </a:xfrm>
        </p:spPr>
        <p:txBody>
          <a:bodyPr>
            <a:normAutofit fontScale="85000" lnSpcReduction="10000"/>
          </a:bodyPr>
          <a:lstStyle/>
          <a:p>
            <a:r>
              <a:rPr lang="en-US"/>
              <a:t>We want to be the #1 spot for people who want the social experience of watching Twitch™ but for turn-based games</a:t>
            </a:r>
          </a:p>
          <a:p>
            <a:endParaRPr lang="en-US"/>
          </a:p>
          <a:p>
            <a:pPr lvl="1"/>
            <a:r>
              <a:rPr lang="en-US"/>
              <a:t>(Demo)</a:t>
            </a:r>
          </a:p>
          <a:p>
            <a:endParaRPr lang="en-US"/>
          </a:p>
          <a:p>
            <a:r>
              <a:rPr lang="en-US"/>
              <a:t>CS 4530 is part traditional academic course, part “having a new software job” simulation</a:t>
            </a:r>
          </a:p>
          <a:p>
            <a:r>
              <a:rPr lang="en-US"/>
              <a:t>The individual projects are like “onboarding” projects, and the group project is a scaled-down version of actual product delivery</a:t>
            </a:r>
          </a:p>
          <a:p>
            <a:r>
              <a:rPr lang="en-US"/>
              <a:t>Course staff have a secondary role as part of this simulation</a:t>
            </a:r>
          </a:p>
          <a:p>
            <a:pPr lvl="1"/>
            <a:endParaRPr lang="en-US"/>
          </a:p>
        </p:txBody>
      </p:sp>
      <p:sp>
        <p:nvSpPr>
          <p:cNvPr id="7" name="Slide Number Placeholder 6">
            <a:extLst>
              <a:ext uri="{FF2B5EF4-FFF2-40B4-BE49-F238E27FC236}">
                <a16:creationId xmlns:a16="http://schemas.microsoft.com/office/drawing/2014/main" id="{C3226C9D-2553-4272-88E2-CE134DEACCAB}"/>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 Placeholder 2">
            <a:extLst>
              <a:ext uri="{FF2B5EF4-FFF2-40B4-BE49-F238E27FC236}">
                <a16:creationId xmlns:a16="http://schemas.microsoft.com/office/drawing/2014/main" id="{9E3EB6B5-1CBD-EBF7-9E2B-FDF2FC9DBE96}"/>
              </a:ext>
            </a:extLst>
          </p:cNvPr>
          <p:cNvSpPr txBox="1">
            <a:spLocks/>
          </p:cNvSpPr>
          <p:nvPr/>
        </p:nvSpPr>
        <p:spPr>
          <a:xfrm>
            <a:off x="838200" y="5641685"/>
            <a:ext cx="10894742" cy="8107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FF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315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A90B-61A6-3866-9FA7-594AC2E42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CC16A-AD99-3B82-1ED8-DFEE2AA808DB}"/>
              </a:ext>
            </a:extLst>
          </p:cNvPr>
          <p:cNvSpPr>
            <a:spLocks noGrp="1"/>
          </p:cNvSpPr>
          <p:nvPr>
            <p:ph type="title"/>
          </p:nvPr>
        </p:nvSpPr>
        <p:spPr>
          <a:xfrm>
            <a:off x="838200" y="18255"/>
            <a:ext cx="10515600" cy="1325563"/>
          </a:xfrm>
        </p:spPr>
        <p:txBody>
          <a:bodyPr/>
          <a:lstStyle/>
          <a:p>
            <a:r>
              <a:rPr lang="en-US"/>
              <a:t>How you’ll be evaluated</a:t>
            </a:r>
          </a:p>
        </p:txBody>
      </p:sp>
      <p:sp>
        <p:nvSpPr>
          <p:cNvPr id="3" name="Content Placeholder 2">
            <a:extLst>
              <a:ext uri="{FF2B5EF4-FFF2-40B4-BE49-F238E27FC236}">
                <a16:creationId xmlns:a16="http://schemas.microsoft.com/office/drawing/2014/main" id="{3248F657-632B-0E40-C53C-AA9E6E7D5594}"/>
              </a:ext>
            </a:extLst>
          </p:cNvPr>
          <p:cNvSpPr>
            <a:spLocks noGrp="1"/>
          </p:cNvSpPr>
          <p:nvPr>
            <p:ph idx="1"/>
          </p:nvPr>
        </p:nvSpPr>
        <p:spPr>
          <a:xfrm>
            <a:off x="838200" y="1500188"/>
            <a:ext cx="9230248" cy="5111627"/>
          </a:xfrm>
        </p:spPr>
        <p:txBody>
          <a:bodyPr>
            <a:normAutofit lnSpcReduction="10000"/>
          </a:bodyPr>
          <a:lstStyle/>
          <a:p>
            <a:r>
              <a:rPr lang="en-US"/>
              <a:t>Class participation and practice activities (15%)</a:t>
            </a:r>
          </a:p>
          <a:p>
            <a:r>
              <a:rPr lang="en-US"/>
              <a:t>Midterm (15%)</a:t>
            </a:r>
          </a:p>
          <a:p>
            <a:r>
              <a:rPr lang="en-US"/>
              <a:t>Individual projects (30%, not evenly weighted)</a:t>
            </a:r>
          </a:p>
          <a:p>
            <a:r>
              <a:rPr lang="en-US"/>
              <a:t>Team project (40%)</a:t>
            </a:r>
          </a:p>
          <a:p>
            <a:pPr lvl="1"/>
            <a:r>
              <a:rPr lang="en-US"/>
              <a:t>Includes team evaluation and surveys</a:t>
            </a:r>
          </a:p>
          <a:p>
            <a:pPr lvl="1"/>
            <a:endParaRPr lang="en-US"/>
          </a:p>
          <a:p>
            <a:pPr marL="0" indent="0">
              <a:buNone/>
            </a:pPr>
            <a:r>
              <a:rPr lang="en-US"/>
              <a:t>To pass, you must also:</a:t>
            </a:r>
          </a:p>
          <a:p>
            <a:r>
              <a:rPr lang="en-US"/>
              <a:t>Do most of the individual projects</a:t>
            </a:r>
          </a:p>
          <a:p>
            <a:r>
              <a:rPr lang="en-US"/>
              <a:t>Demonstrate understanding of concepts in midterm</a:t>
            </a:r>
          </a:p>
          <a:p>
            <a:r>
              <a:rPr lang="en-US"/>
              <a:t>Demonstrate ability to do software development &amp; engineering in group project</a:t>
            </a:r>
          </a:p>
          <a:p>
            <a:endParaRPr lang="en-US"/>
          </a:p>
          <a:p>
            <a:endParaRPr lang="en-US"/>
          </a:p>
        </p:txBody>
      </p:sp>
      <p:sp>
        <p:nvSpPr>
          <p:cNvPr id="4" name="Slide Number Placeholder 3">
            <a:extLst>
              <a:ext uri="{FF2B5EF4-FFF2-40B4-BE49-F238E27FC236}">
                <a16:creationId xmlns:a16="http://schemas.microsoft.com/office/drawing/2014/main" id="{98B4CC91-F08F-B6F8-F249-7F24D968074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6642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Approach"/>
          <p:cNvSpPr txBox="1">
            <a:spLocks noGrp="1"/>
          </p:cNvSpPr>
          <p:nvPr>
            <p:ph type="title"/>
          </p:nvPr>
        </p:nvSpPr>
        <p:spPr>
          <a:xfrm>
            <a:off x="838200" y="18255"/>
            <a:ext cx="10515600" cy="1325563"/>
          </a:xfrm>
        </p:spPr>
        <p:txBody>
          <a:bodyPr/>
          <a:lstStyle>
            <a:lvl1pPr>
              <a:defRPr>
                <a:solidFill>
                  <a:srgbClr val="005493"/>
                </a:solidFill>
              </a:defRPr>
            </a:lvl1pPr>
          </a:lstStyle>
          <a:p>
            <a:r>
              <a:rPr lang="en-US"/>
              <a:t>Technology</a:t>
            </a:r>
          </a:p>
        </p:txBody>
      </p:sp>
      <p:sp>
        <p:nvSpPr>
          <p:cNvPr id="218" name="first half of the course: emphasis on skills development…"/>
          <p:cNvSpPr txBox="1">
            <a:spLocks noGrp="1"/>
          </p:cNvSpPr>
          <p:nvPr>
            <p:ph idx="1"/>
          </p:nvPr>
        </p:nvSpPr>
        <p:spPr>
          <a:xfrm>
            <a:off x="838200" y="1500160"/>
            <a:ext cx="7887346" cy="4351338"/>
          </a:xfrm>
        </p:spPr>
        <p:txBody>
          <a:bodyPr/>
          <a:lstStyle/>
          <a:p>
            <a:r>
              <a:rPr lang="en-US"/>
              <a:t>We will use:</a:t>
            </a:r>
          </a:p>
          <a:p>
            <a:pPr lvl="1"/>
            <a:r>
              <a:rPr lang="en-US"/>
              <a:t>TypeScript as implementation language</a:t>
            </a:r>
          </a:p>
          <a:p>
            <a:pPr lvl="1"/>
            <a:r>
              <a:rPr lang="en-US" err="1"/>
              <a:t>Vitest</a:t>
            </a:r>
            <a:r>
              <a:rPr lang="en-US"/>
              <a:t> as Testing Framework</a:t>
            </a:r>
          </a:p>
          <a:p>
            <a:pPr lvl="1"/>
            <a:r>
              <a:rPr lang="en-US"/>
              <a:t>Visual Studio Code as our IDE</a:t>
            </a:r>
          </a:p>
          <a:p>
            <a:pPr lvl="1"/>
            <a:r>
              <a:rPr lang="en-US"/>
              <a:t>React for webapps</a:t>
            </a:r>
          </a:p>
          <a:p>
            <a:pPr lvl="1"/>
            <a:r>
              <a:rPr lang="en-US"/>
              <a:t>GitHub Projects for Project Management</a:t>
            </a:r>
          </a:p>
          <a:p>
            <a:pPr lvl="1"/>
            <a:r>
              <a:rPr lang="en-US"/>
              <a:t>GitHub Actions / Netlify /Heroku / Render for CI/CD</a:t>
            </a:r>
          </a:p>
          <a:p>
            <a:pPr lvl="1"/>
            <a:r>
              <a:rPr lang="en-US"/>
              <a:t>Also, other miscellaneous tools</a:t>
            </a:r>
          </a:p>
          <a:p>
            <a:endParaRPr lang="en-US"/>
          </a:p>
        </p:txBody>
      </p:sp>
      <p:sp>
        <p:nvSpPr>
          <p:cNvPr id="219" name="Slide Number"/>
          <p:cNvSpPr txBox="1">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Grade Appeal Policy"/>
          <p:cNvSpPr txBox="1">
            <a:spLocks noGrp="1"/>
          </p:cNvSpPr>
          <p:nvPr>
            <p:ph type="title"/>
          </p:nvPr>
        </p:nvSpPr>
        <p:spPr>
          <a:xfrm>
            <a:off x="838200" y="18255"/>
            <a:ext cx="10515600" cy="1325563"/>
          </a:xfrm>
        </p:spPr>
        <p:txBody>
          <a:bodyPr/>
          <a:lstStyle>
            <a:lvl1pPr>
              <a:defRPr>
                <a:solidFill>
                  <a:srgbClr val="005493"/>
                </a:solidFill>
              </a:defRPr>
            </a:lvl1pPr>
          </a:lstStyle>
          <a:p>
            <a:r>
              <a:rPr lang="en-US"/>
              <a:t>Grade Appeal Policy</a:t>
            </a:r>
          </a:p>
        </p:txBody>
      </p:sp>
      <p:sp>
        <p:nvSpPr>
          <p:cNvPr id="254" name="scores for homeworks/projects/midterms will be final two weeks after it has been returned to you"/>
          <p:cNvSpPr txBox="1">
            <a:spLocks noGrp="1"/>
          </p:cNvSpPr>
          <p:nvPr>
            <p:ph idx="1"/>
          </p:nvPr>
        </p:nvSpPr>
        <p:spPr>
          <a:xfrm>
            <a:off x="838200" y="1500160"/>
            <a:ext cx="7887346" cy="4351338"/>
          </a:xfrm>
        </p:spPr>
        <p:txBody>
          <a:bodyPr>
            <a:normAutofit/>
          </a:bodyPr>
          <a:lstStyle>
            <a:lvl1pPr>
              <a:defRPr>
                <a:solidFill>
                  <a:srgbClr val="000000"/>
                </a:solidFill>
              </a:defRPr>
            </a:lvl1pPr>
          </a:lstStyle>
          <a:p>
            <a:r>
              <a:rPr lang="en-US"/>
              <a:t>If you have concerns regarding the grading of your work, please let us know within two class days.</a:t>
            </a:r>
          </a:p>
          <a:p>
            <a:pPr lvl="1"/>
            <a:r>
              <a:rPr lang="en-US" err="1"/>
              <a:t>Gradescope</a:t>
            </a:r>
            <a:r>
              <a:rPr lang="en-US"/>
              <a:t>-delivered grades can be appealed in </a:t>
            </a:r>
            <a:r>
              <a:rPr lang="en-US" err="1"/>
              <a:t>Gradescope</a:t>
            </a:r>
            <a:endParaRPr lang="en-US"/>
          </a:p>
          <a:p>
            <a:pPr lvl="1"/>
            <a:r>
              <a:rPr lang="en-US"/>
              <a:t>Appeal mechanism will be given for other assignments</a:t>
            </a:r>
          </a:p>
          <a:p>
            <a:pPr lvl="1"/>
            <a:r>
              <a:rPr lang="en-US"/>
              <a:t>Do not post on Piazza or email your TA or instructor </a:t>
            </a:r>
          </a:p>
          <a:p>
            <a:pPr lvl="1"/>
            <a:r>
              <a:rPr lang="en-US"/>
              <a:t>If your regrade request is closed and you feel that the response was not satisfactory, you may appeal to the instructor via email within 24 hours </a:t>
            </a:r>
          </a:p>
        </p:txBody>
      </p:sp>
      <p:sp>
        <p:nvSpPr>
          <p:cNvPr id="255" name="Slide Number"/>
          <p:cNvSpPr txBox="1">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ate Policy"/>
          <p:cNvSpPr txBox="1">
            <a:spLocks noGrp="1"/>
          </p:cNvSpPr>
          <p:nvPr>
            <p:ph type="title"/>
          </p:nvPr>
        </p:nvSpPr>
        <p:spPr>
          <a:xfrm>
            <a:off x="838200" y="18255"/>
            <a:ext cx="10515600" cy="1325563"/>
          </a:xfrm>
        </p:spPr>
        <p:txBody>
          <a:bodyPr/>
          <a:lstStyle>
            <a:lvl1pPr>
              <a:defRPr>
                <a:solidFill>
                  <a:srgbClr val="005493"/>
                </a:solidFill>
              </a:defRPr>
            </a:lvl1pPr>
          </a:lstStyle>
          <a:p>
            <a:r>
              <a:rPr lang="en-US"/>
              <a:t>Late Policy</a:t>
            </a:r>
          </a:p>
        </p:txBody>
      </p:sp>
      <p:sp>
        <p:nvSpPr>
          <p:cNvPr id="258" name="Your work is late if it is not turned in by the deadline. The official clock is the time on the submission tool (github.ccs.neu.edu).…"/>
          <p:cNvSpPr txBox="1">
            <a:spLocks noGrp="1"/>
          </p:cNvSpPr>
          <p:nvPr>
            <p:ph idx="1"/>
          </p:nvPr>
        </p:nvSpPr>
        <p:spPr>
          <a:xfrm>
            <a:off x="838200" y="1500188"/>
            <a:ext cx="9612086" cy="5221287"/>
          </a:xfrm>
        </p:spPr>
        <p:txBody>
          <a:bodyPr>
            <a:normAutofit fontScale="92500" lnSpcReduction="10000"/>
          </a:bodyPr>
          <a:lstStyle/>
          <a:p>
            <a:r>
              <a:rPr lang="en-US"/>
              <a:t>Individual projects, practice activities, and individual deadlines for group work: </a:t>
            </a:r>
          </a:p>
          <a:p>
            <a:pPr lvl="1"/>
            <a:r>
              <a:rPr lang="en-US"/>
              <a:t>10% will be deducted for late individual work turned in within 24 hours after the due date </a:t>
            </a:r>
          </a:p>
          <a:p>
            <a:pPr lvl="1"/>
            <a:r>
              <a:rPr lang="en-US"/>
              <a:t>Individual work and practice activities submitted more than 24 hours late will receive a zero</a:t>
            </a:r>
          </a:p>
          <a:p>
            <a:pPr lvl="1"/>
            <a:r>
              <a:rPr lang="en-US"/>
              <a:t>If you're worried about being busy around the time of a HW submission, please plan ahead and get started early</a:t>
            </a:r>
          </a:p>
          <a:p>
            <a:pPr lvl="1"/>
            <a:r>
              <a:rPr lang="en-US"/>
              <a:t>If you have an accommodation from Disability Access Services (previously DRC), you must request it from the instructors separately for each assignment or exam.</a:t>
            </a:r>
          </a:p>
          <a:p>
            <a:r>
              <a:rPr lang="en-US"/>
              <a:t>Group work:</a:t>
            </a:r>
          </a:p>
          <a:p>
            <a:pPr lvl="1"/>
            <a:r>
              <a:rPr lang="en-US"/>
              <a:t>No late submissions allowed for any </a:t>
            </a:r>
            <a:r>
              <a:rPr lang="en-US" b="1"/>
              <a:t>group work </a:t>
            </a:r>
            <a:r>
              <a:rPr lang="en-US"/>
              <a:t>team submissions</a:t>
            </a:r>
          </a:p>
          <a:p>
            <a:pPr lvl="1"/>
            <a:r>
              <a:rPr lang="en-US"/>
              <a:t>DAS or DRC Accommodations are usually NOT available for Group Assignments (please work with instructor, we’ll make something work!) </a:t>
            </a:r>
          </a:p>
        </p:txBody>
      </p:sp>
      <p:sp>
        <p:nvSpPr>
          <p:cNvPr id="259" name="Slide Number"/>
          <p:cNvSpPr txBox="1">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8E7C-85CF-4AF5-8090-304D54E13733}"/>
              </a:ext>
            </a:extLst>
          </p:cNvPr>
          <p:cNvSpPr>
            <a:spLocks noGrp="1"/>
          </p:cNvSpPr>
          <p:nvPr>
            <p:ph type="title"/>
          </p:nvPr>
        </p:nvSpPr>
        <p:spPr>
          <a:xfrm>
            <a:off x="838200" y="18255"/>
            <a:ext cx="10515600" cy="1325563"/>
          </a:xfrm>
        </p:spPr>
        <p:txBody>
          <a:bodyPr/>
          <a:lstStyle/>
          <a:p>
            <a:r>
              <a:rPr lang="en-US"/>
              <a:t>Academic Integrity (1)</a:t>
            </a:r>
          </a:p>
        </p:txBody>
      </p:sp>
      <p:sp>
        <p:nvSpPr>
          <p:cNvPr id="3" name="Text Placeholder 2">
            <a:extLst>
              <a:ext uri="{FF2B5EF4-FFF2-40B4-BE49-F238E27FC236}">
                <a16:creationId xmlns:a16="http://schemas.microsoft.com/office/drawing/2014/main" id="{F3F41972-2455-48E2-B0C8-0C2FD08B1049}"/>
              </a:ext>
            </a:extLst>
          </p:cNvPr>
          <p:cNvSpPr>
            <a:spLocks noGrp="1"/>
          </p:cNvSpPr>
          <p:nvPr>
            <p:ph idx="1"/>
          </p:nvPr>
        </p:nvSpPr>
        <p:spPr>
          <a:xfrm>
            <a:off x="838200" y="1500188"/>
            <a:ext cx="7886700" cy="5011144"/>
          </a:xfrm>
        </p:spPr>
        <p:txBody>
          <a:bodyPr>
            <a:normAutofit fontScale="92500" lnSpcReduction="10000"/>
          </a:bodyPr>
          <a:lstStyle/>
          <a:p>
            <a:r>
              <a:rPr lang="en-US"/>
              <a:t>Students must work individually on all homework assignments.</a:t>
            </a:r>
          </a:p>
          <a:p>
            <a:r>
              <a:rPr lang="en-US"/>
              <a:t>We encourage you to have high-level discussions with other students in the class about the assignments. You shouldn’t be inspecting the code or writing of other students though. Copying any part of another student's assignment is strictly prohibited.</a:t>
            </a:r>
          </a:p>
          <a:p>
            <a:r>
              <a:rPr lang="en-US"/>
              <a:t>Small snippets of publicly posted code are allowed with attribution</a:t>
            </a:r>
          </a:p>
          <a:p>
            <a:r>
              <a:rPr lang="en-US"/>
              <a:t>If you steal someone else's work, you fail the class.</a:t>
            </a:r>
          </a:p>
          <a:p>
            <a:r>
              <a:rPr lang="en-US"/>
              <a:t>You are responsible for protecting your work. If someone uses your work, with or without your permission, you fail the class.</a:t>
            </a:r>
          </a:p>
        </p:txBody>
      </p:sp>
      <p:sp>
        <p:nvSpPr>
          <p:cNvPr id="4" name="Slide Number Placeholder 3">
            <a:extLst>
              <a:ext uri="{FF2B5EF4-FFF2-40B4-BE49-F238E27FC236}">
                <a16:creationId xmlns:a16="http://schemas.microsoft.com/office/drawing/2014/main" id="{34D72AC8-7059-4398-976F-9B0E0D6DABC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183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E9E53-F40E-46F3-8B32-BE0138F441B1}"/>
              </a:ext>
            </a:extLst>
          </p:cNvPr>
          <p:cNvSpPr>
            <a:spLocks noGrp="1"/>
          </p:cNvSpPr>
          <p:nvPr>
            <p:ph type="title"/>
          </p:nvPr>
        </p:nvSpPr>
        <p:spPr>
          <a:xfrm>
            <a:off x="838200" y="18255"/>
            <a:ext cx="10515600" cy="1325563"/>
          </a:xfrm>
        </p:spPr>
        <p:txBody>
          <a:bodyPr/>
          <a:lstStyle/>
          <a:p>
            <a:r>
              <a:rPr lang="en-US"/>
              <a:t>Academic Integrity (2)</a:t>
            </a:r>
          </a:p>
        </p:txBody>
      </p:sp>
      <p:sp>
        <p:nvSpPr>
          <p:cNvPr id="7" name="Content Placeholder 6">
            <a:extLst>
              <a:ext uri="{FF2B5EF4-FFF2-40B4-BE49-F238E27FC236}">
                <a16:creationId xmlns:a16="http://schemas.microsoft.com/office/drawing/2014/main" id="{A30035C7-4DDF-750B-2BA2-8442B3F5DF18}"/>
              </a:ext>
            </a:extLst>
          </p:cNvPr>
          <p:cNvSpPr>
            <a:spLocks noGrp="1"/>
          </p:cNvSpPr>
          <p:nvPr>
            <p:ph idx="1"/>
          </p:nvPr>
        </p:nvSpPr>
        <p:spPr>
          <a:xfrm>
            <a:off x="838200" y="1500188"/>
            <a:ext cx="5039386" cy="5011144"/>
          </a:xfrm>
        </p:spPr>
        <p:txBody>
          <a:bodyPr>
            <a:normAutofit/>
          </a:bodyPr>
          <a:lstStyle/>
          <a:p>
            <a:r>
              <a:rPr lang="en-US"/>
              <a:t>LLM-</a:t>
            </a:r>
            <a:r>
              <a:rPr lang="en-US" err="1"/>
              <a:t>alikes</a:t>
            </a:r>
            <a:r>
              <a:rPr lang="en-US"/>
              <a:t> defeat the purpose of practice assignments and individual projects #1 and 2.</a:t>
            </a:r>
          </a:p>
          <a:p>
            <a:r>
              <a:rPr lang="en-US"/>
              <a:t>There are academic integrity concerns with fundamentally un-attributable work, but we all seem to be pretending that’s not a thing.</a:t>
            </a:r>
          </a:p>
          <a:p>
            <a:r>
              <a:rPr lang="en-US"/>
              <a:t>You will have an opportunity to practice operating forklifts, if you want, in individual project #3. </a:t>
            </a:r>
          </a:p>
        </p:txBody>
      </p:sp>
      <p:sp>
        <p:nvSpPr>
          <p:cNvPr id="4" name="Slide Number Placeholder 3">
            <a:extLst>
              <a:ext uri="{FF2B5EF4-FFF2-40B4-BE49-F238E27FC236}">
                <a16:creationId xmlns:a16="http://schemas.microsoft.com/office/drawing/2014/main" id="{B061B1C6-5E6F-4408-9C79-8B3E2C5DE98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9AFC6B59-76A2-FFFF-CBA4-3F975D932600}"/>
              </a:ext>
            </a:extLst>
          </p:cNvPr>
          <p:cNvPicPr>
            <a:picLocks noChangeAspect="1"/>
          </p:cNvPicPr>
          <p:nvPr/>
        </p:nvPicPr>
        <p:blipFill>
          <a:blip r:embed="rId2"/>
          <a:stretch>
            <a:fillRect/>
          </a:stretch>
        </p:blipFill>
        <p:spPr>
          <a:xfrm>
            <a:off x="6314415" y="1500160"/>
            <a:ext cx="5616472" cy="2962112"/>
          </a:xfrm>
          <a:prstGeom prst="rect">
            <a:avLst/>
          </a:prstGeom>
        </p:spPr>
      </p:pic>
      <p:sp>
        <p:nvSpPr>
          <p:cNvPr id="11" name="TextBox 10">
            <a:extLst>
              <a:ext uri="{FF2B5EF4-FFF2-40B4-BE49-F238E27FC236}">
                <a16:creationId xmlns:a16="http://schemas.microsoft.com/office/drawing/2014/main" id="{96C2EEF2-49C9-AFD6-458F-14D73082CE0B}"/>
              </a:ext>
            </a:extLst>
          </p:cNvPr>
          <p:cNvSpPr txBox="1"/>
          <p:nvPr/>
        </p:nvSpPr>
        <p:spPr>
          <a:xfrm>
            <a:off x="6314415" y="4980347"/>
            <a:ext cx="5257800" cy="138499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Still thinking about group project; interested in your thoughts.</a:t>
            </a:r>
          </a:p>
        </p:txBody>
      </p:sp>
      <p:sp>
        <p:nvSpPr>
          <p:cNvPr id="13" name="TextBox 12">
            <a:extLst>
              <a:ext uri="{FF2B5EF4-FFF2-40B4-BE49-F238E27FC236}">
                <a16:creationId xmlns:a16="http://schemas.microsoft.com/office/drawing/2014/main" id="{00CC6F8C-0D96-EB23-524A-DFB2535538E2}"/>
              </a:ext>
            </a:extLst>
          </p:cNvPr>
          <p:cNvSpPr txBox="1"/>
          <p:nvPr/>
        </p:nvSpPr>
        <p:spPr>
          <a:xfrm>
            <a:off x="5475453" y="4481779"/>
            <a:ext cx="69357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https://</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bsky.app</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/profile/</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samhalpert.bsky.social</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/post/3lmt3coqvqk2w</a:t>
            </a:r>
          </a:p>
        </p:txBody>
      </p:sp>
    </p:spTree>
    <p:extLst>
      <p:ext uri="{BB962C8B-B14F-4D97-AF65-F5344CB8AC3E}">
        <p14:creationId xmlns:p14="http://schemas.microsoft.com/office/powerpoint/2010/main" val="16656338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3541</TotalTime>
  <Words>978</Words>
  <Application>Microsoft Macintosh PowerPoint</Application>
  <PresentationFormat>Widescreen</PresentationFormat>
  <Paragraphs>109</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Helvetica Neue</vt:lpstr>
      <vt:lpstr>Verdana</vt:lpstr>
      <vt:lpstr>1_Office Theme</vt:lpstr>
      <vt:lpstr>CS 4530: Fundamentals of Software Engineering Module 1, Lesson 2 Course Mechanics</vt:lpstr>
      <vt:lpstr>How you’ll learn</vt:lpstr>
      <vt:lpstr>Welcome to the strategy.town team!</vt:lpstr>
      <vt:lpstr>How you’ll be evaluated</vt:lpstr>
      <vt:lpstr>Technology</vt:lpstr>
      <vt:lpstr>Grade Appeal Policy</vt:lpstr>
      <vt:lpstr>Late Policy</vt:lpstr>
      <vt:lpstr>Academic Integrity (1)</vt:lpstr>
      <vt:lpstr>Academic Integrity (2)</vt:lpstr>
      <vt:lpstr>Academic Integrity (3)</vt:lpstr>
      <vt:lpstr>Communication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Simmons, Rob</cp:lastModifiedBy>
  <cp:revision>7</cp:revision>
  <dcterms:created xsi:type="dcterms:W3CDTF">2021-01-07T15:19:22Z</dcterms:created>
  <dcterms:modified xsi:type="dcterms:W3CDTF">2025-05-04T13:57:50Z</dcterms:modified>
</cp:coreProperties>
</file>