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9" r:id="rId2"/>
    <p:sldId id="409" r:id="rId3"/>
    <p:sldId id="445" r:id="rId4"/>
    <p:sldId id="452" r:id="rId5"/>
    <p:sldId id="453" r:id="rId6"/>
    <p:sldId id="454" r:id="rId7"/>
    <p:sldId id="451" r:id="rId8"/>
    <p:sldId id="446" r:id="rId9"/>
    <p:sldId id="455" r:id="rId10"/>
    <p:sldId id="448" r:id="rId11"/>
    <p:sldId id="449" r:id="rId12"/>
    <p:sldId id="450" r:id="rId13"/>
    <p:sldId id="457" r:id="rId14"/>
    <p:sldId id="458" r:id="rId15"/>
    <p:sldId id="456" r:id="rId16"/>
    <p:sldId id="291" r:id="rId1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noit Rat" initials="B"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0F6FC6"/>
    <a:srgbClr val="0B0C0A"/>
    <a:srgbClr val="9966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5477" autoAdjust="0"/>
  </p:normalViewPr>
  <p:slideViewPr>
    <p:cSldViewPr>
      <p:cViewPr>
        <p:scale>
          <a:sx n="75" d="100"/>
          <a:sy n="75" d="100"/>
        </p:scale>
        <p:origin x="-119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3618"/>
    </p:cViewPr>
  </p:sorterViewPr>
  <p:notesViewPr>
    <p:cSldViewPr>
      <p:cViewPr varScale="1">
        <p:scale>
          <a:sx n="89" d="100"/>
          <a:sy n="89" d="100"/>
        </p:scale>
        <p:origin x="-3846" y="-12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35B6D7-7696-4D17-B367-9EEA3D76DA26}" type="datetimeFigureOut">
              <a:rPr lang="es-ES" smtClean="0"/>
              <a:pPr/>
              <a:t>22/03/2012</a:t>
            </a:fld>
            <a:endParaRPr lang="es-E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2E67A7-63BE-489A-9488-606208B19FB4}" type="slidenum">
              <a:rPr lang="es-ES" smtClean="0"/>
              <a:pPr/>
              <a:t>‹Nº›</a:t>
            </a:fld>
            <a:endParaRPr lang="es-ES"/>
          </a:p>
        </p:txBody>
      </p:sp>
    </p:spTree>
    <p:extLst>
      <p:ext uri="{BB962C8B-B14F-4D97-AF65-F5344CB8AC3E}">
        <p14:creationId xmlns:p14="http://schemas.microsoft.com/office/powerpoint/2010/main" xmlns="" val="2730081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91BE078-F76A-4AA2-A081-C4CEBB256EDB}" type="slidenum">
              <a:rPr lang="es-ES"/>
              <a:pPr/>
              <a:t>3</a:t>
            </a:fld>
            <a:endParaRPr lang="es-ES"/>
          </a:p>
        </p:txBody>
      </p:sp>
      <p:sp>
        <p:nvSpPr>
          <p:cNvPr id="9217"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9218" name="Rectangle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9567BB4-4618-4C18-B7ED-B9C7F36AA028}" type="slidenum">
              <a:rPr lang="es-ES"/>
              <a:pPr/>
              <a:t>8</a:t>
            </a:fld>
            <a:endParaRPr lang="es-ES"/>
          </a:p>
        </p:txBody>
      </p:sp>
      <p:sp>
        <p:nvSpPr>
          <p:cNvPr id="10241"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0242" name="Rectangle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9567BB4-4618-4C18-B7ED-B9C7F36AA028}" type="slidenum">
              <a:rPr lang="es-ES"/>
              <a:pPr/>
              <a:t>9</a:t>
            </a:fld>
            <a:endParaRPr lang="es-ES"/>
          </a:p>
        </p:txBody>
      </p:sp>
      <p:sp>
        <p:nvSpPr>
          <p:cNvPr id="10241"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0242" name="Rectangle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lstStyle/>
          <a:p>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5D5C0A0-7C85-4236-BB7B-30149F7A2176}" type="slidenum">
              <a:rPr lang="es-ES"/>
              <a:pPr/>
              <a:t>10</a:t>
            </a:fld>
            <a:endParaRPr lang="es-ES"/>
          </a:p>
        </p:txBody>
      </p:sp>
      <p:sp>
        <p:nvSpPr>
          <p:cNvPr id="122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2290" name="Rectangle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FFC216F-4A7D-4A05-8E02-850E5DF86164}" type="slidenum">
              <a:rPr lang="es-ES"/>
              <a:pPr/>
              <a:t>11</a:t>
            </a:fld>
            <a:endParaRPr lang="es-ES"/>
          </a:p>
        </p:txBody>
      </p:sp>
      <p:sp>
        <p:nvSpPr>
          <p:cNvPr id="13313"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3314" name="Rectangle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D0B7F39-5EE0-4866-9FB4-21A4269346F8}" type="slidenum">
              <a:rPr lang="es-ES"/>
              <a:pPr/>
              <a:t>12</a:t>
            </a:fld>
            <a:endParaRPr lang="es-ES"/>
          </a:p>
        </p:txBody>
      </p:sp>
      <p:sp>
        <p:nvSpPr>
          <p:cNvPr id="14337"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4338" name="Rectangle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lstStyle/>
          <a:p>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922E67A7-63BE-489A-9488-606208B19FB4}" type="slidenum">
              <a:rPr lang="es-ES" smtClean="0"/>
              <a:pPr/>
              <a:t>14</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B0C0A"/>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6138" y="2334481"/>
            <a:ext cx="7772400" cy="985713"/>
          </a:xfrm>
        </p:spPr>
        <p:txBody>
          <a:bodyPr/>
          <a:lstStyle>
            <a:lvl1pPr algn="l">
              <a:defRPr>
                <a:solidFill>
                  <a:schemeClr val="accent6"/>
                </a:solidFill>
                <a:latin typeface="Caecilia LT Std 45 Light"/>
              </a:defRPr>
            </a:lvl1pPr>
          </a:lstStyle>
          <a:p>
            <a:r>
              <a:rPr lang="en-US" smtClean="0"/>
              <a:t>Click to edit Master title style</a:t>
            </a:r>
            <a:endParaRPr lang="es-ES" dirty="0"/>
          </a:p>
        </p:txBody>
      </p:sp>
      <p:sp>
        <p:nvSpPr>
          <p:cNvPr id="3" name="Subtitle 2"/>
          <p:cNvSpPr>
            <a:spLocks noGrp="1"/>
          </p:cNvSpPr>
          <p:nvPr>
            <p:ph type="subTitle" idx="1"/>
          </p:nvPr>
        </p:nvSpPr>
        <p:spPr>
          <a:xfrm>
            <a:off x="846138" y="3212976"/>
            <a:ext cx="6310238" cy="1752600"/>
          </a:xfrm>
        </p:spPr>
        <p:txBody>
          <a:bodyPr>
            <a:normAutofit/>
          </a:bodyPr>
          <a:lstStyle>
            <a:lvl1pPr marL="0" indent="0" algn="l">
              <a:buNone/>
              <a:defRPr sz="2000">
                <a:solidFill>
                  <a:schemeClr val="accent6"/>
                </a:solidFill>
                <a:latin typeface="Caecilia LT Std 45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ES" dirty="0"/>
          </a:p>
        </p:txBody>
      </p:sp>
      <p:sp>
        <p:nvSpPr>
          <p:cNvPr id="13" name="Picture Placeholder 12"/>
          <p:cNvSpPr>
            <a:spLocks noGrp="1"/>
          </p:cNvSpPr>
          <p:nvPr>
            <p:ph type="pic" sz="quarter" idx="13"/>
          </p:nvPr>
        </p:nvSpPr>
        <p:spPr>
          <a:xfrm>
            <a:off x="2268538" y="4076700"/>
            <a:ext cx="4895850" cy="1512888"/>
          </a:xfrm>
          <a:effectLst>
            <a:softEdge rad="31750"/>
          </a:effectLst>
        </p:spPr>
        <p:txBody>
          <a:bodyPr/>
          <a:lstStyle/>
          <a:p>
            <a:r>
              <a:rPr lang="en-US" smtClean="0"/>
              <a:t>Click icon to add picture</a:t>
            </a:r>
            <a:endParaRPr lang="es-ES"/>
          </a:p>
        </p:txBody>
      </p:sp>
    </p:spTree>
    <p:extLst>
      <p:ext uri="{BB962C8B-B14F-4D97-AF65-F5344CB8AC3E}">
        <p14:creationId xmlns:p14="http://schemas.microsoft.com/office/powerpoint/2010/main" xmlns="" val="187238413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B6D8F7-6627-4630-BF66-D9C43179ADE1}" type="datetime1">
              <a:rPr lang="es-ES" smtClean="0"/>
              <a:pPr/>
              <a:t>22/03/2012</a:t>
            </a:fld>
            <a:endParaRPr lang="es-ES"/>
          </a:p>
        </p:txBody>
      </p:sp>
      <p:sp>
        <p:nvSpPr>
          <p:cNvPr id="3" name="Footer Placeholder 2"/>
          <p:cNvSpPr>
            <a:spLocks noGrp="1"/>
          </p:cNvSpPr>
          <p:nvPr>
            <p:ph type="ftr" sz="quarter" idx="11"/>
          </p:nvPr>
        </p:nvSpPr>
        <p:spPr/>
        <p:txBody>
          <a:bodyPr/>
          <a:lstStyle/>
          <a:p>
            <a:r>
              <a:rPr lang="es-ES" smtClean="0"/>
              <a:t>www.sevensols.com  /  copyright © 2011</a:t>
            </a:r>
            <a:endParaRPr lang="es-ES"/>
          </a:p>
        </p:txBody>
      </p:sp>
      <p:sp>
        <p:nvSpPr>
          <p:cNvPr id="4" name="Slide Number Placeholder 3"/>
          <p:cNvSpPr>
            <a:spLocks noGrp="1"/>
          </p:cNvSpPr>
          <p:nvPr>
            <p:ph type="sldNum" sz="quarter" idx="12"/>
          </p:nvPr>
        </p:nvSpPr>
        <p:spPr/>
        <p:txBody>
          <a:bodyPr/>
          <a:lstStyle/>
          <a:p>
            <a:fld id="{60ACEE3C-EC49-4E7A-A00E-345209D56F32}" type="slidenum">
              <a:rPr lang="es-ES" smtClean="0"/>
              <a:pPr/>
              <a:t>‹Nº›</a:t>
            </a:fld>
            <a:endParaRPr lang="es-ES"/>
          </a:p>
        </p:txBody>
      </p:sp>
    </p:spTree>
    <p:extLst>
      <p:ext uri="{BB962C8B-B14F-4D97-AF65-F5344CB8AC3E}">
        <p14:creationId xmlns:p14="http://schemas.microsoft.com/office/powerpoint/2010/main" xmlns="" val="3168184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Low 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8367463" y="6412482"/>
            <a:ext cx="686463" cy="400894"/>
          </a:xfrm>
          <a:prstGeom prst="rect">
            <a:avLst/>
          </a:prstGeom>
        </p:spPr>
      </p:pic>
      <p:sp>
        <p:nvSpPr>
          <p:cNvPr id="2" name="Title 1"/>
          <p:cNvSpPr>
            <a:spLocks noGrp="1"/>
          </p:cNvSpPr>
          <p:nvPr>
            <p:ph type="title"/>
          </p:nvPr>
        </p:nvSpPr>
        <p:spPr>
          <a:xfrm>
            <a:off x="467544" y="404664"/>
            <a:ext cx="8229600" cy="778098"/>
          </a:xfrm>
        </p:spPr>
        <p:txBody>
          <a:bodyPr/>
          <a:lstStyle>
            <a:lvl1pPr>
              <a:defRPr>
                <a:solidFill>
                  <a:schemeClr val="accent6"/>
                </a:solidFill>
                <a:latin typeface="Caecilia LT Std 45 Light"/>
              </a:defRPr>
            </a:lvl1pPr>
          </a:lstStyle>
          <a:p>
            <a:r>
              <a:rPr lang="en-US" dirty="0" smtClean="0"/>
              <a:t>Click to edit Master title style</a:t>
            </a:r>
            <a:endParaRPr lang="es-ES" dirty="0"/>
          </a:p>
        </p:txBody>
      </p:sp>
      <p:sp>
        <p:nvSpPr>
          <p:cNvPr id="3" name="Content Placeholder 2"/>
          <p:cNvSpPr>
            <a:spLocks noGrp="1"/>
          </p:cNvSpPr>
          <p:nvPr>
            <p:ph idx="1"/>
          </p:nvPr>
        </p:nvSpPr>
        <p:spPr>
          <a:xfrm>
            <a:off x="457200" y="1600201"/>
            <a:ext cx="8229600" cy="39170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dirty="0"/>
          </a:p>
        </p:txBody>
      </p:sp>
      <p:sp>
        <p:nvSpPr>
          <p:cNvPr id="4" name="Date Placeholder 3"/>
          <p:cNvSpPr>
            <a:spLocks noGrp="1"/>
          </p:cNvSpPr>
          <p:nvPr>
            <p:ph type="dt" sz="half" idx="10"/>
          </p:nvPr>
        </p:nvSpPr>
        <p:spPr>
          <a:xfrm>
            <a:off x="1597" y="6669360"/>
            <a:ext cx="825987" cy="193231"/>
          </a:xfrm>
        </p:spPr>
        <p:txBody>
          <a:bodyPr/>
          <a:lstStyle>
            <a:lvl1pPr>
              <a:defRPr sz="1000">
                <a:solidFill>
                  <a:schemeClr val="tx1"/>
                </a:solidFill>
              </a:defRPr>
            </a:lvl1pPr>
          </a:lstStyle>
          <a:p>
            <a:fld id="{3032C6F5-4E77-445E-8BA0-69A2376F4F22}" type="datetime1">
              <a:rPr lang="es-ES" smtClean="0"/>
              <a:pPr/>
              <a:t>22/03/2012</a:t>
            </a:fld>
            <a:endParaRPr lang="es-ES" dirty="0"/>
          </a:p>
        </p:txBody>
      </p:sp>
      <p:sp>
        <p:nvSpPr>
          <p:cNvPr id="5" name="Footer Placeholder 4"/>
          <p:cNvSpPr>
            <a:spLocks noGrp="1"/>
          </p:cNvSpPr>
          <p:nvPr>
            <p:ph type="ftr" sz="quarter" idx="11"/>
          </p:nvPr>
        </p:nvSpPr>
        <p:spPr>
          <a:xfrm>
            <a:off x="827584" y="6669360"/>
            <a:ext cx="2880320" cy="188640"/>
          </a:xfrm>
        </p:spPr>
        <p:txBody>
          <a:bodyPr/>
          <a:lstStyle>
            <a:lvl1pPr>
              <a:defRPr sz="1000"/>
            </a:lvl1pPr>
          </a:lstStyle>
          <a:p>
            <a:r>
              <a:rPr lang="es-ES" dirty="0" smtClean="0">
                <a:solidFill>
                  <a:schemeClr val="tx1"/>
                </a:solidFill>
                <a:cs typeface="Calibri" pitchFamily="34" charset="0"/>
              </a:rPr>
              <a:t>www.sevensols.com</a:t>
            </a:r>
            <a:r>
              <a:rPr lang="es-ES" dirty="0" smtClean="0">
                <a:solidFill>
                  <a:schemeClr val="tx1"/>
                </a:solidFill>
              </a:rPr>
              <a:t>  /  copyright © 2011</a:t>
            </a:r>
            <a:endParaRPr lang="es-ES" dirty="0">
              <a:solidFill>
                <a:schemeClr val="tx1"/>
              </a:solidFill>
            </a:endParaRPr>
          </a:p>
        </p:txBody>
      </p:sp>
      <p:sp>
        <p:nvSpPr>
          <p:cNvPr id="6" name="Slide Number Placeholder 5"/>
          <p:cNvSpPr>
            <a:spLocks noGrp="1"/>
          </p:cNvSpPr>
          <p:nvPr>
            <p:ph type="sldNum" sz="quarter" idx="12"/>
          </p:nvPr>
        </p:nvSpPr>
        <p:spPr>
          <a:xfrm>
            <a:off x="4427984" y="6669360"/>
            <a:ext cx="432048" cy="188640"/>
          </a:xfrm>
        </p:spPr>
        <p:txBody>
          <a:bodyPr/>
          <a:lstStyle>
            <a:lvl1pPr algn="ctr">
              <a:defRPr sz="1000">
                <a:solidFill>
                  <a:schemeClr val="accent6"/>
                </a:solidFill>
              </a:defRPr>
            </a:lvl1pPr>
          </a:lstStyle>
          <a:p>
            <a:fld id="{60ACEE3C-EC49-4E7A-A00E-345209D56F32}" type="slidenum">
              <a:rPr lang="es-ES" smtClean="0"/>
              <a:pPr/>
              <a:t>‹Nº›</a:t>
            </a:fld>
            <a:endParaRPr lang="es-ES" dirty="0"/>
          </a:p>
        </p:txBody>
      </p:sp>
      <p:sp>
        <p:nvSpPr>
          <p:cNvPr id="7" name="Rectangle 6"/>
          <p:cNvSpPr/>
          <p:nvPr userDrawn="1"/>
        </p:nvSpPr>
        <p:spPr>
          <a:xfrm>
            <a:off x="395536" y="1178752"/>
            <a:ext cx="8352928" cy="18000"/>
          </a:xfrm>
          <a:prstGeom prst="rect">
            <a:avLst/>
          </a:prstGeom>
          <a:gradFill>
            <a:gsLst>
              <a:gs pos="0">
                <a:schemeClr val="bg1">
                  <a:alpha val="0"/>
                </a:schemeClr>
              </a:gs>
              <a:gs pos="40000">
                <a:schemeClr val="accent6"/>
              </a:gs>
              <a:gs pos="60000">
                <a:schemeClr val="accent6"/>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xmlns="" val="20660143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229600" cy="674361"/>
          </a:xfrm>
        </p:spPr>
        <p:txBody>
          <a:bodyPr/>
          <a:lstStyle>
            <a:lvl1pPr>
              <a:defRPr>
                <a:solidFill>
                  <a:schemeClr val="accent6"/>
                </a:solidFill>
                <a:latin typeface="Caecilia LT Std 45 Light"/>
              </a:defRPr>
            </a:lvl1pPr>
          </a:lstStyle>
          <a:p>
            <a:r>
              <a:rPr lang="en-US" dirty="0" smtClean="0"/>
              <a:t>Click to edit Master title style</a:t>
            </a:r>
            <a:endParaRPr lang="es-ES" dirty="0"/>
          </a:p>
        </p:txBody>
      </p:sp>
      <p:sp>
        <p:nvSpPr>
          <p:cNvPr id="3" name="Content Placeholder 2"/>
          <p:cNvSpPr>
            <a:spLocks noGrp="1"/>
          </p:cNvSpPr>
          <p:nvPr>
            <p:ph idx="1"/>
          </p:nvPr>
        </p:nvSpPr>
        <p:spPr>
          <a:xfrm>
            <a:off x="457200" y="1196752"/>
            <a:ext cx="8229600" cy="4929411"/>
          </a:xfrm>
        </p:spPr>
        <p:txBody>
          <a:bodyPr/>
          <a:lstStyle>
            <a:lvl2pPr marL="742950" indent="-285750">
              <a:buFont typeface="Wingdings" pitchFamily="2" charset="2"/>
              <a:buChar char="§"/>
              <a:defRPr/>
            </a:lvl2pPr>
            <a:lvl3pPr marL="1257300" indent="-342900">
              <a:buFont typeface="Arial" pitchFamily="34" charset="0"/>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s-ES" dirty="0"/>
          </a:p>
        </p:txBody>
      </p:sp>
      <p:sp>
        <p:nvSpPr>
          <p:cNvPr id="4" name="Date Placeholder 3"/>
          <p:cNvSpPr>
            <a:spLocks noGrp="1"/>
          </p:cNvSpPr>
          <p:nvPr>
            <p:ph type="dt" sz="half" idx="10"/>
          </p:nvPr>
        </p:nvSpPr>
        <p:spPr>
          <a:xfrm>
            <a:off x="1597" y="6669360"/>
            <a:ext cx="825987" cy="193231"/>
          </a:xfrm>
        </p:spPr>
        <p:txBody>
          <a:bodyPr/>
          <a:lstStyle>
            <a:lvl1pPr>
              <a:defRPr sz="1000">
                <a:solidFill>
                  <a:schemeClr val="tx1"/>
                </a:solidFill>
              </a:defRPr>
            </a:lvl1pPr>
          </a:lstStyle>
          <a:p>
            <a:fld id="{0C780920-833A-4147-A500-F46518587BF2}" type="datetime1">
              <a:rPr lang="es-ES" smtClean="0"/>
              <a:pPr/>
              <a:t>22/03/2012</a:t>
            </a:fld>
            <a:endParaRPr lang="es-ES" dirty="0"/>
          </a:p>
        </p:txBody>
      </p:sp>
      <p:sp>
        <p:nvSpPr>
          <p:cNvPr id="5" name="Footer Placeholder 4"/>
          <p:cNvSpPr>
            <a:spLocks noGrp="1"/>
          </p:cNvSpPr>
          <p:nvPr>
            <p:ph type="ftr" sz="quarter" idx="11"/>
          </p:nvPr>
        </p:nvSpPr>
        <p:spPr>
          <a:xfrm>
            <a:off x="827584" y="6669360"/>
            <a:ext cx="2880320" cy="188640"/>
          </a:xfrm>
        </p:spPr>
        <p:txBody>
          <a:bodyPr/>
          <a:lstStyle>
            <a:lvl1pPr>
              <a:defRPr sz="1000">
                <a:solidFill>
                  <a:schemeClr val="tx1"/>
                </a:solidFill>
                <a:latin typeface="Calibri" pitchFamily="34" charset="0"/>
                <a:cs typeface="Calibri" pitchFamily="34" charset="0"/>
              </a:defRPr>
            </a:lvl1pPr>
          </a:lstStyle>
          <a:p>
            <a:r>
              <a:rPr lang="es-ES" dirty="0" smtClean="0"/>
              <a:t>www.sevensols.com  /  copyright © 2011</a:t>
            </a:r>
            <a:endParaRPr lang="es-ES" dirty="0"/>
          </a:p>
        </p:txBody>
      </p:sp>
      <p:sp>
        <p:nvSpPr>
          <p:cNvPr id="6" name="Slide Number Placeholder 5"/>
          <p:cNvSpPr>
            <a:spLocks noGrp="1"/>
          </p:cNvSpPr>
          <p:nvPr>
            <p:ph type="sldNum" sz="quarter" idx="12"/>
          </p:nvPr>
        </p:nvSpPr>
        <p:spPr>
          <a:xfrm>
            <a:off x="4427984" y="6669360"/>
            <a:ext cx="432048" cy="188640"/>
          </a:xfrm>
        </p:spPr>
        <p:txBody>
          <a:bodyPr/>
          <a:lstStyle>
            <a:lvl1pPr algn="ctr">
              <a:defRPr sz="1000">
                <a:solidFill>
                  <a:schemeClr val="accent6"/>
                </a:solidFill>
              </a:defRPr>
            </a:lvl1pPr>
          </a:lstStyle>
          <a:p>
            <a:fld id="{60ACEE3C-EC49-4E7A-A00E-345209D56F32}" type="slidenum">
              <a:rPr lang="es-ES" smtClean="0"/>
              <a:pPr/>
              <a:t>‹Nº›</a:t>
            </a:fld>
            <a:endParaRPr lang="es-ES" dirty="0"/>
          </a:p>
        </p:txBody>
      </p:sp>
      <p:sp>
        <p:nvSpPr>
          <p:cNvPr id="10" name="Rectangle 9"/>
          <p:cNvSpPr/>
          <p:nvPr userDrawn="1"/>
        </p:nvSpPr>
        <p:spPr>
          <a:xfrm>
            <a:off x="395536" y="718985"/>
            <a:ext cx="8352928" cy="18000"/>
          </a:xfrm>
          <a:prstGeom prst="rect">
            <a:avLst/>
          </a:prstGeom>
          <a:gradFill>
            <a:gsLst>
              <a:gs pos="0">
                <a:schemeClr val="bg1"/>
              </a:gs>
              <a:gs pos="40000">
                <a:schemeClr val="accent6"/>
              </a:gs>
              <a:gs pos="60000">
                <a:schemeClr val="accent6"/>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8367463" y="6412482"/>
            <a:ext cx="686463" cy="400894"/>
          </a:xfrm>
          <a:prstGeom prst="rect">
            <a:avLst/>
          </a:prstGeom>
        </p:spPr>
      </p:pic>
    </p:spTree>
    <p:extLst>
      <p:ext uri="{BB962C8B-B14F-4D97-AF65-F5344CB8AC3E}">
        <p14:creationId xmlns:p14="http://schemas.microsoft.com/office/powerpoint/2010/main" xmlns="" val="66985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ft Title and Light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3536" y="0"/>
            <a:ext cx="8334928" cy="660884"/>
          </a:xfrm>
        </p:spPr>
        <p:txBody>
          <a:bodyPr/>
          <a:lstStyle>
            <a:lvl1pPr algn="l">
              <a:defRPr>
                <a:solidFill>
                  <a:schemeClr val="accent6"/>
                </a:solidFill>
                <a:latin typeface="Caecilia LT Std 45 Light"/>
              </a:defRPr>
            </a:lvl1pPr>
          </a:lstStyle>
          <a:p>
            <a:r>
              <a:rPr lang="en-US" dirty="0" smtClean="0"/>
              <a:t>Click to edit Master title style</a:t>
            </a:r>
            <a:endParaRPr lang="es-ES" dirty="0"/>
          </a:p>
        </p:txBody>
      </p:sp>
      <p:sp>
        <p:nvSpPr>
          <p:cNvPr id="13" name="Rectangle 12"/>
          <p:cNvSpPr/>
          <p:nvPr userDrawn="1"/>
        </p:nvSpPr>
        <p:spPr>
          <a:xfrm>
            <a:off x="107504" y="660884"/>
            <a:ext cx="8280000" cy="18000"/>
          </a:xfrm>
          <a:prstGeom prst="rect">
            <a:avLst/>
          </a:prstGeom>
          <a:gradFill>
            <a:gsLst>
              <a:gs pos="67000">
                <a:srgbClr val="BCDFF6"/>
              </a:gs>
              <a:gs pos="90000">
                <a:srgbClr val="EFF7FD"/>
              </a:gs>
              <a:gs pos="0">
                <a:schemeClr val="bg1"/>
              </a:gs>
              <a:gs pos="33000">
                <a:schemeClr val="accent6"/>
              </a:gs>
              <a:gs pos="0">
                <a:schemeClr val="accent6"/>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ontent Placeholder 2"/>
          <p:cNvSpPr>
            <a:spLocks noGrp="1"/>
          </p:cNvSpPr>
          <p:nvPr>
            <p:ph idx="1"/>
          </p:nvPr>
        </p:nvSpPr>
        <p:spPr>
          <a:xfrm>
            <a:off x="457200" y="1340768"/>
            <a:ext cx="8229600" cy="47853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dirty="0"/>
          </a:p>
        </p:txBody>
      </p:sp>
      <p:sp>
        <p:nvSpPr>
          <p:cNvPr id="4" name="Date Placeholder 3"/>
          <p:cNvSpPr>
            <a:spLocks noGrp="1"/>
          </p:cNvSpPr>
          <p:nvPr>
            <p:ph type="dt" sz="half" idx="10"/>
          </p:nvPr>
        </p:nvSpPr>
        <p:spPr>
          <a:xfrm>
            <a:off x="539552" y="6669360"/>
            <a:ext cx="1080120" cy="197278"/>
          </a:xfrm>
        </p:spPr>
        <p:txBody>
          <a:bodyPr/>
          <a:lstStyle>
            <a:lvl1pPr>
              <a:defRPr sz="1100">
                <a:solidFill>
                  <a:schemeClr val="accent6"/>
                </a:solidFill>
                <a:latin typeface="Calibri" pitchFamily="34" charset="0"/>
                <a:cs typeface="Calibri" pitchFamily="34" charset="0"/>
              </a:defRPr>
            </a:lvl1pPr>
          </a:lstStyle>
          <a:p>
            <a:fld id="{A6BE841F-DA5E-43D4-90F7-3424E0A5BC19}" type="datetime1">
              <a:rPr lang="es-ES" smtClean="0"/>
              <a:pPr/>
              <a:t>22/03/2012</a:t>
            </a:fld>
            <a:endParaRPr lang="es-ES" dirty="0"/>
          </a:p>
        </p:txBody>
      </p:sp>
      <p:sp>
        <p:nvSpPr>
          <p:cNvPr id="5" name="Footer Placeholder 4"/>
          <p:cNvSpPr>
            <a:spLocks noGrp="1"/>
          </p:cNvSpPr>
          <p:nvPr>
            <p:ph type="ftr" sz="quarter" idx="11"/>
          </p:nvPr>
        </p:nvSpPr>
        <p:spPr>
          <a:xfrm>
            <a:off x="1619672" y="6669360"/>
            <a:ext cx="6048672" cy="188640"/>
          </a:xfrm>
        </p:spPr>
        <p:txBody>
          <a:bodyPr/>
          <a:lstStyle>
            <a:lvl1pPr>
              <a:defRPr>
                <a:solidFill>
                  <a:schemeClr val="accent6"/>
                </a:solidFill>
              </a:defRPr>
            </a:lvl1pPr>
          </a:lstStyle>
          <a:p>
            <a:r>
              <a:rPr lang="es-ES" smtClean="0"/>
              <a:t>www.sevensols.com  /  copyright © 2011</a:t>
            </a:r>
            <a:endParaRPr lang="es-ES" dirty="0"/>
          </a:p>
        </p:txBody>
      </p:sp>
      <p:sp>
        <p:nvSpPr>
          <p:cNvPr id="6" name="Slide Number Placeholder 5"/>
          <p:cNvSpPr>
            <a:spLocks noGrp="1"/>
          </p:cNvSpPr>
          <p:nvPr>
            <p:ph type="sldNum" sz="quarter" idx="12"/>
          </p:nvPr>
        </p:nvSpPr>
        <p:spPr>
          <a:xfrm>
            <a:off x="7660904" y="6669360"/>
            <a:ext cx="504056" cy="188640"/>
          </a:xfrm>
        </p:spPr>
        <p:txBody>
          <a:bodyPr/>
          <a:lstStyle>
            <a:lvl1pPr>
              <a:defRPr>
                <a:solidFill>
                  <a:schemeClr val="accent6"/>
                </a:solidFill>
              </a:defRPr>
            </a:lvl1pPr>
          </a:lstStyle>
          <a:p>
            <a:fld id="{60ACEE3C-EC49-4E7A-A00E-345209D56F32}" type="slidenum">
              <a:rPr lang="es-ES" smtClean="0"/>
              <a:pPr/>
              <a:t>‹Nº›</a:t>
            </a:fld>
            <a:endParaRPr lang="es-ES"/>
          </a:p>
        </p:txBody>
      </p:sp>
      <p:cxnSp>
        <p:nvCxnSpPr>
          <p:cNvPr id="8" name="Straight Connector 7"/>
          <p:cNvCxnSpPr/>
          <p:nvPr userDrawn="1"/>
        </p:nvCxnSpPr>
        <p:spPr>
          <a:xfrm>
            <a:off x="539552" y="6669361"/>
            <a:ext cx="7632848"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8901263" y="188640"/>
            <a:ext cx="0" cy="61926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a:xfrm rot="5400000">
            <a:off x="-135464" y="716908"/>
            <a:ext cx="1080000" cy="18000"/>
          </a:xfrm>
          <a:prstGeom prst="rect">
            <a:avLst/>
          </a:prstGeom>
          <a:gradFill>
            <a:gsLst>
              <a:gs pos="0">
                <a:schemeClr val="bg1">
                  <a:alpha val="0"/>
                </a:schemeClr>
              </a:gs>
              <a:gs pos="40000">
                <a:schemeClr val="accent6"/>
              </a:gs>
              <a:gs pos="60000">
                <a:schemeClr val="accent6"/>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8367463" y="6412482"/>
            <a:ext cx="686463" cy="400894"/>
          </a:xfrm>
          <a:prstGeom prst="rect">
            <a:avLst/>
          </a:prstGeom>
        </p:spPr>
      </p:pic>
    </p:spTree>
    <p:extLst>
      <p:ext uri="{BB962C8B-B14F-4D97-AF65-F5344CB8AC3E}">
        <p14:creationId xmlns:p14="http://schemas.microsoft.com/office/powerpoint/2010/main" xmlns="" val="23886389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Light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208912" cy="674361"/>
          </a:xfrm>
        </p:spPr>
        <p:txBody>
          <a:bodyPr/>
          <a:lstStyle>
            <a:lvl1pPr algn="ctr">
              <a:defRPr>
                <a:solidFill>
                  <a:schemeClr val="accent6"/>
                </a:solidFill>
                <a:latin typeface="Caecilia LT Std 45 Light"/>
              </a:defRPr>
            </a:lvl1pPr>
          </a:lstStyle>
          <a:p>
            <a:r>
              <a:rPr lang="en-US" dirty="0" smtClean="0"/>
              <a:t>Click to edit Master title style</a:t>
            </a:r>
            <a:endParaRPr lang="es-ES" dirty="0"/>
          </a:p>
        </p:txBody>
      </p:sp>
      <p:sp>
        <p:nvSpPr>
          <p:cNvPr id="3" name="Content Placeholder 2"/>
          <p:cNvSpPr>
            <a:spLocks noGrp="1"/>
          </p:cNvSpPr>
          <p:nvPr>
            <p:ph idx="1"/>
          </p:nvPr>
        </p:nvSpPr>
        <p:spPr>
          <a:xfrm>
            <a:off x="457200" y="1556792"/>
            <a:ext cx="8229600" cy="456937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s-ES" dirty="0"/>
          </a:p>
        </p:txBody>
      </p:sp>
      <p:sp>
        <p:nvSpPr>
          <p:cNvPr id="4" name="Date Placeholder 3"/>
          <p:cNvSpPr>
            <a:spLocks noGrp="1"/>
          </p:cNvSpPr>
          <p:nvPr>
            <p:ph type="dt" sz="half" idx="10"/>
          </p:nvPr>
        </p:nvSpPr>
        <p:spPr>
          <a:xfrm>
            <a:off x="539552" y="6669360"/>
            <a:ext cx="1080120" cy="197278"/>
          </a:xfrm>
        </p:spPr>
        <p:txBody>
          <a:bodyPr/>
          <a:lstStyle>
            <a:lvl1pPr>
              <a:defRPr sz="1100">
                <a:solidFill>
                  <a:schemeClr val="accent6"/>
                </a:solidFill>
                <a:latin typeface="Calibri" pitchFamily="34" charset="0"/>
                <a:cs typeface="Calibri" pitchFamily="34" charset="0"/>
              </a:defRPr>
            </a:lvl1pPr>
          </a:lstStyle>
          <a:p>
            <a:fld id="{BE844EE2-90D3-485F-B9C2-9B1CAADFB112}" type="datetime1">
              <a:rPr lang="es-ES" smtClean="0"/>
              <a:pPr/>
              <a:t>22/03/2012</a:t>
            </a:fld>
            <a:endParaRPr lang="es-ES" dirty="0"/>
          </a:p>
        </p:txBody>
      </p:sp>
      <p:sp>
        <p:nvSpPr>
          <p:cNvPr id="5" name="Footer Placeholder 4"/>
          <p:cNvSpPr>
            <a:spLocks noGrp="1"/>
          </p:cNvSpPr>
          <p:nvPr>
            <p:ph type="ftr" sz="quarter" idx="11"/>
          </p:nvPr>
        </p:nvSpPr>
        <p:spPr>
          <a:xfrm>
            <a:off x="1619672" y="6669360"/>
            <a:ext cx="6048672" cy="188640"/>
          </a:xfrm>
        </p:spPr>
        <p:txBody>
          <a:bodyPr/>
          <a:lstStyle>
            <a:lvl1pPr>
              <a:defRPr>
                <a:solidFill>
                  <a:schemeClr val="accent6"/>
                </a:solidFill>
              </a:defRPr>
            </a:lvl1pPr>
          </a:lstStyle>
          <a:p>
            <a:r>
              <a:rPr lang="es-ES" smtClean="0"/>
              <a:t>www.sevensols.com  /  copyright © 2011</a:t>
            </a:r>
            <a:endParaRPr lang="es-ES" dirty="0"/>
          </a:p>
        </p:txBody>
      </p:sp>
      <p:sp>
        <p:nvSpPr>
          <p:cNvPr id="6" name="Slide Number Placeholder 5"/>
          <p:cNvSpPr>
            <a:spLocks noGrp="1"/>
          </p:cNvSpPr>
          <p:nvPr>
            <p:ph type="sldNum" sz="quarter" idx="12"/>
          </p:nvPr>
        </p:nvSpPr>
        <p:spPr>
          <a:xfrm>
            <a:off x="7660904" y="6669360"/>
            <a:ext cx="504056" cy="188640"/>
          </a:xfrm>
        </p:spPr>
        <p:txBody>
          <a:bodyPr/>
          <a:lstStyle>
            <a:lvl1pPr>
              <a:defRPr>
                <a:solidFill>
                  <a:schemeClr val="accent6"/>
                </a:solidFill>
              </a:defRPr>
            </a:lvl1pPr>
          </a:lstStyle>
          <a:p>
            <a:fld id="{60ACEE3C-EC49-4E7A-A00E-345209D56F32}" type="slidenum">
              <a:rPr lang="es-ES" smtClean="0"/>
              <a:pPr/>
              <a:t>‹Nº›</a:t>
            </a:fld>
            <a:endParaRPr lang="es-ES"/>
          </a:p>
        </p:txBody>
      </p:sp>
      <p:cxnSp>
        <p:nvCxnSpPr>
          <p:cNvPr id="8" name="Straight Connector 7"/>
          <p:cNvCxnSpPr/>
          <p:nvPr userDrawn="1"/>
        </p:nvCxnSpPr>
        <p:spPr>
          <a:xfrm>
            <a:off x="539552" y="6669361"/>
            <a:ext cx="7632848"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a:xfrm>
            <a:off x="395536" y="718985"/>
            <a:ext cx="8352928" cy="18000"/>
          </a:xfrm>
          <a:prstGeom prst="rect">
            <a:avLst/>
          </a:prstGeom>
          <a:gradFill>
            <a:gsLst>
              <a:gs pos="0">
                <a:schemeClr val="bg1">
                  <a:alpha val="0"/>
                </a:schemeClr>
              </a:gs>
              <a:gs pos="40000">
                <a:schemeClr val="accent6"/>
              </a:gs>
              <a:gs pos="60000">
                <a:schemeClr val="accent6"/>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angle 12"/>
          <p:cNvSpPr/>
          <p:nvPr userDrawn="1"/>
        </p:nvSpPr>
        <p:spPr>
          <a:xfrm rot="5400000">
            <a:off x="8361480" y="5832208"/>
            <a:ext cx="1080000" cy="18000"/>
          </a:xfrm>
          <a:prstGeom prst="rect">
            <a:avLst/>
          </a:prstGeom>
          <a:gradFill flip="none" rotWithShape="1">
            <a:gsLst>
              <a:gs pos="0">
                <a:schemeClr val="bg1">
                  <a:alpha val="0"/>
                </a:schemeClr>
              </a:gs>
              <a:gs pos="0">
                <a:schemeClr val="accent6"/>
              </a:gs>
              <a:gs pos="41000">
                <a:schemeClr val="accent6"/>
              </a:gs>
              <a:gs pos="10000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8367463" y="6412482"/>
            <a:ext cx="686463" cy="400894"/>
          </a:xfrm>
          <a:prstGeom prst="rect">
            <a:avLst/>
          </a:prstGeom>
        </p:spPr>
      </p:pic>
    </p:spTree>
    <p:extLst>
      <p:ext uri="{BB962C8B-B14F-4D97-AF65-F5344CB8AC3E}">
        <p14:creationId xmlns:p14="http://schemas.microsoft.com/office/powerpoint/2010/main" xmlns="" val="41367560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lank Title and Light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3" y="404664"/>
            <a:ext cx="8208913" cy="764704"/>
          </a:xfrm>
        </p:spPr>
        <p:txBody>
          <a:bodyPr/>
          <a:lstStyle>
            <a:lvl1pPr algn="ctr">
              <a:defRPr>
                <a:solidFill>
                  <a:schemeClr val="accent6"/>
                </a:solidFill>
                <a:latin typeface="Caecilia LT Std 45 Light"/>
              </a:defRPr>
            </a:lvl1pPr>
          </a:lstStyle>
          <a:p>
            <a:r>
              <a:rPr lang="en-US" smtClean="0"/>
              <a:t>Click to edit Master title style</a:t>
            </a:r>
            <a:endParaRPr lang="es-ES" dirty="0"/>
          </a:p>
        </p:txBody>
      </p:sp>
      <p:sp>
        <p:nvSpPr>
          <p:cNvPr id="3" name="Content Placeholder 2"/>
          <p:cNvSpPr>
            <a:spLocks noGrp="1"/>
          </p:cNvSpPr>
          <p:nvPr>
            <p:ph idx="1"/>
          </p:nvPr>
        </p:nvSpPr>
        <p:spPr>
          <a:xfrm>
            <a:off x="457200" y="1556792"/>
            <a:ext cx="8229600" cy="4569371"/>
          </a:xfrm>
        </p:spPr>
        <p:txBody>
          <a:bodyPr/>
          <a:lstStyle>
            <a:lvl2pPr>
              <a:buClr>
                <a:schemeClr val="accent6"/>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s-ES" dirty="0"/>
          </a:p>
        </p:txBody>
      </p:sp>
      <p:sp>
        <p:nvSpPr>
          <p:cNvPr id="4" name="Date Placeholder 3"/>
          <p:cNvSpPr>
            <a:spLocks noGrp="1"/>
          </p:cNvSpPr>
          <p:nvPr>
            <p:ph type="dt" sz="half" idx="10"/>
          </p:nvPr>
        </p:nvSpPr>
        <p:spPr>
          <a:xfrm>
            <a:off x="539552" y="6669360"/>
            <a:ext cx="1080120" cy="197278"/>
          </a:xfrm>
        </p:spPr>
        <p:txBody>
          <a:bodyPr/>
          <a:lstStyle>
            <a:lvl1pPr>
              <a:defRPr sz="1100">
                <a:solidFill>
                  <a:schemeClr val="accent6"/>
                </a:solidFill>
                <a:latin typeface="Calibri" pitchFamily="34" charset="0"/>
                <a:cs typeface="Calibri" pitchFamily="34" charset="0"/>
              </a:defRPr>
            </a:lvl1pPr>
          </a:lstStyle>
          <a:p>
            <a:fld id="{99732A92-3871-40B9-ABD8-8C675C974B73}" type="datetime1">
              <a:rPr lang="es-ES" smtClean="0"/>
              <a:pPr/>
              <a:t>22/03/2012</a:t>
            </a:fld>
            <a:endParaRPr lang="es-ES" dirty="0"/>
          </a:p>
        </p:txBody>
      </p:sp>
      <p:sp>
        <p:nvSpPr>
          <p:cNvPr id="5" name="Footer Placeholder 4"/>
          <p:cNvSpPr>
            <a:spLocks noGrp="1"/>
          </p:cNvSpPr>
          <p:nvPr>
            <p:ph type="ftr" sz="quarter" idx="11"/>
          </p:nvPr>
        </p:nvSpPr>
        <p:spPr>
          <a:xfrm>
            <a:off x="1619672" y="6669360"/>
            <a:ext cx="6048672" cy="188640"/>
          </a:xfrm>
        </p:spPr>
        <p:txBody>
          <a:bodyPr/>
          <a:lstStyle>
            <a:lvl1pPr>
              <a:defRPr>
                <a:solidFill>
                  <a:schemeClr val="accent6"/>
                </a:solidFill>
              </a:defRPr>
            </a:lvl1pPr>
          </a:lstStyle>
          <a:p>
            <a:r>
              <a:rPr lang="es-ES" smtClean="0"/>
              <a:t>www.sevensols.com  /  copyright © 2011</a:t>
            </a:r>
            <a:endParaRPr lang="es-ES" dirty="0"/>
          </a:p>
        </p:txBody>
      </p:sp>
      <p:sp>
        <p:nvSpPr>
          <p:cNvPr id="6" name="Slide Number Placeholder 5"/>
          <p:cNvSpPr>
            <a:spLocks noGrp="1"/>
          </p:cNvSpPr>
          <p:nvPr>
            <p:ph type="sldNum" sz="quarter" idx="12"/>
          </p:nvPr>
        </p:nvSpPr>
        <p:spPr>
          <a:xfrm>
            <a:off x="7660904" y="6669360"/>
            <a:ext cx="504056" cy="188640"/>
          </a:xfrm>
        </p:spPr>
        <p:txBody>
          <a:bodyPr/>
          <a:lstStyle>
            <a:lvl1pPr>
              <a:defRPr>
                <a:solidFill>
                  <a:schemeClr val="accent6"/>
                </a:solidFill>
              </a:defRPr>
            </a:lvl1pPr>
          </a:lstStyle>
          <a:p>
            <a:fld id="{60ACEE3C-EC49-4E7A-A00E-345209D56F32}" type="slidenum">
              <a:rPr lang="es-ES" smtClean="0"/>
              <a:pPr/>
              <a:t>‹Nº›</a:t>
            </a:fld>
            <a:endParaRPr lang="es-ES"/>
          </a:p>
        </p:txBody>
      </p:sp>
      <p:cxnSp>
        <p:nvCxnSpPr>
          <p:cNvPr id="8" name="Straight Connector 7"/>
          <p:cNvCxnSpPr/>
          <p:nvPr userDrawn="1"/>
        </p:nvCxnSpPr>
        <p:spPr>
          <a:xfrm>
            <a:off x="539552" y="6669361"/>
            <a:ext cx="7632848"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8901263" y="188640"/>
            <a:ext cx="0" cy="61926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8367463" y="6412482"/>
            <a:ext cx="686463" cy="400894"/>
          </a:xfrm>
          <a:prstGeom prst="rect">
            <a:avLst/>
          </a:prstGeom>
        </p:spPr>
      </p:pic>
    </p:spTree>
    <p:extLst>
      <p:ext uri="{BB962C8B-B14F-4D97-AF65-F5344CB8AC3E}">
        <p14:creationId xmlns:p14="http://schemas.microsoft.com/office/powerpoint/2010/main" xmlns="" val="188260069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778098"/>
          </a:xfrm>
        </p:spPr>
        <p:txBody>
          <a:bodyPr/>
          <a:lstStyle>
            <a:lvl1pPr>
              <a:defRPr>
                <a:solidFill>
                  <a:schemeClr val="accent6"/>
                </a:solidFill>
                <a:latin typeface="Caecilia LT Std 45 Light"/>
              </a:defRPr>
            </a:lvl1pPr>
          </a:lstStyle>
          <a:p>
            <a:r>
              <a:rPr lang="en-US" smtClean="0"/>
              <a:t>Click to edit Master title style</a:t>
            </a:r>
            <a:endParaRPr lang="es-E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dirty="0"/>
          </a:p>
        </p:txBody>
      </p:sp>
      <p:sp>
        <p:nvSpPr>
          <p:cNvPr id="4" name="Date Placeholder 3"/>
          <p:cNvSpPr>
            <a:spLocks noGrp="1"/>
          </p:cNvSpPr>
          <p:nvPr>
            <p:ph type="dt" sz="half" idx="10"/>
          </p:nvPr>
        </p:nvSpPr>
        <p:spPr>
          <a:xfrm>
            <a:off x="1597" y="6669360"/>
            <a:ext cx="825987" cy="193231"/>
          </a:xfrm>
        </p:spPr>
        <p:txBody>
          <a:bodyPr/>
          <a:lstStyle>
            <a:lvl1pPr>
              <a:defRPr sz="1000">
                <a:solidFill>
                  <a:schemeClr val="tx1"/>
                </a:solidFill>
              </a:defRPr>
            </a:lvl1pPr>
          </a:lstStyle>
          <a:p>
            <a:fld id="{84247C4E-B226-4481-BB4A-B325C5DAB280}" type="datetime1">
              <a:rPr lang="es-ES" smtClean="0"/>
              <a:pPr/>
              <a:t>22/03/2012</a:t>
            </a:fld>
            <a:endParaRPr lang="es-ES" dirty="0"/>
          </a:p>
        </p:txBody>
      </p:sp>
      <p:sp>
        <p:nvSpPr>
          <p:cNvPr id="5" name="Footer Placeholder 4"/>
          <p:cNvSpPr>
            <a:spLocks noGrp="1"/>
          </p:cNvSpPr>
          <p:nvPr>
            <p:ph type="ftr" sz="quarter" idx="11"/>
          </p:nvPr>
        </p:nvSpPr>
        <p:spPr>
          <a:xfrm>
            <a:off x="827584" y="6669360"/>
            <a:ext cx="2880320" cy="188640"/>
          </a:xfrm>
        </p:spPr>
        <p:txBody>
          <a:bodyPr/>
          <a:lstStyle>
            <a:lvl1pPr>
              <a:defRPr>
                <a:latin typeface="Calibri" pitchFamily="34" charset="0"/>
                <a:cs typeface="Calibri" pitchFamily="34" charset="0"/>
              </a:defRPr>
            </a:lvl1pPr>
          </a:lstStyle>
          <a:p>
            <a:r>
              <a:rPr lang="es-ES" sz="1000" dirty="0" smtClean="0">
                <a:solidFill>
                  <a:schemeClr val="tx1"/>
                </a:solidFill>
              </a:rPr>
              <a:t>www.sevensols.com  /  copyright © 2011</a:t>
            </a:r>
            <a:endParaRPr lang="es-ES" sz="1000" dirty="0">
              <a:solidFill>
                <a:schemeClr val="tx1"/>
              </a:solidFill>
            </a:endParaRPr>
          </a:p>
        </p:txBody>
      </p:sp>
      <p:sp>
        <p:nvSpPr>
          <p:cNvPr id="6" name="Slide Number Placeholder 5"/>
          <p:cNvSpPr>
            <a:spLocks noGrp="1"/>
          </p:cNvSpPr>
          <p:nvPr>
            <p:ph type="sldNum" sz="quarter" idx="12"/>
          </p:nvPr>
        </p:nvSpPr>
        <p:spPr>
          <a:xfrm>
            <a:off x="4427984" y="6669360"/>
            <a:ext cx="432048" cy="188640"/>
          </a:xfrm>
        </p:spPr>
        <p:txBody>
          <a:bodyPr/>
          <a:lstStyle>
            <a:lvl1pPr algn="ctr">
              <a:defRPr sz="1000">
                <a:solidFill>
                  <a:schemeClr val="accent6"/>
                </a:solidFill>
              </a:defRPr>
            </a:lvl1pPr>
          </a:lstStyle>
          <a:p>
            <a:fld id="{60ACEE3C-EC49-4E7A-A00E-345209D56F32}" type="slidenum">
              <a:rPr lang="es-ES" smtClean="0"/>
              <a:pPr/>
              <a:t>‹Nº›</a:t>
            </a:fld>
            <a:endParaRPr lang="es-E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8367463" y="6412482"/>
            <a:ext cx="686463" cy="400894"/>
          </a:xfrm>
          <a:prstGeom prst="rect">
            <a:avLst/>
          </a:prstGeom>
        </p:spPr>
      </p:pic>
    </p:spTree>
    <p:extLst>
      <p:ext uri="{BB962C8B-B14F-4D97-AF65-F5344CB8AC3E}">
        <p14:creationId xmlns:p14="http://schemas.microsoft.com/office/powerpoint/2010/main" xmlns="" val="18662619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Blank Title, Light content, No BG">
    <p:spTree>
      <p:nvGrpSpPr>
        <p:cNvPr id="1" name=""/>
        <p:cNvGrpSpPr/>
        <p:nvPr/>
      </p:nvGrpSpPr>
      <p:grpSpPr>
        <a:xfrm>
          <a:off x="0" y="0"/>
          <a:ext cx="0" cy="0"/>
          <a:chOff x="0" y="0"/>
          <a:chExt cx="0" cy="0"/>
        </a:xfrm>
      </p:grpSpPr>
      <p:sp>
        <p:nvSpPr>
          <p:cNvPr id="2" name="Title 1"/>
          <p:cNvSpPr>
            <a:spLocks noGrp="1"/>
          </p:cNvSpPr>
          <p:nvPr>
            <p:ph type="title"/>
          </p:nvPr>
        </p:nvSpPr>
        <p:spPr>
          <a:xfrm>
            <a:off x="467543" y="404664"/>
            <a:ext cx="8244917" cy="764704"/>
          </a:xfrm>
        </p:spPr>
        <p:txBody>
          <a:bodyPr/>
          <a:lstStyle>
            <a:lvl1pPr algn="ctr">
              <a:defRPr>
                <a:solidFill>
                  <a:schemeClr val="accent6"/>
                </a:solidFill>
                <a:latin typeface="Caecilia LT Std 45 Light"/>
              </a:defRPr>
            </a:lvl1pPr>
          </a:lstStyle>
          <a:p>
            <a:r>
              <a:rPr lang="en-US" smtClean="0"/>
              <a:t>Click to edit Master title style</a:t>
            </a:r>
            <a:endParaRPr lang="es-ES" dirty="0"/>
          </a:p>
        </p:txBody>
      </p:sp>
      <p:sp>
        <p:nvSpPr>
          <p:cNvPr id="3" name="Content Placeholder 2"/>
          <p:cNvSpPr>
            <a:spLocks noGrp="1"/>
          </p:cNvSpPr>
          <p:nvPr>
            <p:ph idx="1"/>
          </p:nvPr>
        </p:nvSpPr>
        <p:spPr>
          <a:xfrm>
            <a:off x="457200" y="1556792"/>
            <a:ext cx="8229600" cy="4569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dirty="0"/>
          </a:p>
        </p:txBody>
      </p:sp>
      <p:sp>
        <p:nvSpPr>
          <p:cNvPr id="4" name="Date Placeholder 3"/>
          <p:cNvSpPr>
            <a:spLocks noGrp="1"/>
          </p:cNvSpPr>
          <p:nvPr>
            <p:ph type="dt" sz="half" idx="10"/>
          </p:nvPr>
        </p:nvSpPr>
        <p:spPr>
          <a:xfrm>
            <a:off x="539552" y="6669360"/>
            <a:ext cx="1080120" cy="197278"/>
          </a:xfrm>
        </p:spPr>
        <p:txBody>
          <a:bodyPr/>
          <a:lstStyle>
            <a:lvl1pPr>
              <a:defRPr sz="1100">
                <a:solidFill>
                  <a:schemeClr val="accent6"/>
                </a:solidFill>
                <a:latin typeface="Calibri" pitchFamily="34" charset="0"/>
                <a:cs typeface="Calibri" pitchFamily="34" charset="0"/>
              </a:defRPr>
            </a:lvl1pPr>
          </a:lstStyle>
          <a:p>
            <a:fld id="{0C910398-3934-41CA-AD2A-959F08D79926}" type="datetime1">
              <a:rPr lang="es-ES" smtClean="0"/>
              <a:pPr/>
              <a:t>22/03/2012</a:t>
            </a:fld>
            <a:endParaRPr lang="es-ES" dirty="0"/>
          </a:p>
        </p:txBody>
      </p:sp>
      <p:sp>
        <p:nvSpPr>
          <p:cNvPr id="5" name="Footer Placeholder 4"/>
          <p:cNvSpPr>
            <a:spLocks noGrp="1"/>
          </p:cNvSpPr>
          <p:nvPr>
            <p:ph type="ftr" sz="quarter" idx="11"/>
          </p:nvPr>
        </p:nvSpPr>
        <p:spPr>
          <a:xfrm>
            <a:off x="1619672" y="6669360"/>
            <a:ext cx="6048672" cy="188640"/>
          </a:xfrm>
        </p:spPr>
        <p:txBody>
          <a:bodyPr/>
          <a:lstStyle>
            <a:lvl1pPr>
              <a:defRPr>
                <a:solidFill>
                  <a:schemeClr val="accent6"/>
                </a:solidFill>
              </a:defRPr>
            </a:lvl1pPr>
          </a:lstStyle>
          <a:p>
            <a:r>
              <a:rPr lang="es-ES" smtClean="0"/>
              <a:t>www.sevensols.com  /  copyright © 2011</a:t>
            </a:r>
            <a:endParaRPr lang="es-ES" dirty="0"/>
          </a:p>
        </p:txBody>
      </p:sp>
      <p:sp>
        <p:nvSpPr>
          <p:cNvPr id="6" name="Slide Number Placeholder 5"/>
          <p:cNvSpPr>
            <a:spLocks noGrp="1"/>
          </p:cNvSpPr>
          <p:nvPr>
            <p:ph type="sldNum" sz="quarter" idx="12"/>
          </p:nvPr>
        </p:nvSpPr>
        <p:spPr>
          <a:xfrm>
            <a:off x="7660904" y="6669360"/>
            <a:ext cx="504056" cy="188640"/>
          </a:xfrm>
        </p:spPr>
        <p:txBody>
          <a:bodyPr/>
          <a:lstStyle>
            <a:lvl1pPr>
              <a:defRPr>
                <a:solidFill>
                  <a:schemeClr val="accent6"/>
                </a:solidFill>
              </a:defRPr>
            </a:lvl1pPr>
          </a:lstStyle>
          <a:p>
            <a:fld id="{60ACEE3C-EC49-4E7A-A00E-345209D56F32}" type="slidenum">
              <a:rPr lang="es-ES" smtClean="0"/>
              <a:pPr/>
              <a:t>‹Nº›</a:t>
            </a:fld>
            <a:endParaRPr lang="es-ES"/>
          </a:p>
        </p:txBody>
      </p:sp>
      <p:cxnSp>
        <p:nvCxnSpPr>
          <p:cNvPr id="8" name="Straight Connector 7"/>
          <p:cNvCxnSpPr/>
          <p:nvPr userDrawn="1"/>
        </p:nvCxnSpPr>
        <p:spPr>
          <a:xfrm>
            <a:off x="539552" y="6669361"/>
            <a:ext cx="7632848"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8901263" y="188640"/>
            <a:ext cx="0" cy="61926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367463" y="6412482"/>
            <a:ext cx="686463" cy="400894"/>
          </a:xfrm>
          <a:prstGeom prst="rect">
            <a:avLst/>
          </a:prstGeom>
        </p:spPr>
      </p:pic>
    </p:spTree>
    <p:extLst>
      <p:ext uri="{BB962C8B-B14F-4D97-AF65-F5344CB8AC3E}">
        <p14:creationId xmlns:p14="http://schemas.microsoft.com/office/powerpoint/2010/main" xmlns="" val="301189276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Date Placeholder 2"/>
          <p:cNvSpPr>
            <a:spLocks noGrp="1"/>
          </p:cNvSpPr>
          <p:nvPr>
            <p:ph type="dt" sz="half" idx="10"/>
          </p:nvPr>
        </p:nvSpPr>
        <p:spPr/>
        <p:txBody>
          <a:bodyPr/>
          <a:lstStyle/>
          <a:p>
            <a:fld id="{6C041D7B-C0A2-4587-B313-621BEEF8D274}" type="datetime1">
              <a:rPr lang="es-ES" smtClean="0"/>
              <a:pPr/>
              <a:t>22/03/2012</a:t>
            </a:fld>
            <a:endParaRPr lang="es-ES"/>
          </a:p>
        </p:txBody>
      </p:sp>
      <p:sp>
        <p:nvSpPr>
          <p:cNvPr id="4" name="Footer Placeholder 3"/>
          <p:cNvSpPr>
            <a:spLocks noGrp="1"/>
          </p:cNvSpPr>
          <p:nvPr>
            <p:ph type="ftr" sz="quarter" idx="11"/>
          </p:nvPr>
        </p:nvSpPr>
        <p:spPr/>
        <p:txBody>
          <a:bodyPr/>
          <a:lstStyle/>
          <a:p>
            <a:r>
              <a:rPr lang="es-ES" smtClean="0"/>
              <a:t>www.sevensols.com  /  copyright © 2011</a:t>
            </a:r>
            <a:endParaRPr lang="es-ES"/>
          </a:p>
        </p:txBody>
      </p:sp>
      <p:sp>
        <p:nvSpPr>
          <p:cNvPr id="5" name="Slide Number Placeholder 4"/>
          <p:cNvSpPr>
            <a:spLocks noGrp="1"/>
          </p:cNvSpPr>
          <p:nvPr>
            <p:ph type="sldNum" sz="quarter" idx="12"/>
          </p:nvPr>
        </p:nvSpPr>
        <p:spPr/>
        <p:txBody>
          <a:bodyPr/>
          <a:lstStyle/>
          <a:p>
            <a:fld id="{60ACEE3C-EC49-4E7A-A00E-345209D56F32}" type="slidenum">
              <a:rPr lang="es-ES" smtClean="0"/>
              <a:pPr/>
              <a:t>‹Nº›</a:t>
            </a:fld>
            <a:endParaRPr lang="es-ES"/>
          </a:p>
        </p:txBody>
      </p:sp>
    </p:spTree>
    <p:extLst>
      <p:ext uri="{BB962C8B-B14F-4D97-AF65-F5344CB8AC3E}">
        <p14:creationId xmlns:p14="http://schemas.microsoft.com/office/powerpoint/2010/main" xmlns="" val="1671544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s-E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104EA9-F3E3-4808-9F0A-FC51FF79D131}" type="datetime1">
              <a:rPr lang="es-ES" smtClean="0"/>
              <a:pPr/>
              <a:t>22/03/2012</a:t>
            </a:fld>
            <a:endParaRPr lang="es-E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smtClean="0"/>
              <a:t>www.sevensols.com  /  copyright © 2011</a:t>
            </a:r>
            <a:endParaRPr lang="es-E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ACEE3C-EC49-4E7A-A00E-345209D56F32}" type="slidenum">
              <a:rPr lang="es-ES" smtClean="0"/>
              <a:pPr/>
              <a:t>‹Nº›</a:t>
            </a:fld>
            <a:endParaRPr lang="es-ES"/>
          </a:p>
        </p:txBody>
      </p:sp>
    </p:spTree>
    <p:extLst>
      <p:ext uri="{BB962C8B-B14F-4D97-AF65-F5344CB8AC3E}">
        <p14:creationId xmlns:p14="http://schemas.microsoft.com/office/powerpoint/2010/main" xmlns="" val="1174489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62" r:id="rId5"/>
    <p:sldLayoutId id="2147483663" r:id="rId6"/>
    <p:sldLayoutId id="2147483664" r:id="rId7"/>
    <p:sldLayoutId id="2147483665" r:id="rId8"/>
    <p:sldLayoutId id="2147483654" r:id="rId9"/>
    <p:sldLayoutId id="2147483655" r:id="rId10"/>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Tx/>
        <a:buBlip>
          <a:blip r:embed="rId12"/>
        </a:buBlip>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accent6"/>
        </a:buClr>
        <a:buFont typeface="Wingdings" pitchFamily="2" charset="2"/>
        <a:buChar char="§"/>
        <a:defRPr sz="2800" kern="1200">
          <a:solidFill>
            <a:schemeClr val="tx1"/>
          </a:solidFill>
          <a:latin typeface="+mn-lt"/>
          <a:ea typeface="+mn-ea"/>
          <a:cs typeface="+mn-cs"/>
        </a:defRPr>
      </a:lvl2pPr>
      <a:lvl3pPr marL="1257300" indent="-342900" algn="l" defTabSz="914400" rtl="0" eaLnBrk="1" latinLnBrk="0" hangingPunct="1">
        <a:spcBef>
          <a:spcPct val="20000"/>
        </a:spcBef>
        <a:buClr>
          <a:schemeClr val="accent6"/>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ailto:javier@sevensols.com" TargetMode="Externa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44824"/>
            <a:ext cx="8964488" cy="2304256"/>
          </a:xfrm>
        </p:spPr>
        <p:txBody>
          <a:bodyPr>
            <a:noAutofit/>
          </a:bodyPr>
          <a:lstStyle/>
          <a:p>
            <a:pPr algn="ctr"/>
            <a:r>
              <a:rPr lang="en-US" sz="4800" b="1" dirty="0" smtClean="0"/>
              <a:t>White-rabbit Network Interface Card (NIC) </a:t>
            </a:r>
            <a:r>
              <a:rPr lang="en-US" sz="4800" b="1" dirty="0" err="1" smtClean="0"/>
              <a:t>gateware</a:t>
            </a:r>
            <a:endParaRPr lang="en-US" sz="4800" b="1" noProof="0" dirty="0">
              <a:solidFill>
                <a:srgbClr val="1088D5"/>
              </a:solidFill>
              <a:latin typeface="Caecilia LT Std 45 Light" charset="0"/>
            </a:endParaRPr>
          </a:p>
        </p:txBody>
      </p:sp>
      <p:sp>
        <p:nvSpPr>
          <p:cNvPr id="3" name="Subtitle 2"/>
          <p:cNvSpPr>
            <a:spLocks noGrp="1"/>
          </p:cNvSpPr>
          <p:nvPr>
            <p:ph type="subTitle" idx="1"/>
          </p:nvPr>
        </p:nvSpPr>
        <p:spPr>
          <a:xfrm>
            <a:off x="1043608" y="4556720"/>
            <a:ext cx="7272808" cy="1752600"/>
          </a:xfrm>
        </p:spPr>
        <p:txBody>
          <a:bodyPr>
            <a:normAutofit lnSpcReduction="10000"/>
          </a:bodyPr>
          <a:lstStyle/>
          <a:p>
            <a:pPr algn="ctr"/>
            <a:r>
              <a:rPr lang="en-US" sz="3600" b="1" dirty="0" smtClean="0">
                <a:solidFill>
                  <a:srgbClr val="FFC000"/>
                </a:solidFill>
              </a:rPr>
              <a:t>Sixth White Rabbit Workshop </a:t>
            </a:r>
          </a:p>
          <a:p>
            <a:pPr algn="ctr"/>
            <a:r>
              <a:rPr lang="en-US" b="1" dirty="0" smtClean="0">
                <a:solidFill>
                  <a:srgbClr val="FFC000"/>
                </a:solidFill>
                <a:latin typeface="Caecilia LT Std 75 Bold" charset="0"/>
              </a:rPr>
              <a:t>Darmstadt (Germany), 22-23 March 2012</a:t>
            </a:r>
          </a:p>
          <a:p>
            <a:pPr algn="ctr"/>
            <a:endParaRPr lang="en-US" sz="2400" noProof="0" dirty="0" smtClean="0">
              <a:solidFill>
                <a:srgbClr val="1088D5"/>
              </a:solidFill>
              <a:latin typeface="Caecilia LT Std 75 Bold" charset="0"/>
            </a:endParaRPr>
          </a:p>
          <a:p>
            <a:pPr algn="ctr"/>
            <a:r>
              <a:rPr lang="en-US" sz="2400" noProof="0" dirty="0" smtClean="0">
                <a:solidFill>
                  <a:srgbClr val="1088D5"/>
                </a:solidFill>
                <a:latin typeface="Caecilia LT Std 75 Bold" charset="0"/>
              </a:rPr>
              <a:t>Javier </a:t>
            </a:r>
            <a:r>
              <a:rPr lang="en-US" sz="2400" noProof="0" dirty="0" err="1" smtClean="0">
                <a:solidFill>
                  <a:srgbClr val="1088D5"/>
                </a:solidFill>
                <a:latin typeface="Caecilia LT Std 75 Bold" charset="0"/>
              </a:rPr>
              <a:t>Díaz</a:t>
            </a:r>
            <a:r>
              <a:rPr lang="en-US" sz="2400" noProof="0" dirty="0" smtClean="0">
                <a:solidFill>
                  <a:srgbClr val="1088D5"/>
                </a:solidFill>
                <a:latin typeface="Caecilia LT Std 75 Bold" charset="0"/>
              </a:rPr>
              <a:t> Alonso, </a:t>
            </a:r>
            <a:r>
              <a:rPr lang="en-US" sz="2400" noProof="0" dirty="0" smtClean="0">
                <a:solidFill>
                  <a:srgbClr val="FFC000"/>
                </a:solidFill>
                <a:latin typeface="Caecilia LT Std 75 Bold" charset="0"/>
                <a:hlinkClick r:id="rId2"/>
              </a:rPr>
              <a:t>javier@sevensols.com</a:t>
            </a:r>
            <a:r>
              <a:rPr lang="en-US" sz="2400" noProof="0" dirty="0" smtClean="0">
                <a:solidFill>
                  <a:srgbClr val="1088D5"/>
                </a:solidFill>
                <a:latin typeface="Caecilia LT Std 75 Bold" charset="0"/>
              </a:rPr>
              <a:t> </a:t>
            </a:r>
          </a:p>
          <a:p>
            <a:pPr algn="ctr"/>
            <a:endParaRPr lang="en-US" sz="2400" noProof="0" dirty="0" smtClean="0">
              <a:solidFill>
                <a:srgbClr val="1088D5"/>
              </a:solidFill>
              <a:latin typeface="Caecilia LT Std 75 Bold"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99593" y="365782"/>
            <a:ext cx="2088232" cy="1219528"/>
          </a:xfrm>
          <a:prstGeom prst="rect">
            <a:avLst/>
          </a:prstGeom>
        </p:spPr>
      </p:pic>
      <p:pic>
        <p:nvPicPr>
          <p:cNvPr id="7" name="Picture 7" descr="whiterabbitcartoonycolour"/>
          <p:cNvPicPr>
            <a:picLocks noChangeAspect="1" noChangeArrowheads="1"/>
          </p:cNvPicPr>
          <p:nvPr/>
        </p:nvPicPr>
        <p:blipFill>
          <a:blip r:embed="rId4" cstate="print"/>
          <a:srcRect/>
          <a:stretch>
            <a:fillRect/>
          </a:stretch>
        </p:blipFill>
        <p:spPr bwMode="auto">
          <a:xfrm>
            <a:off x="7110288" y="260648"/>
            <a:ext cx="1854200" cy="1674813"/>
          </a:xfrm>
          <a:prstGeom prst="rect">
            <a:avLst/>
          </a:prstGeom>
          <a:noFill/>
          <a:ln w="9525">
            <a:noFill/>
            <a:miter lim="800000"/>
            <a:headEnd/>
            <a:tailEnd/>
          </a:ln>
        </p:spPr>
      </p:pic>
    </p:spTree>
    <p:extLst>
      <p:ext uri="{BB962C8B-B14F-4D97-AF65-F5344CB8AC3E}">
        <p14:creationId xmlns:p14="http://schemas.microsoft.com/office/powerpoint/2010/main" xmlns="" val="3750758409"/>
      </p:ext>
    </p:extLst>
  </p:cSld>
  <p:clrMapOvr>
    <a:masterClrMapping/>
  </p:clrMapOvr>
  <p:transition advTm="1638"/>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srcRect/>
          <a:stretch>
            <a:fillRect/>
          </a:stretch>
        </p:blipFill>
        <p:spPr bwMode="auto">
          <a:xfrm>
            <a:off x="194400" y="1458874"/>
            <a:ext cx="8753760" cy="4876352"/>
          </a:xfrm>
          <a:prstGeom prst="rect">
            <a:avLst/>
          </a:prstGeom>
          <a:noFill/>
          <a:ln w="9525">
            <a:noFill/>
            <a:round/>
            <a:headEnd/>
            <a:tailEnd/>
          </a:ln>
          <a:effectLst/>
        </p:spPr>
      </p:pic>
      <p:sp>
        <p:nvSpPr>
          <p:cNvPr id="4" name="3 Título"/>
          <p:cNvSpPr>
            <a:spLocks noGrp="1"/>
          </p:cNvSpPr>
          <p:nvPr>
            <p:ph type="title"/>
          </p:nvPr>
        </p:nvSpPr>
        <p:spPr/>
        <p:txBody>
          <a:bodyPr/>
          <a:lstStyle/>
          <a:p>
            <a:r>
              <a:rPr lang="en-US" b="1" dirty="0" smtClean="0"/>
              <a:t>DIO core architecture</a:t>
            </a:r>
            <a:endParaRPr lang="en-US" b="1"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Título"/>
          <p:cNvSpPr>
            <a:spLocks noGrp="1"/>
          </p:cNvSpPr>
          <p:nvPr>
            <p:ph type="title"/>
          </p:nvPr>
        </p:nvSpPr>
        <p:spPr/>
        <p:txBody>
          <a:bodyPr>
            <a:normAutofit fontScale="90000"/>
          </a:bodyPr>
          <a:lstStyle/>
          <a:p>
            <a:pPr algn="ctr"/>
            <a:r>
              <a:rPr lang="en-US" b="1" dirty="0" smtClean="0"/>
              <a:t>DIO core architecture II</a:t>
            </a:r>
            <a:endParaRPr lang="en-US" b="1" dirty="0"/>
          </a:p>
        </p:txBody>
      </p:sp>
      <p:sp>
        <p:nvSpPr>
          <p:cNvPr id="5" name="4 Marcador de contenido"/>
          <p:cNvSpPr>
            <a:spLocks noGrp="1"/>
          </p:cNvSpPr>
          <p:nvPr>
            <p:ph idx="1"/>
          </p:nvPr>
        </p:nvSpPr>
        <p:spPr>
          <a:xfrm>
            <a:off x="395536" y="881336"/>
            <a:ext cx="8424936" cy="5788024"/>
          </a:xfrm>
        </p:spPr>
        <p:txBody>
          <a:bodyPr>
            <a:noAutofit/>
          </a:bodyPr>
          <a:lstStyle/>
          <a:p>
            <a:r>
              <a:rPr lang="en-US" sz="2000" dirty="0" smtClean="0"/>
              <a:t>Modules to configure each single-bit port:</a:t>
            </a:r>
          </a:p>
          <a:p>
            <a:pPr lvl="1"/>
            <a:r>
              <a:rPr lang="en-US" sz="1800" dirty="0" smtClean="0"/>
              <a:t>GPIO. It allows to enable/disable the output drivers and the termination resistors.</a:t>
            </a:r>
          </a:p>
          <a:p>
            <a:pPr lvl="1"/>
            <a:r>
              <a:rPr lang="en-US" sz="1800" dirty="0" smtClean="0"/>
              <a:t>I2C. It allows to set the threshold of the ADCMP604 fast LVDS comparator 	and to access to write/read data to the EEPROM memory (24AA64</a:t>
            </a:r>
            <a:r>
              <a:rPr lang="en-US" sz="1800" dirty="0" smtClean="0"/>
              <a:t>).</a:t>
            </a:r>
          </a:p>
          <a:p>
            <a:pPr lvl="1"/>
            <a:r>
              <a:rPr lang="en-US" sz="1800" dirty="0" err="1" smtClean="0"/>
              <a:t>Onewire</a:t>
            </a:r>
            <a:r>
              <a:rPr lang="en-US" sz="1800" dirty="0" smtClean="0"/>
              <a:t> for temperature </a:t>
            </a:r>
            <a:r>
              <a:rPr lang="en-US" sz="1800" dirty="0" err="1" smtClean="0"/>
              <a:t>adquisition</a:t>
            </a:r>
            <a:endParaRPr lang="en-US" sz="1800" dirty="0" smtClean="0"/>
          </a:p>
          <a:p>
            <a:r>
              <a:rPr lang="en-US" sz="2000" dirty="0" smtClean="0"/>
              <a:t>Modules to generate or </a:t>
            </a:r>
            <a:r>
              <a:rPr lang="en-US" sz="2000" dirty="0" smtClean="0"/>
              <a:t>stamping pulses</a:t>
            </a:r>
            <a:r>
              <a:rPr lang="en-US" sz="2000" dirty="0" smtClean="0"/>
              <a:t>:</a:t>
            </a:r>
          </a:p>
          <a:p>
            <a:pPr lvl="1"/>
            <a:r>
              <a:rPr lang="en-US" sz="1800" dirty="0" smtClean="0"/>
              <a:t>Pulse generator which produces a 1-tick-long pulse in its output when the UTC time passed to it through a vector equals a pre-programmed UTC time.</a:t>
            </a:r>
          </a:p>
          <a:p>
            <a:pPr lvl="1"/>
            <a:r>
              <a:rPr lang="en-US" sz="1800" dirty="0" smtClean="0"/>
              <a:t>Pulse </a:t>
            </a:r>
            <a:r>
              <a:rPr lang="en-US" sz="1800" dirty="0" err="1" smtClean="0"/>
              <a:t>stamper</a:t>
            </a:r>
            <a:r>
              <a:rPr lang="en-US" sz="1800" dirty="0" smtClean="0"/>
              <a:t> which associates a time-tag with an asynchronous input pulse</a:t>
            </a:r>
          </a:p>
          <a:p>
            <a:r>
              <a:rPr lang="en-US" sz="2000" dirty="0" smtClean="0"/>
              <a:t>Wishbone slave core generated by wbgen2 tool with:</a:t>
            </a:r>
          </a:p>
          <a:p>
            <a:pPr lvl="1"/>
            <a:r>
              <a:rPr lang="en-US" sz="1800" dirty="0" smtClean="0"/>
              <a:t>Trigger registers (UTC-time-based for pulse generation</a:t>
            </a:r>
            <a:r>
              <a:rPr lang="en-US" sz="1800" dirty="0" smtClean="0"/>
              <a:t>)</a:t>
            </a:r>
            <a:endParaRPr lang="en-US" sz="1800" dirty="0" smtClean="0"/>
          </a:p>
          <a:p>
            <a:pPr lvl="1"/>
            <a:r>
              <a:rPr lang="en-US" sz="1800" dirty="0" smtClean="0"/>
              <a:t>FIFOs, to store the timestamps, </a:t>
            </a:r>
          </a:p>
          <a:p>
            <a:pPr lvl="1"/>
            <a:r>
              <a:rPr lang="en-US" sz="1800" dirty="0" smtClean="0"/>
              <a:t>Interrupt registers, to configure the interrupts witch are generated when there are data in the FIFOs.</a:t>
            </a:r>
          </a:p>
          <a:p>
            <a:pPr lvl="1"/>
            <a:r>
              <a:rPr lang="en-US" sz="1800" dirty="0" err="1" smtClean="0"/>
              <a:t>Monostable</a:t>
            </a:r>
            <a:r>
              <a:rPr lang="en-US" sz="1800" dirty="0" smtClean="0"/>
              <a:t> register, which generates a single clock cycle-long positive pulse when 1 is written to it. Used to immediate pulse generation on the output</a:t>
            </a:r>
            <a:endParaRPr lang="en-US" sz="1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ln/>
        </p:spPr>
        <p:txBody>
          <a:bodyPr tIns="34288">
            <a:noAutofit/>
          </a:bodyPr>
          <a:lstStyle/>
          <a:p>
            <a:pPr algn="ctr">
              <a:lnSpc>
                <a:spcPct val="95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b="1" dirty="0">
                <a:latin typeface="Liberation Serif;Times New Roma" pitchFamily="16" charset="0"/>
              </a:rPr>
              <a:t>DIO core memory map</a:t>
            </a:r>
          </a:p>
        </p:txBody>
      </p:sp>
      <p:sp>
        <p:nvSpPr>
          <p:cNvPr id="5" name="4 Marcador de contenido"/>
          <p:cNvSpPr>
            <a:spLocks noGrp="1"/>
          </p:cNvSpPr>
          <p:nvPr>
            <p:ph idx="1"/>
          </p:nvPr>
        </p:nvSpPr>
        <p:spPr>
          <a:xfrm>
            <a:off x="683568" y="836713"/>
            <a:ext cx="8229600" cy="2160239"/>
          </a:xfrm>
        </p:spPr>
        <p:txBody>
          <a:bodyPr>
            <a:normAutofit lnSpcReduction="10000"/>
          </a:bodyPr>
          <a:lstStyle/>
          <a:p>
            <a:r>
              <a:rPr lang="en-US" sz="2800" dirty="0" smtClean="0"/>
              <a:t>Within that memory space, the DIO core has mapped each one of the different modules that make up its architecture.  Furthermore, any address within this memory space may be addressed by the PC to configure that modules (</a:t>
            </a:r>
            <a:r>
              <a:rPr lang="en-US" sz="2800" dirty="0" err="1" smtClean="0"/>
              <a:t>Onewire</a:t>
            </a:r>
            <a:r>
              <a:rPr lang="en-US" sz="2800" dirty="0" smtClean="0"/>
              <a:t>, I2C, GPIO ...).</a:t>
            </a:r>
          </a:p>
          <a:p>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1259632" y="3068960"/>
            <a:ext cx="6408712" cy="3422796"/>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n-US" b="1" dirty="0" smtClean="0"/>
              <a:t>Tool chain considerations</a:t>
            </a:r>
            <a:endParaRPr lang="en-US" b="1" dirty="0"/>
          </a:p>
        </p:txBody>
      </p:sp>
      <p:sp>
        <p:nvSpPr>
          <p:cNvPr id="3" name="2 Marcador de contenido"/>
          <p:cNvSpPr>
            <a:spLocks noGrp="1"/>
          </p:cNvSpPr>
          <p:nvPr>
            <p:ph idx="1"/>
          </p:nvPr>
        </p:nvSpPr>
        <p:spPr>
          <a:xfrm>
            <a:off x="457200" y="908720"/>
            <a:ext cx="8229600" cy="5688632"/>
          </a:xfrm>
        </p:spPr>
        <p:txBody>
          <a:bodyPr>
            <a:noAutofit/>
          </a:bodyPr>
          <a:lstStyle/>
          <a:p>
            <a:r>
              <a:rPr lang="en-US" sz="2000" dirty="0" smtClean="0"/>
              <a:t>Tool chain</a:t>
            </a:r>
          </a:p>
          <a:p>
            <a:pPr lvl="1"/>
            <a:r>
              <a:rPr lang="en-US" sz="2000" dirty="0" err="1" smtClean="0"/>
              <a:t>HDLMake</a:t>
            </a:r>
            <a:r>
              <a:rPr lang="en-US" sz="2000" dirty="0" smtClean="0"/>
              <a:t> </a:t>
            </a:r>
            <a:r>
              <a:rPr lang="en-US" sz="2000" dirty="0" smtClean="0"/>
              <a:t>/ </a:t>
            </a:r>
            <a:r>
              <a:rPr lang="en-US" sz="2000" dirty="0" smtClean="0"/>
              <a:t>Wishbone slave </a:t>
            </a:r>
            <a:r>
              <a:rPr lang="en-US" sz="2000" dirty="0" smtClean="0"/>
              <a:t>generator (pipelined)</a:t>
            </a:r>
            <a:endParaRPr lang="en-US" sz="2000" dirty="0" smtClean="0"/>
          </a:p>
          <a:p>
            <a:pPr lvl="1"/>
            <a:r>
              <a:rPr lang="en-US" sz="2000" dirty="0" smtClean="0"/>
              <a:t>Python scripts / SPEC driver</a:t>
            </a:r>
          </a:p>
          <a:p>
            <a:pPr lvl="1"/>
            <a:r>
              <a:rPr lang="en-US" sz="2000" dirty="0" err="1" smtClean="0"/>
              <a:t>Git</a:t>
            </a:r>
            <a:endParaRPr lang="en-US" sz="2000" dirty="0" smtClean="0"/>
          </a:p>
          <a:p>
            <a:pPr lvl="1"/>
            <a:r>
              <a:rPr lang="en-US" sz="2000" dirty="0" smtClean="0"/>
              <a:t>Xilinx tool-chain under Linux (</a:t>
            </a:r>
            <a:r>
              <a:rPr lang="en-US" sz="2000" dirty="0" err="1" smtClean="0"/>
              <a:t>Chipscope</a:t>
            </a:r>
            <a:r>
              <a:rPr lang="en-US" sz="2000" dirty="0" smtClean="0"/>
              <a:t>!)</a:t>
            </a:r>
          </a:p>
          <a:p>
            <a:r>
              <a:rPr lang="en-US" sz="2000" dirty="0" smtClean="0"/>
              <a:t>Projects/tools versions (</a:t>
            </a:r>
            <a:r>
              <a:rPr lang="en-US" sz="2000" dirty="0" err="1" smtClean="0"/>
              <a:t>genum</a:t>
            </a:r>
            <a:r>
              <a:rPr lang="en-US" sz="2000" dirty="0" smtClean="0"/>
              <a:t> core, basic vs. pipelined cores, etc…)</a:t>
            </a:r>
          </a:p>
          <a:p>
            <a:r>
              <a:rPr lang="en-US" sz="2000" dirty="0" smtClean="0"/>
              <a:t>Global considerations</a:t>
            </a:r>
          </a:p>
          <a:p>
            <a:pPr lvl="1"/>
            <a:r>
              <a:rPr lang="en-US" sz="2000" dirty="0" smtClean="0"/>
              <a:t>PROS: </a:t>
            </a:r>
            <a:r>
              <a:rPr lang="en-US" sz="2000" b="1" dirty="0" smtClean="0"/>
              <a:t>Really powerful framework</a:t>
            </a:r>
            <a:r>
              <a:rPr lang="en-US" sz="2000" dirty="0" smtClean="0"/>
              <a:t>, system design can be done really fast when elements are known </a:t>
            </a:r>
            <a:r>
              <a:rPr lang="en-US" sz="2000" dirty="0" smtClean="0">
                <a:sym typeface="Wingdings" pitchFamily="2" charset="2"/>
              </a:rPr>
              <a:t> we are really impressed!</a:t>
            </a:r>
            <a:endParaRPr lang="en-US" sz="2000" dirty="0" smtClean="0"/>
          </a:p>
          <a:p>
            <a:pPr lvl="1"/>
            <a:r>
              <a:rPr lang="en-US" sz="2000" dirty="0" smtClean="0"/>
              <a:t>CONS: tools documentation need to be improved, It is really hard getting the whole system running! </a:t>
            </a:r>
          </a:p>
          <a:p>
            <a:pPr lvl="2">
              <a:buNone/>
            </a:pPr>
            <a:r>
              <a:rPr lang="en-US" sz="2000" u="sng" dirty="0" smtClean="0"/>
              <a:t>Thanks to Tomasz</a:t>
            </a:r>
            <a:r>
              <a:rPr lang="en-US" sz="2000" dirty="0" smtClean="0"/>
              <a:t>!</a:t>
            </a:r>
          </a:p>
          <a:p>
            <a:r>
              <a:rPr lang="en-US" sz="2000" dirty="0" smtClean="0"/>
              <a:t> We will try to contribute providing feedback from our experience to make things easier to future users</a:t>
            </a:r>
          </a:p>
          <a:p>
            <a:pPr lvl="1"/>
            <a:r>
              <a:rPr lang="en-US" sz="2000" dirty="0" smtClean="0">
                <a:solidFill>
                  <a:srgbClr val="C00000"/>
                </a:solidFill>
              </a:rPr>
              <a:t>I would really like the idea of using ohwr.org as repository for teaching!</a:t>
            </a:r>
          </a:p>
        </p:txBody>
      </p:sp>
      <p:sp>
        <p:nvSpPr>
          <p:cNvPr id="4" name="3 Marcador de fecha"/>
          <p:cNvSpPr>
            <a:spLocks noGrp="1"/>
          </p:cNvSpPr>
          <p:nvPr>
            <p:ph type="dt" sz="half" idx="10"/>
          </p:nvPr>
        </p:nvSpPr>
        <p:spPr/>
        <p:txBody>
          <a:bodyPr/>
          <a:lstStyle/>
          <a:p>
            <a:fld id="{A6BE841F-DA5E-43D4-90F7-3424E0A5BC19}" type="datetime1">
              <a:rPr lang="es-ES" smtClean="0"/>
              <a:pPr/>
              <a:t>22/03/2012</a:t>
            </a:fld>
            <a:endParaRPr lang="es-ES" dirty="0"/>
          </a:p>
        </p:txBody>
      </p:sp>
      <p:sp>
        <p:nvSpPr>
          <p:cNvPr id="5" name="4 Marcador de pie de página"/>
          <p:cNvSpPr>
            <a:spLocks noGrp="1"/>
          </p:cNvSpPr>
          <p:nvPr>
            <p:ph type="ftr" sz="quarter" idx="11"/>
          </p:nvPr>
        </p:nvSpPr>
        <p:spPr/>
        <p:txBody>
          <a:bodyPr/>
          <a:lstStyle/>
          <a:p>
            <a:r>
              <a:rPr lang="es-ES" smtClean="0"/>
              <a:t>www.sevensols.com  /  copyright © 2011</a:t>
            </a:r>
            <a:endParaRPr lang="es-ES" dirty="0"/>
          </a:p>
        </p:txBody>
      </p:sp>
      <p:sp>
        <p:nvSpPr>
          <p:cNvPr id="6" name="5 Marcador de número de diapositiva"/>
          <p:cNvSpPr>
            <a:spLocks noGrp="1"/>
          </p:cNvSpPr>
          <p:nvPr>
            <p:ph type="sldNum" sz="quarter" idx="12"/>
          </p:nvPr>
        </p:nvSpPr>
        <p:spPr/>
        <p:txBody>
          <a:bodyPr/>
          <a:lstStyle/>
          <a:p>
            <a:fld id="{60ACEE3C-EC49-4E7A-A00E-345209D56F32}" type="slidenum">
              <a:rPr lang="es-ES" smtClean="0"/>
              <a:pPr/>
              <a:t>13</a:t>
            </a:fld>
            <a:endParaRPr lang="es-E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n-US" b="1" dirty="0" smtClean="0"/>
              <a:t>Boards production</a:t>
            </a:r>
            <a:endParaRPr lang="en-US" b="1" dirty="0"/>
          </a:p>
        </p:txBody>
      </p:sp>
      <p:sp>
        <p:nvSpPr>
          <p:cNvPr id="3" name="2 Marcador de contenido"/>
          <p:cNvSpPr>
            <a:spLocks noGrp="1"/>
          </p:cNvSpPr>
          <p:nvPr>
            <p:ph idx="1"/>
          </p:nvPr>
        </p:nvSpPr>
        <p:spPr>
          <a:xfrm>
            <a:off x="467544" y="980728"/>
            <a:ext cx="8229600" cy="5544616"/>
          </a:xfrm>
        </p:spPr>
        <p:txBody>
          <a:bodyPr>
            <a:normAutofit lnSpcReduction="10000"/>
          </a:bodyPr>
          <a:lstStyle/>
          <a:p>
            <a:r>
              <a:rPr lang="en-US" dirty="0" smtClean="0"/>
              <a:t>Design is stable (includes latest Tomasz’s modification)</a:t>
            </a:r>
          </a:p>
          <a:p>
            <a:r>
              <a:rPr lang="en-US" dirty="0" smtClean="0"/>
              <a:t>Test</a:t>
            </a:r>
          </a:p>
          <a:p>
            <a:pPr lvl="1"/>
            <a:r>
              <a:rPr lang="en-US" dirty="0" smtClean="0"/>
              <a:t>PTS for SPEC already available</a:t>
            </a:r>
          </a:p>
          <a:p>
            <a:pPr lvl="1"/>
            <a:r>
              <a:rPr lang="en-US" dirty="0" smtClean="0"/>
              <a:t>PTS for FMC-DIO almost finished </a:t>
            </a:r>
            <a:r>
              <a:rPr lang="en-US" dirty="0" smtClean="0"/>
              <a:t>(ready begin next week).</a:t>
            </a:r>
            <a:endParaRPr lang="en-US" dirty="0" smtClean="0"/>
          </a:p>
          <a:p>
            <a:r>
              <a:rPr lang="en-US" dirty="0" smtClean="0"/>
              <a:t>Production chain established. Boards already checked by third-party partners, 7S and CERN and fulfilling IPC-610-2</a:t>
            </a:r>
          </a:p>
          <a:p>
            <a:r>
              <a:rPr lang="en-US" dirty="0" smtClean="0"/>
              <a:t>CE certification</a:t>
            </a:r>
          </a:p>
          <a:p>
            <a:r>
              <a:rPr lang="en-US" dirty="0" smtClean="0"/>
              <a:t>Boards ordering is open. </a:t>
            </a:r>
            <a:endParaRPr lang="en-US" dirty="0"/>
          </a:p>
        </p:txBody>
      </p:sp>
      <p:sp>
        <p:nvSpPr>
          <p:cNvPr id="4" name="3 Marcador de fecha"/>
          <p:cNvSpPr>
            <a:spLocks noGrp="1"/>
          </p:cNvSpPr>
          <p:nvPr>
            <p:ph type="dt" sz="half" idx="10"/>
          </p:nvPr>
        </p:nvSpPr>
        <p:spPr/>
        <p:txBody>
          <a:bodyPr/>
          <a:lstStyle/>
          <a:p>
            <a:fld id="{A6BE841F-DA5E-43D4-90F7-3424E0A5BC19}" type="datetime1">
              <a:rPr lang="es-ES" smtClean="0"/>
              <a:pPr/>
              <a:t>22/03/2012</a:t>
            </a:fld>
            <a:endParaRPr lang="es-ES" dirty="0"/>
          </a:p>
        </p:txBody>
      </p:sp>
      <p:sp>
        <p:nvSpPr>
          <p:cNvPr id="5" name="4 Marcador de pie de página"/>
          <p:cNvSpPr>
            <a:spLocks noGrp="1"/>
          </p:cNvSpPr>
          <p:nvPr>
            <p:ph type="ftr" sz="quarter" idx="11"/>
          </p:nvPr>
        </p:nvSpPr>
        <p:spPr/>
        <p:txBody>
          <a:bodyPr/>
          <a:lstStyle/>
          <a:p>
            <a:r>
              <a:rPr lang="es-ES" dirty="0" smtClean="0"/>
              <a:t>www.sevensols.com  /  copyright © 2011</a:t>
            </a:r>
            <a:endParaRPr lang="es-ES" dirty="0"/>
          </a:p>
        </p:txBody>
      </p:sp>
      <p:sp>
        <p:nvSpPr>
          <p:cNvPr id="6" name="5 Marcador de número de diapositiva"/>
          <p:cNvSpPr>
            <a:spLocks noGrp="1"/>
          </p:cNvSpPr>
          <p:nvPr>
            <p:ph type="sldNum" sz="quarter" idx="12"/>
          </p:nvPr>
        </p:nvSpPr>
        <p:spPr/>
        <p:txBody>
          <a:bodyPr/>
          <a:lstStyle/>
          <a:p>
            <a:fld id="{60ACEE3C-EC49-4E7A-A00E-345209D56F32}" type="slidenum">
              <a:rPr lang="es-ES" smtClean="0"/>
              <a:pPr/>
              <a:t>14</a:t>
            </a:fld>
            <a:endParaRPr lang="es-E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n-US" b="1" dirty="0" smtClean="0"/>
              <a:t>Final summary</a:t>
            </a:r>
            <a:endParaRPr lang="en-US" b="1" dirty="0"/>
          </a:p>
        </p:txBody>
      </p:sp>
      <p:sp>
        <p:nvSpPr>
          <p:cNvPr id="3" name="2 Marcador de contenido"/>
          <p:cNvSpPr>
            <a:spLocks noGrp="1"/>
          </p:cNvSpPr>
          <p:nvPr>
            <p:ph idx="1"/>
          </p:nvPr>
        </p:nvSpPr>
        <p:spPr>
          <a:xfrm>
            <a:off x="457200" y="908720"/>
            <a:ext cx="8229600" cy="5760640"/>
          </a:xfrm>
        </p:spPr>
        <p:txBody>
          <a:bodyPr>
            <a:normAutofit/>
          </a:bodyPr>
          <a:lstStyle/>
          <a:p>
            <a:r>
              <a:rPr lang="en-US" dirty="0" smtClean="0"/>
              <a:t>Current HDL is finished. </a:t>
            </a:r>
          </a:p>
          <a:p>
            <a:pPr lvl="1"/>
            <a:r>
              <a:rPr lang="en-US" dirty="0" smtClean="0"/>
              <a:t>Available on “Tomas-fixed” branch.</a:t>
            </a:r>
          </a:p>
          <a:p>
            <a:pPr lvl="1"/>
            <a:r>
              <a:rPr lang="en-US" dirty="0" smtClean="0"/>
              <a:t>Test software done based on Python scripts</a:t>
            </a:r>
          </a:p>
          <a:p>
            <a:pPr lvl="1"/>
            <a:r>
              <a:rPr lang="en-US" dirty="0" smtClean="0"/>
              <a:t>Require final applications for complete </a:t>
            </a:r>
            <a:r>
              <a:rPr lang="en-US" dirty="0" err="1" smtClean="0"/>
              <a:t>gateware</a:t>
            </a:r>
            <a:r>
              <a:rPr lang="en-US" dirty="0" smtClean="0"/>
              <a:t> testing.</a:t>
            </a:r>
          </a:p>
          <a:p>
            <a:r>
              <a:rPr lang="en-US" dirty="0" smtClean="0"/>
              <a:t>Other tasks</a:t>
            </a:r>
          </a:p>
          <a:p>
            <a:pPr lvl="1"/>
            <a:r>
              <a:rPr lang="en-US" dirty="0" smtClean="0"/>
              <a:t>Preliminary documentation available but need to be improved.</a:t>
            </a:r>
          </a:p>
          <a:p>
            <a:pPr lvl="1"/>
            <a:r>
              <a:rPr lang="en-US" dirty="0" smtClean="0"/>
              <a:t>HDL </a:t>
            </a:r>
            <a:r>
              <a:rPr lang="en-US" dirty="0" err="1" smtClean="0"/>
              <a:t>testbench</a:t>
            </a:r>
            <a:r>
              <a:rPr lang="en-US" dirty="0" smtClean="0"/>
              <a:t> (</a:t>
            </a:r>
            <a:r>
              <a:rPr lang="en-US" dirty="0" err="1" smtClean="0"/>
              <a:t>genum</a:t>
            </a:r>
            <a:r>
              <a:rPr lang="en-US" dirty="0" smtClean="0"/>
              <a:t> BFM model included,  work in progress). </a:t>
            </a:r>
          </a:p>
          <a:p>
            <a:r>
              <a:rPr lang="en-US" dirty="0" smtClean="0"/>
              <a:t>Board production is ready to customers</a:t>
            </a:r>
            <a:endParaRPr lang="en-US" dirty="0"/>
          </a:p>
        </p:txBody>
      </p:sp>
      <p:sp>
        <p:nvSpPr>
          <p:cNvPr id="4" name="3 Marcador de fecha"/>
          <p:cNvSpPr>
            <a:spLocks noGrp="1"/>
          </p:cNvSpPr>
          <p:nvPr>
            <p:ph type="dt" sz="half" idx="10"/>
          </p:nvPr>
        </p:nvSpPr>
        <p:spPr/>
        <p:txBody>
          <a:bodyPr/>
          <a:lstStyle/>
          <a:p>
            <a:fld id="{A6BE841F-DA5E-43D4-90F7-3424E0A5BC19}" type="datetime1">
              <a:rPr lang="es-ES" smtClean="0"/>
              <a:pPr/>
              <a:t>22/03/2012</a:t>
            </a:fld>
            <a:endParaRPr lang="es-ES" dirty="0"/>
          </a:p>
        </p:txBody>
      </p:sp>
      <p:sp>
        <p:nvSpPr>
          <p:cNvPr id="5" name="4 Marcador de pie de página"/>
          <p:cNvSpPr>
            <a:spLocks noGrp="1"/>
          </p:cNvSpPr>
          <p:nvPr>
            <p:ph type="ftr" sz="quarter" idx="11"/>
          </p:nvPr>
        </p:nvSpPr>
        <p:spPr/>
        <p:txBody>
          <a:bodyPr/>
          <a:lstStyle/>
          <a:p>
            <a:r>
              <a:rPr lang="es-ES" smtClean="0"/>
              <a:t>www.sevensols.com  /  copyright © 2011</a:t>
            </a:r>
            <a:endParaRPr lang="es-ES" dirty="0"/>
          </a:p>
        </p:txBody>
      </p:sp>
      <p:sp>
        <p:nvSpPr>
          <p:cNvPr id="6" name="5 Marcador de número de diapositiva"/>
          <p:cNvSpPr>
            <a:spLocks noGrp="1"/>
          </p:cNvSpPr>
          <p:nvPr>
            <p:ph type="sldNum" sz="quarter" idx="12"/>
          </p:nvPr>
        </p:nvSpPr>
        <p:spPr/>
        <p:txBody>
          <a:bodyPr/>
          <a:lstStyle/>
          <a:p>
            <a:fld id="{60ACEE3C-EC49-4E7A-A00E-345209D56F32}" type="slidenum">
              <a:rPr lang="es-ES" smtClean="0"/>
              <a:pPr/>
              <a:t>15</a:t>
            </a:fld>
            <a:endParaRPr lang="es-E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F5B28D9-A1D4-4AD7-B64C-CF67956BF419}" type="datetime1">
              <a:rPr lang="es-ES" smtClean="0"/>
              <a:pPr/>
              <a:t>22/03/2012</a:t>
            </a:fld>
            <a:endParaRPr lang="es-ES"/>
          </a:p>
        </p:txBody>
      </p:sp>
      <p:sp>
        <p:nvSpPr>
          <p:cNvPr id="8" name="Footer Placeholder 7"/>
          <p:cNvSpPr>
            <a:spLocks noGrp="1"/>
          </p:cNvSpPr>
          <p:nvPr>
            <p:ph type="ftr" sz="quarter" idx="11"/>
          </p:nvPr>
        </p:nvSpPr>
        <p:spPr/>
        <p:txBody>
          <a:bodyPr/>
          <a:lstStyle/>
          <a:p>
            <a:r>
              <a:rPr lang="es-ES" smtClean="0"/>
              <a:t>www.sevensols.com  /  copyright © 2011</a:t>
            </a:r>
            <a:endParaRPr lang="es-ES"/>
          </a:p>
        </p:txBody>
      </p:sp>
      <p:sp>
        <p:nvSpPr>
          <p:cNvPr id="9" name="Slide Number Placeholder 8"/>
          <p:cNvSpPr>
            <a:spLocks noGrp="1"/>
          </p:cNvSpPr>
          <p:nvPr>
            <p:ph type="sldNum" sz="quarter" idx="12"/>
          </p:nvPr>
        </p:nvSpPr>
        <p:spPr/>
        <p:txBody>
          <a:bodyPr/>
          <a:lstStyle/>
          <a:p>
            <a:fld id="{60ACEE3C-EC49-4E7A-A00E-345209D56F32}" type="slidenum">
              <a:rPr lang="es-ES" smtClean="0"/>
              <a:pPr/>
              <a:t>16</a:t>
            </a:fld>
            <a:endParaRPr lang="es-ES"/>
          </a:p>
        </p:txBody>
      </p:sp>
      <p:pic>
        <p:nvPicPr>
          <p:cNvPr id="3" name="Picture 2"/>
          <p:cNvPicPr/>
          <p:nvPr/>
        </p:nvPicPr>
        <p:blipFill>
          <a:blip r:embed="rId2" cstate="print"/>
          <a:stretch>
            <a:fillRect/>
          </a:stretch>
        </p:blipFill>
        <p:spPr>
          <a:xfrm>
            <a:off x="0" y="0"/>
            <a:ext cx="9144000" cy="685800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50033" y="44624"/>
            <a:ext cx="686463" cy="400894"/>
          </a:xfrm>
          <a:prstGeom prst="rect">
            <a:avLst/>
          </a:prstGeom>
        </p:spPr>
      </p:pic>
      <p:sp>
        <p:nvSpPr>
          <p:cNvPr id="11" name="Title 6"/>
          <p:cNvSpPr txBox="1">
            <a:spLocks/>
          </p:cNvSpPr>
          <p:nvPr/>
        </p:nvSpPr>
        <p:spPr>
          <a:xfrm>
            <a:off x="1177452" y="404664"/>
            <a:ext cx="7200800" cy="18002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6000" b="1" dirty="0" smtClean="0">
                <a:solidFill>
                  <a:srgbClr val="0F6FC6"/>
                </a:solidFill>
                <a:latin typeface="+mj-lt"/>
                <a:ea typeface="+mj-ea"/>
                <a:cs typeface="+mj-cs"/>
              </a:rPr>
              <a:t>Thank you for your attention</a:t>
            </a:r>
            <a:endParaRPr kumimoji="0" lang="en-US" sz="6000" b="1" i="0" u="none" strike="noStrike" kern="1200" cap="none" spc="0" normalizeH="0" baseline="0" noProof="0" dirty="0">
              <a:ln>
                <a:noFill/>
              </a:ln>
              <a:solidFill>
                <a:srgbClr val="0F6FC6"/>
              </a:solidFill>
              <a:effectLst/>
              <a:uLnTx/>
              <a:uFillTx/>
              <a:latin typeface="+mj-lt"/>
              <a:ea typeface="+mj-ea"/>
              <a:cs typeface="+mj-cs"/>
            </a:endParaRPr>
          </a:p>
        </p:txBody>
      </p:sp>
    </p:spTree>
    <p:extLst>
      <p:ext uri="{BB962C8B-B14F-4D97-AF65-F5344CB8AC3E}">
        <p14:creationId xmlns:p14="http://schemas.microsoft.com/office/powerpoint/2010/main" xmlns="" val="805724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Título"/>
          <p:cNvSpPr>
            <a:spLocks noGrp="1"/>
          </p:cNvSpPr>
          <p:nvPr>
            <p:ph type="title"/>
          </p:nvPr>
        </p:nvSpPr>
        <p:spPr/>
        <p:txBody>
          <a:bodyPr/>
          <a:lstStyle/>
          <a:p>
            <a:r>
              <a:rPr lang="en-US" b="1" dirty="0" smtClean="0"/>
              <a:t>Index</a:t>
            </a:r>
          </a:p>
        </p:txBody>
      </p:sp>
      <p:sp>
        <p:nvSpPr>
          <p:cNvPr id="3" name="2 Marcador de contenido"/>
          <p:cNvSpPr>
            <a:spLocks noGrp="1"/>
          </p:cNvSpPr>
          <p:nvPr>
            <p:ph idx="1"/>
          </p:nvPr>
        </p:nvSpPr>
        <p:spPr>
          <a:xfrm>
            <a:off x="683568" y="1600200"/>
            <a:ext cx="8003232" cy="4133055"/>
          </a:xfrm>
        </p:spPr>
        <p:txBody>
          <a:bodyPr>
            <a:normAutofit/>
          </a:bodyPr>
          <a:lstStyle/>
          <a:p>
            <a:pPr marL="514350" indent="-514350">
              <a:buFont typeface="+mj-lt"/>
              <a:buAutoNum type="arabicPeriod"/>
              <a:defRPr/>
            </a:pPr>
            <a:r>
              <a:rPr lang="en-US" sz="3600" dirty="0" smtClean="0"/>
              <a:t>NIC project overview</a:t>
            </a:r>
          </a:p>
          <a:p>
            <a:pPr marL="514350" indent="-514350">
              <a:buFont typeface="+mj-lt"/>
              <a:buAutoNum type="arabicPeriod"/>
              <a:defRPr/>
            </a:pPr>
            <a:r>
              <a:rPr lang="en-US" sz="3600" dirty="0" smtClean="0"/>
              <a:t>HDL block and elements overview</a:t>
            </a:r>
          </a:p>
          <a:p>
            <a:pPr marL="514350" indent="-514350">
              <a:buFont typeface="+mj-lt"/>
              <a:buAutoNum type="arabicPeriod"/>
              <a:defRPr/>
            </a:pPr>
            <a:r>
              <a:rPr lang="en-US" sz="3600" dirty="0" smtClean="0"/>
              <a:t>Status and future plans</a:t>
            </a:r>
          </a:p>
          <a:p>
            <a:pPr>
              <a:defRPr/>
            </a:pPr>
            <a:endParaRPr lang="en-US" dirty="0" smtClean="0"/>
          </a:p>
          <a:p>
            <a:pPr>
              <a:defRPr/>
            </a:pPr>
            <a:endParaRPr lang="en-US" dirty="0" smtClean="0"/>
          </a:p>
          <a:p>
            <a:pPr lvl="1">
              <a:defRPr/>
            </a:pPr>
            <a:endParaRPr lang="en-US" dirty="0"/>
          </a:p>
        </p:txBody>
      </p:sp>
      <p:sp>
        <p:nvSpPr>
          <p:cNvPr id="6148" name="18 CuadroTexto"/>
          <p:cNvSpPr txBox="1">
            <a:spLocks noChangeArrowheads="1"/>
          </p:cNvSpPr>
          <p:nvPr/>
        </p:nvSpPr>
        <p:spPr bwMode="auto">
          <a:xfrm rot="323647" flipV="1">
            <a:off x="873125" y="4748213"/>
            <a:ext cx="3130550" cy="22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itchFamily="34" charset="0"/>
                <a:ea typeface="ヒラギノ角ゴ Pro W3" charset="-128"/>
              </a:defRPr>
            </a:lvl9pPr>
          </a:lstStyle>
          <a:p>
            <a:pPr eaLnBrk="1" hangingPunct="1"/>
            <a:endParaRPr lang="es-ES" sz="2800" b="1" dirty="0">
              <a:solidFill>
                <a:srgbClr val="254061"/>
              </a:solidFill>
              <a:cs typeface="Arial" pitchFamily="34" charset="0"/>
            </a:endParaRPr>
          </a:p>
        </p:txBody>
      </p:sp>
    </p:spTree>
  </p:cSld>
  <p:clrMapOvr>
    <a:masterClrMapping/>
  </p:clrMapOvr>
  <p:transition advTm="343"/>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ln/>
        </p:spPr>
        <p:txBody>
          <a:bodyPr tIns="22859"/>
          <a:lstStyle/>
          <a:p>
            <a:pPr algn="l">
              <a:lnSpc>
                <a:spcPct val="95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3600" b="1" dirty="0">
                <a:latin typeface="Liberation Serif;Times New Roma" pitchFamily="16" charset="0"/>
              </a:rPr>
              <a:t>White Rabbit Network Interface Card</a:t>
            </a:r>
          </a:p>
        </p:txBody>
      </p:sp>
      <p:sp>
        <p:nvSpPr>
          <p:cNvPr id="5" name="4 Marcador de contenido"/>
          <p:cNvSpPr>
            <a:spLocks noGrp="1"/>
          </p:cNvSpPr>
          <p:nvPr>
            <p:ph idx="1"/>
          </p:nvPr>
        </p:nvSpPr>
        <p:spPr>
          <a:xfrm>
            <a:off x="395536" y="1196752"/>
            <a:ext cx="8229600" cy="5112568"/>
          </a:xfrm>
        </p:spPr>
        <p:txBody>
          <a:bodyPr>
            <a:normAutofit lnSpcReduction="10000"/>
          </a:bodyPr>
          <a:lstStyle/>
          <a:p>
            <a:r>
              <a:rPr lang="en-US" dirty="0" smtClean="0">
                <a:solidFill>
                  <a:srgbClr val="505050"/>
                </a:solidFill>
                <a:latin typeface="Liberation Serif;Times New Roma" pitchFamily="16" charset="0"/>
                <a:ea typeface="WenQuanYi Micro Hei" charset="0"/>
                <a:cs typeface="WenQuanYi Micro Hei" charset="0"/>
              </a:rPr>
              <a:t>This project is concerned with the development of </a:t>
            </a:r>
            <a:r>
              <a:rPr lang="en-US" dirty="0" err="1" smtClean="0">
                <a:solidFill>
                  <a:srgbClr val="505050"/>
                </a:solidFill>
                <a:latin typeface="Liberation Serif;Times New Roma" pitchFamily="16" charset="0"/>
                <a:ea typeface="WenQuanYi Micro Hei" charset="0"/>
                <a:cs typeface="WenQuanYi Micro Hei" charset="0"/>
              </a:rPr>
              <a:t>gateware</a:t>
            </a:r>
            <a:r>
              <a:rPr lang="en-US" dirty="0" smtClean="0">
                <a:solidFill>
                  <a:srgbClr val="505050"/>
                </a:solidFill>
                <a:latin typeface="Liberation Serif;Times New Roma" pitchFamily="16" charset="0"/>
                <a:ea typeface="WenQuanYi Micro Hei" charset="0"/>
                <a:cs typeface="WenQuanYi Micro Hei" charset="0"/>
              </a:rPr>
              <a:t> and software to make the combination of a SPEC and a DIO mezzanine behave as a Network Interface Card (NIC) under Linux.</a:t>
            </a:r>
          </a:p>
          <a:p>
            <a:r>
              <a:rPr lang="en-US" dirty="0" smtClean="0">
                <a:solidFill>
                  <a:srgbClr val="505050"/>
                </a:solidFill>
                <a:latin typeface="Liberation Serif;Times New Roma" pitchFamily="16" charset="0"/>
                <a:ea typeface="WenQuanYi Micro Hei" charset="0"/>
                <a:cs typeface="WenQuanYi Micro Hei" charset="0"/>
              </a:rPr>
              <a:t>Basic demo uses two SPEC boards, one configured as grandmaster and one as slave. </a:t>
            </a:r>
          </a:p>
          <a:p>
            <a:r>
              <a:rPr lang="en-US" dirty="0" smtClean="0">
                <a:solidFill>
                  <a:srgbClr val="505050"/>
                </a:solidFill>
                <a:latin typeface="Liberation Serif;Times New Roma" pitchFamily="16" charset="0"/>
                <a:ea typeface="WenQuanYi Micro Hei" charset="0"/>
                <a:cs typeface="WenQuanYi Micro Hei" charset="0"/>
              </a:rPr>
              <a:t>Two simple use cases has been defined as basic demo. </a:t>
            </a:r>
          </a:p>
          <a:p>
            <a:endParaRPr lang="en-US" dirty="0" smtClean="0">
              <a:solidFill>
                <a:srgbClr val="505050"/>
              </a:solidFill>
              <a:latin typeface="Liberation Serif;Times New Roma" pitchFamily="16" charset="0"/>
              <a:ea typeface="WenQuanYi Micro Hei" charset="0"/>
              <a:cs typeface="WenQuanYi Micro Hei" charset="0"/>
            </a:endParaRPr>
          </a:p>
          <a:p>
            <a:endParaRPr lang="en-US" dirty="0"/>
          </a:p>
        </p:txBody>
      </p:sp>
      <p:sp>
        <p:nvSpPr>
          <p:cNvPr id="3075" name="Text Box 3"/>
          <p:cNvSpPr txBox="1">
            <a:spLocks noChangeArrowheads="1"/>
          </p:cNvSpPr>
          <p:nvPr/>
        </p:nvSpPr>
        <p:spPr bwMode="auto">
          <a:xfrm>
            <a:off x="2411760" y="1484784"/>
            <a:ext cx="8228160" cy="1687857"/>
          </a:xfrm>
          <a:prstGeom prst="rect">
            <a:avLst/>
          </a:prstGeom>
          <a:noFill/>
          <a:ln w="9525">
            <a:noFill/>
            <a:round/>
            <a:headEnd/>
            <a:tailEnd/>
          </a:ln>
          <a:effectLst/>
        </p:spPr>
        <p:txBody>
          <a:bodyPr lIns="0" tIns="14858" rIns="0" bIns="0" anchor="ctr"/>
          <a:lstStyle/>
          <a:p>
            <a:pPr algn="just">
              <a:lnSpc>
                <a:spcPct val="95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400" dirty="0">
              <a:solidFill>
                <a:srgbClr val="505050"/>
              </a:solidFill>
              <a:latin typeface="Liberation Serif;Times New Roma" pitchFamily="16" charset="0"/>
              <a:ea typeface="WenQuanYi Micro Hei" charset="0"/>
              <a:cs typeface="WenQuanYi Micro Hei" charset="0"/>
            </a:endParaRPr>
          </a:p>
          <a:p>
            <a:pPr algn="just">
              <a:lnSpc>
                <a:spcPct val="95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400" dirty="0">
              <a:solidFill>
                <a:srgbClr val="505050"/>
              </a:solidFill>
              <a:latin typeface="Liberation Serif;Times New Roma" pitchFamily="16" charset="0"/>
              <a:ea typeface="WenQuanYi Micro Hei" charset="0"/>
              <a:cs typeface="WenQuanYi Micro He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b="1" dirty="0" smtClean="0"/>
              <a:t>Use case 1</a:t>
            </a:r>
            <a:endParaRPr lang="en-US" b="1" dirty="0"/>
          </a:p>
        </p:txBody>
      </p:sp>
      <p:sp>
        <p:nvSpPr>
          <p:cNvPr id="3" name="2 Marcador de contenido"/>
          <p:cNvSpPr>
            <a:spLocks noGrp="1"/>
          </p:cNvSpPr>
          <p:nvPr>
            <p:ph idx="1"/>
          </p:nvPr>
        </p:nvSpPr>
        <p:spPr>
          <a:xfrm>
            <a:off x="395536" y="908720"/>
            <a:ext cx="8301608" cy="5760640"/>
          </a:xfrm>
        </p:spPr>
        <p:txBody>
          <a:bodyPr>
            <a:normAutofit/>
          </a:bodyPr>
          <a:lstStyle/>
          <a:p>
            <a:r>
              <a:rPr lang="en-US" dirty="0" smtClean="0"/>
              <a:t>Simple transmission of PPS from the master to the slave, with nothing hooked to the external inputs of the boards. </a:t>
            </a:r>
          </a:p>
          <a:p>
            <a:pPr lvl="1"/>
            <a:r>
              <a:rPr lang="en-US" dirty="0" smtClean="0"/>
              <a:t>The master is free-running. The master host reads system time and schedules a pulse output on the next UTC second. Then it gets an interrupt and from then on it schedules a pulse on each second. </a:t>
            </a:r>
          </a:p>
          <a:p>
            <a:pPr lvl="1"/>
            <a:r>
              <a:rPr lang="en-US" dirty="0" smtClean="0"/>
              <a:t>The slave host does the same. Looking at the outputs on a scope we should see them perfectly aligned. </a:t>
            </a:r>
          </a:p>
        </p:txBody>
      </p:sp>
      <p:sp>
        <p:nvSpPr>
          <p:cNvPr id="4" name="3 Marcador de fecha"/>
          <p:cNvSpPr>
            <a:spLocks noGrp="1"/>
          </p:cNvSpPr>
          <p:nvPr>
            <p:ph type="dt" sz="half" idx="10"/>
          </p:nvPr>
        </p:nvSpPr>
        <p:spPr/>
        <p:txBody>
          <a:bodyPr/>
          <a:lstStyle/>
          <a:p>
            <a:fld id="{BE844EE2-90D3-485F-B9C2-9B1CAADFB112}" type="datetime1">
              <a:rPr lang="es-ES" smtClean="0"/>
              <a:pPr/>
              <a:t>22/03/2012</a:t>
            </a:fld>
            <a:endParaRPr lang="es-ES" dirty="0"/>
          </a:p>
        </p:txBody>
      </p:sp>
      <p:sp>
        <p:nvSpPr>
          <p:cNvPr id="5" name="4 Marcador de pie de página"/>
          <p:cNvSpPr>
            <a:spLocks noGrp="1"/>
          </p:cNvSpPr>
          <p:nvPr>
            <p:ph type="ftr" sz="quarter" idx="11"/>
          </p:nvPr>
        </p:nvSpPr>
        <p:spPr/>
        <p:txBody>
          <a:bodyPr/>
          <a:lstStyle/>
          <a:p>
            <a:r>
              <a:rPr lang="es-ES" smtClean="0"/>
              <a:t>www.sevensols.com  /  copyright © 2011</a:t>
            </a:r>
            <a:endParaRPr lang="es-ES" dirty="0"/>
          </a:p>
        </p:txBody>
      </p:sp>
      <p:sp>
        <p:nvSpPr>
          <p:cNvPr id="6" name="5 Marcador de número de diapositiva"/>
          <p:cNvSpPr>
            <a:spLocks noGrp="1"/>
          </p:cNvSpPr>
          <p:nvPr>
            <p:ph type="sldNum" sz="quarter" idx="12"/>
          </p:nvPr>
        </p:nvSpPr>
        <p:spPr/>
        <p:txBody>
          <a:bodyPr/>
          <a:lstStyle/>
          <a:p>
            <a:fld id="{60ACEE3C-EC49-4E7A-A00E-345209D56F32}" type="slidenum">
              <a:rPr lang="es-ES" smtClean="0"/>
              <a:pPr/>
              <a:t>4</a:t>
            </a:fld>
            <a:endParaRPr lang="es-E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b="1" dirty="0" smtClean="0"/>
              <a:t>Use case 2</a:t>
            </a:r>
            <a:endParaRPr lang="en-US" b="1" dirty="0"/>
          </a:p>
        </p:txBody>
      </p:sp>
      <p:sp>
        <p:nvSpPr>
          <p:cNvPr id="3" name="2 Marcador de contenido"/>
          <p:cNvSpPr>
            <a:spLocks noGrp="1"/>
          </p:cNvSpPr>
          <p:nvPr>
            <p:ph idx="1"/>
          </p:nvPr>
        </p:nvSpPr>
        <p:spPr>
          <a:xfrm>
            <a:off x="457200" y="908720"/>
            <a:ext cx="8229600" cy="5217443"/>
          </a:xfrm>
        </p:spPr>
        <p:txBody>
          <a:bodyPr>
            <a:normAutofit/>
          </a:bodyPr>
          <a:lstStyle/>
          <a:p>
            <a:r>
              <a:rPr lang="en-US" dirty="0" smtClean="0"/>
              <a:t>Transmitting an external frequency in the 100 Hz range. </a:t>
            </a:r>
          </a:p>
          <a:p>
            <a:pPr lvl="1"/>
            <a:r>
              <a:rPr lang="en-US" dirty="0" smtClean="0"/>
              <a:t>The user supplies a ~100Hz square wave on one of the inputs of the master card. The master host reads the UTC time of the rising edge of the external pulse upon IRQ. Then it adds a constant time (something like 1 ms) and sends a frame with that value to the slave. </a:t>
            </a:r>
          </a:p>
          <a:p>
            <a:pPr lvl="1"/>
            <a:r>
              <a:rPr lang="en-US" dirty="0" smtClean="0"/>
              <a:t>The slave schedules a pulse to be produced at that time. On the scope we should see a constant time offset between the two pulses.</a:t>
            </a:r>
            <a:endParaRPr lang="en-US" dirty="0"/>
          </a:p>
        </p:txBody>
      </p:sp>
      <p:sp>
        <p:nvSpPr>
          <p:cNvPr id="4" name="3 Marcador de fecha"/>
          <p:cNvSpPr>
            <a:spLocks noGrp="1"/>
          </p:cNvSpPr>
          <p:nvPr>
            <p:ph type="dt" sz="half" idx="10"/>
          </p:nvPr>
        </p:nvSpPr>
        <p:spPr/>
        <p:txBody>
          <a:bodyPr/>
          <a:lstStyle/>
          <a:p>
            <a:fld id="{BE844EE2-90D3-485F-B9C2-9B1CAADFB112}" type="datetime1">
              <a:rPr lang="es-ES" smtClean="0"/>
              <a:pPr/>
              <a:t>22/03/2012</a:t>
            </a:fld>
            <a:endParaRPr lang="es-ES" dirty="0"/>
          </a:p>
        </p:txBody>
      </p:sp>
      <p:sp>
        <p:nvSpPr>
          <p:cNvPr id="5" name="4 Marcador de pie de página"/>
          <p:cNvSpPr>
            <a:spLocks noGrp="1"/>
          </p:cNvSpPr>
          <p:nvPr>
            <p:ph type="ftr" sz="quarter" idx="11"/>
          </p:nvPr>
        </p:nvSpPr>
        <p:spPr/>
        <p:txBody>
          <a:bodyPr/>
          <a:lstStyle/>
          <a:p>
            <a:r>
              <a:rPr lang="es-ES" smtClean="0"/>
              <a:t>www.sevensols.com  /  copyright © 2011</a:t>
            </a:r>
            <a:endParaRPr lang="es-ES" dirty="0"/>
          </a:p>
        </p:txBody>
      </p:sp>
      <p:sp>
        <p:nvSpPr>
          <p:cNvPr id="6" name="5 Marcador de número de diapositiva"/>
          <p:cNvSpPr>
            <a:spLocks noGrp="1"/>
          </p:cNvSpPr>
          <p:nvPr>
            <p:ph type="sldNum" sz="quarter" idx="12"/>
          </p:nvPr>
        </p:nvSpPr>
        <p:spPr/>
        <p:txBody>
          <a:bodyPr/>
          <a:lstStyle/>
          <a:p>
            <a:fld id="{60ACEE3C-EC49-4E7A-A00E-345209D56F32}" type="slidenum">
              <a:rPr lang="es-ES" smtClean="0"/>
              <a:pPr/>
              <a:t>5</a:t>
            </a:fld>
            <a:endParaRPr lang="es-E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b="1" dirty="0" smtClean="0"/>
              <a:t>NIC project elements</a:t>
            </a:r>
            <a:endParaRPr lang="en-US" b="1" dirty="0"/>
          </a:p>
        </p:txBody>
      </p:sp>
      <p:sp>
        <p:nvSpPr>
          <p:cNvPr id="4" name="3 Marcador de fecha"/>
          <p:cNvSpPr>
            <a:spLocks noGrp="1"/>
          </p:cNvSpPr>
          <p:nvPr>
            <p:ph type="dt" sz="half" idx="10"/>
          </p:nvPr>
        </p:nvSpPr>
        <p:spPr/>
        <p:txBody>
          <a:bodyPr/>
          <a:lstStyle/>
          <a:p>
            <a:fld id="{BE844EE2-90D3-485F-B9C2-9B1CAADFB112}" type="datetime1">
              <a:rPr lang="es-ES" smtClean="0"/>
              <a:pPr/>
              <a:t>22/03/2012</a:t>
            </a:fld>
            <a:endParaRPr lang="es-ES" dirty="0"/>
          </a:p>
        </p:txBody>
      </p:sp>
      <p:sp>
        <p:nvSpPr>
          <p:cNvPr id="5" name="4 Marcador de pie de página"/>
          <p:cNvSpPr>
            <a:spLocks noGrp="1"/>
          </p:cNvSpPr>
          <p:nvPr>
            <p:ph type="ftr" sz="quarter" idx="11"/>
          </p:nvPr>
        </p:nvSpPr>
        <p:spPr/>
        <p:txBody>
          <a:bodyPr/>
          <a:lstStyle/>
          <a:p>
            <a:r>
              <a:rPr lang="es-ES" smtClean="0"/>
              <a:t>www.sevensols.com  /  copyright © 2011</a:t>
            </a:r>
            <a:endParaRPr lang="es-ES" dirty="0"/>
          </a:p>
        </p:txBody>
      </p:sp>
      <p:sp>
        <p:nvSpPr>
          <p:cNvPr id="6" name="5 Marcador de número de diapositiva"/>
          <p:cNvSpPr>
            <a:spLocks noGrp="1"/>
          </p:cNvSpPr>
          <p:nvPr>
            <p:ph type="sldNum" sz="quarter" idx="12"/>
          </p:nvPr>
        </p:nvSpPr>
        <p:spPr/>
        <p:txBody>
          <a:bodyPr/>
          <a:lstStyle/>
          <a:p>
            <a:fld id="{60ACEE3C-EC49-4E7A-A00E-345209D56F32}" type="slidenum">
              <a:rPr lang="es-ES" smtClean="0"/>
              <a:pPr/>
              <a:t>6</a:t>
            </a:fld>
            <a:endParaRPr lang="es-ES"/>
          </a:p>
        </p:txBody>
      </p:sp>
      <p:sp>
        <p:nvSpPr>
          <p:cNvPr id="7" name="6 Marcador de contenido"/>
          <p:cNvSpPr>
            <a:spLocks noGrp="1"/>
          </p:cNvSpPr>
          <p:nvPr>
            <p:ph idx="1"/>
          </p:nvPr>
        </p:nvSpPr>
        <p:spPr>
          <a:xfrm>
            <a:off x="457200" y="1899990"/>
            <a:ext cx="7931224" cy="2520280"/>
          </a:xfrm>
        </p:spPr>
        <p:txBody>
          <a:bodyPr>
            <a:normAutofit/>
          </a:bodyPr>
          <a:lstStyle/>
          <a:p>
            <a:r>
              <a:rPr lang="en-US" dirty="0" smtClean="0"/>
              <a:t>Application </a:t>
            </a:r>
          </a:p>
          <a:p>
            <a:r>
              <a:rPr lang="en-US" dirty="0" smtClean="0"/>
              <a:t>GN4124 drivers</a:t>
            </a:r>
          </a:p>
          <a:p>
            <a:endParaRPr lang="en-US" dirty="0" smtClean="0"/>
          </a:p>
          <a:p>
            <a:r>
              <a:rPr lang="en-US" dirty="0" smtClean="0"/>
              <a:t>FPGA </a:t>
            </a:r>
            <a:r>
              <a:rPr lang="en-US" dirty="0" err="1" smtClean="0"/>
              <a:t>gateware</a:t>
            </a:r>
            <a:endParaRPr lang="en-US" dirty="0" smtClean="0"/>
          </a:p>
        </p:txBody>
      </p:sp>
      <p:sp>
        <p:nvSpPr>
          <p:cNvPr id="8" name="7 Cerrar llave"/>
          <p:cNvSpPr/>
          <p:nvPr/>
        </p:nvSpPr>
        <p:spPr>
          <a:xfrm>
            <a:off x="5292080" y="1899989"/>
            <a:ext cx="648072" cy="108012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8 Cerrar llave"/>
          <p:cNvSpPr/>
          <p:nvPr/>
        </p:nvSpPr>
        <p:spPr>
          <a:xfrm>
            <a:off x="5292080" y="3412157"/>
            <a:ext cx="648072" cy="108012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10 CuadroTexto"/>
          <p:cNvSpPr txBox="1"/>
          <p:nvPr/>
        </p:nvSpPr>
        <p:spPr>
          <a:xfrm>
            <a:off x="6156176" y="1953994"/>
            <a:ext cx="2376264" cy="954107"/>
          </a:xfrm>
          <a:prstGeom prst="rect">
            <a:avLst/>
          </a:prstGeom>
          <a:noFill/>
        </p:spPr>
        <p:txBody>
          <a:bodyPr wrap="square" rtlCol="0">
            <a:spAutoFit/>
          </a:bodyPr>
          <a:lstStyle/>
          <a:p>
            <a:r>
              <a:rPr lang="en-US" sz="2800" dirty="0" smtClean="0"/>
              <a:t>Software (Linux PC)</a:t>
            </a:r>
          </a:p>
        </p:txBody>
      </p:sp>
      <p:sp>
        <p:nvSpPr>
          <p:cNvPr id="12" name="11 CuadroTexto"/>
          <p:cNvSpPr txBox="1"/>
          <p:nvPr/>
        </p:nvSpPr>
        <p:spPr>
          <a:xfrm>
            <a:off x="6156176" y="3268141"/>
            <a:ext cx="2555776" cy="1384995"/>
          </a:xfrm>
          <a:prstGeom prst="rect">
            <a:avLst/>
          </a:prstGeom>
          <a:noFill/>
        </p:spPr>
        <p:txBody>
          <a:bodyPr wrap="square" rtlCol="0">
            <a:spAutoFit/>
          </a:bodyPr>
          <a:lstStyle/>
          <a:p>
            <a:r>
              <a:rPr lang="en-US" sz="2800" dirty="0" smtClean="0"/>
              <a:t>Hardware</a:t>
            </a:r>
          </a:p>
          <a:p>
            <a:r>
              <a:rPr lang="en-US" sz="2800" dirty="0" smtClean="0"/>
              <a:t>(SPEC + FMC-DIO boards)</a:t>
            </a:r>
          </a:p>
        </p:txBody>
      </p:sp>
      <p:sp>
        <p:nvSpPr>
          <p:cNvPr id="13" name="12 Flecha derecha"/>
          <p:cNvSpPr/>
          <p:nvPr/>
        </p:nvSpPr>
        <p:spPr>
          <a:xfrm rot="2128489">
            <a:off x="1979712" y="4581128"/>
            <a:ext cx="1620000" cy="468000"/>
          </a:xfrm>
          <a:prstGeom prst="rightArrow">
            <a:avLst/>
          </a:prstGeom>
          <a:solidFill>
            <a:schemeClr val="accent1"/>
          </a:solidFill>
        </p:spPr>
        <p:txBody>
          <a:bodyPr wrap="square" rtlCol="0" anchor="ctr">
            <a:spAutoFit/>
          </a:bodyPr>
          <a:lstStyle/>
          <a:p>
            <a:pPr marL="342900" indent="-342900" algn="ctr">
              <a:buFont typeface="Arial" pitchFamily="34" charset="0"/>
              <a:buChar char="•"/>
            </a:pPr>
            <a:endParaRPr lang="en-US" dirty="0">
              <a:latin typeface="Calibri" pitchFamily="34" charset="0"/>
              <a:cs typeface="Calibri" pitchFamily="34" charset="0"/>
            </a:endParaRPr>
          </a:p>
        </p:txBody>
      </p:sp>
      <p:sp>
        <p:nvSpPr>
          <p:cNvPr id="14" name="13 CuadroTexto"/>
          <p:cNvSpPr txBox="1"/>
          <p:nvPr/>
        </p:nvSpPr>
        <p:spPr>
          <a:xfrm>
            <a:off x="1331640" y="5373216"/>
            <a:ext cx="4536504" cy="523220"/>
          </a:xfrm>
          <a:prstGeom prst="rect">
            <a:avLst/>
          </a:prstGeom>
          <a:noFill/>
        </p:spPr>
        <p:txBody>
          <a:bodyPr wrap="square" rtlCol="0">
            <a:spAutoFit/>
          </a:bodyPr>
          <a:lstStyle/>
          <a:p>
            <a:r>
              <a:rPr lang="en-US" sz="2800" dirty="0" smtClean="0"/>
              <a:t>We focus on this layer!</a:t>
            </a:r>
          </a:p>
        </p:txBody>
      </p:sp>
      <p:sp>
        <p:nvSpPr>
          <p:cNvPr id="15" name="14 Rectángulo"/>
          <p:cNvSpPr/>
          <p:nvPr/>
        </p:nvSpPr>
        <p:spPr>
          <a:xfrm>
            <a:off x="395536" y="2017851"/>
            <a:ext cx="3600000" cy="468000"/>
          </a:xfrm>
          <a:prstGeom prst="rect">
            <a:avLst/>
          </a:prstGeom>
          <a:no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marL="342900" indent="-342900" algn="ctr">
              <a:buFont typeface="Arial" pitchFamily="34" charset="0"/>
              <a:buChar char="•"/>
            </a:pPr>
            <a:endParaRPr lang="en-US" dirty="0">
              <a:latin typeface="Calibri" pitchFamily="34" charset="0"/>
              <a:cs typeface="Calibri" pitchFamily="34" charset="0"/>
            </a:endParaRPr>
          </a:p>
        </p:txBody>
      </p:sp>
      <p:sp>
        <p:nvSpPr>
          <p:cNvPr id="16" name="15 Rectángulo"/>
          <p:cNvSpPr/>
          <p:nvPr/>
        </p:nvSpPr>
        <p:spPr>
          <a:xfrm>
            <a:off x="395536" y="2564904"/>
            <a:ext cx="3600000" cy="468000"/>
          </a:xfrm>
          <a:prstGeom prst="rect">
            <a:avLst/>
          </a:prstGeom>
          <a:noFill/>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marL="342900" indent="-342900" algn="ctr">
              <a:buFont typeface="Arial" pitchFamily="34" charset="0"/>
              <a:buChar char="•"/>
            </a:pPr>
            <a:endParaRPr lang="en-US" dirty="0">
              <a:latin typeface="Calibri" pitchFamily="34" charset="0"/>
              <a:cs typeface="Calibri" pitchFamily="34" charset="0"/>
            </a:endParaRPr>
          </a:p>
        </p:txBody>
      </p:sp>
      <p:sp>
        <p:nvSpPr>
          <p:cNvPr id="17" name="16 Rectángulo"/>
          <p:cNvSpPr/>
          <p:nvPr/>
        </p:nvSpPr>
        <p:spPr>
          <a:xfrm>
            <a:off x="395936" y="3753088"/>
            <a:ext cx="3600000" cy="468000"/>
          </a:xfrm>
          <a:prstGeom prst="rect">
            <a:avLst/>
          </a:prstGeom>
          <a:noFill/>
          <a:ln>
            <a:solidFill>
              <a:srgbClr val="92D050"/>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marL="342900" indent="-342900" algn="ctr">
              <a:buFont typeface="Arial" pitchFamily="34" charset="0"/>
              <a:buChar char="•"/>
            </a:pPr>
            <a:endParaRPr lang="en-US" dirty="0">
              <a:latin typeface="Calibri" pitchFamily="34" charset="0"/>
              <a:cs typeface="Calibri" pitchFamily="34" charset="0"/>
            </a:endParaRPr>
          </a:p>
        </p:txBody>
      </p:sp>
      <p:pic>
        <p:nvPicPr>
          <p:cNvPr id="18" name="Picture 8" descr="http://blog.tftechpages.com/wp-content/uploads/2011/11/cern_fmc_carrier_gn41241.jpg"/>
          <p:cNvPicPr>
            <a:picLocks noChangeAspect="1" noChangeArrowheads="1"/>
          </p:cNvPicPr>
          <p:nvPr/>
        </p:nvPicPr>
        <p:blipFill>
          <a:blip r:embed="rId2" cstate="print">
            <a:clrChange>
              <a:clrFrom>
                <a:srgbClr val="FFFFFF"/>
              </a:clrFrom>
              <a:clrTo>
                <a:srgbClr val="FFFFFF">
                  <a:alpha val="0"/>
                </a:srgbClr>
              </a:clrTo>
            </a:clrChange>
          </a:blip>
          <a:srcRect b="11864"/>
          <a:stretch>
            <a:fillRect/>
          </a:stretch>
        </p:blipFill>
        <p:spPr bwMode="auto">
          <a:xfrm rot="10800000">
            <a:off x="6372200" y="4993677"/>
            <a:ext cx="1800200" cy="1037647"/>
          </a:xfrm>
          <a:prstGeom prst="rect">
            <a:avLst/>
          </a:prstGeom>
          <a:noFill/>
        </p:spPr>
      </p:pic>
      <p:pic>
        <p:nvPicPr>
          <p:cNvPr id="20" name="Picture 4" descr="https://encrypted-tbn1.google.com/images?q=tbn:ANd9GcRzQUPXvIG7oj0NpcVh7URhckchoPY891A9BM0ys5OykI4aca5v"/>
          <p:cNvPicPr>
            <a:picLocks noChangeAspect="1" noChangeArrowheads="1"/>
          </p:cNvPicPr>
          <p:nvPr/>
        </p:nvPicPr>
        <p:blipFill>
          <a:blip r:embed="rId3" cstate="print">
            <a:clrChange>
              <a:clrFrom>
                <a:srgbClr val="FDFDFD"/>
              </a:clrFrom>
              <a:clrTo>
                <a:srgbClr val="FDFDFD">
                  <a:alpha val="0"/>
                </a:srgbClr>
              </a:clrTo>
            </a:clrChange>
          </a:blip>
          <a:srcRect/>
          <a:stretch>
            <a:fillRect/>
          </a:stretch>
        </p:blipFill>
        <p:spPr bwMode="auto">
          <a:xfrm>
            <a:off x="7560840" y="1740259"/>
            <a:ext cx="1691680" cy="1234989"/>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b="1" dirty="0" smtClean="0"/>
              <a:t>Basic on-chip architecture</a:t>
            </a:r>
            <a:endParaRPr lang="en-US" b="1" dirty="0"/>
          </a:p>
        </p:txBody>
      </p:sp>
      <p:sp>
        <p:nvSpPr>
          <p:cNvPr id="4" name="3 Marcador de fecha"/>
          <p:cNvSpPr>
            <a:spLocks noGrp="1"/>
          </p:cNvSpPr>
          <p:nvPr>
            <p:ph type="dt" sz="half" idx="10"/>
          </p:nvPr>
        </p:nvSpPr>
        <p:spPr/>
        <p:txBody>
          <a:bodyPr/>
          <a:lstStyle/>
          <a:p>
            <a:fld id="{BE844EE2-90D3-485F-B9C2-9B1CAADFB112}" type="datetime1">
              <a:rPr lang="es-ES" smtClean="0"/>
              <a:pPr/>
              <a:t>22/03/2012</a:t>
            </a:fld>
            <a:endParaRPr lang="es-ES" dirty="0"/>
          </a:p>
        </p:txBody>
      </p:sp>
      <p:sp>
        <p:nvSpPr>
          <p:cNvPr id="5" name="4 Marcador de pie de página"/>
          <p:cNvSpPr>
            <a:spLocks noGrp="1"/>
          </p:cNvSpPr>
          <p:nvPr>
            <p:ph type="ftr" sz="quarter" idx="11"/>
          </p:nvPr>
        </p:nvSpPr>
        <p:spPr/>
        <p:txBody>
          <a:bodyPr/>
          <a:lstStyle/>
          <a:p>
            <a:r>
              <a:rPr lang="es-ES" smtClean="0"/>
              <a:t>www.sevensols.com  /  copyright © 2011</a:t>
            </a:r>
            <a:endParaRPr lang="es-ES" dirty="0"/>
          </a:p>
        </p:txBody>
      </p:sp>
      <p:sp>
        <p:nvSpPr>
          <p:cNvPr id="6" name="5 Marcador de número de diapositiva"/>
          <p:cNvSpPr>
            <a:spLocks noGrp="1"/>
          </p:cNvSpPr>
          <p:nvPr>
            <p:ph type="sldNum" sz="quarter" idx="12"/>
          </p:nvPr>
        </p:nvSpPr>
        <p:spPr/>
        <p:txBody>
          <a:bodyPr/>
          <a:lstStyle/>
          <a:p>
            <a:fld id="{60ACEE3C-EC49-4E7A-A00E-345209D56F32}" type="slidenum">
              <a:rPr lang="es-ES" smtClean="0"/>
              <a:pPr/>
              <a:t>7</a:t>
            </a:fld>
            <a:endParaRPr lang="es-ES"/>
          </a:p>
        </p:txBody>
      </p:sp>
      <p:pic>
        <p:nvPicPr>
          <p:cNvPr id="7" name="Picture 2"/>
          <p:cNvPicPr>
            <a:picLocks noChangeAspect="1" noChangeArrowheads="1"/>
          </p:cNvPicPr>
          <p:nvPr/>
        </p:nvPicPr>
        <p:blipFill>
          <a:blip r:embed="rId2" cstate="print"/>
          <a:srcRect/>
          <a:stretch>
            <a:fillRect/>
          </a:stretch>
        </p:blipFill>
        <p:spPr bwMode="auto">
          <a:xfrm>
            <a:off x="559682" y="1772816"/>
            <a:ext cx="8584318" cy="4464496"/>
          </a:xfrm>
          <a:prstGeom prst="rect">
            <a:avLst/>
          </a:prstGeom>
          <a:noFill/>
          <a:ln w="9525">
            <a:noFill/>
            <a:round/>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ln/>
        </p:spPr>
        <p:txBody>
          <a:bodyPr tIns="22859">
            <a:normAutofit/>
          </a:bodyPr>
          <a:lstStyle/>
          <a:p>
            <a:pPr algn="l">
              <a:lnSpc>
                <a:spcPct val="95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3600" b="1" dirty="0" smtClean="0">
                <a:latin typeface="Liberation Serif;Times New Roma" pitchFamily="16" charset="0"/>
              </a:rPr>
              <a:t>Network </a:t>
            </a:r>
            <a:r>
              <a:rPr lang="en-US" sz="3600" b="1" dirty="0">
                <a:latin typeface="Liberation Serif;Times New Roma" pitchFamily="16" charset="0"/>
              </a:rPr>
              <a:t>Interface Card </a:t>
            </a:r>
            <a:r>
              <a:rPr lang="en-US" sz="3600" b="1" dirty="0" smtClean="0">
                <a:latin typeface="Liberation Serif;Times New Roma" pitchFamily="16" charset="0"/>
              </a:rPr>
              <a:t>elements</a:t>
            </a:r>
            <a:endParaRPr lang="en-US" sz="3600" b="1" dirty="0">
              <a:latin typeface="Liberation Serif;Times New Roma" pitchFamily="16" charset="0"/>
            </a:endParaRPr>
          </a:p>
        </p:txBody>
      </p:sp>
      <p:sp>
        <p:nvSpPr>
          <p:cNvPr id="4" name="3 Marcador de contenido"/>
          <p:cNvSpPr>
            <a:spLocks noGrp="1"/>
          </p:cNvSpPr>
          <p:nvPr>
            <p:ph idx="1"/>
          </p:nvPr>
        </p:nvSpPr>
        <p:spPr>
          <a:xfrm>
            <a:off x="457200" y="836712"/>
            <a:ext cx="8229600" cy="5760640"/>
          </a:xfrm>
        </p:spPr>
        <p:txBody>
          <a:bodyPr>
            <a:normAutofit fontScale="92500"/>
          </a:bodyPr>
          <a:lstStyle/>
          <a:p>
            <a:r>
              <a:rPr lang="en-US" sz="2600" dirty="0" smtClean="0"/>
              <a:t>The </a:t>
            </a:r>
            <a:r>
              <a:rPr lang="en-US" sz="2600" b="1" dirty="0" smtClean="0"/>
              <a:t>DIO core </a:t>
            </a:r>
            <a:r>
              <a:rPr lang="en-US" sz="2600" dirty="0" smtClean="0"/>
              <a:t>allows configuration of each one of the 5 channels of the mezzanine as input or output. </a:t>
            </a:r>
          </a:p>
          <a:p>
            <a:pPr lvl="1"/>
            <a:r>
              <a:rPr lang="en-US" sz="2200" dirty="0" smtClean="0"/>
              <a:t>Inputs: accurate UTC time stamp for inputs and interrupt generation. </a:t>
            </a:r>
          </a:p>
          <a:p>
            <a:pPr lvl="1"/>
            <a:r>
              <a:rPr lang="en-US" sz="2200" dirty="0" smtClean="0"/>
              <a:t>Outputs: schedule the generation of a pulse at a given future UTC time, or immediate generation.</a:t>
            </a:r>
          </a:p>
          <a:p>
            <a:r>
              <a:rPr lang="en-US" sz="2600" b="1" dirty="0" smtClean="0"/>
              <a:t>The IRQ Gen </a:t>
            </a:r>
            <a:r>
              <a:rPr lang="en-US" sz="2600" dirty="0" smtClean="0"/>
              <a:t>block receives one-tick-long pulses from other blocks and generates interrupt requests to the GN4124 core. It also includes interrupt source and mask registers.</a:t>
            </a:r>
          </a:p>
          <a:p>
            <a:r>
              <a:rPr lang="en-US" sz="2600" dirty="0" smtClean="0"/>
              <a:t>The </a:t>
            </a:r>
            <a:r>
              <a:rPr lang="en-US" sz="2600" b="1" dirty="0" smtClean="0"/>
              <a:t>WB </a:t>
            </a:r>
            <a:r>
              <a:rPr lang="en-US" sz="2600" b="1" dirty="0" err="1" smtClean="0"/>
              <a:t>intercon</a:t>
            </a:r>
            <a:r>
              <a:rPr lang="en-US" sz="2600" b="1" dirty="0" smtClean="0"/>
              <a:t> </a:t>
            </a:r>
            <a:r>
              <a:rPr lang="en-US" sz="2600" dirty="0" smtClean="0"/>
              <a:t>block ensures seamless interconnection of Wishbone masters and slaves using a crossbar topology.</a:t>
            </a:r>
          </a:p>
          <a:p>
            <a:r>
              <a:rPr lang="en-US" sz="2600" dirty="0" smtClean="0"/>
              <a:t>The </a:t>
            </a:r>
            <a:r>
              <a:rPr lang="en-US" sz="2600" b="1" dirty="0" smtClean="0"/>
              <a:t>GN4124 core </a:t>
            </a:r>
            <a:r>
              <a:rPr lang="en-US" sz="2600" dirty="0" smtClean="0"/>
              <a:t>is a bridge between the GN4124 </a:t>
            </a:r>
            <a:r>
              <a:rPr lang="en-US" sz="2600" dirty="0" err="1" smtClean="0"/>
              <a:t>PCIe</a:t>
            </a:r>
            <a:r>
              <a:rPr lang="en-US" sz="2600" dirty="0" smtClean="0"/>
              <a:t> interface chip and the internal Wishbone bus, allowing communication with the host and interrupts </a:t>
            </a:r>
            <a:r>
              <a:rPr lang="en-US" sz="2600" dirty="0" smtClean="0">
                <a:sym typeface="Wingdings" pitchFamily="2" charset="2"/>
              </a:rPr>
              <a:t> PIPELINE VERSION!</a:t>
            </a:r>
            <a:r>
              <a:rPr lang="en-US" sz="2600" dirty="0" smtClean="0"/>
              <a:t>.</a:t>
            </a:r>
          </a:p>
          <a:p>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ln/>
        </p:spPr>
        <p:txBody>
          <a:bodyPr tIns="22859">
            <a:normAutofit/>
          </a:bodyPr>
          <a:lstStyle/>
          <a:p>
            <a:pPr algn="l">
              <a:lnSpc>
                <a:spcPct val="95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3600" b="1" dirty="0" smtClean="0">
                <a:latin typeface="Liberation Serif;Times New Roma" pitchFamily="16" charset="0"/>
              </a:rPr>
              <a:t>Network </a:t>
            </a:r>
            <a:r>
              <a:rPr lang="en-US" sz="3600" b="1" dirty="0">
                <a:latin typeface="Liberation Serif;Times New Roma" pitchFamily="16" charset="0"/>
              </a:rPr>
              <a:t>Interface Card </a:t>
            </a:r>
            <a:r>
              <a:rPr lang="en-US" sz="3600" b="1" dirty="0" smtClean="0">
                <a:latin typeface="Liberation Serif;Times New Roma" pitchFamily="16" charset="0"/>
              </a:rPr>
              <a:t>elements II</a:t>
            </a:r>
            <a:endParaRPr lang="en-US" sz="3600" b="1" dirty="0">
              <a:latin typeface="Liberation Serif;Times New Roma" pitchFamily="16" charset="0"/>
            </a:endParaRPr>
          </a:p>
        </p:txBody>
      </p:sp>
      <p:sp>
        <p:nvSpPr>
          <p:cNvPr id="4" name="3 Marcador de contenido"/>
          <p:cNvSpPr>
            <a:spLocks noGrp="1"/>
          </p:cNvSpPr>
          <p:nvPr>
            <p:ph idx="1"/>
          </p:nvPr>
        </p:nvSpPr>
        <p:spPr>
          <a:xfrm>
            <a:off x="457200" y="836712"/>
            <a:ext cx="8229600" cy="6021288"/>
          </a:xfrm>
        </p:spPr>
        <p:txBody>
          <a:bodyPr>
            <a:normAutofit fontScale="77500" lnSpcReduction="20000"/>
          </a:bodyPr>
          <a:lstStyle/>
          <a:p>
            <a:r>
              <a:rPr lang="en-US" dirty="0" smtClean="0"/>
              <a:t>The </a:t>
            </a:r>
            <a:r>
              <a:rPr lang="en-US" b="1" dirty="0" smtClean="0"/>
              <a:t>WRPC (White Rabbit PTP Core) </a:t>
            </a:r>
            <a:r>
              <a:rPr lang="en-US" dirty="0" smtClean="0"/>
              <a:t>communicates with the outside world through the SFP socket in the SPEC, typically using fiber optics. </a:t>
            </a:r>
          </a:p>
          <a:p>
            <a:pPr lvl="1"/>
            <a:r>
              <a:rPr lang="en-US" dirty="0" smtClean="0"/>
              <a:t>It deals with the WR PTP using an </a:t>
            </a:r>
            <a:r>
              <a:rPr lang="en-US" b="1" dirty="0" smtClean="0"/>
              <a:t>internal LM32 CPU </a:t>
            </a:r>
            <a:r>
              <a:rPr lang="en-US" dirty="0" smtClean="0"/>
              <a:t>running a </a:t>
            </a:r>
            <a:r>
              <a:rPr lang="en-US" b="1" dirty="0" smtClean="0"/>
              <a:t>portable PTP stack</a:t>
            </a:r>
            <a:r>
              <a:rPr lang="en-US" dirty="0" smtClean="0"/>
              <a:t>. </a:t>
            </a:r>
          </a:p>
          <a:p>
            <a:pPr lvl="1"/>
            <a:r>
              <a:rPr lang="en-US" dirty="0" smtClean="0"/>
              <a:t>It forwards/receives non-PTP frames to/from the NIC block, using two pipelined Wishbone interfaces (master and slave for forwarding and receiving respectively). </a:t>
            </a:r>
          </a:p>
          <a:p>
            <a:pPr lvl="1"/>
            <a:r>
              <a:rPr lang="en-US" dirty="0" smtClean="0"/>
              <a:t>It also provides UTC time to other cores, and time-tags for transmitted and received frames that can be read through Wishbone for diagnostics purposes.</a:t>
            </a:r>
          </a:p>
          <a:p>
            <a:r>
              <a:rPr lang="en-US" dirty="0" smtClean="0"/>
              <a:t>The </a:t>
            </a:r>
            <a:r>
              <a:rPr lang="en-US" b="1" dirty="0" smtClean="0"/>
              <a:t>NIC core</a:t>
            </a:r>
            <a:r>
              <a:rPr lang="en-US" dirty="0" smtClean="0"/>
              <a:t> ensures communication between the host and the WRPC. </a:t>
            </a:r>
          </a:p>
          <a:p>
            <a:pPr lvl="1"/>
            <a:r>
              <a:rPr lang="en-US" dirty="0" smtClean="0"/>
              <a:t>It interrupts the host and provides a descriptor that the host can use to fetch incoming frames. </a:t>
            </a:r>
          </a:p>
          <a:p>
            <a:pPr lvl="1"/>
            <a:r>
              <a:rPr lang="en-US" dirty="0" smtClean="0"/>
              <a:t>For outgoing frames, it receives a descriptor from the host, fetches the frame using </a:t>
            </a:r>
            <a:r>
              <a:rPr lang="en-US" dirty="0" err="1" smtClean="0"/>
              <a:t>PCIe</a:t>
            </a:r>
            <a:r>
              <a:rPr lang="en-US" dirty="0" smtClean="0"/>
              <a:t> DMA via the GN4124 core and sends it to the WRPC using a pipelined Wishbone interface.</a:t>
            </a:r>
          </a:p>
          <a:p>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7S">
  <a:themeElements>
    <a:clrScheme name="Custom 2">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0F8EDF"/>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marL="342900" indent="-342900">
          <a:buFont typeface="Arial" pitchFamily="34" charset="0"/>
          <a:buChar char="•"/>
          <a:defRPr dirty="0">
            <a:latin typeface="Calibri" pitchFamily="34" charset="0"/>
            <a:cs typeface="Calibri" pitchFamily="34" charset="0"/>
          </a:defRPr>
        </a:defPPr>
      </a:lstStyle>
    </a:spDef>
    <a:txDef>
      <a:spPr>
        <a:noFill/>
      </a:spPr>
      <a:bodyPr wrap="square" rtlCol="0">
        <a:spAutoFit/>
      </a:bodyPr>
      <a:lstStyle>
        <a:defPPr>
          <a:defRPr sz="20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5482</TotalTime>
  <Words>998</Words>
  <Application>Microsoft Office PowerPoint</Application>
  <PresentationFormat>Presentación en pantalla (4:3)</PresentationFormat>
  <Paragraphs>125</Paragraphs>
  <Slides>16</Slides>
  <Notes>7</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7S</vt:lpstr>
      <vt:lpstr>White-rabbit Network Interface Card (NIC) gateware</vt:lpstr>
      <vt:lpstr>Index</vt:lpstr>
      <vt:lpstr>White Rabbit Network Interface Card</vt:lpstr>
      <vt:lpstr>Use case 1</vt:lpstr>
      <vt:lpstr>Use case 2</vt:lpstr>
      <vt:lpstr>NIC project elements</vt:lpstr>
      <vt:lpstr>Basic on-chip architecture</vt:lpstr>
      <vt:lpstr>Network Interface Card elements</vt:lpstr>
      <vt:lpstr>Network Interface Card elements II</vt:lpstr>
      <vt:lpstr>DIO core architecture</vt:lpstr>
      <vt:lpstr>DIO core architecture II</vt:lpstr>
      <vt:lpstr>DIO core memory map</vt:lpstr>
      <vt:lpstr>Tool chain considerations</vt:lpstr>
      <vt:lpstr>Boards production</vt:lpstr>
      <vt:lpstr>Final summary</vt:lpstr>
      <vt:lpstr>Diapositiva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SevenSolutions</dc:title>
  <dc:creator>Benoit Rat</dc:creator>
  <cp:lastModifiedBy>Javier</cp:lastModifiedBy>
  <cp:revision>248</cp:revision>
  <dcterms:created xsi:type="dcterms:W3CDTF">2011-03-21T12:53:56Z</dcterms:created>
  <dcterms:modified xsi:type="dcterms:W3CDTF">2012-03-22T10:35:39Z</dcterms:modified>
</cp:coreProperties>
</file>