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569" r:id="rId2"/>
    <p:sldId id="440" r:id="rId3"/>
    <p:sldId id="441" r:id="rId4"/>
    <p:sldId id="470" r:id="rId5"/>
    <p:sldId id="544" r:id="rId6"/>
    <p:sldId id="553" r:id="rId7"/>
    <p:sldId id="587" r:id="rId8"/>
    <p:sldId id="383" r:id="rId9"/>
    <p:sldId id="384" r:id="rId10"/>
    <p:sldId id="382" r:id="rId11"/>
    <p:sldId id="535" r:id="rId12"/>
    <p:sldId id="575" r:id="rId13"/>
    <p:sldId id="579" r:id="rId14"/>
    <p:sldId id="588" r:id="rId15"/>
    <p:sldId id="509" r:id="rId16"/>
    <p:sldId id="510" r:id="rId17"/>
    <p:sldId id="511" r:id="rId18"/>
    <p:sldId id="520" r:id="rId19"/>
    <p:sldId id="576" r:id="rId20"/>
    <p:sldId id="580" r:id="rId21"/>
    <p:sldId id="537" r:id="rId22"/>
    <p:sldId id="538" r:id="rId23"/>
    <p:sldId id="577" r:id="rId24"/>
    <p:sldId id="541" r:id="rId25"/>
    <p:sldId id="542" r:id="rId26"/>
    <p:sldId id="578" r:id="rId27"/>
    <p:sldId id="581" r:id="rId28"/>
    <p:sldId id="589" r:id="rId29"/>
    <p:sldId id="558" r:id="rId30"/>
    <p:sldId id="559" r:id="rId31"/>
    <p:sldId id="560" r:id="rId32"/>
    <p:sldId id="566" r:id="rId33"/>
    <p:sldId id="529" r:id="rId34"/>
    <p:sldId id="530" r:id="rId35"/>
    <p:sldId id="531" r:id="rId36"/>
    <p:sldId id="552" r:id="rId37"/>
    <p:sldId id="400" r:id="rId38"/>
    <p:sldId id="407" r:id="rId39"/>
    <p:sldId id="515" r:id="rId40"/>
    <p:sldId id="516" r:id="rId41"/>
    <p:sldId id="582" r:id="rId42"/>
    <p:sldId id="527" r:id="rId43"/>
    <p:sldId id="528" r:id="rId44"/>
    <p:sldId id="583" r:id="rId45"/>
    <p:sldId id="355" r:id="rId46"/>
    <p:sldId id="377" r:id="rId47"/>
    <p:sldId id="574" r:id="rId48"/>
    <p:sldId id="586" r:id="rId49"/>
    <p:sldId id="563" r:id="rId50"/>
    <p:sldId id="564" r:id="rId51"/>
    <p:sldId id="573" r:id="rId52"/>
    <p:sldId id="584" r:id="rId53"/>
    <p:sldId id="522" r:id="rId54"/>
    <p:sldId id="523" r:id="rId55"/>
    <p:sldId id="524" r:id="rId56"/>
    <p:sldId id="572" r:id="rId57"/>
    <p:sldId id="568" r:id="rId58"/>
    <p:sldId id="571" r:id="rId59"/>
    <p:sldId id="570" r:id="rId60"/>
  </p:sldIdLst>
  <p:sldSz cx="9144000" cy="6858000" type="screen4x3"/>
  <p:notesSz cx="6881813"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ECAF0"/>
    <a:srgbClr val="99FF99"/>
    <a:srgbClr val="CCCCFF"/>
    <a:srgbClr val="0099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3" autoAdjust="0"/>
    <p:restoredTop sz="95603" autoAdjust="0"/>
  </p:normalViewPr>
  <p:slideViewPr>
    <p:cSldViewPr>
      <p:cViewPr varScale="1">
        <p:scale>
          <a:sx n="96" d="100"/>
          <a:sy n="96" d="100"/>
        </p:scale>
        <p:origin x="807"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06"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82913"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63491" name="Rectangle 3"/>
          <p:cNvSpPr>
            <a:spLocks noGrp="1" noChangeArrowheads="1"/>
          </p:cNvSpPr>
          <p:nvPr>
            <p:ph type="dt" sz="quarter" idx="1"/>
          </p:nvPr>
        </p:nvSpPr>
        <p:spPr bwMode="auto">
          <a:xfrm>
            <a:off x="3900488" y="0"/>
            <a:ext cx="2981325"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63492" name="Rectangle 4"/>
          <p:cNvSpPr>
            <a:spLocks noGrp="1" noChangeArrowheads="1"/>
          </p:cNvSpPr>
          <p:nvPr>
            <p:ph type="ftr" sz="quarter" idx="2"/>
          </p:nvPr>
        </p:nvSpPr>
        <p:spPr bwMode="auto">
          <a:xfrm>
            <a:off x="0" y="8831263"/>
            <a:ext cx="2982913"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63493" name="Rectangle 5"/>
          <p:cNvSpPr>
            <a:spLocks noGrp="1" noChangeArrowheads="1"/>
          </p:cNvSpPr>
          <p:nvPr>
            <p:ph type="sldNum" sz="quarter" idx="3"/>
          </p:nvPr>
        </p:nvSpPr>
        <p:spPr bwMode="auto">
          <a:xfrm>
            <a:off x="3900488" y="8831263"/>
            <a:ext cx="2981325"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algn="r" defTabSz="923925">
              <a:defRPr sz="1200">
                <a:latin typeface="Arial" charset="0"/>
              </a:defRPr>
            </a:lvl1pPr>
          </a:lstStyle>
          <a:p>
            <a:pPr>
              <a:defRPr/>
            </a:pPr>
            <a:fld id="{0E60B5AE-6DF8-4C71-A7CC-9F93C20F933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13T19:23:18.988"/>
    </inkml:context>
    <inkml:brush xml:id="br0">
      <inkml:brushProperty name="width" value="0.05292" units="cm"/>
      <inkml:brushProperty name="height" value="0.05292" units="cm"/>
      <inkml:brushProperty name="color" value="#FF0000"/>
    </inkml:brush>
  </inkml:definitions>
  <inkml:trace contextRef="#ctx0" brushRef="#br0">14172 3713 1764 0,'0'0'78'0,"0"0"16"0,0 0-75 0,0 0-19 0,-4 8 0 0,-5-8 0 15,0 8 70-15,1-4 10 0,-5 3 3 0,-5 1 0 16,1 4-55-16,-5-5-12 0,-8 5-1 0,8 3-1 16,-13 1-3-16,-4-1-1 0,0 5 0 0,-13-1 0 15,4 4-10-15,-4 0 10 0,13-3-10 0,-9 3 10 16,1 4 7-16,-6 0 2 0,1-4 0 0,-4 8 0 16,-1 0 7-16,-8 0 2 0,-9 3 0 0,1 9 0 15,3 11 4-15,9-8 0 0,1-7 1 0,3-4 0 0,5-1-11 16,4-3-2-16,-4-4-1 0,13-4 0 0,17-3-19 0,-8-5 0 15,-5-3 0-15,13-5 0 16,22-7-104-16,-4 8-25 0,-9-8-5 0</inkml:trace>
  <inkml:trace contextRef="#ctx0" brushRef="#br0" timeOffset="400.962">12826 4111 691 0,'0'0'30'0,"0"0"7"0,0 0-29 0,0 0-8 0,-9 12 0 0,0-5 0 16,9 1 282-16,-13 0 55 0,9 3 11 0,-13 1 3 15,-1 0-263-15,1 3-53 0,13 4-11 0,-18 4-1 16,5 12-15-16,-5-4-8 0,4 4 8 0,5-4-8 16,9-4 0-16,-13-4 0 0,-1 4 0 0,14-4 0 15,8-4 11-15,-4 1-3 0,-4-5 0 0,4 4 0 0,9-3 33 0,8 3 7 16,13 1 0-16,5-1 1 0,-22-4-14 0,5-3-3 15,12-1-1-15,-21-11 0 0,-9-7 2 0,0 7 1 16,17-4 0-16,5 4 0 0,4-8-34 16,0-3 0-16,9-1-15 0,4 0 5 0,4-7-1 0,5 0 0 15,8-1 0-15,5 5-709 16,17 7-143-16</inkml:trace>
  <inkml:trace contextRef="#ctx0" brushRef="#br0" timeOffset="950.458">15188 3594 633 0,'0'0'56'0,"0"0"-44"0,0 0-12 0,-17 0 0 0,8 0 294 16,0 0 57-16,-8 0 11 0,0 0 2 0,-1 0-218 0,-3 0-44 15,-1 0-9-15,5 0-1 0,-14 4-64 0,5-4-12 16,4 0-2-16,-8 0-1 0,4 3-13 0,-9 1 9 16,-4 0-9-16,9 4 8 0,-1-4-8 0,-16 3 0 15,-6 5 0-15,6 0 0 0,12-1 0 0,5 16 0 16,3 20 0-16,10-5 8 0,8-7 2 0,-4-4 0 16,13-8 0-16,5 0 0 0,3-4 15 15,5-3 3-15,35 3 1 0,-9-4 0 0,-4-3-16 0,-9-4-3 16,-4-8-1-16,4 4 0 0,0 0 0 0,4 7 0 15,-8-3 0-15,0 3 0 0,-5 1-9 0,5 0 0 16,-5 3 9-16,-12-3-9 0,-1 3 0 0,5 0 9 16,8 9-9-16,-17-5 0 0,0-4 16 0,-17 1-4 15,-1-1-1-15,1-3 0 0,-5 3 13 0,-8-3 2 16,4-4 1-16,-13-5 0 0,-18 1-27 0,5 0 0 0,13-4 0 0,4 0 0 31,13 0-35-31,1-4-5 0,3 0-2 0,-3-3 0 16,3-5-186-16,5 1-38 0</inkml:trace>
  <inkml:trace contextRef="#ctx0" brushRef="#br0" timeOffset="1286.563">14867 4092 1947 0,'0'0'86'0,"0"0"18"15,0 0-83-15,0 0-21 0,0 0 0 0,0 0 0 16,0 0 103-16,0 0 16 0,4-8 3 0,-4 8 1 15,0 0-71-15,0 0-15 0,0 0-2 0,0 0-1 0,0 0-26 0,0 0-8 16,0 0 0-16,9 8 0 16,-9-8 0-16,9 15 0 0,-5 1 0 0,0 3 0 0,5-4-13 15,-9 1 3-15,9-1 1 0,4 5 0 0,-9-5 9 0,9-3-13 16,4-9 5-16,1 21 8 0,3 14-8 0,1-22 8 16,-4-28 0-16,21 1 0 0,0-5-11 0,0 4 3 15,-4 1 0-15,-9-1 0 0,4-3 20 0,-8-1 4 16,-1 1 0-16,-3 0 1 0,-5 3-17 0,4-3 8 15,5 3-8-15,-13 0 0 0,-1 1 0 0,1 3-11 16,4 0 0-16,0 8 0 0,-13 0 11 0,0 0 16 16,0 0-4-16,0 0-1 0,0 0-22 0,4 8-4 15,-4 0-1-15,5 3 0 0,-1 1-6 0,-4 3-2 16,0-3 0-16,0 0-681 0,-9 3-137 0</inkml:trace>
  <inkml:trace contextRef="#ctx0" brushRef="#br0" timeOffset="1718.403">15627 4211 691 0,'0'12'61'0,"0"3"-49"0,0 12-12 0,0-3 0 15,0-5 325-15,0 0 63 0,4 8 12 0,0-4 2 16,-4 4-284-16,0 0-57 0,0 4-11 0,9 0-2 16,-9 4-36-16,0-4-12 0,0 4 0 0,0-1 9 15,4 1-22-15,-4-4-5 0,0 0-1 0,0-4 0 16,0 0-49-16,5-4-11 0,4-7-1 0,-9-1-1 15,-14-7 33-15,14-1 8 0,0-7 0 0,0 0 1 0,0 0 80 0,-4-11 16 16,4-5 3-16,-9-3 1 0,5-4 15 0,0-4 4 16,4 0 0-16,-13-4 0 0,4-8-21 0,-4 1-4 15,0-1-1-15,4-3 0 0,-4-1-19 0,9-11-4 16,0-8-1-16,-5 12 0 0,5 8-30 0,4 3 8 16,13 12-8-16,-9 4 0 0,0 4 0 0,5-1 0 15,0 5 0-15,4 3 0 0,-5 5-12 0,1-5 12 16,0 0-12-16,4 5 12 0,4 7-11 0,1 0 11 15,3 4-10-15,1 3 10 0,13 5 0 0,-1-4 0 16,-8 7-8-16,5-3 8 0,-5 3 0 0,4 4 0 16,-8 1 0-16,0-1-9 0,-5-4 9 0,0 9 0 15,-8 3 0-15,4 0 8 0,-13-8 7 0,13 4 1 0,-8 8 1 16,-1 0 0-16,-8-12 12 0,-1-3 3 0,-8-5 0 0,-17-3 0 16,-18-8-24-16,9 0-8 0,4-4 0 0,-4-7 9 31,22-5-121-31,-14-19-24 0,5-15-4 0,9 4-596 0,13 7-120 0</inkml:trace>
  <inkml:trace contextRef="#ctx0" brushRef="#br0" timeOffset="2085.422">16135 4161 691 0,'0'0'61'0,"4"12"-49"0,1 3-12 0,8-3 0 0,4 3 331 0,-8 12 63 16,4 16 13-16,4-5 2 16,-8-11-249-16,4-7-51 0,4-5-9 0,0-3-3 15,-8-8-72-15,4-16-14 0,5-23-3 0,-1 1-8 0,-8 7 0 0,8 3-9 16,0 1-1-16,1 4 0 16,-1 0-15-16,9 3-3 0,18 1-1 0,-18-1 0 0,-5 1 19 0,-8 3 10 15,5 1-10-15,-27-1 10 0,-17 0 10 0,4 1 8 16,5 3 2-16,-5 0 0 0,5 1 1 0,-5 3 1 15,5 0 0-15,-5 4 0 0,-4 4-7 0,4 0-2 16,5 3 0-16,0 5 0 0,-1 0-13 0,-4 3 0 16,5 0 0-16,8 5 0 0,-8-5-11 0,13 5 11 15,-14 3-10-15,18 11 10 0,-8 21-10 0,16-5 10 0,-8-8-10 16,5-11 10-16,12 4-9 0,-8-12 9 0,8 0-8 0,0-7 8 16,1 3 0-16,4-11-8 0,8-1 8 15,-8-3 0 1,-1-8-28-16,27 0-1 0,13 1 0 0,-18-13-699 0,-8-11-139 0</inkml:trace>
  <inkml:trace contextRef="#ctx0" brushRef="#br0" timeOffset="2404.567">16890 4061 403 0,'0'0'36'0,"0"0"-36"0,0 0 0 0,0 0 0 16,0 0 353-16,0 0 64 0,0 0 13 0,0 11 2 15,0-3-276-15,5 4-55 0,-5-1-11 0,4 1-2 16,-4 3-68-16,9 1-20 0,-5 3 8 0,0 0-8 15,1 1 0-15,4 7 0 0,-9 7 0 0,8 1 0 16,1 0 0-16,-5-8 0 0,14 0 0 0,-10 0 0 0,1-4 0 0,0-3 0 16,4-5 0-16,-13 4 0 0,17-11 10 0,-17 4-2 15,0-12-8-15,0 0 12 0,0 0 32 0,0 0 5 16,0 0 2-16,0-8 0 0,-4-4 4 0,-9-3 1 16,13 3 0-16,-18-7 0 0,5-4-12 0,9-8-1 15,0-12-1-15,4 9 0 0,-5 3-9 0,-3 0-1 16,3 4-1-16,5 0 0 0,0 4-11 0,0 0-3 15,0 3 0-15,0 1 0 0,13 3-17 0,-8 1 0 16,-1 0 8-16,9-1-8 0,-4 5 0 0,4-5 0 16,4 8-13-16,-8-3 5 15,-1 3-59-15,14-7-11 0,0-1-2 0,8 1-1 16,-8 3-141-16,13 8-28 0</inkml:trace>
  <inkml:trace contextRef="#ctx0" brushRef="#br0" timeOffset="2693.799">17894 4015 2145 0,'0'0'95'0,"0"0"20"0,0 0-92 0,0 0-23 0,0-4 0 0,-13 4 0 15,8 0 111-15,-8 4 17 0,-4-1 4 0,-5-3 1 16,0 4-93-16,1 0-18 0,-1 4-4 0,-4 3-1 15,4 1-17-15,0 0 0 0,1 3-8 0,-1 0 8 16,5 1-9-16,-1 7 9 0,-3 0-8 0,3 0 8 16,18 1 0-16,-8 10 0 0,8 17 0 0,0-1 0 15,0-12 8-15,8-7 6 0,-8-4 2 0,9-4 0 0,4-3-16 0,0-5 8 16,-4-7-8-16,8 0 0 0,5-5 0 0,-1 1 0 16,-3-8 0-16,17 1 0 15,21-5-97-15,-17-8-26 0,-9-14-5 0</inkml:trace>
  <inkml:trace contextRef="#ctx0" brushRef="#br0" timeOffset="2969.057">18185 3362 691 0,'0'0'30'0,"0"0"7"0,0 0-29 0,13 8-8 0,-5-1 0 15,1 5 0-15,8-4 428 0,-12 0 85 0,-5-8 17 0,0 11 3 16,13 5-402-16,-13-5-81 0,0 5-16 0,0-1-3 16,0 4-31-16,0 1 8 0,0 7-8 0,0 19 0 15,0 23 0-15,-9-3 0 0,18-4 0 0,-9 0 0 16,0-8 0-16,0-4 0 0,0 4 0 0,4-8-10 16,-4-3 10-16,4 15 11 0,1 19-3 0,-5-11 0 15,8-9-8-15,-3-10 0 0,-5-9 0 0,4-3 0 16,-4-4-45-1,9-12-2-15,-5-3 0 0,-4-9-733 0,0-7-148 0</inkml:trace>
  <inkml:trace contextRef="#ctx0" brushRef="#br0" timeOffset="3369.986">18827 4181 1382 0,'0'0'61'0,"0"0"13"0,13 3-59 0,5-3-15 16,-18 0 0-16,4 0 0 0,-4 0 274 0,13-3 52 15,-9-5 10-15,-4 4 3 0,0-4-244 0,0 1-49 16,-4-1-10-16,-5 4-1 0,5-8-35 0,0 5 0 16,-9-1 0-16,8 4 0 15,-12-4-26-15,4 4-6 0,4 1 0 0,-4 6-1 0,4 1 11 0,-4 0 2 16,-4 0 1-16,4 8 0 0,4 3 19 0,5 1 0 16,-13-1 8-16,17 4-8 0,-13 8 24 0,8 8 0 0,5 19-1 15,0-8 0-15,0-3-9 0,5-5-2 0,8-3 0 16,-13-4 0-16,17-8-4 0,-8-3 0 0,4-5-8 0,-5-3 12 15,5-5-12-15,5-3 11 0,-1-4-11 0,-8 0 10 16,4-8 2-16,4 1 0 0,-8-5 0 0,0-3 0 16,-1-5-12-16,1-14 0 0,-5-20 0 0,1 3 0 15,-1 13 0-15,-4 3 0 0,9 8 0 0,-9 4-11 16,0 4 11-16,0 7 0 0,4 0 0 0,-4 9 0 16,0 3 0-16,0 0 9 0,0 0-9 0,0 0 0 15,0 0 8-15,-4 11-8 0,4-3 0 0,-9 23 0 16,5 19 0-16,-1-11 0 0,1-20 0 0,-5 8-9 31,18 11-31-31,-5-3-5 0,5-8-2 0,-9-11-741 0,0-16-148 0</inkml:trace>
  <inkml:trace contextRef="#ctx0" brushRef="#br0" timeOffset="3654.227">19539 4053 691 0,'0'0'61'0,"0"0"-49"16,0 0-12-16,0 0 0 0,9 4 451 0,-9-4 87 15,0 0 18-15,0 0 3 0,0 0-375 0,0 0-76 16,0 0-14-16,-9 0-3 0,1 0-69 0,-1 0-14 16,-4 4-8-16,-4 0 10 0,8 3-10 0,-8 1 0 15,-5 4-10-15,4-5 10 0,1 5-15 0,4 0 3 16,4-5 1-16,-4 9 0 0,9-1 3 0,4-3 0 16,0 3 0-16,9-3 0 0,-1 3 8 0,1 1 0 0,8-5 0 0,1 12 8 15,-1 24-8-15,1-9-10 0,3-11 10 16,1-3-13-16,-5-5 13 0,1 4 0 15,-1-7 0-15,0-1 0 0,-12 0-12 0,8 1 3 0,-13-5 1 0,4 5 0 16,-4-8 8-16,-4 3 0 0,-5-3 0 0,0 3 0 16,5-7-19-16,-13 0-1 0,-1-12-1 0,1-3 0 31,-5 3-149-31,5 0-30 0,0-3-5 0</inkml:trace>
  <inkml:trace contextRef="#ctx0" brushRef="#br0" timeOffset="3970.388">20165 4045 460 0,'0'0'20'0,"8"0"5"15,1 4-25-15,8 0 0 0,-8 4 0 0,4-4 0 0,-13-4 502 16,0 0 95-16,0 0 19 0,0 0 4 0,0 0-472 0,0 0-94 16,-13 7-19-16,4 1-4 0,-8-4-43 0,0 4-9 15,4-1-2-15,-5 1 0 16,10 0-8-16,-10 0-1 0,14-1-1 0,4-7 0 0,0 0 22 15,0 12 11-15,4-4-10 0,-4 3 10 0,18-3-17 0,-10 4 2 16,10-5 1-16,-1 5 0 0,0-4 24 0,5-1 5 16,9 5 1-16,-10 15 0 0,5 19 15 0,0-7 3 15,-4-8 1-15,-5-8 0 0,5 0-15 0,-9 0-2 16,-8-3-1-16,-1-1 0 0,0-4-17 0,-8 5 10 16,0-5-10-16,-14-3 8 0,1 3 26 0,-5-3 5 15,5-5 1-15,-5-7 0 16,-8-7-107-16,4-5-21 0,-5 8-4 0,5-7-1120 0</inkml:trace>
  <inkml:trace contextRef="#ctx0" brushRef="#br0" timeOffset="4855.014">4740 3142 748 0,'-22'0'67'0,"9"0"-54"15,-4 0-13-15,8 0 0 0,-4 0 374 0,9 0 72 16,4 0 14-16,0 0 4 0,-4 8-353 0,4-8-71 0,4 11-13 0,-4 1-3 15,4-1-24-15,9 5 0 0,-4 3 0 0,4 8 8 16,4-4-8-16,5 8 0 0,0 0 0 0,8 4 0 16,-4-4 0-16,5 4 0 0,3 3 0 0,-8 8 0 15,9 9 0-15,4-1 0 0,-4-4 0 0,-13 4 0 16,4-4 0-16,4-4 0 0,5 5 0 16,4-5 8-16,-17-4-8 0,12 1 9 0,-8-1-9 0,9 1 10 15,-17-5-2-15,3 1 0 0,1-8 0 0,0 4 0 16,4 7-8-16,-5-3 0 0,-3-5 0 0,-1-7 0 31,1-3-158-31,-14-5-37 0</inkml:trace>
  <inkml:trace contextRef="#ctx0" brushRef="#br0" timeOffset="5288.856">4931 4169 691 0,'0'0'61'0,"-4"4"-49"16,-1 4-12-16,-8-8 0 0,0 0 288 0,5 3 56 15,8-3 10-15,-5 4 2 0,5-4-208 0,0 0-41 16,-8 8-9-16,8-8-2 0,0 0-56 0,0 0-11 15,0 0-2-15,-5 12-1 0,10-1-18 0,3 1-8 16,-3-1 0-16,12 12 8 0,5 24-8 0,-5-9 0 0,9-7 0 0,-4-4 0 16,4 0 18-16,-4-3-2 0,4-5 0 0,0 0 0 15,-5-3-3-15,19-5-1 0,12 5 0 0,-9-5 0 16,-4-3-3-16,0 0-1 0,-4-5 0 0,0 1 0 16,4 0 3-16,-13-8 0 0,4 0 0 0,-8-3 0 15,4-1-1-15,0-7 0 0,-4-1 0 0,-5-3 0 16,5-4-1-16,-5-16 0 0,1-19 0 0,-1 8 0 15,-13 4 0-15,14 3 0 0,-14 5 0 0,0 7 0 16,5 0 9-16,-9 0 2 0,0 8 0 0,0-4 0 16,-9 0-4-16,9 4 0 0,-4-1 0 0,0 1 0 15,4 4-28-15,0 0-7 0,0 3-1 0,-13-11-806 16,8-4-162-16</inkml:trace>
  <inkml:trace contextRef="#ctx0" brushRef="#br0" timeOffset="6005.934">2256 2076 2419 0,'0'0'53'0,"0"0"11"0,-9 0 3 0,5 0 1 0,-9 0-55 0,13 0-13 16,-9 0 0-16,1 4 0 0,-1 0 34 0,-8 0 4 15,4 4 1-15,0-1 0 0,-5 1-31 0,-8 4-8 16,4-1 0-16,-4 5 0 0,-8 3 0 0,12 0-8 15,-13 1 0-15,13 3 0 0,5-4 8 0,-5 4 0 16,5 4 0-16,0 0-8 0,17-3 8 0,4-5 0 16,13 8-9-16,18 0 9 0,4 4-17 0,5-8 1 0,-10-4 0 15,14-3 0-15,-9-1-3 0,-8-3 0 0,8-1 0 0,-5 5 0 16,6-5 19-16,-6 5 0 0,-3-5 0 0,-5 1 0 16,4 3 0-16,-8 1 0 0,-18-1 0 0,9 1 0 15,-13-1 0-15,0 4 11 0,-13 1-11 0,9-1 10 16,-18 0 11-16,5 1 3 0,-1-1 0 0,-3-4 0 15,-14 1-1-15,13-8 0 0,5-1 0 0,-14 1 0 16,14-8-23-16,-9-4 0 0,-13-4-10 0,17-3-753 16,-4-5-150-16</inkml:trace>
  <inkml:trace contextRef="#ctx0" brushRef="#br0" timeOffset="6405.865">2690 2540 748 0,'0'0'33'0,"0"0"7"0,0 0-32 0,0-8-8 16,5 0 0-16,12 8 0 0,5 12 317 0,4-8 62 15,-13-4 12-15,9 0 2 0,-9-4-263 0,4 0-53 16,0-4-10-16,-4 8-3 0,0 0-21 0,0-4-5 16,5 4-1-16,-10 4 0 0,6 4-21 0,-10 0-4 15,0 3 0-15,-4 9-1 0,9-1-11 0,-9 4 0 16,4 4 0-16,-4 0 0 0,0 0 0 0,5 0 0 15,-5 4 0-15,8-8 0 0,-8 0 0 0,5 1 0 16,3-5 0-16,5-4 0 0,-13-3 0 0,18-4 0 16,-18-8 0-16,17 7 0 0,-13-7 0 0,9-4 0 0,-4-3 0 0,0-5 0 15,-5 1 8-15,9-5-8 0,-8-3 12 0,12-4-4 16,-17-1 9-16,0-3 2 0,0 0 0 0,9 0 0 16,-9 0-5-16,13 0-1 15,0 0 0-15,-9 0 0 0,5 4-13 0,-1 8-18 0,10-1 4 0,-14 1 1 16,13 3 21-16,-17 12 4 0,0 0 0 0,0 0 1 15,0 0-25-15,5 12-4 0,-1 3-2 0,5 1 0 16,-9 3 18-16,8 0 0 0,23 1 0 0,-9-1 0 16,-5 4 0-16,9-4 0 0,-9 1-9 0,5-5 9 15,4-7-90 1,-4 3-12-16,0-3-2 0,-5-8-963 0</inkml:trace>
  <inkml:trace contextRef="#ctx0" brushRef="#br0" timeOffset="6940.436">3641 1825 633 0,'-4'-3'56'0,"4"-1"-44"15,-13-4-12-15,13 4 0 0,0-4 237 0,-4 1 46 16,4 3 9-16,0-4 1 0,0 0-164 0,0 1-33 15,0 7-6-15,0 0-2 0,0 0-28 0,0 0-5 16,0 0-2-16,0 0 0 0,0 0-15 0,0 0-3 16,4 7-1-16,-4 9 0 0,0 3-20 0,13 4-4 15,-13 4-1-15,4 0 0 0,-4 8-9 0,0 0 0 0,0 7 0 0,5 1 0 16,-5 3 0-16,8 0 12 0,-3 5-12 0,-1 7 12 16,0 3-12-16,5-7 0 0,0 0-12 0,-1-7 12 15,10-9 0-15,-14-3 0 0,1-4 0 0,8-8 0 16,-9-4 0-16,13 1 8 0,-8 3-8 0,8-4 12 15,-8-11 18-15,-9-8 4 0,0 0 1 0,0 0 0 16,9-12-8-16,4 1-2 0,4-9 0 0,0-3 0 16,23-4-25-16,-1-11 0 0,0-20 8 0,-18 4-8 15,14 15 8-15,-9 1 0 0,5 7 0 0,3 4 0 16,-12 7-8-16,4 1 0 0,0 7 0 0,-4 1 0 16,-13 7-9-16,8 0 9 0,5 8 0 0,-9 4 0 15,0-1 0-15,-5 5-8 0,5 3 8 0,-8 16 0 16,-1 16 0-16,5-1 0 0,-9-4 0 0,0-7 0 15,0-4 0-15,0-4 0 0,-9 4 0 0,5-8 0 16,-1 0 0-16,-8-3 12 0,5-1-3 0,-10-4-1 0,-3-3 21 16,-5 0 4-16,0-5 1 0,4-3 0 0,-13-4-4 0,13 0-1 15,-12-8 0-15,-1 1 0 0,-17-5-17 0,4-3-3 16,13-1-1-16,5-3 0 16,8-4-87-16,5 3-17 0,8-3-4 0,-8-15-698 15,12-20-139-15</inkml:trace>
  <inkml:trace contextRef="#ctx0" brushRef="#br0" timeOffset="7590.698">2786 3223 2203 0,'0'0'48'0,"0"0"11"0,0 0 1 0,0 0 2 0,-9-4-50 0,5 4-12 0,0 0 0 0,-5-4 0 16,0 4 68-16,9 0 10 0,-17 0 2 0,-1 4 1 15,1 0-62-15,8 0-19 0,-17 8 8 0,5-1-8 16,-5 5 0-16,-9 3 0 0,0 0 0 0,13 0-12 16,1 1-6-16,-1 3-2 0,-4 0 0 0,8 4 0 15,10-8 32-15,3 5 7 0,-12 3 1 0,4-4 0 16,9 0 0-16,8 16 0 0,9 15 0 0,4-8 0 16,-12-7-8-16,3-9 0 0,6 1-1 0,3-11 0 15,-17-1 1-15,17-4 1 0,1-7 0 0,8 0 0 16,13-4-93-16,-4-16-18 0,-18-11-4 15</inkml:trace>
  <inkml:trace contextRef="#ctx0" brushRef="#br0" timeOffset="7874.936">3090 2941 691 0,'0'0'30'0,"0"0"7"0,0-4-29 0,0 4-8 15,0 0 0-15,0 0 0 0,0 0 354 0,0 0 70 16,4 4 13-16,14 0 3 0,-14 0-314 0,-4-4-63 16,0 4-13-16,-4 7-2 0,8 5-32 0,-4 7-5 15,-4 0-2-15,-1 8 0 0,10-4 1 0,-1 8 0 0,-4 0 0 0,0-1 0 16,0 5-10-16,0 0 0 16,13-1 0-16,-13 1 0 0,0-5 0 0,4 5 0 15,9-4 0-15,5 0 0 0,-18-5 0 0,0 1 0 0,0 4 0 16,4 0 0-16,0 0 0 0,1-5 0 0,-10-6 0 0,5-1 8 15,13-4-8-15,-8 0-11 0,-10-7 3 0,5-4-736 16,0-8-146-16</inkml:trace>
  <inkml:trace contextRef="#ctx0" brushRef="#br0" timeOffset="8542.152">3685 3362 1209 0,'0'0'53'0,"0"0"12"0,0 0-52 0,0 0-13 0,13-4 0 0,0 0 0 16,-13 4 110-16,4-7 19 0,5-1 4 0,4 0 1 16,4 0-72-16,-17 1-14 0,0-5-4 0,0 4 0 15,5-3-20-15,-10 3-4 0,5-3 0 0,0 3-1 16,-17 0-7-16,4 4-2 0,4-3 0 0,5 3 0 16,-9 0 10-16,-5 4 1 0,5 0 1 0,5 4 0 15,-10 3-2-15,1 1-1 0,4 4 0 0,4-1 0 16,-12 5-19-16,3 3 0 0,5 4 0 0,5 0 0 15,-6 4 0-15,-7 0 0 0,8 0 0 0,8 4 0 16,-16 0 0-16,8 0 0 0,13 0 0 0,0 4 0 16,-5-4 0-16,10-4 10 0,-1-4-10 0,9 4 8 0,13 8 2 15,0-12 0-15,-8-8 0 0,3-11 0 0,-12 0 10 0,17-23 1 16,-13-20 1-16,13 4 0 0,-9 4-7 0,-4 0-2 16,0 1 0-16,5 3 0 0,-1 3-5 0,-12-3 0 15,8 8-8-15,-9-4 12 0,0 4-12 0,9 3 0 16,-8 1 0-16,-1 3 0 0,5 4-10 0,-9-3 10 15,0 11-8-15,0 0 8 0,0 0 0 0,0 0-10 16,0 0 10-16,0 0 0 0,8 11 0 0,1 5 0 16,-9-5 0-16,4 5 0 0,9-1 0 0,-8 1 0 15,-1-5 8-15,-4 5-8 16,13-9-22-16,-4 5-7 0,8-4-2 0,-4-4-954 0</inkml:trace>
  <inkml:trace contextRef="#ctx0" brushRef="#br0" timeOffset="8858.389">4310 3103 2235 0,'0'0'99'0,"0"0"21"0,17 20-96 0,-8-13-24 0,-18-18 0 0,9 3 0 16,0 8 88-16,-8 4 12 0,-10 4 4 0,5-1 0 16,9 5-72-16,-13 3-15 0,4 1-2 0,-9 3-1 15,5 0-14-15,-5 5-13 0,0-1 2 0,0 4 1 16,5-8-8-16,0 4-2 0,12 0 0 0,-12-3 0 15,4-1 5-15,9-3 1 0,4-5 0 0,8 8 0 16,18 1 14-16,-4-5-11 0,-5 1 11 0,5-1-10 16,-4-3 10-16,-1-1 14 0,0-3-3 0,-8 4-1 0,4-5 6 15,4 5 0-15,-17-1 1 0,9 1 0 16,-9-12-9-16,9 23-8 0,-5 16 12 0,-4-5-12 16,-4-6 11-16,4-5-11 0,-9-4 10 0,5-4-10 0,-1-3 8 0,-3 3-8 15,-1-7 0-15,5 0 9 16,-9 0-37-16,13-8-8 0,0 0-2 0,-13-12 0 15,-9-7-154-15,13-12-32 0,-8 0-5 0</inkml:trace>
  <inkml:trace contextRef="#ctx0" brushRef="#br0" timeOffset="9142.545">4701 3161 691 0,'0'0'30'0,"17"-7"7"0,-12-1-29 0,8 0-8 0,-13 0 0 15,17 8 0-15,5 12 352 0,-5-4 68 0,1-1 15 0,-14-3 2 16,-4-4-273-16,0 0-56 0,-4 8-10 0,-5 4-2 15,0-1-60-15,-8 1-12 0,-1 3-3 0,-3 1 0 16,-31 3-21-16,13 4 0 0,12-4 0 0,1 5 0 16,0-5 0-16,9 0-10 0,-5 0 10 0,14-3 0 15,-1-1-9-15,9-3 9 0,0 3 0 0,0-3-9 16,0-12 9-16,22 8 0 0,12 3 0 0,-8 1-8 16,5-4 8-16,-5-5 0 0,4 5 0 0,-4-4 0 15,5 0 0-15,-14 4 16 0,9-5-4 0,-9 1-1 16,5 0-11-16,-9 4 8 0,5 0-8 0,-18-8 8 15,0 11-8-15,0 5 12 0,0-1-12 0,-22 12 12 16,5 19 8-16,-18-3 3 0,-22-4 0 0,5-5 0 16,4 1-14-16,1-12-9 0,3-7 12 0,-8-5-846 15,9-3-169-15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8392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D438DB88-8B75-4997-89BF-B8E09A189CDF}"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Because String extends Object, String will contain all methods and instance variables / data from Object as well as all methods and instance variables / data written in class String.</a:t>
            </a:r>
          </a:p>
          <a:p>
            <a:r>
              <a:rPr lang="en-US" sz="1600"/>
              <a:t>String </a:t>
            </a:r>
            <a:r>
              <a:rPr lang="en-US" sz="1600" i="1">
                <a:latin typeface="Courier New" pitchFamily="49" charset="0"/>
              </a:rPr>
              <a:t>is an</a:t>
            </a:r>
            <a:r>
              <a:rPr lang="en-US" sz="1600"/>
              <a:t>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Class Witch is a child of Monster.   Witch does not have any visible methods or data.</a:t>
            </a:r>
          </a:p>
          <a:p>
            <a:r>
              <a:rPr lang="en-US" sz="1600"/>
              <a:t>Witch will contain all of the same methods and instance variables / data as class Monster as well as all of the same methods and instance variables / data as class Object.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When methods or data are labeled public, they can be accessed in the super class, sub class, or any other class.   </a:t>
            </a:r>
          </a:p>
          <a:p>
            <a:r>
              <a:rPr lang="en-US" sz="1600"/>
              <a:t>When a sub class inherits public parts, those parts can be accessed directly by the sub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80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When methods or data are labeled protected, they can be accessed in the super class and sub class only.   </a:t>
            </a:r>
          </a:p>
          <a:p>
            <a:r>
              <a:rPr lang="en-US" sz="1600"/>
              <a:t>When a sub class inherits protected parts, those parts can be accessed directly by the sub class.</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When methods or data are labeled private, they can be accessed in the super class.   </a:t>
            </a:r>
          </a:p>
          <a:p>
            <a:r>
              <a:rPr lang="en-US" sz="1600"/>
              <a:t>When a sub class inherits private parts, those parts cannot be accessed directly by the sub class or any other class.</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A Mammal is an Animal.  A Dog is a type of Mammal.   Old Yeller is a specific Dog.   Old Yeller is an Animal and a Mammal.</a:t>
            </a:r>
            <a:br>
              <a:rPr lang="en-US" sz="1600"/>
            </a:br>
            <a:endParaRPr lang="en-US" sz="1600"/>
          </a:p>
          <a:p>
            <a:r>
              <a:rPr lang="en-US" sz="1600"/>
              <a:t>A Bird is an Animal.   A Chicken is a type of Mammal.  Foghorn Leghorn is a specific Chicken even though he denies it.  Foghorn Leghorn is an Animal and a Mammal.</a:t>
            </a:r>
          </a:p>
          <a:p>
            <a:br>
              <a:rPr lang="en-US" sz="1600"/>
            </a:br>
            <a:r>
              <a:rPr lang="en-US" sz="1600"/>
              <a:t>Inheritance deals with relationships and building new things using old things.  A Mammal is an extension of an Animal; thus, a Mammal starts off with all of same stuff as an Animal.  A Mammal may have more stuff than an Animal, but it will have at the very least the same stuff as an Animal.</a:t>
            </a:r>
          </a:p>
          <a:p>
            <a:endParaRPr lang="en-US" sz="16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Can you see this?  </a:t>
            </a:r>
          </a:p>
          <a:p>
            <a:r>
              <a:rPr lang="en-US" sz="1600"/>
              <a:t>Are you getting this?   </a:t>
            </a:r>
          </a:p>
          <a:p>
            <a:r>
              <a:rPr lang="en-US" sz="1600"/>
              <a:t>Does this make sense?  </a:t>
            </a:r>
          </a:p>
          <a:p>
            <a:r>
              <a:rPr lang="en-US" sz="1600"/>
              <a:t>Do I need to repeat this?  </a:t>
            </a:r>
          </a:p>
          <a:p>
            <a:r>
              <a:rPr lang="en-US" sz="1600"/>
              <a:t>This is very useful.  </a:t>
            </a:r>
          </a:p>
          <a:p>
            <a:endParaRPr lang="en-US" sz="1600"/>
          </a:p>
          <a:p>
            <a:r>
              <a:rPr lang="en-US" sz="1600">
                <a:latin typeface="Courier New" pitchFamily="49" charset="0"/>
              </a:rPr>
              <a:t>this</a:t>
            </a:r>
            <a:r>
              <a:rPr lang="en-US" sz="1600"/>
              <a:t> is used to refer to the object in which the work is being done. </a:t>
            </a:r>
            <a:r>
              <a:rPr lang="en-US" sz="1600">
                <a:latin typeface="Courier New" pitchFamily="49" charset="0"/>
              </a:rPr>
              <a:t>this</a:t>
            </a:r>
            <a:r>
              <a:rPr lang="en-US" sz="1600"/>
              <a:t> can be used when you need to access the entire object as a whole.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This is very useful when calling constructors of the same class.   </a:t>
            </a:r>
          </a:p>
          <a:p>
            <a:r>
              <a:rPr lang="en-US" sz="1600"/>
              <a:t>When working in Monster, you could not write </a:t>
            </a:r>
            <a:r>
              <a:rPr lang="en-US" sz="1600">
                <a:latin typeface="Courier New" pitchFamily="49" charset="0"/>
              </a:rPr>
              <a:t>Monster("fred")</a:t>
            </a:r>
            <a:r>
              <a:rPr lang="en-US" sz="1600"/>
              <a:t> to call the </a:t>
            </a:r>
            <a:r>
              <a:rPr lang="en-US" sz="1600">
                <a:latin typeface="Courier New" pitchFamily="49" charset="0"/>
              </a:rPr>
              <a:t>Monster(String name)</a:t>
            </a:r>
            <a:r>
              <a:rPr lang="en-US" sz="1600"/>
              <a:t> constructor.   You would have to use the </a:t>
            </a:r>
            <a:r>
              <a:rPr lang="en-US" sz="1600">
                <a:latin typeface="Courier New" pitchFamily="49" charset="0"/>
              </a:rPr>
              <a:t>this("fred")</a:t>
            </a:r>
            <a:r>
              <a:rPr lang="en-US" sz="1600"/>
              <a:t> call instead.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Super is typically used to call parent class constructors and to call parent methods that have been overridden in the sub class.</a:t>
            </a:r>
          </a:p>
          <a:p>
            <a:r>
              <a:rPr lang="en-US" sz="1600"/>
              <a:t>Super is necessary to distinguish between methods when the sub class and super class have a method with the same signature.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this example, Skeleton has its own data, but needs to make sure the Monster data is setup properly.   In each of the Skeleton constructors, a call is made to the appropriate </a:t>
            </a:r>
            <a:r>
              <a:rPr lang="en-US" sz="1600">
                <a:latin typeface="Courier New" pitchFamily="49" charset="0"/>
              </a:rPr>
              <a:t>super()</a:t>
            </a:r>
            <a:r>
              <a:rPr lang="en-US" sz="1600"/>
              <a:t> constructor to ensure that Monster has been instantiated properly.  If a call is not made to a </a:t>
            </a:r>
            <a:r>
              <a:rPr lang="en-US" sz="1600">
                <a:latin typeface="Courier New" pitchFamily="49" charset="0"/>
              </a:rPr>
              <a:t>super()</a:t>
            </a:r>
            <a:r>
              <a:rPr lang="en-US" sz="1600"/>
              <a:t> constructor, Java will automatically call the default </a:t>
            </a:r>
            <a:r>
              <a:rPr lang="en-US" sz="1600">
                <a:latin typeface="Courier New" pitchFamily="49" charset="0"/>
              </a:rPr>
              <a:t>super()</a:t>
            </a:r>
            <a:r>
              <a:rPr lang="en-US" sz="1600"/>
              <a:t> constructor on the first line of every sub class constructor.</a:t>
            </a:r>
          </a:p>
          <a:p>
            <a:r>
              <a:rPr lang="en-US" sz="1600"/>
              <a:t>In the </a:t>
            </a:r>
            <a:r>
              <a:rPr lang="en-US" sz="1600">
                <a:latin typeface="Courier New" pitchFamily="49" charset="0"/>
              </a:rPr>
              <a:t>toString()</a:t>
            </a:r>
            <a:r>
              <a:rPr lang="en-US" sz="1600"/>
              <a:t> method of Skeleton, the </a:t>
            </a:r>
            <a:r>
              <a:rPr lang="en-US" sz="1600">
                <a:latin typeface="Courier New" pitchFamily="49" charset="0"/>
              </a:rPr>
              <a:t>super().toString()</a:t>
            </a:r>
            <a:r>
              <a:rPr lang="en-US" sz="1600"/>
              <a:t> is called to retrieve the super class data. </a:t>
            </a:r>
          </a:p>
          <a:p>
            <a:r>
              <a:rPr lang="en-US" sz="1600"/>
              <a:t>If the </a:t>
            </a:r>
            <a:r>
              <a:rPr lang="en-US" sz="1600">
                <a:latin typeface="Courier New" pitchFamily="49" charset="0"/>
              </a:rPr>
              <a:t>super.</a:t>
            </a:r>
            <a:r>
              <a:rPr lang="en-US" sz="1600"/>
              <a:t> was not placed in front of the toString() call, a recursive process would begin.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963" y="1162050"/>
            <a:ext cx="4181475" cy="3136900"/>
          </a:xfrm>
          <a:prstGeom prst="rect">
            <a:avLst/>
          </a:prstGeom>
          <a:noFill/>
          <a:ln w="12700">
            <a:solidFill>
              <a:prstClr val="black"/>
            </a:solidFill>
          </a:ln>
        </p:spPr>
      </p:sp>
      <p:sp>
        <p:nvSpPr>
          <p:cNvPr id="3" name="Notes Placeholder 2"/>
          <p:cNvSpPr>
            <a:spLocks noGrp="1"/>
          </p:cNvSpPr>
          <p:nvPr>
            <p:ph type="body" idx="1"/>
          </p:nvPr>
        </p:nvSpPr>
        <p:spPr>
          <a:xfrm>
            <a:off x="688975" y="4473575"/>
            <a:ext cx="5505450" cy="3660775"/>
          </a:xfrm>
          <a:prstGeom prst="rect">
            <a:avLst/>
          </a:prstGeom>
        </p:spPr>
        <p:txBody>
          <a:bodyPr/>
          <a:lstStyle/>
          <a:p>
            <a:endParaRPr lang="en-US" dirty="0"/>
          </a:p>
        </p:txBody>
      </p:sp>
    </p:spTree>
    <p:extLst>
      <p:ext uri="{BB962C8B-B14F-4D97-AF65-F5344CB8AC3E}">
        <p14:creationId xmlns:p14="http://schemas.microsoft.com/office/powerpoint/2010/main" val="2880617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93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the example, GoodWitch extends Witch.  The GoodWitch constructor will call the Witch() constructor automatically via a </a:t>
            </a:r>
            <a:r>
              <a:rPr lang="en-US" sz="1600">
                <a:latin typeface="Courier New" pitchFamily="49" charset="0"/>
              </a:rPr>
              <a:t>super()</a:t>
            </a:r>
            <a:r>
              <a:rPr lang="en-US" sz="1600"/>
              <a:t> call.   If the Witch() constructor did not exist, the code would not compile.</a:t>
            </a:r>
          </a:p>
          <a:p>
            <a:r>
              <a:rPr lang="en-US" sz="1600"/>
              <a:t>If a particular </a:t>
            </a:r>
            <a:r>
              <a:rPr lang="en-US" sz="1600">
                <a:latin typeface="Courier New" pitchFamily="49" charset="0"/>
              </a:rPr>
              <a:t>super()</a:t>
            </a:r>
            <a:r>
              <a:rPr lang="en-US" sz="1600"/>
              <a:t> constructor should be called, that </a:t>
            </a:r>
            <a:r>
              <a:rPr lang="en-US" sz="1600">
                <a:latin typeface="Courier New" pitchFamily="49" charset="0"/>
              </a:rPr>
              <a:t>super()</a:t>
            </a:r>
            <a:r>
              <a:rPr lang="en-US" sz="1600"/>
              <a:t> call must be placed on the first line of the sub class method or the default </a:t>
            </a:r>
            <a:r>
              <a:rPr lang="en-US" sz="1600">
                <a:latin typeface="Courier New" pitchFamily="49" charset="0"/>
              </a:rPr>
              <a:t>super()</a:t>
            </a:r>
            <a:r>
              <a:rPr lang="en-US" sz="1600"/>
              <a:t> will be called.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GoodWitch has a lot of stuff inside.   GoodWitch gets all of the stuff from Witch, Monster, and Object.   That is a lot of data and lots of methods.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Java, inheritance is used to create relationships.  If B is an A, then B is related to A in that B is a child of A.   B starts out with all of the same stuff as A.  B may have more stuff than A, but B will have at least the same stuff as A.</a:t>
            </a:r>
          </a:p>
          <a:p>
            <a:r>
              <a:rPr lang="en-US" sz="1600"/>
              <a:t>If class A has 3 methods and two variables, then class B will start out with at least 3 methods and two variables.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13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24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34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Java, a parent can always refer to a child.   A child can never refer to a parent.</a:t>
            </a:r>
          </a:p>
          <a:p>
            <a:r>
              <a:rPr lang="en-US" sz="1600"/>
              <a:t>As Object is the parent of every other class in Java, it is perfectly okay for Object to refer to a String.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44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Java, a parent can always refer to a child.   A child can never refer to a parent.</a:t>
            </a:r>
          </a:p>
          <a:p>
            <a:r>
              <a:rPr lang="en-US" sz="1600"/>
              <a:t>As Object is the parent of every other class in Java, it is perfectly okay for Object to refer to a String.</a:t>
            </a:r>
          </a:p>
          <a:p>
            <a:endParaRPr lang="en-US" sz="1600"/>
          </a:p>
          <a:p>
            <a:r>
              <a:rPr lang="en-US" sz="1600"/>
              <a:t>Because Object has a </a:t>
            </a:r>
            <a:r>
              <a:rPr lang="en-US" sz="1600">
                <a:latin typeface="Courier New" pitchFamily="49" charset="0"/>
              </a:rPr>
              <a:t>toString()</a:t>
            </a:r>
            <a:r>
              <a:rPr lang="en-US" sz="1600"/>
              <a:t>, it is okay to call the </a:t>
            </a:r>
            <a:r>
              <a:rPr lang="en-US" sz="1600">
                <a:latin typeface="Courier New" pitchFamily="49" charset="0"/>
              </a:rPr>
              <a:t>toString()</a:t>
            </a:r>
            <a:r>
              <a:rPr lang="en-US" sz="1600"/>
              <a:t>method on x.  Java will dynamically call the String </a:t>
            </a:r>
            <a:r>
              <a:rPr lang="en-US" sz="1600">
                <a:latin typeface="Courier New" pitchFamily="49" charset="0"/>
              </a:rPr>
              <a:t>toString()</a:t>
            </a:r>
            <a:r>
              <a:rPr lang="en-US" sz="1600"/>
              <a:t>at run time.  This demonstrates polymorphic behavior about as clearly as you can.  At compile time, Java checks to see that x has a toString().  At runtime, Java will call the </a:t>
            </a:r>
            <a:r>
              <a:rPr lang="en-US" sz="1600">
                <a:latin typeface="Courier New" pitchFamily="49" charset="0"/>
              </a:rPr>
              <a:t>toString()</a:t>
            </a:r>
            <a:r>
              <a:rPr lang="en-US" sz="1600"/>
              <a:t> on whatever type of Object x refers to.</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547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Because x is an Object reference and Object does not have a length() method, Java will not be able to compile this code.   It is quite obvious to us that x is referring to a String Object and that String has a </a:t>
            </a:r>
            <a:r>
              <a:rPr lang="en-US" sz="1600">
                <a:latin typeface="Courier New" pitchFamily="49" charset="0"/>
              </a:rPr>
              <a:t>length()</a:t>
            </a:r>
            <a:r>
              <a:rPr lang="en-US" sz="1600"/>
              <a:t> method, but Java does not have the same vision.  Java sees x as an Object reference and at compile time and checks to see if Object has a </a:t>
            </a:r>
            <a:r>
              <a:rPr lang="en-US" sz="1600">
                <a:latin typeface="Courier New" pitchFamily="49" charset="0"/>
              </a:rPr>
              <a:t>length()</a:t>
            </a:r>
            <a:r>
              <a:rPr lang="en-US" sz="1600"/>
              <a:t> method.  It finds that Object does not have a a </a:t>
            </a:r>
            <a:r>
              <a:rPr lang="en-US" sz="1600">
                <a:latin typeface="Courier New" pitchFamily="49" charset="0"/>
              </a:rPr>
              <a:t>length()</a:t>
            </a:r>
            <a:r>
              <a:rPr lang="en-US" sz="1600"/>
              <a:t> method; thus, Java reports a compile error.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64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With the addition of the (cast), Java now realizes that x is really referring to a String and the compile error is removed.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A child can never refer to a parent.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85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A parent can always refer to a child.  The less specific reference goes on the left of the equals sign and the equally specific or more specific object instantiation goes on the right hand side.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95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X is referring to a Witch.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059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X is now referring to a Ghost.   The Witch object is now in limbo.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Java allows one class to extend one other class.   Java does not allow one class to extend more than one other class.</a:t>
            </a:r>
          </a:p>
          <a:p>
            <a:r>
              <a:rPr lang="en-US" sz="1600"/>
              <a:t>A class may implement as many interfaces as required, but a class may only extend one other class.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26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When extending a super class, the sub class gets all of the data and methods from the super class.</a:t>
            </a:r>
          </a:p>
          <a:p>
            <a:r>
              <a:rPr lang="en-US" sz="1600"/>
              <a:t>There are times when the methods inherited need to be rewritten to be more specific.  Overriding a method occurs when a new method is created in the sub class with the exact same signature as the super class method.  The super class method still exists and could be called using super.</a:t>
            </a:r>
          </a:p>
          <a:p>
            <a:r>
              <a:rPr lang="en-US" sz="1600"/>
              <a:t>As everything in Java is an Object, method overriding occurs quite frequently.  Anytime a toString() is written for a class, the Object toString() is being overridden.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36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Class Witch gets all data and methods from Monster.   One of the methods received from Monster by Witch is override.   </a:t>
            </a:r>
          </a:p>
          <a:p>
            <a:r>
              <a:rPr lang="en-US" sz="1600"/>
              <a:t>The override method is rewritten in class Witch with the same signature as the original Monster method.   The Monster override method has been overridden in class Witch.  In order to use the Monster override, a </a:t>
            </a:r>
            <a:r>
              <a:rPr lang="en-US" sz="1600">
                <a:latin typeface="Courier New" pitchFamily="49" charset="0"/>
              </a:rPr>
              <a:t>super.overRide()</a:t>
            </a:r>
            <a:r>
              <a:rPr lang="en-US" sz="1600"/>
              <a:t> call would have to be made.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57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Final is used to indicate something that should not be changed.   If a method is labeled final, that method cannot be overridden.</a:t>
            </a:r>
            <a:br>
              <a:rPr lang="en-US" sz="1600"/>
            </a:br>
            <a:r>
              <a:rPr lang="en-US" sz="1600"/>
              <a:t>If a class is labeled final, that class cannot be extended.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673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Because the </a:t>
            </a:r>
            <a:r>
              <a:rPr lang="en-US" sz="1600">
                <a:latin typeface="Courier New" pitchFamily="49" charset="0"/>
              </a:rPr>
              <a:t>overRide()</a:t>
            </a:r>
            <a:r>
              <a:rPr lang="en-US" sz="1600"/>
              <a:t> in Monster is final, the </a:t>
            </a:r>
            <a:r>
              <a:rPr lang="en-US" sz="1600">
                <a:latin typeface="Courier New" pitchFamily="49" charset="0"/>
              </a:rPr>
              <a:t>overRide()</a:t>
            </a:r>
            <a:r>
              <a:rPr lang="en-US" sz="1600"/>
              <a:t> method cannot be overridden in Witch.  Monster could contain an </a:t>
            </a:r>
            <a:r>
              <a:rPr lang="en-US" sz="1600">
                <a:latin typeface="Courier New" pitchFamily="49" charset="0"/>
              </a:rPr>
              <a:t>overRide()</a:t>
            </a:r>
            <a:r>
              <a:rPr lang="en-US" sz="1600"/>
              <a:t>, but not Witch.</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981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Composition is very useful and similar to inheritance.   Composition occurs when a class contains an instance variable of another class type.   The new class is composed of parts of which are other classes.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17600" y="696913"/>
            <a:ext cx="4648200" cy="348615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88975" y="4416425"/>
            <a:ext cx="5505450" cy="4183063"/>
          </a:xfrm>
          <a:prstGeom prst="rect">
            <a:avLst/>
          </a:prstGeom>
          <a:solidFill>
            <a:srgbClr val="FFFFFF"/>
          </a:solidFill>
          <a:ln>
            <a:solidFill>
              <a:srgbClr val="000000"/>
            </a:solidFill>
            <a:miter lim="800000"/>
            <a:headEnd/>
            <a:tailEnd/>
          </a:ln>
        </p:spPr>
        <p:txBody>
          <a:bodyPr lIns="92446" tIns="46223" rIns="92446" bIns="46223"/>
          <a:lstStyle/>
          <a:p>
            <a:r>
              <a:rPr lang="en-US" sz="1600"/>
              <a:t>Word is not a String, but it does contain a reference to a String.   Word has a String, but is not a String.</a:t>
            </a:r>
          </a:p>
          <a:p>
            <a:r>
              <a:rPr lang="en-US" sz="1600"/>
              <a:t>This would be a great place for inheritance in that it makes a lot of sense for Word to simply extend String, but String is a final class and it cannot be extended.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Class B extends A which means that B is a sub class of A.  When looking at B, there are no visible methods or visible data of any kind.  </a:t>
            </a:r>
          </a:p>
          <a:p>
            <a:r>
              <a:rPr lang="en-US" sz="1600"/>
              <a:t>Because B extends A, B will contain all methods and data from A.  Some parts of A will not be accessible in B and some of the parts will be accessible.   All parts of A with public access are fully accessible in B.   All parts with private access are not accessible in B.</a:t>
            </a:r>
          </a:p>
          <a:p>
            <a:r>
              <a:rPr lang="en-US" sz="1600"/>
              <a:t>When </a:t>
            </a:r>
            <a:r>
              <a:rPr lang="en-US" sz="1600">
                <a:latin typeface="Courier New" pitchFamily="49" charset="0"/>
              </a:rPr>
              <a:t>one</a:t>
            </a:r>
            <a:r>
              <a:rPr lang="en-US" sz="1600"/>
              <a:t> is printed in the main the first time, </a:t>
            </a:r>
            <a:r>
              <a:rPr lang="en-US" sz="1600">
                <a:latin typeface="Courier New" pitchFamily="49" charset="0"/>
              </a:rPr>
              <a:t>one</a:t>
            </a:r>
            <a:r>
              <a:rPr lang="en-US" sz="1600"/>
              <a:t> is referring to an A object.   Java calls the A </a:t>
            </a:r>
            <a:r>
              <a:rPr lang="en-US" sz="1600">
                <a:latin typeface="Courier New" pitchFamily="49" charset="0"/>
              </a:rPr>
              <a:t>toString()</a:t>
            </a:r>
            <a:r>
              <a:rPr lang="en-US" sz="1600"/>
              <a:t> and prints out an 8.</a:t>
            </a:r>
          </a:p>
          <a:p>
            <a:r>
              <a:rPr lang="en-US" sz="1600"/>
              <a:t>When </a:t>
            </a:r>
            <a:r>
              <a:rPr lang="en-US" sz="1600">
                <a:latin typeface="Courier New" pitchFamily="49" charset="0"/>
              </a:rPr>
              <a:t>one</a:t>
            </a:r>
            <a:r>
              <a:rPr lang="en-US" sz="1600"/>
              <a:t> is printed the second time, </a:t>
            </a:r>
            <a:r>
              <a:rPr lang="en-US" sz="1600">
                <a:latin typeface="Courier New" pitchFamily="49" charset="0"/>
              </a:rPr>
              <a:t>one</a:t>
            </a:r>
            <a:r>
              <a:rPr lang="en-US" sz="1600"/>
              <a:t> is referring to a B object.  B does not have its own </a:t>
            </a:r>
            <a:r>
              <a:rPr lang="en-US" sz="1600">
                <a:latin typeface="Courier New" pitchFamily="49" charset="0"/>
              </a:rPr>
              <a:t>toString()</a:t>
            </a:r>
            <a:r>
              <a:rPr lang="en-US" sz="1600"/>
              <a:t> method so Java uses the only </a:t>
            </a:r>
            <a:r>
              <a:rPr lang="en-US" sz="1600">
                <a:latin typeface="Courier New" pitchFamily="49" charset="0"/>
              </a:rPr>
              <a:t>toString()</a:t>
            </a:r>
            <a:r>
              <a:rPr lang="en-US" sz="1600"/>
              <a:t> present which is the </a:t>
            </a:r>
            <a:r>
              <a:rPr lang="en-US" sz="1600">
                <a:latin typeface="Courier New" pitchFamily="49" charset="0"/>
              </a:rPr>
              <a:t>toString()</a:t>
            </a:r>
            <a:r>
              <a:rPr lang="en-US" sz="1600"/>
              <a:t> method that B inherited from 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390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a:t>Static variables and methods are bound to a class not an object instantiation.  Static variables and methods can be used even if no objects of that class type have been instantiated.</a:t>
            </a:r>
          </a:p>
          <a:p>
            <a:r>
              <a:rPr lang="en-US" sz="1600" dirty="0" err="1">
                <a:latin typeface="Courier New" pitchFamily="49" charset="0"/>
              </a:rPr>
              <a:t>Math.ceil</a:t>
            </a:r>
            <a:r>
              <a:rPr lang="en-US" sz="1600" dirty="0">
                <a:latin typeface="Courier New" pitchFamily="49" charset="0"/>
              </a:rPr>
              <a:t>(7.5)</a:t>
            </a:r>
            <a:r>
              <a:rPr lang="en-US" sz="1600" dirty="0"/>
              <a:t> and </a:t>
            </a:r>
            <a:r>
              <a:rPr lang="en-US" sz="1600" dirty="0" err="1">
                <a:latin typeface="Courier New" pitchFamily="49" charset="0"/>
              </a:rPr>
              <a:t>Arrays.sort</a:t>
            </a:r>
            <a:r>
              <a:rPr lang="en-US" sz="1600" dirty="0">
                <a:latin typeface="Courier New" pitchFamily="49" charset="0"/>
              </a:rPr>
              <a:t>(</a:t>
            </a:r>
            <a:r>
              <a:rPr lang="en-US" sz="1600" dirty="0" err="1">
                <a:latin typeface="Courier New" pitchFamily="49" charset="0"/>
              </a:rPr>
              <a:t>theRay</a:t>
            </a:r>
            <a:r>
              <a:rPr lang="en-US" sz="1600" dirty="0">
                <a:latin typeface="Courier New" pitchFamily="49" charset="0"/>
              </a:rPr>
              <a:t>)</a:t>
            </a:r>
            <a:r>
              <a:rPr lang="en-US" sz="1600" dirty="0"/>
              <a:t> are examples of static methods.</a:t>
            </a:r>
          </a:p>
          <a:p>
            <a:r>
              <a:rPr lang="en-US" sz="1600" dirty="0" err="1">
                <a:latin typeface="Courier New" pitchFamily="49" charset="0"/>
              </a:rPr>
              <a:t>System.out</a:t>
            </a:r>
            <a:r>
              <a:rPr lang="en-US" sz="1600" dirty="0"/>
              <a:t> is an example of a static reference variable.</a:t>
            </a:r>
          </a:p>
          <a:p>
            <a:endParaRPr lang="en-US" sz="16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49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For methods and variables labeled static, there will only be one.</a:t>
            </a:r>
          </a:p>
          <a:p>
            <a:r>
              <a:rPr lang="en-US" sz="1600"/>
              <a:t>The main method is a static method.  There will only be one main method for a class.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59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In the Monster class, count is a static variable.   All instantiations of Monster share the same count variable.   Count is being used to keep track of the number of Monsters that have been instantiated.  </a:t>
            </a:r>
          </a:p>
          <a:p>
            <a:r>
              <a:rPr lang="en-US" sz="1600"/>
              <a:t>Each time the Monster constructor is called, the count variable is increased by one.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19188" y="698500"/>
            <a:ext cx="4643437" cy="3482975"/>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17575" y="4416425"/>
            <a:ext cx="5046663" cy="4183063"/>
          </a:xfrm>
          <a:prstGeom prst="rect">
            <a:avLst/>
          </a:prstGeom>
          <a:solidFill>
            <a:srgbClr val="FFFFFF"/>
          </a:solidFill>
          <a:ln>
            <a:solidFill>
              <a:srgbClr val="000000"/>
            </a:solidFill>
            <a:miter lim="800000"/>
            <a:headEnd/>
            <a:tailEnd/>
          </a:ln>
        </p:spPr>
        <p:txBody>
          <a:bodyPr lIns="92446" tIns="46223" rIns="92446" bIns="46223"/>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a:t>©A+ Computer Science     www.apluscompsci.com                 </a:t>
            </a:r>
            <a:fld id="{DC5D744A-5FC4-41A5-895E-95E35C9166FC}" type="slidenum">
              <a:rPr lang="en-US" smtClean="0"/>
              <a:pPr/>
              <a:t>59</a:t>
            </a:fld>
            <a:endParaRPr lang="en-US"/>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Class B extends A which means that B is a sub class of A.  When looking at B, there are no visible methods or visible data of any kind.  Because B extends A, B will contain all methods and data from A. </a:t>
            </a:r>
          </a:p>
          <a:p>
            <a:r>
              <a:rPr lang="en-US" sz="1600"/>
              <a:t>one is defined as a B reference.  one is referred to a new B Object.</a:t>
            </a:r>
          </a:p>
          <a:p>
            <a:r>
              <a:rPr lang="en-US" sz="1600"/>
              <a:t>The first println prints out 3 because the default A constructor sets x to 3.</a:t>
            </a:r>
          </a:p>
          <a:p>
            <a:r>
              <a:rPr lang="en-US" sz="1600"/>
              <a:t>The second println prints out 2 because the setX method set x to 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Class Object is the parent of every other class in Java.   All classes in Java start out with all of the same data / instance variables and methods as class Object.</a:t>
            </a:r>
          </a:p>
          <a:p>
            <a:endParaRPr lang="en-US"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a:t>The most common Object methods used are </a:t>
            </a:r>
            <a:r>
              <a:rPr lang="en-US" sz="1600">
                <a:latin typeface="Courier New" pitchFamily="49" charset="0"/>
              </a:rPr>
              <a:t>equals(), toString(), clone()</a:t>
            </a:r>
            <a:r>
              <a:rPr lang="en-US" sz="1600"/>
              <a:t>, and </a:t>
            </a:r>
            <a:r>
              <a:rPr lang="en-US" sz="1600">
                <a:latin typeface="Courier New" pitchFamily="49" charset="0"/>
              </a:rPr>
              <a:t>hashCode()</a:t>
            </a:r>
            <a:r>
              <a:rPr lang="en-US" sz="1600"/>
              <a:t>.   There are many more as well, but these are the more common ones.</a:t>
            </a:r>
          </a:p>
          <a:p>
            <a:r>
              <a:rPr lang="en-US" sz="1600"/>
              <a:t>It is considered a very good practice to override the Objects method in a new class.   Writing specific toString() and equals() methods for instance is considered a good habit.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7409FE4-CBF9-49BC-8453-E567C7B7448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5C25DBB-276C-4418-9554-29331464DA0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D52ED0-990E-4E6E-8A91-F694C6643C1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4F6A278-A562-426A-A00C-2046110D694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C919A7F-C72D-4FC7-BE0B-1AB7A5E980E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5C27C84-F706-4CA0-8C28-B926776C227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67A8DBD-EFB6-49E9-8495-FC188F687EC6}"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0245565-FB8C-476F-82FD-E0CF767D2B8B}"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76C1C1E5-224B-46B5-89E4-E02F1998A9FC}"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7347D2-2729-45DF-8F5B-EF2C3F18408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9D120E8-140F-4E19-95DD-624A7757FD6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210F9E01-A1EC-4985-AEBE-EC1372B12639}"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oghorn_Leghor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3555" name="Rectangle 4"/>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23556" name="Text Box 5"/>
          <p:cNvSpPr txBox="1">
            <a:spLocks noChangeArrowheads="1"/>
          </p:cNvSpPr>
          <p:nvPr/>
        </p:nvSpPr>
        <p:spPr bwMode="auto">
          <a:xfrm>
            <a:off x="2209800" y="3200400"/>
            <a:ext cx="5429250" cy="519113"/>
          </a:xfrm>
          <a:prstGeom prst="rect">
            <a:avLst/>
          </a:prstGeom>
          <a:noFill/>
          <a:ln w="9525">
            <a:noFill/>
            <a:miter lim="800000"/>
            <a:headEnd/>
            <a:tailEnd/>
          </a:ln>
        </p:spPr>
        <p:txBody>
          <a:bodyPr>
            <a:spAutoFit/>
          </a:bodyPr>
          <a:lstStyle/>
          <a:p>
            <a:pPr eaLnBrk="1" hangingPunct="1">
              <a:spcBef>
                <a:spcPct val="50000"/>
              </a:spcBef>
              <a:buFont typeface="Marlett" pitchFamily="2" charset="2"/>
              <a:buNone/>
            </a:pPr>
            <a:endParaRPr lang="en-US" b="0">
              <a:latin typeface="Arial" charset="0"/>
            </a:endParaRPr>
          </a:p>
        </p:txBody>
      </p:sp>
      <p:sp>
        <p:nvSpPr>
          <p:cNvPr id="23557" name="Text Box 8"/>
          <p:cNvSpPr txBox="1">
            <a:spLocks noChangeArrowheads="1"/>
          </p:cNvSpPr>
          <p:nvPr/>
        </p:nvSpPr>
        <p:spPr bwMode="auto">
          <a:xfrm>
            <a:off x="2895600" y="35052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8" name="Text Box 9"/>
          <p:cNvSpPr txBox="1">
            <a:spLocks noChangeArrowheads="1"/>
          </p:cNvSpPr>
          <p:nvPr/>
        </p:nvSpPr>
        <p:spPr bwMode="auto">
          <a:xfrm>
            <a:off x="3336925" y="431165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9" name="Text Box 11"/>
          <p:cNvSpPr txBox="1">
            <a:spLocks noChangeArrowheads="1"/>
          </p:cNvSpPr>
          <p:nvPr/>
        </p:nvSpPr>
        <p:spPr bwMode="auto">
          <a:xfrm>
            <a:off x="2971800" y="16764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0" name="Text Box 13"/>
          <p:cNvSpPr txBox="1">
            <a:spLocks noChangeArrowheads="1"/>
          </p:cNvSpPr>
          <p:nvPr/>
        </p:nvSpPr>
        <p:spPr bwMode="auto">
          <a:xfrm>
            <a:off x="3352800" y="228600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1" name="AutoShape 14"/>
          <p:cNvSpPr>
            <a:spLocks/>
          </p:cNvSpPr>
          <p:nvPr/>
        </p:nvSpPr>
        <p:spPr bwMode="auto">
          <a:xfrm>
            <a:off x="2057400" y="1752600"/>
            <a:ext cx="304800" cy="3886200"/>
          </a:xfrm>
          <a:prstGeom prst="leftBrace">
            <a:avLst>
              <a:gd name="adj1" fmla="val 106250"/>
              <a:gd name="adj2" fmla="val 50000"/>
            </a:avLst>
          </a:prstGeom>
          <a:noFill/>
          <a:ln w="9525">
            <a:solidFill>
              <a:schemeClr val="tx1"/>
            </a:solidFill>
            <a:round/>
            <a:headEnd/>
            <a:tailEnd/>
          </a:ln>
        </p:spPr>
        <p:txBody>
          <a:bodyPr wrap="none" anchor="ctr"/>
          <a:lstStyle/>
          <a:p>
            <a:endParaRPr lang="en-US"/>
          </a:p>
        </p:txBody>
      </p:sp>
      <p:sp>
        <p:nvSpPr>
          <p:cNvPr id="23562" name="Text Box 15"/>
          <p:cNvSpPr txBox="1">
            <a:spLocks noChangeArrowheads="1"/>
          </p:cNvSpPr>
          <p:nvPr/>
        </p:nvSpPr>
        <p:spPr bwMode="auto">
          <a:xfrm>
            <a:off x="228600" y="3048000"/>
            <a:ext cx="2032000" cy="1651000"/>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3200" b="0">
                <a:solidFill>
                  <a:srgbClr val="3333FF"/>
                </a:solidFill>
                <a:latin typeface="Arial Black" pitchFamily="34" charset="0"/>
              </a:rPr>
              <a:t>A String</a:t>
            </a:r>
            <a:br>
              <a:rPr lang="en-US" sz="3200" b="0">
                <a:solidFill>
                  <a:srgbClr val="3333FF"/>
                </a:solidFill>
                <a:latin typeface="Arial Black" pitchFamily="34" charset="0"/>
              </a:rPr>
            </a:br>
            <a:r>
              <a:rPr lang="en-US" sz="3200" b="0">
                <a:solidFill>
                  <a:srgbClr val="3333FF"/>
                </a:solidFill>
                <a:latin typeface="Arial Black" pitchFamily="34" charset="0"/>
              </a:rPr>
              <a:t>Object</a:t>
            </a:r>
          </a:p>
          <a:p>
            <a:pPr eaLnBrk="1" hangingPunct="1">
              <a:spcBef>
                <a:spcPct val="20000"/>
              </a:spcBef>
              <a:buFont typeface="Marlett" pitchFamily="2" charset="2"/>
              <a:buNone/>
            </a:pPr>
            <a:endParaRPr lang="en-US" sz="3200" b="0">
              <a:solidFill>
                <a:srgbClr val="3333FF"/>
              </a:solidFill>
              <a:latin typeface="Arial Black" pitchFamily="34" charset="0"/>
            </a:endParaRPr>
          </a:p>
        </p:txBody>
      </p:sp>
      <p:graphicFrame>
        <p:nvGraphicFramePr>
          <p:cNvPr id="176174" name="Group 46"/>
          <p:cNvGraphicFramePr>
            <a:graphicFrameLocks noGrp="1"/>
          </p:cNvGraphicFramePr>
          <p:nvPr/>
        </p:nvGraphicFramePr>
        <p:xfrm>
          <a:off x="2438400" y="2057400"/>
          <a:ext cx="5181600" cy="3267076"/>
        </p:xfrm>
        <a:graphic>
          <a:graphicData uri="http://schemas.openxmlformats.org/drawingml/2006/table">
            <a:tbl>
              <a:tblPr/>
              <a:tblGrid>
                <a:gridCol w="51816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99"/>
                          </a:solidFill>
                          <a:effectLst/>
                          <a:latin typeface="Tahoma" pitchFamily="34" charset="0"/>
                        </a:rPr>
                        <a:t>Object methods</a:t>
                      </a:r>
                      <a:endParaRPr kumimoji="0" lang="en-US" sz="2800" b="1"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extLst>
                  <a:ext uri="{0D108BD9-81ED-4DB2-BD59-A6C34878D82A}">
                    <a16:rowId xmlns:a16="http://schemas.microsoft.com/office/drawing/2014/main" val="10000"/>
                  </a:ext>
                </a:extLst>
              </a:tr>
              <a:tr h="1103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extLst>
                  <a:ext uri="{0D108BD9-81ED-4DB2-BD59-A6C34878D82A}">
                    <a16:rowId xmlns:a16="http://schemas.microsoft.com/office/drawing/2014/main" val="10001"/>
                  </a:ext>
                </a:extLst>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FF"/>
                          </a:solidFill>
                          <a:effectLst/>
                          <a:latin typeface="Tahoma" pitchFamily="34" charset="0"/>
                        </a:rPr>
                        <a:t>String methods</a:t>
                      </a:r>
                      <a:endParaRPr kumimoji="0" lang="en-US" sz="2800" b="1"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9810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FF"/>
                          </a:solidFill>
                          <a:effectLst/>
                          <a:latin typeface="Tahoma" pitchFamily="34" charset="0"/>
                        </a:rPr>
                        <a:t>String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bl>
          </a:graphicData>
        </a:graphic>
      </p:graphicFrame>
      <p:sp>
        <p:nvSpPr>
          <p:cNvPr id="23576" name="Text Box 47"/>
          <p:cNvSpPr txBox="1">
            <a:spLocks noChangeArrowheads="1"/>
          </p:cNvSpPr>
          <p:nvPr/>
        </p:nvSpPr>
        <p:spPr bwMode="auto">
          <a:xfrm>
            <a:off x="3048000" y="5638800"/>
            <a:ext cx="4191000" cy="531813"/>
          </a:xfrm>
          <a:prstGeom prst="rect">
            <a:avLst/>
          </a:prstGeom>
          <a:noFill/>
          <a:ln w="12700">
            <a:solidFill>
              <a:schemeClr val="accent2"/>
            </a:solidFill>
            <a:miter lim="800000"/>
            <a:headEnd type="none" w="sm" len="sm"/>
            <a:tailEnd type="none" w="sm" len="sm"/>
          </a:ln>
        </p:spPr>
        <p:txBody>
          <a:bodyPr>
            <a:spAutoFit/>
          </a:bodyPr>
          <a:lstStyle/>
          <a:p>
            <a:r>
              <a:rPr lang="en-US">
                <a:solidFill>
                  <a:srgbClr val="3333FF"/>
                </a:solidFill>
              </a:rPr>
              <a:t>A String is an Object!!</a:t>
            </a:r>
            <a:endParaRPr lang="en-US"/>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4579" name="Rectangle 2"/>
          <p:cNvSpPr>
            <a:spLocks noChangeArrowheads="1"/>
          </p:cNvSpPr>
          <p:nvPr/>
        </p:nvSpPr>
        <p:spPr bwMode="auto">
          <a:xfrm>
            <a:off x="457200" y="609600"/>
            <a:ext cx="6324600" cy="5883275"/>
          </a:xfrm>
          <a:prstGeom prst="rect">
            <a:avLst/>
          </a:prstGeom>
          <a:noFill/>
          <a:ln w="12700">
            <a:noFill/>
            <a:miter lim="800000"/>
            <a:headEnd type="none" w="sm" len="sm"/>
            <a:tailEnd type="none" w="sm" len="sm"/>
          </a:ln>
        </p:spPr>
        <p:txBody>
          <a:bodyPr wrap="none">
            <a:spAutoFit/>
          </a:bodyPr>
          <a:lstStyle/>
          <a:p>
            <a:r>
              <a:rPr lang="en-US" sz="2000" dirty="0"/>
              <a:t>class Monster</a:t>
            </a:r>
          </a:p>
          <a:p>
            <a:r>
              <a:rPr lang="en-US" sz="2000" dirty="0"/>
              <a:t>{</a:t>
            </a:r>
          </a:p>
          <a:p>
            <a:r>
              <a:rPr lang="en-US" sz="2000" dirty="0"/>
              <a:t>  private String </a:t>
            </a:r>
            <a:r>
              <a:rPr lang="en-US" sz="2000" dirty="0" err="1"/>
              <a:t>myName</a:t>
            </a:r>
            <a:r>
              <a:rPr lang="en-US" sz="2000" dirty="0"/>
              <a:t>;</a:t>
            </a:r>
          </a:p>
          <a:p>
            <a:endParaRPr lang="en-US" sz="2000" dirty="0"/>
          </a:p>
          <a:p>
            <a:r>
              <a:rPr lang="en-US" sz="2000" dirty="0"/>
              <a:t>  public Monster() { </a:t>
            </a:r>
          </a:p>
          <a:p>
            <a:r>
              <a:rPr lang="en-US" sz="2000" dirty="0"/>
              <a:t>     </a:t>
            </a:r>
            <a:r>
              <a:rPr lang="en-US" sz="2000" dirty="0" err="1"/>
              <a:t>myName</a:t>
            </a:r>
            <a:r>
              <a:rPr lang="en-US" sz="2000" dirty="0"/>
              <a:t> = "Monster";  </a:t>
            </a:r>
          </a:p>
          <a:p>
            <a:r>
              <a:rPr lang="en-US" sz="2000" dirty="0"/>
              <a:t>  }</a:t>
            </a:r>
          </a:p>
          <a:p>
            <a:r>
              <a:rPr lang="en-US" sz="2000" dirty="0"/>
              <a:t>  public Monster( String name ) {</a:t>
            </a:r>
          </a:p>
          <a:p>
            <a:r>
              <a:rPr lang="en-US" sz="2000" dirty="0"/>
              <a:t>      </a:t>
            </a:r>
            <a:r>
              <a:rPr lang="en-US" sz="2000" dirty="0" err="1"/>
              <a:t>myName</a:t>
            </a:r>
            <a:r>
              <a:rPr lang="en-US" sz="2000" dirty="0"/>
              <a:t> = name;</a:t>
            </a:r>
          </a:p>
          <a:p>
            <a:r>
              <a:rPr lang="en-US" sz="2000" dirty="0"/>
              <a:t>  }</a:t>
            </a:r>
          </a:p>
          <a:p>
            <a:r>
              <a:rPr lang="en-US" sz="2000" dirty="0"/>
              <a:t>  public String </a:t>
            </a:r>
            <a:r>
              <a:rPr lang="en-US" sz="2000" dirty="0" err="1"/>
              <a:t>toString</a:t>
            </a:r>
            <a:r>
              <a:rPr lang="en-US" sz="2000" dirty="0"/>
              <a:t>() {</a:t>
            </a:r>
          </a:p>
          <a:p>
            <a:r>
              <a:rPr lang="en-US" sz="2000" dirty="0"/>
              <a:t>     return </a:t>
            </a:r>
            <a:r>
              <a:rPr lang="en-US" sz="2000" dirty="0">
                <a:latin typeface="Arial" charset="0"/>
              </a:rPr>
              <a:t>"</a:t>
            </a:r>
            <a:r>
              <a:rPr lang="en-US" sz="2000" dirty="0"/>
              <a:t>Monster name :: " + </a:t>
            </a:r>
            <a:r>
              <a:rPr lang="en-US" sz="2000" dirty="0" err="1"/>
              <a:t>myName</a:t>
            </a:r>
            <a:r>
              <a:rPr lang="en-US" sz="2000" dirty="0"/>
              <a:t> + "\n";</a:t>
            </a:r>
          </a:p>
          <a:p>
            <a:r>
              <a:rPr lang="en-US" sz="2000" dirty="0"/>
              <a:t>  }</a:t>
            </a:r>
          </a:p>
          <a:p>
            <a:r>
              <a:rPr lang="en-US" sz="2000" dirty="0"/>
              <a:t>}</a:t>
            </a:r>
          </a:p>
          <a:p>
            <a:endParaRPr lang="en-US" sz="2000" dirty="0"/>
          </a:p>
          <a:p>
            <a:r>
              <a:rPr lang="en-US" sz="2000" dirty="0"/>
              <a:t>class Witch extends Monster</a:t>
            </a:r>
          </a:p>
          <a:p>
            <a:r>
              <a:rPr lang="en-US" sz="2000" dirty="0"/>
              <a:t>{</a:t>
            </a:r>
          </a:p>
          <a:p>
            <a:endParaRPr lang="en-US" sz="2000" dirty="0"/>
          </a:p>
          <a:p>
            <a:r>
              <a:rPr lang="en-US" sz="20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inherittwo.java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Public</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Protected</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Private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8000B5-A357-4D32-9CA2-7BEB6D524B8D}"/>
              </a:ext>
            </a:extLst>
          </p:cNvPr>
          <p:cNvSpPr>
            <a:spLocks noGrp="1"/>
          </p:cNvSpPr>
          <p:nvPr>
            <p:ph type="ftr" sz="quarter" idx="12"/>
          </p:nvPr>
        </p:nvSpPr>
        <p:spPr/>
        <p:txBody>
          <a:bodyPr/>
          <a:lstStyle/>
          <a:p>
            <a:pPr>
              <a:defRPr/>
            </a:pPr>
            <a:endParaRPr lang="en-US"/>
          </a:p>
          <a:p>
            <a:pPr>
              <a:defRPr/>
            </a:pPr>
            <a:endParaRPr lang="en-US"/>
          </a:p>
          <a:p>
            <a:pPr>
              <a:defRPr/>
            </a:pPr>
            <a:endParaRPr lang="en-US"/>
          </a:p>
          <a:p>
            <a:pPr>
              <a:defRPr/>
            </a:pPr>
            <a:r>
              <a:rPr lang="en-US"/>
              <a:t>© A+ Computer Science  -  www.apluscompsci.com</a:t>
            </a:r>
          </a:p>
        </p:txBody>
      </p:sp>
      <p:pic>
        <p:nvPicPr>
          <p:cNvPr id="3" name="Picture 2">
            <a:extLst>
              <a:ext uri="{FF2B5EF4-FFF2-40B4-BE49-F238E27FC236}">
                <a16:creationId xmlns:a16="http://schemas.microsoft.com/office/drawing/2014/main" id="{B9B4DC62-53DA-470A-AEAA-2B3AF86E3314}"/>
              </a:ext>
            </a:extLst>
          </p:cNvPr>
          <p:cNvPicPr>
            <a:picLocks noChangeAspect="1"/>
          </p:cNvPicPr>
          <p:nvPr/>
        </p:nvPicPr>
        <p:blipFill>
          <a:blip r:embed="rId2"/>
          <a:stretch>
            <a:fillRect/>
          </a:stretch>
        </p:blipFill>
        <p:spPr>
          <a:xfrm>
            <a:off x="0" y="1771185"/>
            <a:ext cx="9144000" cy="3315629"/>
          </a:xfrm>
          <a:prstGeom prst="rect">
            <a:avLst/>
          </a:prstGeom>
        </p:spPr>
      </p:pic>
      <p:sp>
        <p:nvSpPr>
          <p:cNvPr id="4" name="TextBox 3">
            <a:extLst>
              <a:ext uri="{FF2B5EF4-FFF2-40B4-BE49-F238E27FC236}">
                <a16:creationId xmlns:a16="http://schemas.microsoft.com/office/drawing/2014/main" id="{2739D664-DB8F-4056-A4F7-93A62A03B33F}"/>
              </a:ext>
            </a:extLst>
          </p:cNvPr>
          <p:cNvSpPr txBox="1"/>
          <p:nvPr/>
        </p:nvSpPr>
        <p:spPr>
          <a:xfrm>
            <a:off x="1066800" y="228600"/>
            <a:ext cx="7315200" cy="861774"/>
          </a:xfrm>
          <a:prstGeom prst="rect">
            <a:avLst/>
          </a:prstGeom>
          <a:noFill/>
        </p:spPr>
        <p:txBody>
          <a:bodyPr wrap="square" rtlCol="0">
            <a:spAutoFit/>
          </a:bodyPr>
          <a:lstStyle/>
          <a:p>
            <a:r>
              <a:rPr lang="en-US" sz="5000" dirty="0"/>
              <a:t>THE CHART</a:t>
            </a:r>
          </a:p>
        </p:txBody>
      </p:sp>
    </p:spTree>
    <p:extLst>
      <p:ext uri="{BB962C8B-B14F-4D97-AF65-F5344CB8AC3E}">
        <p14:creationId xmlns:p14="http://schemas.microsoft.com/office/powerpoint/2010/main" val="17238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82978" name="Rectangle 2"/>
          <p:cNvSpPr>
            <a:spLocks noChangeArrowheads="1"/>
          </p:cNvSpPr>
          <p:nvPr/>
        </p:nvSpPr>
        <p:spPr bwMode="auto">
          <a:xfrm>
            <a:off x="685800" y="1752600"/>
            <a:ext cx="7523163" cy="3749675"/>
          </a:xfrm>
          <a:prstGeom prst="rect">
            <a:avLst/>
          </a:prstGeom>
          <a:noFill/>
          <a:ln w="9525">
            <a:noFill/>
            <a:miter lim="800000"/>
            <a:headEnd/>
            <a:tailEnd/>
          </a:ln>
        </p:spPr>
        <p:txBody>
          <a:bodyPr wrap="none" lIns="92075" tIns="46038" rIns="92075" bIns="46038">
            <a:spAutoFit/>
          </a:bodyPr>
          <a:lstStyle/>
          <a:p>
            <a:r>
              <a:rPr lang="en-US" sz="4000">
                <a:latin typeface="Arial" charset="0"/>
              </a:rPr>
              <a:t>All members defined as public</a:t>
            </a:r>
          </a:p>
          <a:p>
            <a:r>
              <a:rPr lang="en-US" sz="4000">
                <a:latin typeface="Arial" charset="0"/>
              </a:rPr>
              <a:t>can be accessed by members</a:t>
            </a:r>
          </a:p>
          <a:p>
            <a:r>
              <a:rPr lang="en-US" sz="4000">
                <a:latin typeface="Arial" charset="0"/>
              </a:rPr>
              <a:t>of the super class, sub class,</a:t>
            </a:r>
          </a:p>
          <a:p>
            <a:r>
              <a:rPr lang="en-US" sz="4000">
                <a:latin typeface="Arial" charset="0"/>
              </a:rPr>
              <a:t>or any other class.</a:t>
            </a:r>
          </a:p>
          <a:p>
            <a:endParaRPr lang="en-US" sz="4000">
              <a:latin typeface="Arial" charset="0"/>
            </a:endParaRPr>
          </a:p>
          <a:p>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Public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8675" name="Rectangle 2"/>
          <p:cNvSpPr>
            <a:spLocks noChangeArrowheads="1"/>
          </p:cNvSpPr>
          <p:nvPr/>
        </p:nvSpPr>
        <p:spPr bwMode="auto">
          <a:xfrm>
            <a:off x="685800" y="1524000"/>
            <a:ext cx="7837488"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protected can be accessed</a:t>
            </a:r>
          </a:p>
          <a:p>
            <a:r>
              <a:rPr lang="en-US" sz="4000">
                <a:latin typeface="Arial" charset="0"/>
              </a:rPr>
              <a:t>by members of the super class</a:t>
            </a:r>
          </a:p>
          <a:p>
            <a:r>
              <a:rPr lang="en-US" sz="4000">
                <a:latin typeface="Arial" charset="0"/>
              </a:rPr>
              <a:t>and sub class and any other</a:t>
            </a:r>
          </a:p>
          <a:p>
            <a:r>
              <a:rPr lang="en-US" sz="4000">
                <a:latin typeface="Arial" charset="0"/>
              </a:rPr>
              <a:t>class in the same package.</a:t>
            </a:r>
          </a:p>
          <a:p>
            <a:endParaRPr lang="en-US" sz="4000">
              <a:latin typeface="Arial" charset="0"/>
            </a:endParaRPr>
          </a:p>
          <a:p>
            <a:r>
              <a:rPr lang="en-US" sz="4000">
                <a:latin typeface="Arial" charset="0"/>
              </a:rPr>
              <a:t>Protected is commonly referred</a:t>
            </a:r>
          </a:p>
          <a:p>
            <a:r>
              <a:rPr lang="en-US" sz="4000">
                <a:latin typeface="Arial" charset="0"/>
              </a:rPr>
              <a:t>to as package public.</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Protected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9699" name="Rectangle 2"/>
          <p:cNvSpPr>
            <a:spLocks noChangeArrowheads="1"/>
          </p:cNvSpPr>
          <p:nvPr/>
        </p:nvSpPr>
        <p:spPr bwMode="auto">
          <a:xfrm>
            <a:off x="762000" y="1524000"/>
            <a:ext cx="8175625"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private can only be accessed</a:t>
            </a:r>
          </a:p>
          <a:p>
            <a:r>
              <a:rPr lang="en-US" sz="4000">
                <a:latin typeface="Arial" charset="0"/>
              </a:rPr>
              <a:t>by members of the class where</a:t>
            </a:r>
          </a:p>
          <a:p>
            <a:r>
              <a:rPr lang="en-US" sz="4000">
                <a:latin typeface="Arial" charset="0"/>
              </a:rPr>
              <a:t>they are defined.</a:t>
            </a:r>
          </a:p>
          <a:p>
            <a:endParaRPr lang="en-US" sz="4000">
              <a:latin typeface="Arial" charset="0"/>
            </a:endParaRPr>
          </a:p>
          <a:p>
            <a:r>
              <a:rPr lang="en-US" sz="4000">
                <a:latin typeface="Arial" charset="0"/>
              </a:rPr>
              <a:t>Private members may not be</a:t>
            </a:r>
          </a:p>
          <a:p>
            <a:r>
              <a:rPr lang="en-US" sz="4000">
                <a:latin typeface="Arial" charset="0"/>
              </a:rPr>
              <a:t>accessed directly by sub classes</a:t>
            </a:r>
          </a:p>
          <a:p>
            <a:r>
              <a:rPr lang="en-US" sz="4000">
                <a:latin typeface="Arial" charset="0"/>
              </a:rPr>
              <a:t>or by other 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Private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0724" name="Rectangle 4"/>
          <p:cNvSpPr>
            <a:spLocks noChangeArrowheads="1"/>
          </p:cNvSpPr>
          <p:nvPr/>
        </p:nvSpPr>
        <p:spPr bwMode="auto">
          <a:xfrm>
            <a:off x="381000" y="1497013"/>
            <a:ext cx="8382000" cy="5035550"/>
          </a:xfrm>
          <a:prstGeom prst="rect">
            <a:avLst/>
          </a:prstGeom>
          <a:noFill/>
          <a:ln w="12700">
            <a:noFill/>
            <a:miter lim="800000"/>
            <a:headEnd type="none" w="sm" len="sm"/>
            <a:tailEnd type="none" w="sm" len="sm"/>
          </a:ln>
        </p:spPr>
        <p:txBody>
          <a:bodyPr>
            <a:spAutoFit/>
          </a:bodyPr>
          <a:lstStyle/>
          <a:p>
            <a:r>
              <a:rPr lang="en-US" sz="3600">
                <a:latin typeface="Arial" charset="0"/>
              </a:rPr>
              <a:t>Information hiding is a big part of good design.   Information hiding is demonstrated with inheritance in that super class code is written, tested, and then tucked away.  Sub classes can be written using the super class methods with no real concern for the implementation details in the super class methods.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Information Hiding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533400" y="2895600"/>
            <a:ext cx="77724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pubprotpriv.java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5363" name="Text Box 2"/>
          <p:cNvSpPr txBox="1">
            <a:spLocks noChangeArrowheads="1"/>
          </p:cNvSpPr>
          <p:nvPr/>
        </p:nvSpPr>
        <p:spPr bwMode="auto">
          <a:xfrm>
            <a:off x="1295400" y="1676400"/>
            <a:ext cx="6400800" cy="3503613"/>
          </a:xfrm>
          <a:prstGeom prst="rect">
            <a:avLst/>
          </a:prstGeom>
          <a:noFill/>
          <a:ln w="12700">
            <a:noFill/>
            <a:miter lim="800000"/>
            <a:headEnd type="none" w="sm" len="sm"/>
            <a:tailEnd type="none" w="sm" len="sm"/>
          </a:ln>
        </p:spPr>
        <p:txBody>
          <a:bodyPr>
            <a:spAutoFit/>
          </a:bodyPr>
          <a:lstStyle/>
          <a:p>
            <a:r>
              <a:rPr lang="en-US" sz="3200"/>
              <a:t>A Mammal is an Animal.</a:t>
            </a:r>
          </a:p>
          <a:p>
            <a:r>
              <a:rPr lang="en-US" sz="3200"/>
              <a:t>A Dog is a Mammal.</a:t>
            </a:r>
          </a:p>
          <a:p>
            <a:r>
              <a:rPr lang="en-US" sz="3200"/>
              <a:t>Old Yeller is a Dog.</a:t>
            </a:r>
          </a:p>
          <a:p>
            <a:endParaRPr lang="en-US" sz="3200"/>
          </a:p>
          <a:p>
            <a:r>
              <a:rPr lang="en-US" sz="3200"/>
              <a:t>A Bird is an Animal.</a:t>
            </a:r>
          </a:p>
          <a:p>
            <a:r>
              <a:rPr lang="en-US" sz="3200"/>
              <a:t>A Chicken is a Bird.</a:t>
            </a:r>
          </a:p>
          <a:p>
            <a:r>
              <a:rPr lang="en-US" sz="3200">
                <a:hlinkClick r:id="rId3"/>
              </a:rPr>
              <a:t>Foghorn Leghorn </a:t>
            </a:r>
            <a:r>
              <a:rPr lang="en-US" sz="3200"/>
              <a:t>is a Chicken.</a:t>
            </a:r>
          </a:p>
        </p:txBody>
      </p:sp>
      <p:sp>
        <p:nvSpPr>
          <p:cNvPr id="15365" name="Text Box 4"/>
          <p:cNvSpPr txBox="1">
            <a:spLocks noChangeArrowheads="1"/>
          </p:cNvSpPr>
          <p:nvPr/>
        </p:nvSpPr>
        <p:spPr bwMode="auto">
          <a:xfrm>
            <a:off x="1143000" y="5562600"/>
            <a:ext cx="6870700"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is a</a:t>
            </a:r>
            <a:r>
              <a:rPr lang="en-US">
                <a:solidFill>
                  <a:schemeClr val="accent2"/>
                </a:solidFill>
              </a:rPr>
              <a:t>    Y  –  X is an extension of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p>
        </p:txBody>
      </p:sp>
      <p:pic>
        <p:nvPicPr>
          <p:cNvPr id="1026" name="Picture 2"/>
          <p:cNvPicPr>
            <a:picLocks noChangeAspect="1" noChangeArrowheads="1"/>
          </p:cNvPicPr>
          <p:nvPr/>
        </p:nvPicPr>
        <p:blipFill>
          <a:blip r:embed="rId4" cstate="print"/>
          <a:srcRect/>
          <a:stretch>
            <a:fillRect/>
          </a:stretch>
        </p:blipFill>
        <p:spPr bwMode="auto">
          <a:xfrm>
            <a:off x="6096000" y="2209800"/>
            <a:ext cx="2514600" cy="215829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this</a:t>
            </a:r>
            <a:br>
              <a:rPr lang="en-US" sz="7200" dirty="0">
                <a:ln w="11430">
                  <a:solidFill>
                    <a:srgbClr val="FFFF00"/>
                  </a:solidFill>
                </a:ln>
                <a:solidFill>
                  <a:srgbClr val="0066FF"/>
                </a:solidFill>
                <a:effectLst>
                  <a:outerShdw blurRad="50800" dist="39000" dir="5460000" algn="tl">
                    <a:srgbClr val="000000">
                      <a:alpha val="38000"/>
                    </a:srgbClr>
                  </a:outerShdw>
                </a:effectLst>
              </a:rPr>
            </a:br>
            <a:r>
              <a:rPr lang="en-US" sz="7200" dirty="0">
                <a:ln w="11430">
                  <a:solidFill>
                    <a:srgbClr val="FFFF00"/>
                  </a:solidFill>
                </a:ln>
                <a:solidFill>
                  <a:srgbClr val="0066FF"/>
                </a:solidFill>
                <a:effectLst>
                  <a:outerShdw blurRad="50800" dist="39000" dir="5460000" algn="tl">
                    <a:srgbClr val="000000">
                      <a:alpha val="38000"/>
                    </a:srgbClr>
                  </a:outerShdw>
                </a:effectLst>
              </a:rPr>
              <a:t>super</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2772" name="Text Box 3"/>
          <p:cNvSpPr txBox="1">
            <a:spLocks noChangeArrowheads="1"/>
          </p:cNvSpPr>
          <p:nvPr/>
        </p:nvSpPr>
        <p:spPr bwMode="auto">
          <a:xfrm>
            <a:off x="609600" y="2133600"/>
            <a:ext cx="8077200" cy="37496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this </a:t>
            </a:r>
            <a:r>
              <a:rPr lang="en-US" sz="4000">
                <a:latin typeface="Arial" charset="0"/>
              </a:rPr>
              <a:t>– refers to the object/class</a:t>
            </a:r>
          </a:p>
          <a:p>
            <a:r>
              <a:rPr lang="en-US" sz="4000">
                <a:latin typeface="Arial" charset="0"/>
              </a:rPr>
              <a:t>	  you are working in </a:t>
            </a:r>
          </a:p>
          <a:p>
            <a:endParaRPr lang="en-US" sz="4000">
              <a:latin typeface="Arial" charset="0"/>
            </a:endParaRPr>
          </a:p>
          <a:p>
            <a:r>
              <a:rPr lang="en-US" sz="4000">
                <a:solidFill>
                  <a:srgbClr val="FF0000"/>
                </a:solidFill>
                <a:latin typeface="Arial" charset="0"/>
              </a:rPr>
              <a:t>this</a:t>
            </a:r>
            <a:r>
              <a:rPr lang="en-US" sz="4000">
                <a:latin typeface="Arial" charset="0"/>
              </a:rPr>
              <a:t>.toString( );</a:t>
            </a:r>
          </a:p>
          <a:p>
            <a:r>
              <a:rPr lang="en-US" sz="4000">
                <a:solidFill>
                  <a:srgbClr val="FF0000"/>
                </a:solidFill>
                <a:latin typeface="Arial" charset="0"/>
              </a:rPr>
              <a:t>this</a:t>
            </a:r>
            <a:r>
              <a:rPr lang="en-US" sz="4000">
                <a:latin typeface="Arial" charset="0"/>
              </a:rPr>
              <a:t>.x = 1524;</a:t>
            </a:r>
          </a:p>
          <a:p>
            <a:r>
              <a:rPr lang="en-US" sz="4000">
                <a:solidFill>
                  <a:srgbClr val="FF0000"/>
                </a:solidFill>
                <a:latin typeface="Arial" charset="0"/>
              </a:rPr>
              <a:t>this</a:t>
            </a:r>
            <a:r>
              <a:rPr lang="en-US" sz="4000">
                <a:solidFill>
                  <a:schemeClr val="tx2"/>
                </a:solidFill>
                <a:latin typeface="Arial" charset="0"/>
              </a:rPr>
              <a:t>( );</a:t>
            </a:r>
            <a:r>
              <a:rPr lang="en-US" sz="4000">
                <a:solidFill>
                  <a:srgbClr val="FF0000"/>
                </a:solidFill>
                <a:latin typeface="Arial" charset="0"/>
              </a:rPr>
              <a:t>    </a:t>
            </a:r>
            <a:endParaRPr lang="en-US" sz="4000">
              <a:latin typeface="Arial" charset="0"/>
            </a:endParaRPr>
          </a:p>
        </p:txBody>
      </p:sp>
      <p:sp>
        <p:nvSpPr>
          <p:cNvPr id="32773" name="Text Box 4"/>
          <p:cNvSpPr txBox="1">
            <a:spLocks noChangeArrowheads="1"/>
          </p:cNvSpPr>
          <p:nvPr/>
        </p:nvSpPr>
        <p:spPr bwMode="auto">
          <a:xfrm>
            <a:off x="2362200" y="54102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a constructor of this class</a:t>
            </a:r>
            <a:endParaRPr lang="en-US" sz="2000"/>
          </a:p>
        </p:txBody>
      </p:sp>
      <p:sp>
        <p:nvSpPr>
          <p:cNvPr id="32774" name="Text Box 5"/>
          <p:cNvSpPr txBox="1">
            <a:spLocks noChangeArrowheads="1"/>
          </p:cNvSpPr>
          <p:nvPr/>
        </p:nvSpPr>
        <p:spPr bwMode="auto">
          <a:xfrm>
            <a:off x="4419600" y="41910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the toString of this class</a:t>
            </a:r>
            <a:endParaRPr lang="en-US" sz="20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3795" name="Text Box 2"/>
          <p:cNvSpPr txBox="1">
            <a:spLocks noChangeArrowheads="1"/>
          </p:cNvSpPr>
          <p:nvPr/>
        </p:nvSpPr>
        <p:spPr bwMode="auto">
          <a:xfrm>
            <a:off x="457200" y="246063"/>
            <a:ext cx="6078538" cy="6070600"/>
          </a:xfrm>
          <a:prstGeom prst="rect">
            <a:avLst/>
          </a:prstGeom>
          <a:noFill/>
          <a:ln w="12700">
            <a:noFill/>
            <a:miter lim="800000"/>
            <a:headEnd type="none" w="sm" len="sm"/>
            <a:tailEnd type="none" w="sm" len="sm"/>
          </a:ln>
        </p:spPr>
        <p:txBody>
          <a:bodyPr wrap="none">
            <a:spAutoFit/>
          </a:bodyPr>
          <a:lstStyle/>
          <a:p>
            <a:r>
              <a:rPr lang="en-US" dirty="0"/>
              <a:t>class Monster</a:t>
            </a:r>
          </a:p>
          <a:p>
            <a:r>
              <a:rPr lang="en-US" dirty="0"/>
              <a:t>{</a:t>
            </a:r>
          </a:p>
          <a:p>
            <a:r>
              <a:rPr lang="en-US" dirty="0"/>
              <a:t>  private String </a:t>
            </a:r>
            <a:r>
              <a:rPr lang="en-US" dirty="0" err="1"/>
              <a:t>myName</a:t>
            </a:r>
            <a:r>
              <a:rPr lang="en-US" dirty="0"/>
              <a:t>;</a:t>
            </a:r>
          </a:p>
          <a:p>
            <a:endParaRPr lang="en-US" dirty="0"/>
          </a:p>
          <a:p>
            <a:r>
              <a:rPr lang="en-US" dirty="0"/>
              <a:t>  public Monster() { </a:t>
            </a:r>
          </a:p>
          <a:p>
            <a:r>
              <a:rPr lang="en-US" dirty="0"/>
              <a:t>     </a:t>
            </a:r>
            <a:r>
              <a:rPr lang="en-US" dirty="0">
                <a:solidFill>
                  <a:schemeClr val="accent2"/>
                </a:solidFill>
              </a:rPr>
              <a:t>this(</a:t>
            </a:r>
            <a:r>
              <a:rPr lang="en-US" dirty="0"/>
              <a:t>"Monster"</a:t>
            </a:r>
            <a:r>
              <a:rPr lang="en-US" dirty="0">
                <a:solidFill>
                  <a:schemeClr val="accent2"/>
                </a:solidFill>
              </a:rPr>
              <a:t>)</a:t>
            </a:r>
            <a:r>
              <a:rPr lang="en-US" dirty="0"/>
              <a:t>;  </a:t>
            </a:r>
          </a:p>
          <a:p>
            <a:r>
              <a:rPr lang="en-US" dirty="0"/>
              <a:t>  }</a:t>
            </a:r>
          </a:p>
          <a:p>
            <a:r>
              <a:rPr lang="en-US" dirty="0"/>
              <a:t>  public Monster( String name ) {</a:t>
            </a:r>
          </a:p>
          <a:p>
            <a:r>
              <a:rPr lang="en-US" dirty="0"/>
              <a:t>      </a:t>
            </a:r>
            <a:r>
              <a:rPr lang="en-US" dirty="0" err="1"/>
              <a:t>myName</a:t>
            </a:r>
            <a:r>
              <a:rPr lang="en-US" dirty="0"/>
              <a:t> = name;</a:t>
            </a:r>
          </a:p>
          <a:p>
            <a:r>
              <a:rPr lang="en-US" dirty="0"/>
              <a:t>  }</a:t>
            </a:r>
          </a:p>
          <a:p>
            <a:r>
              <a:rPr lang="en-US" dirty="0"/>
              <a:t>  public String </a:t>
            </a:r>
            <a:r>
              <a:rPr lang="en-US" dirty="0" err="1"/>
              <a:t>toString</a:t>
            </a:r>
            <a:r>
              <a:rPr lang="en-US" dirty="0"/>
              <a:t>() {</a:t>
            </a:r>
          </a:p>
          <a:p>
            <a:r>
              <a:rPr lang="en-US" dirty="0"/>
              <a:t>     return </a:t>
            </a:r>
            <a:r>
              <a:rPr lang="en-US" dirty="0" err="1"/>
              <a:t>myName</a:t>
            </a:r>
            <a:r>
              <a:rPr lang="en-US" dirty="0"/>
              <a:t> + "\n";</a:t>
            </a:r>
          </a:p>
          <a:p>
            <a:r>
              <a:rPr lang="en-US" dirty="0"/>
              <a:t>  }</a:t>
            </a:r>
          </a:p>
          <a:p>
            <a:r>
              <a:rPr lang="en-US" dirty="0"/>
              <a:t>}</a:t>
            </a:r>
          </a:p>
        </p:txBody>
      </p:sp>
      <p:sp>
        <p:nvSpPr>
          <p:cNvPr id="33797" name="Text Box 4"/>
          <p:cNvSpPr txBox="1">
            <a:spLocks noChangeArrowheads="1"/>
          </p:cNvSpPr>
          <p:nvPr/>
        </p:nvSpPr>
        <p:spPr bwMode="auto">
          <a:xfrm>
            <a:off x="4495800" y="2438400"/>
            <a:ext cx="33528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Monster(name)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5844" name="Text Box 3"/>
          <p:cNvSpPr txBox="1">
            <a:spLocks noChangeArrowheads="1"/>
          </p:cNvSpPr>
          <p:nvPr/>
        </p:nvSpPr>
        <p:spPr bwMode="auto">
          <a:xfrm>
            <a:off x="457200" y="1676400"/>
            <a:ext cx="8382000" cy="49688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super</a:t>
            </a:r>
            <a:r>
              <a:rPr lang="en-US" sz="4000">
                <a:latin typeface="Arial" charset="0"/>
              </a:rPr>
              <a:t> – refers to the parent class</a:t>
            </a:r>
          </a:p>
          <a:p>
            <a:r>
              <a:rPr lang="en-US" sz="4000">
                <a:latin typeface="Arial" charset="0"/>
              </a:rPr>
              <a:t>      </a:t>
            </a:r>
          </a:p>
          <a:p>
            <a:r>
              <a:rPr lang="en-US" sz="4000">
                <a:solidFill>
                  <a:srgbClr val="FF0000"/>
                </a:solidFill>
                <a:latin typeface="Arial" charset="0"/>
              </a:rPr>
              <a:t>super</a:t>
            </a:r>
            <a:r>
              <a:rPr lang="en-US" sz="4000">
                <a:latin typeface="Arial" charset="0"/>
              </a:rPr>
              <a:t>.toString( );    </a:t>
            </a:r>
            <a:endParaRPr lang="en-US" sz="2400">
              <a:latin typeface="Arial" charset="0"/>
            </a:endParaRPr>
          </a:p>
          <a:p>
            <a:r>
              <a:rPr lang="en-US" sz="4000">
                <a:solidFill>
                  <a:srgbClr val="FF0000"/>
                </a:solidFill>
                <a:latin typeface="Arial" charset="0"/>
              </a:rPr>
              <a:t>super.super</a:t>
            </a:r>
            <a:r>
              <a:rPr lang="en-US" sz="4000">
                <a:latin typeface="Arial" charset="0"/>
              </a:rPr>
              <a:t>.toString();  </a:t>
            </a:r>
            <a:endParaRPr lang="en-US" sz="2400">
              <a:latin typeface="Arial" charset="0"/>
            </a:endParaRPr>
          </a:p>
          <a:p>
            <a:endParaRPr lang="en-US" sz="4000">
              <a:latin typeface="Arial" charset="0"/>
            </a:endParaRPr>
          </a:p>
          <a:p>
            <a:r>
              <a:rPr lang="en-US" sz="4000">
                <a:solidFill>
                  <a:srgbClr val="FF0000"/>
                </a:solidFill>
                <a:latin typeface="Arial" charset="0"/>
              </a:rPr>
              <a:t>super</a:t>
            </a:r>
            <a:r>
              <a:rPr lang="en-US" sz="4000">
                <a:latin typeface="Arial" charset="0"/>
              </a:rPr>
              <a:t>( ); </a:t>
            </a:r>
          </a:p>
          <a:p>
            <a:r>
              <a:rPr lang="en-US" sz="4000">
                <a:solidFill>
                  <a:srgbClr val="FF0000"/>
                </a:solidFill>
                <a:latin typeface="Arial" charset="0"/>
              </a:rPr>
              <a:t>super</a:t>
            </a:r>
            <a:r>
              <a:rPr lang="en-US" sz="4000">
                <a:latin typeface="Arial" charset="0"/>
              </a:rPr>
              <a:t>("elmo", 6);</a:t>
            </a:r>
          </a:p>
          <a:p>
            <a:endParaRPr lang="en-US" sz="4000">
              <a:latin typeface="Arial" charset="0"/>
            </a:endParaRPr>
          </a:p>
        </p:txBody>
      </p:sp>
      <p:sp>
        <p:nvSpPr>
          <p:cNvPr id="35845" name="Text Box 4"/>
          <p:cNvSpPr txBox="1">
            <a:spLocks noChangeArrowheads="1"/>
          </p:cNvSpPr>
          <p:nvPr/>
        </p:nvSpPr>
        <p:spPr bwMode="auto">
          <a:xfrm>
            <a:off x="6248400" y="3657600"/>
            <a:ext cx="18288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illegal</a:t>
            </a:r>
          </a:p>
        </p:txBody>
      </p:sp>
      <p:sp>
        <p:nvSpPr>
          <p:cNvPr id="35846" name="Text Box 5"/>
          <p:cNvSpPr txBox="1">
            <a:spLocks noChangeArrowheads="1"/>
          </p:cNvSpPr>
          <p:nvPr/>
        </p:nvSpPr>
        <p:spPr bwMode="auto">
          <a:xfrm>
            <a:off x="5029200" y="2971800"/>
            <a:ext cx="15240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legal</a:t>
            </a:r>
          </a:p>
        </p:txBody>
      </p:sp>
      <p:sp>
        <p:nvSpPr>
          <p:cNvPr id="35847" name="Text Box 6"/>
          <p:cNvSpPr txBox="1">
            <a:spLocks noChangeArrowheads="1"/>
          </p:cNvSpPr>
          <p:nvPr/>
        </p:nvSpPr>
        <p:spPr bwMode="auto">
          <a:xfrm>
            <a:off x="4876800" y="5562600"/>
            <a:ext cx="34290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constructor call</a:t>
            </a:r>
            <a:endParaRPr lang="en-US" sz="2000"/>
          </a:p>
        </p:txBody>
      </p:sp>
      <p:sp>
        <p:nvSpPr>
          <p:cNvPr id="35848" name="Text Box 7"/>
          <p:cNvSpPr txBox="1">
            <a:spLocks noChangeArrowheads="1"/>
          </p:cNvSpPr>
          <p:nvPr/>
        </p:nvSpPr>
        <p:spPr bwMode="auto">
          <a:xfrm>
            <a:off x="2743200" y="4876800"/>
            <a:ext cx="47244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default constructor call</a:t>
            </a:r>
            <a:endParaRPr lang="en-US" sz="20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super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6867" name="Text Box 2"/>
          <p:cNvSpPr txBox="1">
            <a:spLocks noChangeArrowheads="1"/>
          </p:cNvSpPr>
          <p:nvPr/>
        </p:nvSpPr>
        <p:spPr bwMode="auto">
          <a:xfrm>
            <a:off x="457200" y="304800"/>
            <a:ext cx="7151688" cy="6299200"/>
          </a:xfrm>
          <a:prstGeom prst="rect">
            <a:avLst/>
          </a:prstGeom>
          <a:noFill/>
          <a:ln w="12700">
            <a:noFill/>
            <a:miter lim="800000"/>
            <a:headEnd type="none" w="sm" len="sm"/>
            <a:tailEnd type="none" w="sm" len="sm"/>
          </a:ln>
        </p:spPr>
        <p:txBody>
          <a:bodyPr wrap="none">
            <a:spAutoFit/>
          </a:bodyPr>
          <a:lstStyle/>
          <a:p>
            <a:r>
              <a:rPr lang="en-US" sz="2400">
                <a:latin typeface="Arial" charset="0"/>
              </a:rPr>
              <a:t>class Skeleton extends Monster</a:t>
            </a:r>
          </a:p>
          <a:p>
            <a:r>
              <a:rPr lang="en-US" sz="2400">
                <a:latin typeface="Arial" charset="0"/>
              </a:rPr>
              <a:t>{</a:t>
            </a:r>
          </a:p>
          <a:p>
            <a:r>
              <a:rPr lang="en-US" sz="2400">
                <a:latin typeface="Arial" charset="0"/>
              </a:rPr>
              <a:t>   private double </a:t>
            </a:r>
            <a:r>
              <a:rPr lang="en-US" sz="2400">
                <a:solidFill>
                  <a:srgbClr val="FF0000"/>
                </a:solidFill>
                <a:latin typeface="Arial" charset="0"/>
              </a:rPr>
              <a:t>speed</a:t>
            </a:r>
            <a:r>
              <a:rPr lang="en-US" sz="2400">
                <a:latin typeface="Arial" charset="0"/>
              </a:rPr>
              <a:t>;</a:t>
            </a:r>
          </a:p>
          <a:p>
            <a:endParaRPr lang="en-US" sz="2400">
              <a:latin typeface="Arial" charset="0"/>
            </a:endParaRPr>
          </a:p>
          <a:p>
            <a:r>
              <a:rPr lang="en-US" sz="2400">
                <a:latin typeface="Arial" charset="0"/>
              </a:rPr>
              <a:t>   public Skeleton( ) {  </a:t>
            </a:r>
          </a:p>
          <a:p>
            <a:r>
              <a:rPr lang="en-US" sz="2400">
                <a:solidFill>
                  <a:srgbClr val="FF0000"/>
                </a:solidFill>
                <a:latin typeface="Arial" charset="0"/>
              </a:rPr>
              <a:t>      speed</a:t>
            </a:r>
            <a:r>
              <a:rPr lang="en-US" sz="2400">
                <a:latin typeface="Arial" charset="0"/>
              </a:rPr>
              <a:t>=100;</a:t>
            </a:r>
          </a:p>
          <a:p>
            <a:r>
              <a:rPr lang="en-US" sz="2400">
                <a:latin typeface="Arial" charset="0"/>
              </a:rPr>
              <a:t>   }</a:t>
            </a:r>
          </a:p>
          <a:p>
            <a:endParaRPr lang="en-US" sz="2400">
              <a:latin typeface="Arial" charset="0"/>
            </a:endParaRPr>
          </a:p>
          <a:p>
            <a:r>
              <a:rPr lang="en-US" sz="2400">
                <a:latin typeface="Arial" charset="0"/>
              </a:rPr>
              <a:t>   public Skeleton( String name, double speed ) {</a:t>
            </a:r>
          </a:p>
          <a:p>
            <a:r>
              <a:rPr lang="en-US" sz="2400">
                <a:latin typeface="Arial" charset="0"/>
              </a:rPr>
              <a:t>      </a:t>
            </a:r>
            <a:r>
              <a:rPr lang="en-US" sz="2400">
                <a:solidFill>
                  <a:srgbClr val="0000FF"/>
                </a:solidFill>
                <a:latin typeface="Arial" charset="0"/>
              </a:rPr>
              <a:t>super</a:t>
            </a:r>
            <a:r>
              <a:rPr lang="en-US" sz="2400">
                <a:latin typeface="Arial" charset="0"/>
              </a:rPr>
              <a:t>(name); </a:t>
            </a:r>
          </a:p>
          <a:p>
            <a:r>
              <a:rPr lang="en-US" sz="2400">
                <a:latin typeface="Arial" charset="0"/>
              </a:rPr>
              <a:t>      </a:t>
            </a:r>
            <a:r>
              <a:rPr lang="en-US" sz="2400">
                <a:solidFill>
                  <a:schemeClr val="accent2"/>
                </a:solidFill>
                <a:latin typeface="Arial" charset="0"/>
              </a:rPr>
              <a:t>this.</a:t>
            </a:r>
            <a:r>
              <a:rPr lang="en-US" sz="2400">
                <a:solidFill>
                  <a:srgbClr val="FF0000"/>
                </a:solidFill>
                <a:latin typeface="Arial" charset="0"/>
              </a:rPr>
              <a:t>speed</a:t>
            </a:r>
            <a:r>
              <a:rPr lang="en-US" sz="2400">
                <a:latin typeface="Arial" charset="0"/>
              </a:rPr>
              <a:t>=speed;</a:t>
            </a:r>
          </a:p>
          <a:p>
            <a:r>
              <a:rPr lang="en-US" sz="2400">
                <a:latin typeface="Arial" charset="0"/>
              </a:rPr>
              <a:t>   }</a:t>
            </a:r>
          </a:p>
          <a:p>
            <a:endParaRPr lang="en-US" sz="2400">
              <a:latin typeface="Arial" charset="0"/>
            </a:endParaRPr>
          </a:p>
          <a:p>
            <a:r>
              <a:rPr lang="en-US" sz="2400">
                <a:latin typeface="Arial" charset="0"/>
              </a:rPr>
              <a:t>   public String toString( ) {</a:t>
            </a:r>
          </a:p>
          <a:p>
            <a:r>
              <a:rPr lang="en-US" sz="2400">
                <a:latin typeface="Arial" charset="0"/>
              </a:rPr>
              <a:t>      return </a:t>
            </a:r>
            <a:r>
              <a:rPr lang="en-US" sz="2400">
                <a:solidFill>
                  <a:srgbClr val="0000FF"/>
                </a:solidFill>
                <a:latin typeface="Arial" charset="0"/>
              </a:rPr>
              <a:t>super</a:t>
            </a:r>
            <a:r>
              <a:rPr lang="en-US" sz="2400">
                <a:latin typeface="Arial" charset="0"/>
              </a:rPr>
              <a:t>.toString() + " " + speed;</a:t>
            </a:r>
          </a:p>
          <a:p>
            <a:r>
              <a:rPr lang="en-US" sz="2400">
                <a:latin typeface="Arial" charset="0"/>
              </a:rPr>
              <a:t>   }</a:t>
            </a:r>
          </a:p>
          <a:p>
            <a:r>
              <a:rPr lang="en-US" sz="2400">
                <a:latin typeface="Arial" charset="0"/>
              </a:rPr>
              <a:t>}</a:t>
            </a:r>
          </a:p>
        </p:txBody>
      </p:sp>
      <p:sp>
        <p:nvSpPr>
          <p:cNvPr id="36869" name="Text Box 4"/>
          <p:cNvSpPr txBox="1">
            <a:spLocks noChangeArrowheads="1"/>
          </p:cNvSpPr>
          <p:nvPr/>
        </p:nvSpPr>
        <p:spPr bwMode="auto">
          <a:xfrm>
            <a:off x="4038600" y="3657600"/>
            <a:ext cx="3810000" cy="409575"/>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sz="2000">
                <a:solidFill>
                  <a:srgbClr val="009900"/>
                </a:solidFill>
              </a:rPr>
              <a:t>super – refers to the parent</a:t>
            </a:r>
          </a:p>
        </p:txBody>
      </p:sp>
      <p:sp>
        <p:nvSpPr>
          <p:cNvPr id="36870" name="Text Box 5"/>
          <p:cNvSpPr txBox="1">
            <a:spLocks noChangeArrowheads="1"/>
          </p:cNvSpPr>
          <p:nvPr/>
        </p:nvSpPr>
        <p:spPr bwMode="auto">
          <a:xfrm>
            <a:off x="3200400" y="2209800"/>
            <a:ext cx="5029200" cy="7143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A super call is always made on the 1</a:t>
            </a:r>
            <a:r>
              <a:rPr lang="en-US" sz="2000" baseline="30000">
                <a:solidFill>
                  <a:srgbClr val="339933"/>
                </a:solidFill>
              </a:rPr>
              <a:t>st</a:t>
            </a:r>
            <a:r>
              <a:rPr lang="en-US" sz="2000">
                <a:solidFill>
                  <a:srgbClr val="339933"/>
                </a:solidFill>
              </a:rPr>
              <a:t> line of any sub class constructor.</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super</a:t>
            </a:r>
            <a:b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superthis.java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46C865-0BA5-45EB-A9B9-4F7E9C1AF153}"/>
              </a:ext>
            </a:extLst>
          </p:cNvPr>
          <p:cNvSpPr>
            <a:spLocks noGrp="1"/>
          </p:cNvSpPr>
          <p:nvPr>
            <p:ph type="ftr" sz="quarter" idx="12"/>
          </p:nvPr>
        </p:nvSpPr>
        <p:spPr/>
        <p:txBody>
          <a:bodyPr/>
          <a:lstStyle/>
          <a:p>
            <a:pPr>
              <a:defRPr/>
            </a:pPr>
            <a:endParaRPr lang="en-US"/>
          </a:p>
          <a:p>
            <a:pPr>
              <a:defRPr/>
            </a:pPr>
            <a:endParaRPr lang="en-US"/>
          </a:p>
          <a:p>
            <a:pPr>
              <a:defRPr/>
            </a:pPr>
            <a:endParaRPr lang="en-US"/>
          </a:p>
          <a:p>
            <a:pPr>
              <a:defRPr/>
            </a:pPr>
            <a:r>
              <a:rPr lang="en-US"/>
              <a:t>© A+ Computer Science  -  www.apluscompsci.com</a:t>
            </a:r>
          </a:p>
        </p:txBody>
      </p:sp>
      <p:sp>
        <p:nvSpPr>
          <p:cNvPr id="3" name="TextBox 2">
            <a:extLst>
              <a:ext uri="{FF2B5EF4-FFF2-40B4-BE49-F238E27FC236}">
                <a16:creationId xmlns:a16="http://schemas.microsoft.com/office/drawing/2014/main" id="{E1CBDA96-8FC6-4159-813D-E8A7D41F39C4}"/>
              </a:ext>
            </a:extLst>
          </p:cNvPr>
          <p:cNvSpPr txBox="1"/>
          <p:nvPr/>
        </p:nvSpPr>
        <p:spPr>
          <a:xfrm>
            <a:off x="304800" y="457200"/>
            <a:ext cx="8610600" cy="6894195"/>
          </a:xfrm>
          <a:prstGeom prst="rect">
            <a:avLst/>
          </a:prstGeom>
          <a:noFill/>
        </p:spPr>
        <p:txBody>
          <a:bodyPr wrap="square" rtlCol="0">
            <a:spAutoFit/>
          </a:bodyPr>
          <a:lstStyle/>
          <a:p>
            <a:pPr marL="457200" indent="-457200">
              <a:buFont typeface="Arial" panose="020B0604020202020204" pitchFamily="34" charset="0"/>
              <a:buChar char="•"/>
            </a:pPr>
            <a:r>
              <a:rPr lang="en-US" sz="2600" dirty="0"/>
              <a:t>Write 3 classes A, B, and C which form an inheritance hierarchy.  C will inherit from B and B will inherit from A.</a:t>
            </a:r>
          </a:p>
          <a:p>
            <a:pPr marL="457200" indent="-457200">
              <a:buFont typeface="Arial" panose="020B0604020202020204" pitchFamily="34" charset="0"/>
              <a:buChar char="•"/>
            </a:pPr>
            <a:r>
              <a:rPr lang="en-US" sz="2600" dirty="0"/>
              <a:t>Write a Tester class with a main method.</a:t>
            </a:r>
          </a:p>
          <a:p>
            <a:pPr marL="457200" indent="-457200">
              <a:buFont typeface="Arial" panose="020B0604020202020204" pitchFamily="34" charset="0"/>
              <a:buChar char="•"/>
            </a:pPr>
            <a:r>
              <a:rPr lang="en-US" sz="2600" dirty="0"/>
              <a:t>All three classes should have a protected String instance variable named x (make sure it is lowercased x).</a:t>
            </a:r>
          </a:p>
          <a:p>
            <a:pPr marL="457200" indent="-457200">
              <a:buFont typeface="Arial" panose="020B0604020202020204" pitchFamily="34" charset="0"/>
              <a:buChar char="•"/>
            </a:pPr>
            <a:r>
              <a:rPr lang="en-US" sz="2600" dirty="0"/>
              <a:t>All three classes should have a default constructor with no parameters which causes the second constructor in that class to work.</a:t>
            </a:r>
          </a:p>
          <a:p>
            <a:pPr marL="457200" indent="-457200">
              <a:buFont typeface="Arial" panose="020B0604020202020204" pitchFamily="34" charset="0"/>
              <a:buChar char="•"/>
            </a:pPr>
            <a:r>
              <a:rPr lang="en-US" sz="2600" dirty="0"/>
              <a:t>The second constructor (of each class) should take an input of type String and store that input in the instance variable for the current class.  It should also call the default constructor of the super class first.</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2268788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9939" name="Text Box 2"/>
          <p:cNvSpPr txBox="1">
            <a:spLocks noChangeArrowheads="1"/>
          </p:cNvSpPr>
          <p:nvPr/>
        </p:nvSpPr>
        <p:spPr bwMode="auto">
          <a:xfrm>
            <a:off x="533400" y="1524000"/>
            <a:ext cx="7760458" cy="5078313"/>
          </a:xfrm>
          <a:prstGeom prst="rect">
            <a:avLst/>
          </a:prstGeom>
          <a:noFill/>
          <a:ln w="12700">
            <a:noFill/>
            <a:miter lim="800000"/>
            <a:headEnd type="none" w="sm" len="sm"/>
            <a:tailEnd type="none" w="sm" len="sm"/>
          </a:ln>
        </p:spPr>
        <p:txBody>
          <a:bodyPr wrap="none">
            <a:spAutoFit/>
          </a:bodyPr>
          <a:lstStyle/>
          <a:p>
            <a:r>
              <a:rPr lang="en-US" sz="1800" dirty="0"/>
              <a:t>class Monster </a:t>
            </a:r>
          </a:p>
          <a:p>
            <a:r>
              <a:rPr lang="en-US" sz="1800" dirty="0"/>
              <a:t>{</a:t>
            </a:r>
          </a:p>
          <a:p>
            <a:r>
              <a:rPr lang="en-US" sz="1800" dirty="0"/>
              <a:t>  private String </a:t>
            </a:r>
            <a:r>
              <a:rPr lang="en-US" sz="1800" dirty="0" err="1"/>
              <a:t>myName</a:t>
            </a:r>
            <a:r>
              <a:rPr lang="en-US" sz="1800" dirty="0"/>
              <a:t> = "long way to go for a </a:t>
            </a:r>
            <a:r>
              <a:rPr lang="en-US" sz="1800" dirty="0" err="1"/>
              <a:t>toString</a:t>
            </a:r>
            <a:r>
              <a:rPr lang="en-US" sz="1800" dirty="0"/>
              <a:t>()";</a:t>
            </a:r>
          </a:p>
          <a:p>
            <a:r>
              <a:rPr lang="en-US" sz="1800" dirty="0"/>
              <a:t>  public Monster() {  }</a:t>
            </a:r>
          </a:p>
          <a:p>
            <a:r>
              <a:rPr lang="en-US" sz="1800" dirty="0"/>
              <a:t>  public Monster( String name )   {   </a:t>
            </a:r>
            <a:r>
              <a:rPr lang="en-US" sz="1800" dirty="0" err="1"/>
              <a:t>myName</a:t>
            </a:r>
            <a:r>
              <a:rPr lang="en-US" sz="1800" dirty="0"/>
              <a:t> = name;   }</a:t>
            </a:r>
          </a:p>
          <a:p>
            <a:r>
              <a:rPr lang="en-US" sz="1800" dirty="0"/>
              <a:t>  public String </a:t>
            </a:r>
            <a:r>
              <a:rPr lang="en-US" sz="1800" dirty="0" err="1"/>
              <a:t>toString</a:t>
            </a:r>
            <a:r>
              <a:rPr lang="en-US" sz="1800" dirty="0"/>
              <a:t>( )  {    return </a:t>
            </a:r>
            <a:r>
              <a:rPr lang="en-US" sz="1800" dirty="0" err="1"/>
              <a:t>myName</a:t>
            </a:r>
            <a:r>
              <a:rPr lang="en-US" sz="1800" dirty="0"/>
              <a:t>;    }</a:t>
            </a:r>
          </a:p>
          <a:p>
            <a:r>
              <a:rPr lang="en-US" sz="1800" dirty="0"/>
              <a:t>}</a:t>
            </a:r>
          </a:p>
          <a:p>
            <a:endParaRPr lang="en-US" sz="1800" dirty="0"/>
          </a:p>
          <a:p>
            <a:r>
              <a:rPr lang="en-US" sz="1800" dirty="0"/>
              <a:t>class Witch extends Monster</a:t>
            </a:r>
          </a:p>
          <a:p>
            <a:r>
              <a:rPr lang="en-US" sz="1800" dirty="0"/>
              <a:t>{</a:t>
            </a:r>
          </a:p>
          <a:p>
            <a:r>
              <a:rPr lang="en-US" sz="1800" dirty="0"/>
              <a:t>   public Witch( ) { }       </a:t>
            </a:r>
            <a:r>
              <a:rPr lang="en-US" sz="1800" dirty="0">
                <a:solidFill>
                  <a:srgbClr val="009900"/>
                </a:solidFill>
              </a:rPr>
              <a:t>//this constructor must exist</a:t>
            </a:r>
          </a:p>
          <a:p>
            <a:r>
              <a:rPr lang="en-US" sz="1800" dirty="0"/>
              <a:t>   public Witch( String name )   {  </a:t>
            </a:r>
            <a:r>
              <a:rPr lang="en-US" sz="1800" dirty="0">
                <a:solidFill>
                  <a:srgbClr val="339933"/>
                </a:solidFill>
              </a:rPr>
              <a:t>//automatically calls super( )</a:t>
            </a:r>
            <a:r>
              <a:rPr lang="en-US" sz="1800" dirty="0"/>
              <a:t>  }</a:t>
            </a:r>
          </a:p>
          <a:p>
            <a:r>
              <a:rPr lang="en-US" sz="1800" dirty="0"/>
              <a:t>}</a:t>
            </a:r>
          </a:p>
          <a:p>
            <a:endParaRPr lang="en-US" sz="1800" dirty="0"/>
          </a:p>
          <a:p>
            <a:r>
              <a:rPr lang="en-US" sz="1800" dirty="0"/>
              <a:t>class </a:t>
            </a:r>
            <a:r>
              <a:rPr lang="en-US" sz="1800" dirty="0" err="1"/>
              <a:t>GoodWitch</a:t>
            </a:r>
            <a:r>
              <a:rPr lang="en-US" sz="1800" dirty="0"/>
              <a:t> extends Witch</a:t>
            </a:r>
          </a:p>
          <a:p>
            <a:r>
              <a:rPr lang="en-US" sz="1800" dirty="0"/>
              <a:t>{</a:t>
            </a:r>
          </a:p>
          <a:p>
            <a:r>
              <a:rPr lang="en-US" sz="1800" dirty="0"/>
              <a:t>   public </a:t>
            </a:r>
            <a:r>
              <a:rPr lang="en-US" sz="1800" dirty="0" err="1"/>
              <a:t>GoodWitch</a:t>
            </a:r>
            <a:r>
              <a:rPr lang="en-US" sz="1800" dirty="0"/>
              <a:t>()    {    </a:t>
            </a:r>
            <a:r>
              <a:rPr lang="en-US" sz="1800" dirty="0">
                <a:solidFill>
                  <a:srgbClr val="339933"/>
                </a:solidFill>
              </a:rPr>
              <a:t>//automatically calls super( )</a:t>
            </a:r>
            <a:r>
              <a:rPr lang="en-US" sz="1800" dirty="0"/>
              <a:t>   }</a:t>
            </a:r>
          </a:p>
          <a:p>
            <a:r>
              <a:rPr lang="en-US" sz="18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6387" name="Text Box 2"/>
          <p:cNvSpPr txBox="1">
            <a:spLocks noChangeArrowheads="1"/>
          </p:cNvSpPr>
          <p:nvPr/>
        </p:nvSpPr>
        <p:spPr bwMode="auto">
          <a:xfrm>
            <a:off x="533400" y="1600200"/>
            <a:ext cx="8229600" cy="4606925"/>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br>
              <a:rPr lang="en-US" sz="3600">
                <a:latin typeface="Arial" charset="0"/>
              </a:rPr>
            </a:br>
            <a:r>
              <a:rPr lang="en-US">
                <a:latin typeface="Arial" charset="0"/>
              </a:rPr>
              <a:t>Inheritance essentially copies all of the methods and instance variables from class A and pastes those into class B at </a:t>
            </a:r>
            <a:r>
              <a:rPr lang="en-US" i="1" u="sng">
                <a:latin typeface="Arial" charset="0"/>
              </a:rPr>
              <a:t>run time</a:t>
            </a:r>
            <a:r>
              <a:rPr lang="en-US">
                <a:latin typeface="Arial" charset="0"/>
              </a:rPr>
              <a:t>.  The code from A is run from within class B.</a:t>
            </a:r>
          </a:p>
          <a:p>
            <a:endParaRPr lang="en-US">
              <a:latin typeface="Arial" charset="0"/>
            </a:endParaRPr>
          </a:p>
          <a:p>
            <a:r>
              <a:rPr lang="en-US">
                <a:latin typeface="Arial" charset="0"/>
              </a:rPr>
              <a:t>There is way more to it than just a simple</a:t>
            </a:r>
          </a:p>
          <a:p>
            <a:r>
              <a:rPr lang="en-US">
                <a:latin typeface="Arial" charset="0"/>
              </a:rPr>
              <a:t>copy/paste, but the copy/paste analogy</a:t>
            </a:r>
          </a:p>
          <a:p>
            <a:r>
              <a:rPr lang="en-US">
                <a:latin typeface="Arial" charset="0"/>
              </a:rPr>
              <a:t>explains it well enough.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5D6DD6F-2B38-407E-81B4-E4F937D4DA88}"/>
                  </a:ext>
                </a:extLst>
              </p14:cNvPr>
              <p14:cNvContentPartPr/>
              <p14:nvPr/>
            </p14:nvContentPartPr>
            <p14:xfrm>
              <a:off x="677880" y="635040"/>
              <a:ext cx="6666120" cy="1110600"/>
            </p14:xfrm>
          </p:contentPart>
        </mc:Choice>
        <mc:Fallback xmlns="">
          <p:pic>
            <p:nvPicPr>
              <p:cNvPr id="2" name="Ink 1">
                <a:extLst>
                  <a:ext uri="{FF2B5EF4-FFF2-40B4-BE49-F238E27FC236}">
                    <a16:creationId xmlns:a16="http://schemas.microsoft.com/office/drawing/2014/main" id="{05D6DD6F-2B38-407E-81B4-E4F937D4DA88}"/>
                  </a:ext>
                </a:extLst>
              </p:cNvPr>
              <p:cNvPicPr/>
              <p:nvPr/>
            </p:nvPicPr>
            <p:blipFill>
              <a:blip r:embed="rId4"/>
              <a:stretch>
                <a:fillRect/>
              </a:stretch>
            </p:blipFill>
            <p:spPr>
              <a:xfrm>
                <a:off x="668520" y="625680"/>
                <a:ext cx="6684840" cy="11293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0963" name="Rectangle 2"/>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40964" name="AutoShape 3"/>
          <p:cNvSpPr>
            <a:spLocks/>
          </p:cNvSpPr>
          <p:nvPr/>
        </p:nvSpPr>
        <p:spPr bwMode="auto">
          <a:xfrm>
            <a:off x="2667000" y="1371600"/>
            <a:ext cx="381000" cy="4724400"/>
          </a:xfrm>
          <a:prstGeom prst="leftBrace">
            <a:avLst>
              <a:gd name="adj1" fmla="val 103333"/>
              <a:gd name="adj2" fmla="val 50000"/>
            </a:avLst>
          </a:prstGeom>
          <a:noFill/>
          <a:ln w="9525">
            <a:solidFill>
              <a:schemeClr val="tx1"/>
            </a:solidFill>
            <a:round/>
            <a:headEnd/>
            <a:tailEnd/>
          </a:ln>
        </p:spPr>
        <p:txBody>
          <a:bodyPr wrap="none" anchor="ctr"/>
          <a:lstStyle/>
          <a:p>
            <a:endParaRPr lang="en-US"/>
          </a:p>
        </p:txBody>
      </p:sp>
      <p:sp>
        <p:nvSpPr>
          <p:cNvPr id="40965" name="Text Box 4"/>
          <p:cNvSpPr txBox="1">
            <a:spLocks noChangeArrowheads="1"/>
          </p:cNvSpPr>
          <p:nvPr/>
        </p:nvSpPr>
        <p:spPr bwMode="auto">
          <a:xfrm>
            <a:off x="457200" y="2895600"/>
            <a:ext cx="2260600" cy="885825"/>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2600" b="0">
                <a:solidFill>
                  <a:srgbClr val="3333FF"/>
                </a:solidFill>
                <a:latin typeface="Arial Black" pitchFamily="34" charset="0"/>
              </a:rPr>
              <a:t>GoodWitch</a:t>
            </a:r>
            <a:br>
              <a:rPr lang="en-US" sz="2600" b="0">
                <a:solidFill>
                  <a:srgbClr val="3333FF"/>
                </a:solidFill>
                <a:latin typeface="Arial Black" pitchFamily="34" charset="0"/>
              </a:rPr>
            </a:br>
            <a:r>
              <a:rPr lang="en-US" sz="2600" b="0">
                <a:solidFill>
                  <a:srgbClr val="3333FF"/>
                </a:solidFill>
                <a:latin typeface="Arial Black" pitchFamily="34" charset="0"/>
              </a:rPr>
              <a:t>object</a:t>
            </a:r>
            <a:endParaRPr lang="en-US" sz="3200" b="0">
              <a:solidFill>
                <a:srgbClr val="3333FF"/>
              </a:solidFill>
              <a:latin typeface="Arial Black" pitchFamily="34" charset="0"/>
            </a:endParaRPr>
          </a:p>
        </p:txBody>
      </p:sp>
      <p:graphicFrame>
        <p:nvGraphicFramePr>
          <p:cNvPr id="509957" name="Group 5"/>
          <p:cNvGraphicFramePr>
            <a:graphicFrameLocks noGrp="1"/>
          </p:cNvGraphicFramePr>
          <p:nvPr/>
        </p:nvGraphicFramePr>
        <p:xfrm>
          <a:off x="3124200" y="1447800"/>
          <a:ext cx="5181600" cy="4496436"/>
        </p:xfrm>
        <a:graphic>
          <a:graphicData uri="http://schemas.openxmlformats.org/drawingml/2006/table">
            <a:tbl>
              <a:tblPr/>
              <a:tblGrid>
                <a:gridCol w="5181600">
                  <a:extLst>
                    <a:ext uri="{9D8B030D-6E8A-4147-A177-3AD203B41FA5}">
                      <a16:colId xmlns:a16="http://schemas.microsoft.com/office/drawing/2014/main" val="20000"/>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99"/>
                          </a:solidFill>
                          <a:effectLst/>
                          <a:latin typeface="Tahoma" pitchFamily="34" charset="0"/>
                        </a:rPr>
                        <a:t>Object methods</a:t>
                      </a:r>
                      <a:endParaRPr kumimoji="0" lang="en-US" sz="2800" b="1"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extLst>
                  <a:ext uri="{0D108BD9-81ED-4DB2-BD59-A6C34878D82A}">
                    <a16:rowId xmlns:a16="http://schemas.microsoft.com/office/drawing/2014/main" val="10000"/>
                  </a:ext>
                </a:extLst>
              </a:tr>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extLst>
                  <a:ext uri="{0D108BD9-81ED-4DB2-BD59-A6C34878D82A}">
                    <a16:rowId xmlns:a16="http://schemas.microsoft.com/office/drawing/2014/main" val="10001"/>
                  </a:ext>
                </a:extLst>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9900"/>
                          </a:solidFill>
                          <a:effectLst/>
                          <a:latin typeface="Tahoma" pitchFamily="34" charset="0"/>
                        </a:rPr>
                        <a:t>Monster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69913">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9900"/>
                          </a:solidFill>
                          <a:effectLst/>
                          <a:latin typeface="Tahoma" pitchFamily="34" charset="0"/>
                        </a:rPr>
                        <a:t>Monster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FF"/>
                          </a:solidFill>
                          <a:effectLst/>
                          <a:latin typeface="Tahoma" pitchFamily="34" charset="0"/>
                        </a:rPr>
                        <a:t>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extLst>
                  <a:ext uri="{0D108BD9-81ED-4DB2-BD59-A6C34878D82A}">
                    <a16:rowId xmlns:a16="http://schemas.microsoft.com/office/drawing/2014/main" val="10004"/>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0000FF"/>
                          </a:solidFill>
                          <a:effectLst/>
                          <a:latin typeface="Tahoma" pitchFamily="34" charset="0"/>
                        </a:rPr>
                        <a:t>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FF0000"/>
                          </a:solidFill>
                          <a:effectLst/>
                          <a:latin typeface="Tahoma" pitchFamily="34" charset="0"/>
                        </a:rPr>
                        <a:t>GoodWitch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extLst>
                  <a:ext uri="{0D108BD9-81ED-4DB2-BD59-A6C34878D82A}">
                    <a16:rowId xmlns:a16="http://schemas.microsoft.com/office/drawing/2014/main" val="10006"/>
                  </a:ext>
                </a:extLst>
              </a:tr>
              <a:tr h="5492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a:ln>
                            <a:noFill/>
                          </a:ln>
                          <a:solidFill>
                            <a:srgbClr val="FF0000"/>
                          </a:solidFill>
                          <a:effectLst/>
                          <a:latin typeface="Tahoma" pitchFamily="34" charset="0"/>
                        </a:rPr>
                        <a:t>GoodWitch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extLst>
                  <a:ext uri="{0D108BD9-81ED-4DB2-BD59-A6C34878D82A}">
                    <a16:rowId xmlns:a16="http://schemas.microsoft.com/office/drawing/2014/main" val="10007"/>
                  </a:ext>
                </a:extLst>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1987" name="WordArt 2"/>
          <p:cNvSpPr>
            <a:spLocks noChangeArrowheads="1" noChangeShapeType="1" noTextEdit="1"/>
          </p:cNvSpPr>
          <p:nvPr/>
        </p:nvSpPr>
        <p:spPr bwMode="auto">
          <a:xfrm>
            <a:off x="609600" y="533400"/>
            <a:ext cx="7772400" cy="2743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whatsontheinside.java</a:t>
            </a:r>
          </a:p>
        </p:txBody>
      </p:sp>
      <p:sp>
        <p:nvSpPr>
          <p:cNvPr id="41988" name="WordArt 3"/>
          <p:cNvSpPr>
            <a:spLocks noChangeArrowheads="1" noChangeShapeType="1" noTextEdit="1"/>
          </p:cNvSpPr>
          <p:nvPr/>
        </p:nvSpPr>
        <p:spPr bwMode="auto">
          <a:xfrm>
            <a:off x="914400" y="3657600"/>
            <a:ext cx="7162800" cy="2209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Create 2 new monsters</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from the Monster class.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3011" name="Text Box 2"/>
          <p:cNvSpPr txBox="1">
            <a:spLocks noChangeArrowheads="1"/>
          </p:cNvSpPr>
          <p:nvPr/>
        </p:nvSpPr>
        <p:spPr bwMode="auto">
          <a:xfrm>
            <a:off x="609600" y="2362200"/>
            <a:ext cx="8093075" cy="2289175"/>
          </a:xfrm>
          <a:prstGeom prst="rect">
            <a:avLst/>
          </a:prstGeom>
          <a:noFill/>
          <a:ln w="12700">
            <a:noFill/>
            <a:miter lim="800000"/>
            <a:headEnd type="none" w="sm" len="sm"/>
            <a:tailEnd type="none" w="sm" len="sm"/>
          </a:ln>
        </p:spPr>
        <p:txBody>
          <a:bodyPr wrap="none">
            <a:spAutoFit/>
          </a:bodyPr>
          <a:lstStyle/>
          <a:p>
            <a:r>
              <a:rPr lang="en-US" sz="3600" dirty="0"/>
              <a:t>Polymorphism -  the ability of one </a:t>
            </a:r>
          </a:p>
          <a:p>
            <a:r>
              <a:rPr lang="en-US" sz="3600" dirty="0"/>
              <a:t>general thing to behave like other</a:t>
            </a:r>
          </a:p>
          <a:p>
            <a:r>
              <a:rPr lang="en-US" sz="3600" dirty="0"/>
              <a:t>specific things.</a:t>
            </a:r>
          </a:p>
          <a:p>
            <a:endParaRPr lang="en-US" sz="360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4036" name="Text Box 3"/>
          <p:cNvSpPr txBox="1">
            <a:spLocks noChangeArrowheads="1"/>
          </p:cNvSpPr>
          <p:nvPr/>
        </p:nvSpPr>
        <p:spPr bwMode="auto">
          <a:xfrm>
            <a:off x="990600" y="1979613"/>
            <a:ext cx="5886450"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a:t>
            </a:r>
          </a:p>
          <a:p>
            <a:endParaRPr lang="en-US" sz="4000">
              <a:latin typeface="Arial" charset="0"/>
            </a:endParaRPr>
          </a:p>
        </p:txBody>
      </p:sp>
      <p:sp>
        <p:nvSpPr>
          <p:cNvPr id="44037" name="Text Box 4"/>
          <p:cNvSpPr txBox="1">
            <a:spLocks noChangeArrowheads="1"/>
          </p:cNvSpPr>
          <p:nvPr/>
        </p:nvSpPr>
        <p:spPr bwMode="auto">
          <a:xfrm>
            <a:off x="69342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4038" name="Text Box 5"/>
          <p:cNvSpPr txBox="1">
            <a:spLocks noChangeArrowheads="1"/>
          </p:cNvSpPr>
          <p:nvPr/>
        </p:nvSpPr>
        <p:spPr bwMode="auto">
          <a:xfrm>
            <a:off x="1219200" y="4572000"/>
            <a:ext cx="48006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have an Object refer to a String?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5060" name="Text Box 3"/>
          <p:cNvSpPr txBox="1">
            <a:spLocks noChangeArrowheads="1"/>
          </p:cNvSpPr>
          <p:nvPr/>
        </p:nvSpPr>
        <p:spPr bwMode="auto">
          <a:xfrm>
            <a:off x="3048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System.out.println(x.toString());</a:t>
            </a:r>
          </a:p>
          <a:p>
            <a:endParaRPr lang="en-US" sz="4000">
              <a:latin typeface="Arial" charset="0"/>
            </a:endParaRPr>
          </a:p>
        </p:txBody>
      </p:sp>
      <p:sp>
        <p:nvSpPr>
          <p:cNvPr id="45061" name="Text Box 4"/>
          <p:cNvSpPr txBox="1">
            <a:spLocks noChangeArrowheads="1"/>
          </p:cNvSpPr>
          <p:nvPr/>
        </p:nvSpPr>
        <p:spPr bwMode="auto">
          <a:xfrm>
            <a:off x="68580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5062" name="Text Box 5"/>
          <p:cNvSpPr txBox="1">
            <a:spLocks noChangeArrowheads="1"/>
          </p:cNvSpPr>
          <p:nvPr/>
        </p:nvSpPr>
        <p:spPr bwMode="auto">
          <a:xfrm>
            <a:off x="1219200" y="4572000"/>
            <a:ext cx="50292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call the toString()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6084" name="Text Box 3"/>
          <p:cNvSpPr txBox="1">
            <a:spLocks noChangeArrowheads="1"/>
          </p:cNvSpPr>
          <p:nvPr/>
        </p:nvSpPr>
        <p:spPr bwMode="auto">
          <a:xfrm>
            <a:off x="533400" y="1905000"/>
            <a:ext cx="8142288"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System.out.println(x.length());</a:t>
            </a:r>
          </a:p>
          <a:p>
            <a:endParaRPr lang="en-US" sz="4000">
              <a:latin typeface="Arial" charset="0"/>
            </a:endParaRPr>
          </a:p>
        </p:txBody>
      </p:sp>
      <p:sp>
        <p:nvSpPr>
          <p:cNvPr id="46085"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syntax error</a:t>
            </a:r>
          </a:p>
        </p:txBody>
      </p:sp>
      <p:sp>
        <p:nvSpPr>
          <p:cNvPr id="46086"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not okay to call the length()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7108" name="Text Box 3"/>
          <p:cNvSpPr txBox="1">
            <a:spLocks noChangeArrowheads="1"/>
          </p:cNvSpPr>
          <p:nvPr/>
        </p:nvSpPr>
        <p:spPr bwMode="auto">
          <a:xfrm>
            <a:off x="5334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out.println(((String)x).length());</a:t>
            </a:r>
          </a:p>
          <a:p>
            <a:endParaRPr lang="en-US" sz="4000">
              <a:latin typeface="Arial" charset="0"/>
            </a:endParaRPr>
          </a:p>
        </p:txBody>
      </p:sp>
      <p:sp>
        <p:nvSpPr>
          <p:cNvPr id="47109"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7</a:t>
            </a:r>
          </a:p>
        </p:txBody>
      </p:sp>
      <p:sp>
        <p:nvSpPr>
          <p:cNvPr id="47110"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The cast will now let this code compile.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8132" name="Text Box 5"/>
          <p:cNvSpPr txBox="1">
            <a:spLocks noChangeArrowheads="1"/>
          </p:cNvSpPr>
          <p:nvPr/>
        </p:nvSpPr>
        <p:spPr bwMode="auto">
          <a:xfrm>
            <a:off x="1295400" y="2133600"/>
            <a:ext cx="6797675" cy="2530475"/>
          </a:xfrm>
          <a:prstGeom prst="rect">
            <a:avLst/>
          </a:prstGeom>
          <a:noFill/>
          <a:ln w="12700">
            <a:noFill/>
            <a:miter lim="800000"/>
            <a:headEnd type="none" w="sm" len="sm"/>
            <a:tailEnd type="none" w="sm" len="sm"/>
          </a:ln>
        </p:spPr>
        <p:txBody>
          <a:bodyPr wrap="none">
            <a:spAutoFit/>
          </a:bodyPr>
          <a:lstStyle/>
          <a:p>
            <a:r>
              <a:rPr lang="en-US" sz="4000"/>
              <a:t>Witch x = new Monster();</a:t>
            </a:r>
          </a:p>
          <a:p>
            <a:endParaRPr lang="en-US" sz="4000"/>
          </a:p>
          <a:p>
            <a:r>
              <a:rPr lang="en-US" sz="4000"/>
              <a:t>System.out.println(x);</a:t>
            </a:r>
          </a:p>
          <a:p>
            <a:endParaRPr lang="en-US" sz="4000"/>
          </a:p>
        </p:txBody>
      </p:sp>
      <p:sp>
        <p:nvSpPr>
          <p:cNvPr id="48133" name="Text Box 6"/>
          <p:cNvSpPr txBox="1">
            <a:spLocks noChangeArrowheads="1"/>
          </p:cNvSpPr>
          <p:nvPr/>
        </p:nvSpPr>
        <p:spPr bwMode="auto">
          <a:xfrm>
            <a:off x="2133600" y="49530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9155" name="Text Box 3"/>
          <p:cNvSpPr txBox="1">
            <a:spLocks noChangeArrowheads="1"/>
          </p:cNvSpPr>
          <p:nvPr/>
        </p:nvSpPr>
        <p:spPr bwMode="auto">
          <a:xfrm>
            <a:off x="1295400" y="1600200"/>
            <a:ext cx="6797675" cy="3749675"/>
          </a:xfrm>
          <a:prstGeom prst="rect">
            <a:avLst/>
          </a:prstGeom>
          <a:noFill/>
          <a:ln w="12700">
            <a:noFill/>
            <a:miter lim="800000"/>
            <a:headEnd type="none" w="sm" len="sm"/>
            <a:tailEnd type="none" w="sm" len="sm"/>
          </a:ln>
        </p:spPr>
        <p:txBody>
          <a:bodyPr wrap="none">
            <a:spAutoFit/>
          </a:bodyPr>
          <a:lstStyle/>
          <a:p>
            <a:r>
              <a:rPr lang="en-US" sz="4000"/>
              <a:t>Monster x = new Witch();</a:t>
            </a:r>
          </a:p>
          <a:p>
            <a:r>
              <a:rPr lang="en-US" sz="4000"/>
              <a:t>Monster y = new Ghost();</a:t>
            </a:r>
          </a:p>
          <a:p>
            <a:br>
              <a:rPr lang="en-US" sz="4000"/>
            </a:br>
            <a:r>
              <a:rPr lang="en-US" sz="4000"/>
              <a:t>System.out.println(x);</a:t>
            </a:r>
          </a:p>
          <a:p>
            <a:r>
              <a:rPr lang="en-US" sz="4000"/>
              <a:t>System.out.println(y);</a:t>
            </a:r>
          </a:p>
          <a:p>
            <a:endParaRPr lang="en-US" sz="4000">
              <a:latin typeface="Arial" charset="0"/>
            </a:endParaRPr>
          </a:p>
        </p:txBody>
      </p:sp>
      <p:sp>
        <p:nvSpPr>
          <p:cNvPr id="49157" name="Text Box 5"/>
          <p:cNvSpPr txBox="1">
            <a:spLocks noChangeArrowheads="1"/>
          </p:cNvSpPr>
          <p:nvPr/>
        </p:nvSpPr>
        <p:spPr bwMode="auto">
          <a:xfrm>
            <a:off x="2133600" y="51054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0179" name="Rectangle 2"/>
          <p:cNvSpPr>
            <a:spLocks noChangeArrowheads="1"/>
          </p:cNvSpPr>
          <p:nvPr/>
        </p:nvSpPr>
        <p:spPr bwMode="auto">
          <a:xfrm>
            <a:off x="6858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0180"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0181" name="Line 4"/>
          <p:cNvSpPr>
            <a:spLocks noChangeShapeType="1"/>
          </p:cNvSpPr>
          <p:nvPr/>
        </p:nvSpPr>
        <p:spPr bwMode="auto">
          <a:xfrm>
            <a:off x="1143000" y="1447800"/>
            <a:ext cx="609600" cy="838200"/>
          </a:xfrm>
          <a:prstGeom prst="line">
            <a:avLst/>
          </a:prstGeom>
          <a:noFill/>
          <a:ln w="50800">
            <a:solidFill>
              <a:schemeClr val="tx1"/>
            </a:solidFill>
            <a:round/>
            <a:headEnd/>
            <a:tailEnd type="triangle" w="med" len="med"/>
          </a:ln>
        </p:spPr>
        <p:txBody>
          <a:bodyPr/>
          <a:lstStyle/>
          <a:p>
            <a:endParaRPr lang="en-US"/>
          </a:p>
        </p:txBody>
      </p:sp>
      <p:sp>
        <p:nvSpPr>
          <p:cNvPr id="50182" name="Line 5"/>
          <p:cNvSpPr>
            <a:spLocks noChangeShapeType="1"/>
          </p:cNvSpPr>
          <p:nvPr/>
        </p:nvSpPr>
        <p:spPr bwMode="auto">
          <a:xfrm>
            <a:off x="4648200" y="2743200"/>
            <a:ext cx="0" cy="0"/>
          </a:xfrm>
          <a:prstGeom prst="line">
            <a:avLst/>
          </a:prstGeom>
          <a:noFill/>
          <a:ln w="9525">
            <a:solidFill>
              <a:schemeClr val="tx1"/>
            </a:solidFill>
            <a:round/>
            <a:headEnd/>
            <a:tailEnd type="triangle" w="med" len="med"/>
          </a:ln>
        </p:spPr>
        <p:txBody>
          <a:bodyPr/>
          <a:lstStyle/>
          <a:p>
            <a:endParaRPr lang="en-US"/>
          </a:p>
        </p:txBody>
      </p:sp>
      <p:sp>
        <p:nvSpPr>
          <p:cNvPr id="50183" name="Text Box 6"/>
          <p:cNvSpPr txBox="1">
            <a:spLocks noChangeArrowheads="1"/>
          </p:cNvSpPr>
          <p:nvPr/>
        </p:nvSpPr>
        <p:spPr bwMode="auto">
          <a:xfrm>
            <a:off x="304800" y="4191000"/>
            <a:ext cx="8839200" cy="1433513"/>
          </a:xfrm>
          <a:prstGeom prst="rect">
            <a:avLst/>
          </a:prstGeom>
          <a:noFill/>
          <a:ln w="9525">
            <a:noFill/>
            <a:miter lim="800000"/>
            <a:headEnd/>
            <a:tailEnd/>
          </a:ln>
        </p:spPr>
        <p:txBody>
          <a:bodyPr>
            <a:spAutoFit/>
          </a:bodyPr>
          <a:lstStyle/>
          <a:p>
            <a:r>
              <a:rPr lang="en-US" sz="3200"/>
              <a:t>Monster x = new Witch("Wicked Witch"); </a:t>
            </a:r>
            <a:br>
              <a:rPr lang="en-US" sz="3200"/>
            </a:br>
            <a:br>
              <a:rPr lang="en-US"/>
            </a:br>
            <a:r>
              <a:rPr lang="en-US"/>
              <a:t>Monster reference x refers to a Witch!</a:t>
            </a:r>
          </a:p>
        </p:txBody>
      </p:sp>
      <p:sp>
        <p:nvSpPr>
          <p:cNvPr id="50184"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5" name="Text Box 8"/>
          <p:cNvSpPr txBox="1">
            <a:spLocks noChangeArrowheads="1"/>
          </p:cNvSpPr>
          <p:nvPr/>
        </p:nvSpPr>
        <p:spPr bwMode="auto">
          <a:xfrm>
            <a:off x="19050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6"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7411" name="Text Box 2"/>
          <p:cNvSpPr txBox="1">
            <a:spLocks noChangeArrowheads="1"/>
          </p:cNvSpPr>
          <p:nvPr/>
        </p:nvSpPr>
        <p:spPr bwMode="auto">
          <a:xfrm>
            <a:off x="685800" y="1524000"/>
            <a:ext cx="8153400" cy="4546600"/>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endParaRPr lang="en-US" sz="3600">
              <a:latin typeface="Arial" charset="0"/>
            </a:endParaRPr>
          </a:p>
          <a:p>
            <a:r>
              <a:rPr lang="en-US" sz="3600">
                <a:latin typeface="Arial" charset="0"/>
              </a:rPr>
              <a:t>A class can extend one other class.</a:t>
            </a:r>
          </a:p>
          <a:p>
            <a:endParaRPr lang="en-US" sz="3600">
              <a:latin typeface="Arial" charset="0"/>
            </a:endParaRPr>
          </a:p>
          <a:p>
            <a:r>
              <a:rPr lang="en-US" sz="3600">
                <a:latin typeface="Arial" charset="0"/>
              </a:rPr>
              <a:t>Java does not support multiple</a:t>
            </a:r>
          </a:p>
          <a:p>
            <a:r>
              <a:rPr lang="en-US" sz="3600">
                <a:latin typeface="Arial" charset="0"/>
              </a:rPr>
              <a:t>inheritance.</a:t>
            </a:r>
          </a:p>
          <a:p>
            <a:endParaRPr lang="en-US" sz="3600">
              <a:latin typeface="Arial" charset="0"/>
            </a:endParaRPr>
          </a:p>
          <a:p>
            <a:r>
              <a:rPr lang="en-US" sz="4000">
                <a:latin typeface="Arial" charset="0"/>
              </a:rPr>
              <a:t>class C </a:t>
            </a:r>
            <a:r>
              <a:rPr lang="en-US" sz="4000">
                <a:solidFill>
                  <a:schemeClr val="accent2"/>
                </a:solidFill>
                <a:latin typeface="Arial" charset="0"/>
              </a:rPr>
              <a:t>extends</a:t>
            </a:r>
            <a:r>
              <a:rPr lang="en-US" sz="4000">
                <a:latin typeface="Arial" charset="0"/>
              </a:rPr>
              <a:t> A,B {  }  </a:t>
            </a:r>
            <a:r>
              <a:rPr lang="en-US" sz="4000">
                <a:solidFill>
                  <a:srgbClr val="FF0000"/>
                </a:solidFill>
                <a:latin typeface="Arial" charset="0"/>
              </a:rPr>
              <a:t>//illegal</a:t>
            </a:r>
            <a:endParaRPr lang="en-US" sz="36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1203" name="Rectangle 2"/>
          <p:cNvSpPr>
            <a:spLocks noChangeArrowheads="1"/>
          </p:cNvSpPr>
          <p:nvPr/>
        </p:nvSpPr>
        <p:spPr bwMode="auto">
          <a:xfrm>
            <a:off x="7620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1204"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1205" name="Line 4"/>
          <p:cNvSpPr>
            <a:spLocks noChangeShapeType="1"/>
          </p:cNvSpPr>
          <p:nvPr/>
        </p:nvSpPr>
        <p:spPr bwMode="auto">
          <a:xfrm>
            <a:off x="1981200" y="1143000"/>
            <a:ext cx="3581400" cy="533400"/>
          </a:xfrm>
          <a:prstGeom prst="line">
            <a:avLst/>
          </a:prstGeom>
          <a:noFill/>
          <a:ln w="50800">
            <a:solidFill>
              <a:schemeClr val="tx1"/>
            </a:solidFill>
            <a:round/>
            <a:headEnd/>
            <a:tailEnd type="triangle" w="med" len="med"/>
          </a:ln>
        </p:spPr>
        <p:txBody>
          <a:bodyPr/>
          <a:lstStyle/>
          <a:p>
            <a:endParaRPr lang="en-US"/>
          </a:p>
        </p:txBody>
      </p:sp>
      <p:sp>
        <p:nvSpPr>
          <p:cNvPr id="51206" name="Line 5"/>
          <p:cNvSpPr>
            <a:spLocks noChangeShapeType="1"/>
          </p:cNvSpPr>
          <p:nvPr/>
        </p:nvSpPr>
        <p:spPr bwMode="auto">
          <a:xfrm>
            <a:off x="4648200" y="2667000"/>
            <a:ext cx="0" cy="0"/>
          </a:xfrm>
          <a:prstGeom prst="line">
            <a:avLst/>
          </a:prstGeom>
          <a:noFill/>
          <a:ln w="9525">
            <a:solidFill>
              <a:schemeClr val="tx1"/>
            </a:solidFill>
            <a:round/>
            <a:headEnd/>
            <a:tailEnd type="triangle" w="med" len="med"/>
          </a:ln>
        </p:spPr>
        <p:txBody>
          <a:bodyPr/>
          <a:lstStyle/>
          <a:p>
            <a:endParaRPr lang="en-US"/>
          </a:p>
        </p:txBody>
      </p:sp>
      <p:sp>
        <p:nvSpPr>
          <p:cNvPr id="51207" name="Text Box 6"/>
          <p:cNvSpPr txBox="1">
            <a:spLocks noChangeArrowheads="1"/>
          </p:cNvSpPr>
          <p:nvPr/>
        </p:nvSpPr>
        <p:spPr bwMode="auto">
          <a:xfrm>
            <a:off x="533400" y="4191000"/>
            <a:ext cx="8382000" cy="1433513"/>
          </a:xfrm>
          <a:prstGeom prst="rect">
            <a:avLst/>
          </a:prstGeom>
          <a:noFill/>
          <a:ln w="9525">
            <a:noFill/>
            <a:miter lim="800000"/>
            <a:headEnd/>
            <a:tailEnd/>
          </a:ln>
        </p:spPr>
        <p:txBody>
          <a:bodyPr>
            <a:spAutoFit/>
          </a:bodyPr>
          <a:lstStyle/>
          <a:p>
            <a:r>
              <a:rPr lang="en-US" sz="3200"/>
              <a:t>x = new Ghost(</a:t>
            </a:r>
            <a:r>
              <a:rPr lang="en-US"/>
              <a:t>"C</a:t>
            </a:r>
            <a:r>
              <a:rPr lang="en-US" sz="3200"/>
              <a:t>asper</a:t>
            </a:r>
            <a:r>
              <a:rPr lang="en-US"/>
              <a:t>"</a:t>
            </a:r>
            <a:r>
              <a:rPr lang="en-US" sz="3200"/>
              <a:t>); </a:t>
            </a:r>
            <a:br>
              <a:rPr lang="en-US" sz="3200"/>
            </a:br>
            <a:br>
              <a:rPr lang="en-US"/>
            </a:br>
            <a:r>
              <a:rPr lang="en-US"/>
              <a:t>Monster reference x now refers to a Ghost!</a:t>
            </a:r>
          </a:p>
        </p:txBody>
      </p:sp>
      <p:sp>
        <p:nvSpPr>
          <p:cNvPr id="51208"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51209" name="Text Box 8"/>
          <p:cNvSpPr txBox="1">
            <a:spLocks noChangeArrowheads="1"/>
          </p:cNvSpPr>
          <p:nvPr/>
        </p:nvSpPr>
        <p:spPr bwMode="auto">
          <a:xfrm>
            <a:off x="19812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1210"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51212" name="Rectangle 11"/>
          <p:cNvSpPr>
            <a:spLocks noChangeArrowheads="1"/>
          </p:cNvSpPr>
          <p:nvPr/>
        </p:nvSpPr>
        <p:spPr bwMode="auto">
          <a:xfrm>
            <a:off x="4495800" y="19050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"Casper"</a:t>
            </a:r>
          </a:p>
        </p:txBody>
      </p:sp>
      <p:sp>
        <p:nvSpPr>
          <p:cNvPr id="51213" name="Line 12"/>
          <p:cNvSpPr>
            <a:spLocks noChangeShapeType="1"/>
          </p:cNvSpPr>
          <p:nvPr/>
        </p:nvSpPr>
        <p:spPr bwMode="auto">
          <a:xfrm>
            <a:off x="9372600" y="2286000"/>
            <a:ext cx="0" cy="0"/>
          </a:xfrm>
          <a:prstGeom prst="line">
            <a:avLst/>
          </a:prstGeom>
          <a:noFill/>
          <a:ln w="9525">
            <a:solidFill>
              <a:schemeClr val="tx1"/>
            </a:solidFill>
            <a:round/>
            <a:headEnd/>
            <a:tailEnd type="triangle" w="med" len="med"/>
          </a:ln>
        </p:spPr>
        <p:txBody>
          <a:bodyPr/>
          <a:lstStyle/>
          <a:p>
            <a:endParaRPr lang="en-US"/>
          </a:p>
        </p:txBody>
      </p:sp>
      <p:sp>
        <p:nvSpPr>
          <p:cNvPr id="51214" name="Text Box 13"/>
          <p:cNvSpPr txBox="1">
            <a:spLocks noChangeArrowheads="1"/>
          </p:cNvSpPr>
          <p:nvPr/>
        </p:nvSpPr>
        <p:spPr bwMode="auto">
          <a:xfrm>
            <a:off x="5715000" y="1524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poly.java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3252" name="Text Box 3"/>
          <p:cNvSpPr txBox="1">
            <a:spLocks noChangeArrowheads="1"/>
          </p:cNvSpPr>
          <p:nvPr/>
        </p:nvSpPr>
        <p:spPr bwMode="auto">
          <a:xfrm>
            <a:off x="609600" y="1905000"/>
            <a:ext cx="7945438" cy="4359275"/>
          </a:xfrm>
          <a:prstGeom prst="rect">
            <a:avLst/>
          </a:prstGeom>
          <a:noFill/>
          <a:ln w="12700">
            <a:noFill/>
            <a:miter lim="800000"/>
            <a:headEnd type="none" w="sm" len="sm"/>
            <a:tailEnd type="none" w="sm" len="sm"/>
          </a:ln>
        </p:spPr>
        <p:txBody>
          <a:bodyPr wrap="none">
            <a:spAutoFit/>
          </a:bodyPr>
          <a:lstStyle/>
          <a:p>
            <a:r>
              <a:rPr lang="en-US" sz="4000">
                <a:latin typeface="Arial" charset="0"/>
              </a:rPr>
              <a:t>When you extend a class, you</a:t>
            </a:r>
          </a:p>
          <a:p>
            <a:r>
              <a:rPr lang="en-US" sz="4000">
                <a:latin typeface="Arial" charset="0"/>
              </a:rPr>
              <a:t>inherit all methods and instance</a:t>
            </a:r>
          </a:p>
          <a:p>
            <a:r>
              <a:rPr lang="en-US" sz="4000">
                <a:latin typeface="Arial" charset="0"/>
              </a:rPr>
              <a:t>variables.  </a:t>
            </a:r>
            <a:br>
              <a:rPr lang="en-US" sz="4000">
                <a:latin typeface="Arial" charset="0"/>
              </a:rPr>
            </a:br>
            <a:endParaRPr lang="en-US" sz="4000">
              <a:latin typeface="Arial" charset="0"/>
            </a:endParaRPr>
          </a:p>
          <a:p>
            <a:r>
              <a:rPr lang="en-US" sz="4000">
                <a:latin typeface="Arial" charset="0"/>
              </a:rPr>
              <a:t>You can override the original </a:t>
            </a:r>
          </a:p>
          <a:p>
            <a:r>
              <a:rPr lang="en-US" sz="4000">
                <a:latin typeface="Arial" charset="0"/>
              </a:rPr>
              <a:t>methods by implementing one </a:t>
            </a:r>
          </a:p>
          <a:p>
            <a:r>
              <a:rPr lang="en-US" sz="4000">
                <a:latin typeface="Arial" charset="0"/>
              </a:rPr>
              <a:t>with the same signature.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4275" name="Rectangle 2"/>
          <p:cNvSpPr>
            <a:spLocks noChangeArrowheads="1"/>
          </p:cNvSpPr>
          <p:nvPr/>
        </p:nvSpPr>
        <p:spPr bwMode="auto">
          <a:xfrm>
            <a:off x="457200" y="228600"/>
            <a:ext cx="5834063" cy="6188075"/>
          </a:xfrm>
          <a:prstGeom prst="rect">
            <a:avLst/>
          </a:prstGeom>
          <a:noFill/>
          <a:ln w="12700">
            <a:noFill/>
            <a:miter lim="800000"/>
            <a:headEnd type="none" w="sm" len="sm"/>
            <a:tailEnd type="none" w="sm" len="sm"/>
          </a:ln>
        </p:spPr>
        <p:txBody>
          <a:bodyPr wrap="none">
            <a:spAutoFit/>
          </a:bodyPr>
          <a:lstStyle/>
          <a:p>
            <a:r>
              <a:rPr lang="en-US" sz="2000" dirty="0">
                <a:latin typeface="Arial" charset="0"/>
              </a:rPr>
              <a:t>class Monster </a:t>
            </a:r>
          </a:p>
          <a:p>
            <a:r>
              <a:rPr lang="en-US" sz="2000" dirty="0">
                <a:latin typeface="Arial" charset="0"/>
              </a:rPr>
              <a:t>{</a:t>
            </a:r>
          </a:p>
          <a:p>
            <a:r>
              <a:rPr lang="en-US" sz="2000" dirty="0">
                <a:latin typeface="Arial" charset="0"/>
              </a:rPr>
              <a:t>    private String </a:t>
            </a:r>
            <a:r>
              <a:rPr lang="en-US" sz="2000" dirty="0" err="1">
                <a:latin typeface="Arial" charset="0"/>
              </a:rPr>
              <a:t>myName</a:t>
            </a:r>
            <a:r>
              <a:rPr lang="en-US" sz="2000" dirty="0">
                <a:latin typeface="Arial" charset="0"/>
              </a:rPr>
              <a:t>;   	</a:t>
            </a:r>
          </a:p>
          <a:p>
            <a:r>
              <a:rPr lang="en-US" sz="2000" dirty="0">
                <a:latin typeface="Arial" charset="0"/>
              </a:rPr>
              <a:t>    public Monster( String name ) {</a:t>
            </a:r>
          </a:p>
          <a:p>
            <a:r>
              <a:rPr lang="en-US" sz="2000" dirty="0">
                <a:latin typeface="Arial" charset="0"/>
              </a:rPr>
              <a:t>      </a:t>
            </a:r>
            <a:r>
              <a:rPr lang="en-US" sz="2000" dirty="0" err="1">
                <a:latin typeface="Arial" charset="0"/>
              </a:rPr>
              <a:t>myName</a:t>
            </a:r>
            <a:r>
              <a:rPr lang="en-US" sz="2000" dirty="0">
                <a:latin typeface="Arial" charset="0"/>
              </a:rPr>
              <a:t> = name;</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Monster");</a:t>
            </a:r>
          </a:p>
          <a:p>
            <a:r>
              <a:rPr lang="en-US" sz="2000" dirty="0">
                <a:latin typeface="Arial" charset="0"/>
              </a:rPr>
              <a:t>    }</a:t>
            </a:r>
          </a:p>
          <a:p>
            <a:r>
              <a:rPr lang="en-US" sz="2000" dirty="0">
                <a:latin typeface="Arial" charset="0"/>
              </a:rPr>
              <a:t>}</a:t>
            </a:r>
          </a:p>
          <a:p>
            <a:endParaRPr lang="en-US" sz="2000" dirty="0">
              <a:latin typeface="Arial" charset="0"/>
            </a:endParaRPr>
          </a:p>
          <a:p>
            <a:r>
              <a:rPr lang="en-US" sz="2000" dirty="0">
                <a:latin typeface="Arial" charset="0"/>
              </a:rPr>
              <a:t>class Witch extends Monster</a:t>
            </a:r>
          </a:p>
          <a:p>
            <a:r>
              <a:rPr lang="en-US" sz="2000" dirty="0">
                <a:latin typeface="Arial" charset="0"/>
              </a:rPr>
              <a:t>{</a:t>
            </a:r>
          </a:p>
          <a:p>
            <a:r>
              <a:rPr lang="en-US" sz="2000" dirty="0">
                <a:latin typeface="Arial" charset="0"/>
              </a:rPr>
              <a:t>     public Witch( String name ) {</a:t>
            </a:r>
          </a:p>
          <a:p>
            <a:r>
              <a:rPr lang="en-US" sz="2000" dirty="0">
                <a:latin typeface="Arial" charset="0"/>
              </a:rPr>
              <a:t>        super(name);  	</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Witch");</a:t>
            </a:r>
          </a:p>
          <a:p>
            <a:r>
              <a:rPr lang="en-US" sz="2000" dirty="0">
                <a:latin typeface="Arial" charset="0"/>
              </a:rPr>
              <a:t>     }   </a:t>
            </a:r>
          </a:p>
          <a:p>
            <a:r>
              <a:rPr lang="en-US" sz="2000" dirty="0">
                <a:latin typeface="Arial" charset="0"/>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override.java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6324" name="Text Box 3"/>
          <p:cNvSpPr txBox="1">
            <a:spLocks noChangeArrowheads="1"/>
          </p:cNvSpPr>
          <p:nvPr/>
        </p:nvSpPr>
        <p:spPr bwMode="auto">
          <a:xfrm>
            <a:off x="914400" y="1905000"/>
            <a:ext cx="7162800" cy="3811588"/>
          </a:xfrm>
          <a:prstGeom prst="rect">
            <a:avLst/>
          </a:prstGeom>
          <a:noFill/>
          <a:ln w="12700">
            <a:noFill/>
            <a:miter lim="800000"/>
            <a:headEnd type="none" w="sm" len="sm"/>
            <a:tailEnd type="none" w="sm" len="sm"/>
          </a:ln>
        </p:spPr>
        <p:txBody>
          <a:bodyPr>
            <a:spAutoFit/>
          </a:bodyPr>
          <a:lstStyle/>
          <a:p>
            <a:r>
              <a:rPr lang="en-US" sz="4000">
                <a:latin typeface="Arial" charset="0"/>
              </a:rPr>
              <a:t>You cannot override the </a:t>
            </a:r>
            <a:br>
              <a:rPr lang="en-US" sz="4000">
                <a:latin typeface="Arial" charset="0"/>
              </a:rPr>
            </a:br>
            <a:r>
              <a:rPr lang="en-US" sz="4000">
                <a:latin typeface="Arial" charset="0"/>
              </a:rPr>
              <a:t>original method if it was defined as final. </a:t>
            </a:r>
          </a:p>
          <a:p>
            <a:endParaRPr lang="en-US" sz="4000">
              <a:latin typeface="Arial" charset="0"/>
            </a:endParaRPr>
          </a:p>
          <a:p>
            <a:r>
              <a:rPr lang="en-US"/>
              <a:t> public void </a:t>
            </a:r>
            <a:r>
              <a:rPr lang="en-US">
                <a:solidFill>
                  <a:schemeClr val="accent2"/>
                </a:solidFill>
              </a:rPr>
              <a:t>final</a:t>
            </a:r>
            <a:r>
              <a:rPr lang="en-US"/>
              <a:t> overRide( ) {</a:t>
            </a:r>
          </a:p>
          <a:p>
            <a:r>
              <a:rPr lang="en-US"/>
              <a:t>    out.println("overRide in Monster");</a:t>
            </a:r>
          </a:p>
          <a:p>
            <a:r>
              <a:rPr lang="en-US"/>
              <a:t> }</a:t>
            </a:r>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7347" name="Rectangle 2"/>
          <p:cNvSpPr>
            <a:spLocks noChangeArrowheads="1"/>
          </p:cNvSpPr>
          <p:nvPr/>
        </p:nvSpPr>
        <p:spPr bwMode="auto">
          <a:xfrm>
            <a:off x="457200" y="228600"/>
            <a:ext cx="5834063" cy="6492875"/>
          </a:xfrm>
          <a:prstGeom prst="rect">
            <a:avLst/>
          </a:prstGeom>
          <a:noFill/>
          <a:ln w="12700">
            <a:noFill/>
            <a:miter lim="800000"/>
            <a:headEnd type="none" w="sm" len="sm"/>
            <a:tailEnd type="none" w="sm" len="sm"/>
          </a:ln>
        </p:spPr>
        <p:txBody>
          <a:bodyPr wrap="none">
            <a:spAutoFit/>
          </a:bodyPr>
          <a:lstStyle/>
          <a:p>
            <a:r>
              <a:rPr lang="en-US" sz="2000">
                <a:latin typeface="Arial" charset="0"/>
              </a:rPr>
              <a:t>class Monster </a:t>
            </a:r>
          </a:p>
          <a:p>
            <a:r>
              <a:rPr lang="en-US" sz="2000">
                <a:latin typeface="Arial" charset="0"/>
              </a:rPr>
              <a:t>{</a:t>
            </a:r>
          </a:p>
          <a:p>
            <a:r>
              <a:rPr lang="en-US" sz="2000">
                <a:latin typeface="Arial" charset="0"/>
              </a:rPr>
              <a:t>    private String myName;   	</a:t>
            </a:r>
          </a:p>
          <a:p>
            <a:r>
              <a:rPr lang="en-US" sz="2000">
                <a:latin typeface="Arial" charset="0"/>
              </a:rPr>
              <a:t>    public Monster( String name ) {</a:t>
            </a:r>
          </a:p>
          <a:p>
            <a:r>
              <a:rPr lang="en-US" sz="2000">
                <a:latin typeface="Arial" charset="0"/>
              </a:rPr>
              <a:t>      myName = name;</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System.out.println("overRide in Monster");</a:t>
            </a:r>
          </a:p>
          <a:p>
            <a:r>
              <a:rPr lang="en-US" sz="2000">
                <a:latin typeface="Arial" charset="0"/>
              </a:rPr>
              <a:t>    }</a:t>
            </a:r>
          </a:p>
          <a:p>
            <a:r>
              <a:rPr lang="en-US" sz="2000">
                <a:latin typeface="Arial" charset="0"/>
              </a:rPr>
              <a:t>}</a:t>
            </a:r>
          </a:p>
          <a:p>
            <a:endParaRPr lang="en-US" sz="2000">
              <a:latin typeface="Arial" charset="0"/>
            </a:endParaRPr>
          </a:p>
          <a:p>
            <a:r>
              <a:rPr lang="en-US" sz="2000">
                <a:latin typeface="Arial" charset="0"/>
              </a:rPr>
              <a:t>class Witch extends Monster</a:t>
            </a:r>
          </a:p>
          <a:p>
            <a:r>
              <a:rPr lang="en-US" sz="2000">
                <a:latin typeface="Arial" charset="0"/>
              </a:rPr>
              <a:t>{</a:t>
            </a:r>
          </a:p>
          <a:p>
            <a:r>
              <a:rPr lang="en-US" sz="2000">
                <a:latin typeface="Arial" charset="0"/>
              </a:rPr>
              <a:t>     public Witch( String name ) {</a:t>
            </a:r>
          </a:p>
          <a:p>
            <a:r>
              <a:rPr lang="en-US" sz="2000">
                <a:latin typeface="Arial" charset="0"/>
              </a:rPr>
              <a:t>        super(name);  	</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a:t>
            </a:r>
          </a:p>
          <a:p>
            <a:r>
              <a:rPr lang="en-US" sz="2000">
                <a:latin typeface="Arial" charset="0"/>
              </a:rPr>
              <a:t>        System.out.println("overRide in Witch");</a:t>
            </a:r>
          </a:p>
          <a:p>
            <a:r>
              <a:rPr lang="en-US" sz="2000">
                <a:latin typeface="Arial" charset="0"/>
              </a:rPr>
              <a:t>     }   </a:t>
            </a:r>
          </a:p>
          <a:p>
            <a:r>
              <a:rPr lang="en-US" sz="2000">
                <a:latin typeface="Arial" charset="0"/>
              </a:rPr>
              <a:t>}</a:t>
            </a:r>
          </a:p>
        </p:txBody>
      </p:sp>
      <p:sp>
        <p:nvSpPr>
          <p:cNvPr id="57348" name="Text Box 5"/>
          <p:cNvSpPr txBox="1">
            <a:spLocks noChangeArrowheads="1"/>
          </p:cNvSpPr>
          <p:nvPr/>
        </p:nvSpPr>
        <p:spPr bwMode="auto">
          <a:xfrm>
            <a:off x="4343400" y="51054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illegal – will not compile</a:t>
            </a:r>
            <a:endParaRPr lang="en-US" sz="20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final.java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2209800"/>
            <a:ext cx="6858000" cy="12192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composition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0419" name="Text Box 2"/>
          <p:cNvSpPr txBox="1">
            <a:spLocks noChangeArrowheads="1"/>
          </p:cNvSpPr>
          <p:nvPr/>
        </p:nvSpPr>
        <p:spPr bwMode="auto">
          <a:xfrm>
            <a:off x="838200" y="1905000"/>
            <a:ext cx="7696200" cy="2838450"/>
          </a:xfrm>
          <a:prstGeom prst="rect">
            <a:avLst/>
          </a:prstGeom>
          <a:noFill/>
          <a:ln w="12700">
            <a:noFill/>
            <a:miter lim="800000"/>
            <a:headEnd type="none" w="sm" len="sm"/>
            <a:tailEnd type="none" w="sm" len="sm"/>
          </a:ln>
        </p:spPr>
        <p:txBody>
          <a:bodyPr>
            <a:spAutoFit/>
          </a:bodyPr>
          <a:lstStyle/>
          <a:p>
            <a:r>
              <a:rPr lang="en-US" sz="3600">
                <a:latin typeface="Arial" charset="0"/>
              </a:rPr>
              <a:t>Composition is similar to inheritance, but is not inheritance.  Composition occurs when one class contains an instance of another class.</a:t>
            </a:r>
          </a:p>
        </p:txBody>
      </p:sp>
      <p:sp>
        <p:nvSpPr>
          <p:cNvPr id="60421" name="Text Box 4"/>
          <p:cNvSpPr txBox="1">
            <a:spLocks noChangeArrowheads="1"/>
          </p:cNvSpPr>
          <p:nvPr/>
        </p:nvSpPr>
        <p:spPr bwMode="auto">
          <a:xfrm>
            <a:off x="1143000" y="5153025"/>
            <a:ext cx="7178675"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has a</a:t>
            </a:r>
            <a:r>
              <a:rPr lang="en-US">
                <a:solidFill>
                  <a:schemeClr val="accent2"/>
                </a:solidFill>
              </a:rPr>
              <a:t>    Y  –  X is composed of a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8435" name="Rectangle 2"/>
          <p:cNvSpPr>
            <a:spLocks noChangeArrowheads="1"/>
          </p:cNvSpPr>
          <p:nvPr/>
        </p:nvSpPr>
        <p:spPr bwMode="auto">
          <a:xfrm>
            <a:off x="457200" y="457200"/>
            <a:ext cx="5021263" cy="6001643"/>
          </a:xfrm>
          <a:prstGeom prst="rect">
            <a:avLst/>
          </a:prstGeom>
          <a:noFill/>
          <a:ln w="12700">
            <a:noFill/>
            <a:miter lim="800000"/>
            <a:headEnd type="none" w="sm" len="sm"/>
            <a:tailEnd type="none" w="sm" len="sm"/>
          </a:ln>
        </p:spPr>
        <p:txBody>
          <a:bodyPr>
            <a:spAutoFit/>
          </a:bodyPr>
          <a:lstStyle/>
          <a:p>
            <a:r>
              <a:rPr lang="en-US" sz="2400" dirty="0"/>
              <a:t>class A{</a:t>
            </a:r>
          </a:p>
          <a:p>
            <a:r>
              <a:rPr lang="en-US" sz="2400" dirty="0"/>
              <a:t>   private </a:t>
            </a:r>
            <a:r>
              <a:rPr lang="en-US" sz="2400" dirty="0" err="1"/>
              <a:t>int</a:t>
            </a:r>
            <a:r>
              <a:rPr lang="en-US" sz="2400" dirty="0"/>
              <a:t> x;</a:t>
            </a:r>
          </a:p>
          <a:p>
            <a:r>
              <a:rPr lang="en-US" sz="2400" dirty="0"/>
              <a:t>   public A() { x =8;}</a:t>
            </a:r>
          </a:p>
          <a:p>
            <a:r>
              <a:rPr lang="en-US" sz="2400" dirty="0"/>
              <a:t>   public String </a:t>
            </a:r>
            <a:r>
              <a:rPr lang="en-US" sz="2400" dirty="0" err="1"/>
              <a:t>toString</a:t>
            </a:r>
            <a:r>
              <a:rPr lang="en-US" sz="2400" dirty="0"/>
              <a:t>() { </a:t>
            </a:r>
          </a:p>
          <a:p>
            <a:r>
              <a:rPr lang="en-US" sz="2400" dirty="0"/>
              <a:t>      return ""+x;</a:t>
            </a:r>
          </a:p>
          <a:p>
            <a:r>
              <a:rPr lang="en-US" sz="2400" dirty="0"/>
              <a:t>   }</a:t>
            </a:r>
          </a:p>
          <a:p>
            <a:r>
              <a:rPr lang="en-US" sz="2400" dirty="0"/>
              <a:t>}</a:t>
            </a:r>
          </a:p>
          <a:p>
            <a:endParaRPr lang="en-US" sz="2400" dirty="0"/>
          </a:p>
          <a:p>
            <a:r>
              <a:rPr lang="en-US" sz="2400" dirty="0"/>
              <a:t>class B </a:t>
            </a:r>
            <a:r>
              <a:rPr lang="en-US" sz="2400" dirty="0">
                <a:solidFill>
                  <a:schemeClr val="accent2"/>
                </a:solidFill>
              </a:rPr>
              <a:t>extends</a:t>
            </a:r>
            <a:r>
              <a:rPr lang="en-US" sz="2400" dirty="0"/>
              <a:t> A{</a:t>
            </a:r>
          </a:p>
          <a:p>
            <a:r>
              <a:rPr lang="en-US" sz="2400" dirty="0"/>
              <a:t>}</a:t>
            </a:r>
          </a:p>
          <a:p>
            <a:endParaRPr lang="en-US" sz="2400" dirty="0"/>
          </a:p>
          <a:p>
            <a:r>
              <a:rPr lang="en-US" sz="2400" dirty="0">
                <a:solidFill>
                  <a:srgbClr val="009900"/>
                </a:solidFill>
              </a:rPr>
              <a:t>//test code in the main method</a:t>
            </a:r>
          </a:p>
          <a:p>
            <a:r>
              <a:rPr lang="en-US" sz="2400" dirty="0"/>
              <a:t>A one = new A();</a:t>
            </a:r>
          </a:p>
          <a:p>
            <a:r>
              <a:rPr lang="en-US" sz="2400" dirty="0" err="1"/>
              <a:t>out.println</a:t>
            </a:r>
            <a:r>
              <a:rPr lang="en-US" sz="2400" dirty="0"/>
              <a:t>(one);</a:t>
            </a:r>
          </a:p>
          <a:p>
            <a:r>
              <a:rPr lang="en-US" sz="2400" dirty="0"/>
              <a:t>B two = new B();</a:t>
            </a:r>
          </a:p>
          <a:p>
            <a:r>
              <a:rPr lang="en-US" sz="2400" dirty="0" err="1"/>
              <a:t>out.println</a:t>
            </a:r>
            <a:r>
              <a:rPr lang="en-US" sz="2400" dirty="0"/>
              <a:t>(two);</a:t>
            </a:r>
          </a:p>
        </p:txBody>
      </p:sp>
      <p:sp>
        <p:nvSpPr>
          <p:cNvPr id="18436"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8</a:t>
            </a:r>
            <a:br>
              <a:rPr lang="en-US" sz="3200"/>
            </a:br>
            <a:r>
              <a:rPr lang="en-US" sz="3200"/>
              <a:t>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1443"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pPr eaLnBrk="1" hangingPunct="1"/>
            <a:endParaRPr lang="en-US" sz="2400" b="0">
              <a:latin typeface="Times New Roman" pitchFamily="18" charset="0"/>
            </a:endParaRPr>
          </a:p>
        </p:txBody>
      </p:sp>
      <p:sp>
        <p:nvSpPr>
          <p:cNvPr id="61444"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pPr eaLnBrk="1" hangingPunct="1"/>
            <a:r>
              <a:rPr lang="en-US" sz="1200" b="0">
                <a:cs typeface="Times New Roman" pitchFamily="18" charset="0"/>
              </a:rPr>
              <a:t>  </a:t>
            </a:r>
            <a:endParaRPr lang="en-US" sz="2400" b="0">
              <a:latin typeface="Times New Roman" pitchFamily="18" charset="0"/>
            </a:endParaRPr>
          </a:p>
        </p:txBody>
      </p:sp>
      <p:sp>
        <p:nvSpPr>
          <p:cNvPr id="61445"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pPr eaLnBrk="1" hangingPunct="1"/>
            <a:endParaRPr lang="en-US" b="0"/>
          </a:p>
          <a:p>
            <a:pPr eaLnBrk="1" hangingPunct="1"/>
            <a:endParaRPr lang="en-US" b="0"/>
          </a:p>
        </p:txBody>
      </p:sp>
      <p:sp>
        <p:nvSpPr>
          <p:cNvPr id="61446" name="Text Box 5"/>
          <p:cNvSpPr txBox="1">
            <a:spLocks noChangeArrowheads="1"/>
          </p:cNvSpPr>
          <p:nvPr/>
        </p:nvSpPr>
        <p:spPr bwMode="auto">
          <a:xfrm>
            <a:off x="1219200" y="1447800"/>
            <a:ext cx="6208751" cy="5016758"/>
          </a:xfrm>
          <a:prstGeom prst="rect">
            <a:avLst/>
          </a:prstGeom>
          <a:noFill/>
          <a:ln w="9525">
            <a:noFill/>
            <a:miter lim="800000"/>
            <a:headEnd/>
            <a:tailEnd/>
          </a:ln>
        </p:spPr>
        <p:txBody>
          <a:bodyPr wrap="none">
            <a:spAutoFit/>
          </a:bodyPr>
          <a:lstStyle/>
          <a:p>
            <a:pPr eaLnBrk="1" hangingPunct="1"/>
            <a:r>
              <a:rPr lang="en-US" sz="2000" dirty="0"/>
              <a:t>public class Word </a:t>
            </a:r>
            <a:r>
              <a:rPr lang="en-US" sz="2000" dirty="0">
                <a:solidFill>
                  <a:schemeClr val="accent2"/>
                </a:solidFill>
              </a:rPr>
              <a:t>implements</a:t>
            </a:r>
            <a:r>
              <a:rPr lang="en-US" sz="2000" dirty="0"/>
              <a:t> Comparable</a:t>
            </a:r>
          </a:p>
          <a:p>
            <a:pPr eaLnBrk="1" hangingPunct="1"/>
            <a:r>
              <a:rPr lang="en-US" sz="2000" dirty="0"/>
              <a:t>{</a:t>
            </a:r>
          </a:p>
          <a:p>
            <a:pPr eaLnBrk="1" hangingPunct="1"/>
            <a:r>
              <a:rPr lang="en-US" sz="2000" dirty="0"/>
              <a:t>   private </a:t>
            </a:r>
            <a:r>
              <a:rPr lang="en-US" sz="2000" dirty="0">
                <a:solidFill>
                  <a:srgbClr val="009900"/>
                </a:solidFill>
              </a:rPr>
              <a:t>String word</a:t>
            </a:r>
            <a:r>
              <a:rPr lang="en-US" sz="2000" dirty="0"/>
              <a:t>;   </a:t>
            </a:r>
            <a:r>
              <a:rPr lang="en-US" sz="2000" dirty="0">
                <a:solidFill>
                  <a:srgbClr val="009900"/>
                </a:solidFill>
              </a:rPr>
              <a:t> //has a</a:t>
            </a:r>
          </a:p>
          <a:p>
            <a:pPr eaLnBrk="1" hangingPunct="1"/>
            <a:endParaRPr lang="en-US" sz="2000" dirty="0"/>
          </a:p>
          <a:p>
            <a:pPr eaLnBrk="1" hangingPunct="1"/>
            <a:r>
              <a:rPr lang="en-US" sz="2000" dirty="0"/>
              <a:t>   public Word(String w) { word = w; }</a:t>
            </a:r>
          </a:p>
          <a:p>
            <a:pPr eaLnBrk="1" hangingPunct="1"/>
            <a:r>
              <a:rPr lang="en-US" sz="2000" dirty="0"/>
              <a:t>   public </a:t>
            </a:r>
            <a:r>
              <a:rPr lang="en-US" sz="2000" dirty="0" err="1"/>
              <a:t>int</a:t>
            </a:r>
            <a:r>
              <a:rPr lang="en-US" sz="2000" dirty="0"/>
              <a:t> </a:t>
            </a:r>
            <a:r>
              <a:rPr lang="en-US" sz="2000" dirty="0" err="1"/>
              <a:t>compareTo</a:t>
            </a:r>
            <a:r>
              <a:rPr lang="en-US" sz="2000" dirty="0"/>
              <a:t>(Object </a:t>
            </a:r>
            <a:r>
              <a:rPr lang="en-US" sz="2000" dirty="0" err="1"/>
              <a:t>obj</a:t>
            </a:r>
            <a:r>
              <a:rPr lang="en-US" sz="2000" dirty="0"/>
              <a:t>) </a:t>
            </a:r>
          </a:p>
          <a:p>
            <a:pPr eaLnBrk="1" hangingPunct="1"/>
            <a:r>
              <a:rPr lang="en-US" sz="2000" dirty="0"/>
              <a:t>   {</a:t>
            </a:r>
          </a:p>
          <a:p>
            <a:pPr eaLnBrk="1" hangingPunct="1"/>
            <a:r>
              <a:rPr lang="en-US" sz="2000" dirty="0"/>
              <a:t>      Word other = (Word)</a:t>
            </a:r>
            <a:r>
              <a:rPr lang="en-US" sz="2000" dirty="0" err="1"/>
              <a:t>obj</a:t>
            </a:r>
            <a:r>
              <a:rPr lang="en-US" sz="2000" dirty="0"/>
              <a:t>;    </a:t>
            </a:r>
          </a:p>
          <a:p>
            <a:pPr eaLnBrk="1" hangingPunct="1"/>
            <a:r>
              <a:rPr lang="en-US" sz="2000" dirty="0"/>
              <a:t>      if(</a:t>
            </a:r>
            <a:r>
              <a:rPr lang="en-US" sz="2000" dirty="0" err="1"/>
              <a:t>word.length</a:t>
            </a:r>
            <a:r>
              <a:rPr lang="en-US" sz="2000" dirty="0"/>
              <a:t>()&gt;</a:t>
            </a:r>
            <a:r>
              <a:rPr lang="en-US" sz="2000" dirty="0" err="1"/>
              <a:t>other.word.length</a:t>
            </a:r>
            <a:r>
              <a:rPr lang="en-US" sz="2000" dirty="0"/>
              <a:t>())</a:t>
            </a:r>
          </a:p>
          <a:p>
            <a:pPr eaLnBrk="1" hangingPunct="1"/>
            <a:r>
              <a:rPr lang="en-US" sz="2000" dirty="0"/>
              <a:t>         return 1;</a:t>
            </a:r>
          </a:p>
          <a:p>
            <a:pPr eaLnBrk="1" hangingPunct="1"/>
            <a:r>
              <a:rPr lang="en-US" sz="2000" dirty="0"/>
              <a:t>      else if(</a:t>
            </a:r>
            <a:r>
              <a:rPr lang="en-US" sz="2000" dirty="0" err="1"/>
              <a:t>word.length</a:t>
            </a:r>
            <a:r>
              <a:rPr lang="en-US" sz="2000" dirty="0"/>
              <a:t>()&lt;</a:t>
            </a:r>
            <a:r>
              <a:rPr lang="en-US" sz="2000" dirty="0" err="1"/>
              <a:t>other.word.length</a:t>
            </a:r>
            <a:r>
              <a:rPr lang="en-US" sz="2000" dirty="0"/>
              <a:t>())</a:t>
            </a:r>
          </a:p>
          <a:p>
            <a:pPr eaLnBrk="1" hangingPunct="1"/>
            <a:r>
              <a:rPr lang="en-US" sz="2000" dirty="0"/>
              <a:t>         return -1;</a:t>
            </a:r>
          </a:p>
          <a:p>
            <a:pPr eaLnBrk="1" hangingPunct="1"/>
            <a:r>
              <a:rPr lang="en-US" sz="2000" dirty="0"/>
              <a:t>      return 0;</a:t>
            </a:r>
          </a:p>
          <a:p>
            <a:pPr eaLnBrk="1" hangingPunct="1"/>
            <a:r>
              <a:rPr lang="en-US" sz="2000" dirty="0"/>
              <a:t>   }</a:t>
            </a:r>
          </a:p>
          <a:p>
            <a:pPr eaLnBrk="1" hangingPunct="1"/>
            <a:r>
              <a:rPr lang="en-US" sz="2000" dirty="0"/>
              <a:t>   public String </a:t>
            </a:r>
            <a:r>
              <a:rPr lang="en-US" sz="2000" dirty="0" err="1"/>
              <a:t>toString</a:t>
            </a:r>
            <a:r>
              <a:rPr lang="en-US" sz="2000" dirty="0"/>
              <a:t>() { return word; }</a:t>
            </a:r>
          </a:p>
          <a:p>
            <a:pPr eaLnBrk="1" hangingPunct="1"/>
            <a:r>
              <a:rPr lang="en-US" sz="2000" dirty="0"/>
              <a:t>}</a:t>
            </a:r>
          </a:p>
        </p:txBody>
      </p:sp>
      <p:sp>
        <p:nvSpPr>
          <p:cNvPr id="61448" name="Text Box 7"/>
          <p:cNvSpPr txBox="1">
            <a:spLocks noChangeArrowheads="1"/>
          </p:cNvSpPr>
          <p:nvPr/>
        </p:nvSpPr>
        <p:spPr bwMode="auto">
          <a:xfrm>
            <a:off x="6934200" y="1752600"/>
            <a:ext cx="1676400" cy="1565275"/>
          </a:xfrm>
          <a:prstGeom prst="rect">
            <a:avLst/>
          </a:prstGeom>
          <a:noFill/>
          <a:ln w="12700">
            <a:solidFill>
              <a:schemeClr val="accent2"/>
            </a:solidFill>
            <a:miter lim="800000"/>
            <a:headEnd type="none" w="sm" len="sm"/>
            <a:tailEnd type="none" w="sm" len="sm"/>
          </a:ln>
        </p:spPr>
        <p:txBody>
          <a:bodyPr>
            <a:spAutoFit/>
          </a:bodyPr>
          <a:lstStyle/>
          <a:p>
            <a:r>
              <a:rPr lang="en-US" sz="2400">
                <a:solidFill>
                  <a:schemeClr val="accent2"/>
                </a:solidFill>
              </a:rPr>
              <a:t>Why can you not extend String?</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compone.java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860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a:ln w="11430">
                  <a:solidFill>
                    <a:srgbClr val="FFFF00"/>
                  </a:solidFill>
                </a:ln>
                <a:solidFill>
                  <a:srgbClr val="0066FF"/>
                </a:solidFill>
                <a:effectLst>
                  <a:outerShdw blurRad="50800" dist="39000" dir="5460000" algn="tl">
                    <a:srgbClr val="000000">
                      <a:alpha val="38000"/>
                    </a:srgbClr>
                  </a:outerShdw>
                </a:effectLst>
              </a:rPr>
              <a:t>static</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4515" name="Text Box 2"/>
          <p:cNvSpPr txBox="1">
            <a:spLocks noChangeArrowheads="1"/>
          </p:cNvSpPr>
          <p:nvPr/>
        </p:nvSpPr>
        <p:spPr bwMode="auto">
          <a:xfrm>
            <a:off x="1143000" y="1676400"/>
            <a:ext cx="7288213" cy="3081338"/>
          </a:xfrm>
          <a:prstGeom prst="rect">
            <a:avLst/>
          </a:prstGeom>
          <a:noFill/>
          <a:ln w="12700">
            <a:noFill/>
            <a:miter lim="800000"/>
            <a:headEnd type="none" w="sm" len="sm"/>
            <a:tailEnd type="none" w="sm" len="sm"/>
          </a:ln>
        </p:spPr>
        <p:txBody>
          <a:bodyPr wrap="none">
            <a:spAutoFit/>
          </a:bodyPr>
          <a:lstStyle/>
          <a:p>
            <a:r>
              <a:rPr lang="en-US" dirty="0">
                <a:latin typeface="Arial" charset="0"/>
              </a:rPr>
              <a:t>Static is a reserved word use to designate</a:t>
            </a:r>
          </a:p>
          <a:p>
            <a:r>
              <a:rPr lang="en-US" dirty="0">
                <a:latin typeface="Arial" charset="0"/>
              </a:rPr>
              <a:t>something that exists in a class.</a:t>
            </a:r>
          </a:p>
          <a:p>
            <a:endParaRPr lang="en-US" dirty="0">
              <a:latin typeface="Arial" charset="0"/>
            </a:endParaRPr>
          </a:p>
          <a:p>
            <a:r>
              <a:rPr lang="en-US" dirty="0">
                <a:latin typeface="Arial" charset="0"/>
              </a:rPr>
              <a:t>Static variables and methods exist even</a:t>
            </a:r>
          </a:p>
          <a:p>
            <a:r>
              <a:rPr lang="en-US" dirty="0">
                <a:latin typeface="Arial" charset="0"/>
              </a:rPr>
              <a:t>if no object of that class has been</a:t>
            </a:r>
          </a:p>
          <a:p>
            <a:r>
              <a:rPr lang="en-US" dirty="0">
                <a:latin typeface="Arial" charset="0"/>
              </a:rPr>
              <a:t>instantiated.</a:t>
            </a:r>
          </a:p>
          <a:p>
            <a:endParaRPr lang="en-US" dirty="0">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5539" name="Text Box 2"/>
          <p:cNvSpPr txBox="1">
            <a:spLocks noChangeArrowheads="1"/>
          </p:cNvSpPr>
          <p:nvPr/>
        </p:nvSpPr>
        <p:spPr bwMode="auto">
          <a:xfrm>
            <a:off x="914400" y="1752600"/>
            <a:ext cx="6534150" cy="3081338"/>
          </a:xfrm>
          <a:prstGeom prst="rect">
            <a:avLst/>
          </a:prstGeom>
          <a:noFill/>
          <a:ln w="12700">
            <a:noFill/>
            <a:miter lim="800000"/>
            <a:headEnd type="none" w="sm" len="sm"/>
            <a:tailEnd type="none" w="sm" len="sm"/>
          </a:ln>
        </p:spPr>
        <p:txBody>
          <a:bodyPr wrap="none">
            <a:spAutoFit/>
          </a:bodyPr>
          <a:lstStyle/>
          <a:p>
            <a:endParaRPr lang="en-US">
              <a:latin typeface="Arial" charset="0"/>
            </a:endParaRPr>
          </a:p>
          <a:p>
            <a:r>
              <a:rPr lang="en-US">
                <a:latin typeface="Arial" charset="0"/>
              </a:rPr>
              <a:t>Static means one!   </a:t>
            </a:r>
          </a:p>
          <a:p>
            <a:endParaRPr lang="en-US">
              <a:latin typeface="Arial" charset="0"/>
            </a:endParaRPr>
          </a:p>
          <a:p>
            <a:r>
              <a:rPr lang="en-US">
                <a:latin typeface="Arial" charset="0"/>
              </a:rPr>
              <a:t>All Objects will share the same static </a:t>
            </a:r>
          </a:p>
          <a:p>
            <a:r>
              <a:rPr lang="en-US">
                <a:latin typeface="Arial" charset="0"/>
              </a:rPr>
              <a:t>variables and methods.</a:t>
            </a:r>
          </a:p>
          <a:p>
            <a:br>
              <a:rPr lang="en-US">
                <a:latin typeface="Arial" charset="0"/>
              </a:rPr>
            </a:br>
            <a:endParaRPr lang="en-US">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6563" name="Rectangle 2"/>
          <p:cNvSpPr>
            <a:spLocks noChangeArrowheads="1"/>
          </p:cNvSpPr>
          <p:nvPr/>
        </p:nvSpPr>
        <p:spPr bwMode="auto">
          <a:xfrm>
            <a:off x="533400" y="990600"/>
            <a:ext cx="4937125" cy="5203825"/>
          </a:xfrm>
          <a:prstGeom prst="rect">
            <a:avLst/>
          </a:prstGeom>
          <a:noFill/>
          <a:ln w="12700">
            <a:noFill/>
            <a:miter lim="800000"/>
            <a:headEnd type="none" w="sm" len="sm"/>
            <a:tailEnd type="none" w="sm" len="sm"/>
          </a:ln>
        </p:spPr>
        <p:txBody>
          <a:bodyPr wrap="none">
            <a:spAutoFit/>
          </a:bodyPr>
          <a:lstStyle/>
          <a:p>
            <a:r>
              <a:rPr lang="en-US" sz="2400">
                <a:latin typeface="Arial" charset="0"/>
              </a:rPr>
              <a:t>class Monster</a:t>
            </a:r>
          </a:p>
          <a:p>
            <a:r>
              <a:rPr lang="en-US" sz="2400">
                <a:latin typeface="Arial" charset="0"/>
              </a:rPr>
              <a:t>{</a:t>
            </a:r>
          </a:p>
          <a:p>
            <a:r>
              <a:rPr lang="en-US" sz="2400">
                <a:latin typeface="Arial" charset="0"/>
              </a:rPr>
              <a:t>   private String myName;</a:t>
            </a:r>
          </a:p>
          <a:p>
            <a:r>
              <a:rPr lang="en-US" sz="2400">
                <a:latin typeface="Arial" charset="0"/>
              </a:rPr>
              <a:t>   private </a:t>
            </a:r>
            <a:r>
              <a:rPr lang="en-US" sz="2400">
                <a:solidFill>
                  <a:srgbClr val="FF0000"/>
                </a:solidFill>
                <a:latin typeface="Arial" charset="0"/>
              </a:rPr>
              <a:t>static</a:t>
            </a:r>
            <a:r>
              <a:rPr lang="en-US" sz="2400">
                <a:latin typeface="Arial" charset="0"/>
              </a:rPr>
              <a:t> int count = 0;   </a:t>
            </a:r>
          </a:p>
          <a:p>
            <a:endParaRPr lang="en-US" sz="2400">
              <a:latin typeface="Arial" charset="0"/>
            </a:endParaRPr>
          </a:p>
          <a:p>
            <a:r>
              <a:rPr lang="en-US" sz="2400">
                <a:latin typeface="Arial" charset="0"/>
              </a:rPr>
              <a:t>   public Monster() {</a:t>
            </a:r>
          </a:p>
          <a:p>
            <a:r>
              <a:rPr lang="en-US" sz="2400">
                <a:latin typeface="Arial" charset="0"/>
              </a:rPr>
              <a:t>     myName ="";</a:t>
            </a:r>
          </a:p>
          <a:p>
            <a:r>
              <a:rPr lang="en-US" sz="2400">
                <a:latin typeface="Arial" charset="0"/>
              </a:rPr>
              <a:t>     count++;</a:t>
            </a:r>
          </a:p>
          <a:p>
            <a:r>
              <a:rPr lang="en-US" sz="2400">
                <a:latin typeface="Arial" charset="0"/>
              </a:rPr>
              <a:t>   }</a:t>
            </a:r>
          </a:p>
          <a:p>
            <a:r>
              <a:rPr lang="en-US" sz="2400">
                <a:latin typeface="Arial" charset="0"/>
              </a:rPr>
              <a:t>   public Monster( String name ) {</a:t>
            </a:r>
          </a:p>
          <a:p>
            <a:r>
              <a:rPr lang="en-US" sz="2400">
                <a:latin typeface="Arial" charset="0"/>
              </a:rPr>
              <a:t>     myName = name;</a:t>
            </a:r>
          </a:p>
          <a:p>
            <a:r>
              <a:rPr lang="en-US" sz="2400">
                <a:latin typeface="Arial" charset="0"/>
              </a:rPr>
              <a:t>     count++;</a:t>
            </a:r>
          </a:p>
          <a:p>
            <a:r>
              <a:rPr lang="en-US" sz="2400">
                <a:latin typeface="Arial" charset="0"/>
              </a:rPr>
              <a:t>   }</a:t>
            </a:r>
          </a:p>
          <a:p>
            <a:r>
              <a:rPr lang="en-US" sz="2400">
                <a:latin typeface="Arial" charset="0"/>
              </a:rPr>
              <a:t>}</a:t>
            </a:r>
          </a:p>
        </p:txBody>
      </p:sp>
      <p:sp>
        <p:nvSpPr>
          <p:cNvPr id="66565" name="Text Box 4"/>
          <p:cNvSpPr txBox="1">
            <a:spLocks noChangeArrowheads="1"/>
          </p:cNvSpPr>
          <p:nvPr/>
        </p:nvSpPr>
        <p:spPr bwMode="auto">
          <a:xfrm>
            <a:off x="5105400" y="2133600"/>
            <a:ext cx="3124200" cy="409575"/>
          </a:xfrm>
          <a:prstGeom prst="rect">
            <a:avLst/>
          </a:prstGeom>
          <a:noFill/>
          <a:ln w="12700">
            <a:solidFill>
              <a:srgbClr val="009900"/>
            </a:solidFill>
            <a:miter lim="800000"/>
            <a:headEnd type="none" w="sm" len="sm"/>
            <a:tailEnd type="none" w="sm" len="sm"/>
          </a:ln>
        </p:spPr>
        <p:txBody>
          <a:bodyPr>
            <a:spAutoFit/>
          </a:bodyPr>
          <a:lstStyle/>
          <a:p>
            <a:r>
              <a:rPr lang="en-US" sz="2000">
                <a:solidFill>
                  <a:srgbClr val="009900"/>
                </a:solidFill>
                <a:latin typeface="Arial" charset="0"/>
              </a:rPr>
              <a:t>all Monster share count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graphicFrame>
        <p:nvGraphicFramePr>
          <p:cNvPr id="528412" name="Group 28"/>
          <p:cNvGraphicFramePr>
            <a:graphicFrameLocks noGrp="1"/>
          </p:cNvGraphicFramePr>
          <p:nvPr/>
        </p:nvGraphicFramePr>
        <p:xfrm>
          <a:off x="609600" y="914400"/>
          <a:ext cx="8077200" cy="353060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KeyListener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abstract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keyPressed(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called when a key is pressed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keyReleased(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called when a key is released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keyTyped(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called when a key has been typed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9654" name="Text Box 27"/>
          <p:cNvSpPr txBox="1">
            <a:spLocks noChangeArrowheads="1"/>
          </p:cNvSpPr>
          <p:nvPr/>
        </p:nvSpPr>
        <p:spPr bwMode="auto">
          <a:xfrm>
            <a:off x="1295400" y="4800600"/>
            <a:ext cx="6705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java.awt.event.KeyListener;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19459" name="Rectangle 2"/>
          <p:cNvSpPr>
            <a:spLocks noChangeArrowheads="1"/>
          </p:cNvSpPr>
          <p:nvPr/>
        </p:nvSpPr>
        <p:spPr bwMode="auto">
          <a:xfrm>
            <a:off x="381000" y="533400"/>
            <a:ext cx="5021263" cy="5786438"/>
          </a:xfrm>
          <a:prstGeom prst="rect">
            <a:avLst/>
          </a:prstGeom>
          <a:noFill/>
          <a:ln w="12700">
            <a:noFill/>
            <a:miter lim="800000"/>
            <a:headEnd type="none" w="sm" len="sm"/>
            <a:tailEnd type="none" w="sm" len="sm"/>
          </a:ln>
        </p:spPr>
        <p:txBody>
          <a:bodyPr>
            <a:spAutoFit/>
          </a:bodyPr>
          <a:lstStyle/>
          <a:p>
            <a:r>
              <a:rPr lang="en-US" sz="2200" dirty="0"/>
              <a:t>class A{</a:t>
            </a:r>
          </a:p>
          <a:p>
            <a:r>
              <a:rPr lang="en-US" sz="2200" dirty="0"/>
              <a:t>   private </a:t>
            </a:r>
            <a:r>
              <a:rPr lang="en-US" sz="2200" dirty="0" err="1"/>
              <a:t>int</a:t>
            </a:r>
            <a:r>
              <a:rPr lang="en-US" sz="2200" dirty="0"/>
              <a:t> x;</a:t>
            </a:r>
          </a:p>
          <a:p>
            <a:r>
              <a:rPr lang="en-US" sz="2200" dirty="0"/>
              <a:t>   public A() { x =3;}</a:t>
            </a:r>
          </a:p>
          <a:p>
            <a:r>
              <a:rPr lang="en-US" sz="2200" dirty="0"/>
              <a:t>   public void </a:t>
            </a:r>
            <a:r>
              <a:rPr lang="en-US" sz="2200" dirty="0" err="1"/>
              <a:t>setX</a:t>
            </a:r>
            <a:r>
              <a:rPr lang="en-US" sz="2200" dirty="0"/>
              <a:t>(</a:t>
            </a:r>
            <a:r>
              <a:rPr lang="en-US" sz="2200" dirty="0" err="1"/>
              <a:t>int</a:t>
            </a:r>
            <a:r>
              <a:rPr lang="en-US" sz="2200" dirty="0"/>
              <a:t> </a:t>
            </a:r>
            <a:r>
              <a:rPr lang="en-US" sz="2200" dirty="0" err="1"/>
              <a:t>val</a:t>
            </a:r>
            <a:r>
              <a:rPr lang="en-US" sz="2200" dirty="0"/>
              <a:t>){</a:t>
            </a:r>
          </a:p>
          <a:p>
            <a:r>
              <a:rPr lang="en-US" sz="2200" dirty="0"/>
              <a:t>      x=</a:t>
            </a:r>
            <a:r>
              <a:rPr lang="en-US" sz="2200" dirty="0" err="1"/>
              <a:t>val</a:t>
            </a:r>
            <a:r>
              <a:rPr lang="en-US" sz="2200" dirty="0"/>
              <a:t>;</a:t>
            </a:r>
            <a:br>
              <a:rPr lang="en-US" sz="2200" dirty="0"/>
            </a:br>
            <a:r>
              <a:rPr lang="en-US" sz="2200" dirty="0"/>
              <a:t>   }</a:t>
            </a:r>
          </a:p>
          <a:p>
            <a:r>
              <a:rPr lang="en-US" sz="2200" dirty="0"/>
              <a:t>   public </a:t>
            </a:r>
            <a:r>
              <a:rPr lang="en-US" sz="2200" dirty="0" err="1"/>
              <a:t>int</a:t>
            </a:r>
            <a:r>
              <a:rPr lang="en-US" sz="2200" dirty="0"/>
              <a:t> </a:t>
            </a:r>
            <a:r>
              <a:rPr lang="en-US" sz="2200" dirty="0" err="1"/>
              <a:t>getX</a:t>
            </a:r>
            <a:r>
              <a:rPr lang="en-US" sz="2200" dirty="0"/>
              <a:t>(){ return x; }</a:t>
            </a:r>
          </a:p>
          <a:p>
            <a:r>
              <a:rPr lang="en-US" sz="2200" dirty="0"/>
              <a:t>}</a:t>
            </a:r>
          </a:p>
          <a:p>
            <a:endParaRPr lang="en-US" sz="2200" dirty="0"/>
          </a:p>
          <a:p>
            <a:r>
              <a:rPr lang="en-US" sz="2200" dirty="0"/>
              <a:t>class B </a:t>
            </a:r>
            <a:r>
              <a:rPr lang="en-US" sz="2200" dirty="0">
                <a:solidFill>
                  <a:schemeClr val="accent2"/>
                </a:solidFill>
              </a:rPr>
              <a:t>extends</a:t>
            </a:r>
            <a:r>
              <a:rPr lang="en-US" sz="2200" dirty="0"/>
              <a:t> A{</a:t>
            </a:r>
          </a:p>
          <a:p>
            <a:r>
              <a:rPr lang="en-US" sz="2200" dirty="0"/>
              <a:t>}</a:t>
            </a:r>
          </a:p>
          <a:p>
            <a:endParaRPr lang="en-US" sz="2200" dirty="0"/>
          </a:p>
          <a:p>
            <a:r>
              <a:rPr lang="en-US" sz="2200" dirty="0">
                <a:solidFill>
                  <a:srgbClr val="009900"/>
                </a:solidFill>
              </a:rPr>
              <a:t>//test code in the main method</a:t>
            </a:r>
          </a:p>
          <a:p>
            <a:r>
              <a:rPr lang="en-US" sz="2200" dirty="0"/>
              <a:t>B one = new B();</a:t>
            </a:r>
          </a:p>
          <a:p>
            <a:r>
              <a:rPr lang="en-US" sz="2200" dirty="0" err="1"/>
              <a:t>out.println</a:t>
            </a:r>
            <a:r>
              <a:rPr lang="en-US" sz="2200" dirty="0"/>
              <a:t>(</a:t>
            </a:r>
            <a:r>
              <a:rPr lang="en-US" sz="2200" dirty="0" err="1"/>
              <a:t>one.getX</a:t>
            </a:r>
            <a:r>
              <a:rPr lang="en-US" sz="2200" dirty="0"/>
              <a:t>());</a:t>
            </a:r>
          </a:p>
          <a:p>
            <a:r>
              <a:rPr lang="en-US" sz="2200" dirty="0" err="1"/>
              <a:t>one.setX</a:t>
            </a:r>
            <a:r>
              <a:rPr lang="en-US" sz="2200" dirty="0"/>
              <a:t>(2);</a:t>
            </a:r>
          </a:p>
          <a:p>
            <a:r>
              <a:rPr lang="en-US" sz="2200" dirty="0" err="1"/>
              <a:t>out.println</a:t>
            </a:r>
            <a:r>
              <a:rPr lang="en-US" sz="2200" dirty="0"/>
              <a:t>(</a:t>
            </a:r>
            <a:r>
              <a:rPr lang="en-US" sz="2200" dirty="0" err="1"/>
              <a:t>one.getX</a:t>
            </a:r>
            <a:r>
              <a:rPr lang="en-US" sz="2200" dirty="0"/>
              <a:t>());</a:t>
            </a:r>
          </a:p>
        </p:txBody>
      </p:sp>
      <p:sp>
        <p:nvSpPr>
          <p:cNvPr id="19460"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3</a:t>
            </a:r>
            <a:br>
              <a:rPr lang="en-US" sz="3200"/>
            </a:br>
            <a:r>
              <a:rPr lang="en-US" sz="3200"/>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000000">
                      <a:alpha val="65000"/>
                    </a:srgbClr>
                  </a:outerShdw>
                </a:effectLst>
              </a:rPr>
              <a:t>inheritone.java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1507" name="Text Box 3"/>
          <p:cNvSpPr txBox="1">
            <a:spLocks noChangeArrowheads="1"/>
          </p:cNvSpPr>
          <p:nvPr/>
        </p:nvSpPr>
        <p:spPr bwMode="auto">
          <a:xfrm>
            <a:off x="838200" y="1600200"/>
            <a:ext cx="7391400" cy="2041525"/>
          </a:xfrm>
          <a:prstGeom prst="rect">
            <a:avLst/>
          </a:prstGeom>
          <a:noFill/>
          <a:ln w="12700">
            <a:noFill/>
            <a:miter lim="800000"/>
            <a:headEnd type="none" w="sm" len="sm"/>
            <a:tailEnd type="none" w="sm" len="sm"/>
          </a:ln>
        </p:spPr>
        <p:txBody>
          <a:bodyPr>
            <a:spAutoFit/>
          </a:bodyPr>
          <a:lstStyle/>
          <a:p>
            <a:r>
              <a:rPr lang="en-US" sz="3200" dirty="0"/>
              <a:t>Class Object is the one true super class.  Object does not extend any other class.  All classes extend Object.</a:t>
            </a:r>
          </a:p>
        </p:txBody>
      </p:sp>
      <p:sp>
        <p:nvSpPr>
          <p:cNvPr id="21508" name="Rectangle 4"/>
          <p:cNvSpPr>
            <a:spLocks noChangeArrowheads="1"/>
          </p:cNvSpPr>
          <p:nvPr/>
        </p:nvSpPr>
        <p:spPr bwMode="auto">
          <a:xfrm>
            <a:off x="2895600" y="3886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Object</a:t>
            </a:r>
          </a:p>
        </p:txBody>
      </p:sp>
      <p:sp>
        <p:nvSpPr>
          <p:cNvPr id="21509" name="Rectangle 5"/>
          <p:cNvSpPr>
            <a:spLocks noChangeArrowheads="1"/>
          </p:cNvSpPr>
          <p:nvPr/>
        </p:nvSpPr>
        <p:spPr bwMode="auto">
          <a:xfrm>
            <a:off x="12192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String</a:t>
            </a:r>
          </a:p>
        </p:txBody>
      </p:sp>
      <p:sp>
        <p:nvSpPr>
          <p:cNvPr id="21510" name="Rectangle 6"/>
          <p:cNvSpPr>
            <a:spLocks noChangeArrowheads="1"/>
          </p:cNvSpPr>
          <p:nvPr/>
        </p:nvSpPr>
        <p:spPr bwMode="auto">
          <a:xfrm>
            <a:off x="48006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Date</a:t>
            </a:r>
          </a:p>
        </p:txBody>
      </p:sp>
      <p:sp>
        <p:nvSpPr>
          <p:cNvPr id="21512" name="Line 10"/>
          <p:cNvSpPr>
            <a:spLocks noChangeShapeType="1"/>
          </p:cNvSpPr>
          <p:nvPr/>
        </p:nvSpPr>
        <p:spPr bwMode="auto">
          <a:xfrm flipH="1">
            <a:off x="30480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21513" name="Line 11"/>
          <p:cNvSpPr>
            <a:spLocks noChangeShapeType="1"/>
          </p:cNvSpPr>
          <p:nvPr/>
        </p:nvSpPr>
        <p:spPr bwMode="auto">
          <a:xfrm>
            <a:off x="54102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2531" name="Text Box 2"/>
          <p:cNvSpPr txBox="1">
            <a:spLocks noChangeArrowheads="1"/>
          </p:cNvSpPr>
          <p:nvPr/>
        </p:nvSpPr>
        <p:spPr bwMode="auto">
          <a:xfrm>
            <a:off x="517525" y="693738"/>
            <a:ext cx="184150" cy="579437"/>
          </a:xfrm>
          <a:prstGeom prst="rect">
            <a:avLst/>
          </a:prstGeom>
          <a:noFill/>
          <a:ln w="12700">
            <a:noFill/>
            <a:miter lim="800000"/>
            <a:headEnd type="none" w="sm" len="sm"/>
            <a:tailEnd type="none" w="sm" len="sm"/>
          </a:ln>
        </p:spPr>
        <p:txBody>
          <a:bodyPr wrap="none">
            <a:spAutoFit/>
          </a:bodyPr>
          <a:lstStyle/>
          <a:p>
            <a:endParaRPr lang="en-US" sz="3200"/>
          </a:p>
        </p:txBody>
      </p:sp>
      <p:sp>
        <p:nvSpPr>
          <p:cNvPr id="22532" name="Text Box 4"/>
          <p:cNvSpPr txBox="1">
            <a:spLocks noChangeArrowheads="1"/>
          </p:cNvSpPr>
          <p:nvPr/>
        </p:nvSpPr>
        <p:spPr bwMode="auto">
          <a:xfrm>
            <a:off x="838200" y="1676400"/>
            <a:ext cx="7696200" cy="2041525"/>
          </a:xfrm>
          <a:prstGeom prst="rect">
            <a:avLst/>
          </a:prstGeom>
          <a:noFill/>
          <a:ln w="12700">
            <a:noFill/>
            <a:miter lim="800000"/>
            <a:headEnd type="none" w="sm" len="sm"/>
            <a:tailEnd type="none" w="sm" len="sm"/>
          </a:ln>
        </p:spPr>
        <p:txBody>
          <a:bodyPr>
            <a:spAutoFit/>
          </a:bodyPr>
          <a:lstStyle/>
          <a:p>
            <a:r>
              <a:rPr lang="en-US" sz="3200"/>
              <a:t>Because all classes are sub classes of Object, all Java classes start with at least the methods from Object.</a:t>
            </a:r>
          </a:p>
          <a:p>
            <a:endParaRPr lang="en-US" sz="3200"/>
          </a:p>
        </p:txBody>
      </p:sp>
      <p:sp>
        <p:nvSpPr>
          <p:cNvPr id="22533" name="Text Box 5"/>
          <p:cNvSpPr txBox="1">
            <a:spLocks noChangeArrowheads="1"/>
          </p:cNvSpPr>
          <p:nvPr/>
        </p:nvSpPr>
        <p:spPr bwMode="auto">
          <a:xfrm>
            <a:off x="2438400" y="3505200"/>
            <a:ext cx="2968625" cy="2239963"/>
          </a:xfrm>
          <a:prstGeom prst="rect">
            <a:avLst/>
          </a:prstGeom>
          <a:noFill/>
          <a:ln w="12700">
            <a:solidFill>
              <a:srgbClr val="0000FF"/>
            </a:solidFill>
            <a:miter lim="800000"/>
            <a:headEnd type="none" w="sm" len="sm"/>
            <a:tailEnd type="none" w="sm" len="sm"/>
          </a:ln>
        </p:spPr>
        <p:txBody>
          <a:bodyPr wrap="none">
            <a:spAutoFit/>
          </a:bodyPr>
          <a:lstStyle/>
          <a:p>
            <a:r>
              <a:rPr lang="en-US">
                <a:solidFill>
                  <a:schemeClr val="accent2"/>
                </a:solidFill>
              </a:rPr>
              <a:t>.equals( )</a:t>
            </a:r>
          </a:p>
          <a:p>
            <a:r>
              <a:rPr lang="en-US">
                <a:solidFill>
                  <a:schemeClr val="accent2"/>
                </a:solidFill>
              </a:rPr>
              <a:t>.toString( )</a:t>
            </a:r>
          </a:p>
          <a:p>
            <a:r>
              <a:rPr lang="en-US">
                <a:solidFill>
                  <a:schemeClr val="accent2"/>
                </a:solidFill>
              </a:rPr>
              <a:t>.hashCode()</a:t>
            </a:r>
          </a:p>
          <a:p>
            <a:r>
              <a:rPr lang="en-US">
                <a:solidFill>
                  <a:schemeClr val="accent2"/>
                </a:solidFill>
              </a:rPr>
              <a:t>.clone( )</a:t>
            </a:r>
          </a:p>
          <a:p>
            <a:r>
              <a:rPr lang="en-US">
                <a:solidFill>
                  <a:schemeClr val="accent2"/>
                </a:solidFill>
              </a:rPr>
              <a:t>. . . . . and more</a:t>
            </a:r>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2721</TotalTime>
  <Words>4088</Words>
  <Application>Microsoft Office PowerPoint</Application>
  <PresentationFormat>On-screen Show (4:3)</PresentationFormat>
  <Paragraphs>712</Paragraphs>
  <Slides>59</Slides>
  <Notes>58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Arial Black</vt:lpstr>
      <vt:lpstr>Comic Sans MS</vt:lpstr>
      <vt:lpstr>Courier New</vt:lpstr>
      <vt:lpstr>Eraser</vt:lpstr>
      <vt:lpstr>Impact</vt:lpstr>
      <vt:lpstr>Marlett</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Inheritance</dc:subject>
  <dc:creator>A+ Computer Science</dc:creator>
  <cp:keywords>www.apluscompsci.com</cp:keywords>
  <dc:description>Inheritance_x000d_
©A+ Computer Science_x000d_
www.apluscompsci.com</dc:description>
  <cp:lastModifiedBy>Brian J Simpson</cp:lastModifiedBy>
  <cp:revision>603</cp:revision>
  <cp:lastPrinted>2000-03-03T17:14:42Z</cp:lastPrinted>
  <dcterms:created xsi:type="dcterms:W3CDTF">1995-06-17T23:31:02Z</dcterms:created>
  <dcterms:modified xsi:type="dcterms:W3CDTF">2019-03-14T21:06:48Z</dcterms:modified>
  <cp:category>www.apluscompsci.com</cp:category>
</cp:coreProperties>
</file>