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422" r:id="rId2"/>
    <p:sldId id="430" r:id="rId3"/>
    <p:sldId id="419" r:id="rId4"/>
    <p:sldId id="421" r:id="rId5"/>
    <p:sldId id="413" r:id="rId6"/>
    <p:sldId id="415" r:id="rId7"/>
    <p:sldId id="416" r:id="rId8"/>
    <p:sldId id="414" r:id="rId9"/>
    <p:sldId id="417" r:id="rId10"/>
    <p:sldId id="423" r:id="rId11"/>
    <p:sldId id="431" r:id="rId12"/>
    <p:sldId id="314" r:id="rId13"/>
    <p:sldId id="325" r:id="rId14"/>
    <p:sldId id="371" r:id="rId15"/>
    <p:sldId id="425" r:id="rId16"/>
    <p:sldId id="340" r:id="rId17"/>
    <p:sldId id="343" r:id="rId18"/>
    <p:sldId id="411" r:id="rId19"/>
    <p:sldId id="345" r:id="rId20"/>
    <p:sldId id="382" r:id="rId21"/>
    <p:sldId id="435" r:id="rId22"/>
    <p:sldId id="381" r:id="rId23"/>
    <p:sldId id="426" r:id="rId24"/>
    <p:sldId id="432" r:id="rId25"/>
    <p:sldId id="261" r:id="rId26"/>
    <p:sldId id="406" r:id="rId27"/>
    <p:sldId id="407" r:id="rId28"/>
    <p:sldId id="396" r:id="rId29"/>
    <p:sldId id="401" r:id="rId30"/>
    <p:sldId id="433" r:id="rId31"/>
    <p:sldId id="263" r:id="rId32"/>
    <p:sldId id="400" r:id="rId33"/>
    <p:sldId id="398" r:id="rId34"/>
    <p:sldId id="427" r:id="rId35"/>
    <p:sldId id="434" r:id="rId36"/>
    <p:sldId id="352" r:id="rId37"/>
    <p:sldId id="354" r:id="rId38"/>
    <p:sldId id="356" r:id="rId39"/>
    <p:sldId id="357" r:id="rId40"/>
    <p:sldId id="358" r:id="rId41"/>
    <p:sldId id="392" r:id="rId42"/>
    <p:sldId id="378" r:id="rId43"/>
    <p:sldId id="362" r:id="rId44"/>
    <p:sldId id="394" r:id="rId45"/>
    <p:sldId id="364" r:id="rId46"/>
    <p:sldId id="375" r:id="rId47"/>
    <p:sldId id="383" r:id="rId48"/>
    <p:sldId id="379" r:id="rId49"/>
    <p:sldId id="409" r:id="rId50"/>
    <p:sldId id="410" r:id="rId51"/>
    <p:sldId id="387" r:id="rId52"/>
    <p:sldId id="388" r:id="rId53"/>
    <p:sldId id="428" r:id="rId54"/>
    <p:sldId id="429" r:id="rId55"/>
  </p:sldIdLst>
  <p:sldSz cx="9144000" cy="6858000" type="screen4x3"/>
  <p:notesSz cx="6858000" cy="9144000"/>
  <p:defaultTextStyle>
    <a:defPPr>
      <a:defRPr lang="en-US"/>
    </a:defPPr>
    <a:lvl1pPr algn="ctr"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a:srgbClr val="CCFFFF"/>
    <a:srgbClr val="000099"/>
    <a:srgbClr val="FFFFCC"/>
    <a:srgbClr val="003366"/>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6667" autoAdjust="0"/>
  </p:normalViewPr>
  <p:slideViewPr>
    <p:cSldViewPr>
      <p:cViewPr>
        <p:scale>
          <a:sx n="50" d="100"/>
          <a:sy n="50" d="100"/>
        </p:scale>
        <p:origin x="1806"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785"/>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6ED520A1-D728-45C4-B250-3C281F3AA32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57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60" name="Rectangle 103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9DA0890D-23DD-4E28-991C-206CA24B7D9D}"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z="1600"/>
              <a:t>Selection sort is pretty effective for small lists, but pretty horrible is used on large lists.</a:t>
            </a:r>
          </a:p>
          <a:p>
            <a:r>
              <a:rPr lang="en-US" sz="1600"/>
              <a:t>Selection sort consists of two loops.   </a:t>
            </a:r>
          </a:p>
          <a:p>
            <a:r>
              <a:rPr lang="en-US" sz="1600"/>
              <a:t>The outer loops run based on the number of items in the list.  </a:t>
            </a:r>
          </a:p>
          <a:p>
            <a:r>
              <a:rPr 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z="1600"/>
              <a:t>Selection sort is pretty effective for small lists, but pretty horrible is used on large lists.</a:t>
            </a:r>
          </a:p>
          <a:p>
            <a:r>
              <a:rPr lang="en-US" sz="1600"/>
              <a:t>Selection sort consists of two loops.   </a:t>
            </a:r>
          </a:p>
          <a:p>
            <a:r>
              <a:rPr lang="en-US" sz="1600"/>
              <a:t>The outer loops run based on the number of items in the list.  </a:t>
            </a:r>
          </a:p>
          <a:p>
            <a:r>
              <a:rPr 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a:t>The </a:t>
            </a:r>
            <a:r>
              <a:rPr lang="en-US" sz="1600">
                <a:latin typeface="Courier New" pitchFamily="49" charset="0"/>
              </a:rPr>
              <a:t>List interface which is implemented by the ArrayList class has many useful methods.</a:t>
            </a:r>
            <a:r>
              <a:rPr lang="en-US" sz="1600"/>
              <a:t>  </a:t>
            </a:r>
          </a:p>
          <a:p>
            <a:r>
              <a:rPr lang="en-US" sz="1600">
                <a:latin typeface="Courier New" pitchFamily="49" charset="0"/>
              </a:rPr>
              <a:t>indexOf() and contains()</a:t>
            </a:r>
            <a:r>
              <a:rPr lang="en-US" sz="1600"/>
              <a:t>  will search a list for a specified item.</a:t>
            </a:r>
          </a:p>
          <a:p>
            <a:r>
              <a:rPr lang="en-US" sz="1600">
                <a:latin typeface="Courier New" pitchFamily="49" charset="0"/>
              </a:rPr>
              <a:t>equals()</a:t>
            </a:r>
            <a:r>
              <a:rPr lang="en-US" sz="1600"/>
              <a:t> will see if two lists contain the exact same items in the exact same order.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a:t>©A+ Computer Science     www.apluscompsci.com                 </a:t>
            </a:r>
            <a:fld id="{DC5D744A-5FC4-41A5-895E-95E35C9166FC}" type="slidenum">
              <a:rPr lang="en-US" smtClean="0"/>
              <a:pPr/>
              <a:t>54</a:t>
            </a:fld>
            <a:endParaRPr lang="en-US"/>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the Collection.</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a:t>The </a:t>
            </a:r>
            <a:r>
              <a:rPr lang="en-US" sz="1600">
                <a:latin typeface="Courier New" pitchFamily="49" charset="0"/>
              </a:rPr>
              <a:t>Arrays</a:t>
            </a:r>
            <a:r>
              <a:rPr lang="en-US" sz="1600"/>
              <a:t> class methods above are very useful methods for manipulating Java arrays.  </a:t>
            </a:r>
          </a:p>
          <a:p>
            <a:r>
              <a:rPr lang="en-US" sz="1600">
                <a:latin typeface="Courier New" pitchFamily="49" charset="0"/>
              </a:rPr>
              <a:t>sort()</a:t>
            </a:r>
            <a:r>
              <a:rPr lang="en-US" sz="1600"/>
              <a:t> will naturally order the items in an array.</a:t>
            </a:r>
          </a:p>
          <a:p>
            <a:r>
              <a:rPr lang="en-US" sz="1600">
                <a:latin typeface="Courier New" pitchFamily="49" charset="0"/>
              </a:rPr>
              <a:t>binarySearch()</a:t>
            </a:r>
            <a:r>
              <a:rPr lang="en-US" sz="1600"/>
              <a:t>  will find an item in the array and return the spot at which the item was found.</a:t>
            </a:r>
          </a:p>
          <a:p>
            <a:r>
              <a:rPr lang="en-US" sz="1600">
                <a:latin typeface="Courier New" pitchFamily="49" charset="0"/>
              </a:rPr>
              <a:t>equals()</a:t>
            </a:r>
            <a:r>
              <a:rPr lang="en-US" sz="1600"/>
              <a:t> will see if two arrays contain the exact same items in the exact same order.</a:t>
            </a:r>
          </a:p>
          <a:p>
            <a:r>
              <a:rPr lang="en-US" sz="1600">
                <a:latin typeface="Courier New" pitchFamily="49" charset="0"/>
              </a:rPr>
              <a:t>fill()</a:t>
            </a:r>
            <a:r>
              <a:rPr lang="en-US" sz="1600"/>
              <a:t> will fill in all spots in the array with a provided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a:latin typeface="Courier New" pitchFamily="49" charset="0"/>
              </a:rPr>
              <a:t>indexOf()</a:t>
            </a:r>
            <a:r>
              <a:rPr lang="en-US" sz="1600"/>
              <a:t> and </a:t>
            </a:r>
            <a:r>
              <a:rPr lang="en-US" sz="1600">
                <a:latin typeface="Courier New" pitchFamily="49" charset="0"/>
              </a:rPr>
              <a:t>binarySearch()</a:t>
            </a:r>
            <a:r>
              <a:rPr lang="en-US" sz="1600"/>
              <a:t> seach and array for specified value.</a:t>
            </a:r>
          </a:p>
          <a:p>
            <a:r>
              <a:rPr lang="en-US" sz="1600">
                <a:latin typeface="Courier New" pitchFamily="49" charset="0"/>
              </a:rPr>
              <a:t>indexOf()</a:t>
            </a:r>
            <a:r>
              <a:rPr lang="en-US" sz="1600"/>
              <a:t> will return the spot at which the item was found.   It will return -1 if the item was not present.</a:t>
            </a:r>
          </a:p>
          <a:p>
            <a:r>
              <a:rPr lang="en-US" sz="1600">
                <a:latin typeface="Courier New" pitchFamily="49" charset="0"/>
              </a:rPr>
              <a:t>binarySearch()</a:t>
            </a:r>
            <a:r>
              <a:rPr lang="en-US" sz="1600"/>
              <a:t> will return the spot at which the item was found.   It will return -1 + -location(where the item should be) if the item was not present.</a:t>
            </a:r>
          </a:p>
          <a:p>
            <a:endParaRPr lang="en-US"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an array.</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a:t>The </a:t>
            </a:r>
            <a:r>
              <a:rPr lang="en-US" sz="1600">
                <a:latin typeface="Courier New" pitchFamily="49" charset="0"/>
              </a:rPr>
              <a:t>Collections</a:t>
            </a:r>
            <a:r>
              <a:rPr lang="en-US" sz="1600"/>
              <a:t> class methods above are very useful methods for manipulating Java Collections.  </a:t>
            </a:r>
          </a:p>
          <a:p>
            <a:r>
              <a:rPr lang="en-US" sz="1600">
                <a:latin typeface="Courier New" pitchFamily="49" charset="0"/>
              </a:rPr>
              <a:t>sort()</a:t>
            </a:r>
            <a:r>
              <a:rPr lang="en-US" sz="1600"/>
              <a:t> will naturally order the items in the collection.</a:t>
            </a:r>
          </a:p>
          <a:p>
            <a:r>
              <a:rPr lang="en-US" sz="1600">
                <a:latin typeface="Courier New" pitchFamily="49" charset="0"/>
              </a:rPr>
              <a:t>binarySearch()</a:t>
            </a:r>
            <a:r>
              <a:rPr lang="en-US" sz="1600"/>
              <a:t>  will find an item in the array and return the spot at which the item was found.</a:t>
            </a:r>
          </a:p>
          <a:p>
            <a:r>
              <a:rPr lang="en-US" sz="1600">
                <a:latin typeface="Courier New" pitchFamily="49" charset="0"/>
              </a:rPr>
              <a:t>fill()</a:t>
            </a:r>
            <a:r>
              <a:rPr lang="en-US" sz="1600"/>
              <a:t> will fill in all spots in the array with a provided value.</a:t>
            </a:r>
          </a:p>
          <a:p>
            <a:r>
              <a:rPr lang="en-US" sz="1600">
                <a:latin typeface="Courier New" pitchFamily="49" charset="0"/>
              </a:rPr>
              <a:t>rotate()</a:t>
            </a:r>
            <a:r>
              <a:rPr lang="en-US" sz="1600"/>
              <a:t> will shift items to the left(- negative x) a specified amount or shift items to the right(+ positive x) a specified amount.</a:t>
            </a:r>
          </a:p>
          <a:p>
            <a:r>
              <a:rPr lang="en-US" sz="1600">
                <a:latin typeface="Courier New" pitchFamily="49" charset="0"/>
              </a:rPr>
              <a:t>reverse()</a:t>
            </a:r>
            <a:r>
              <a:rPr lang="en-US" sz="1600"/>
              <a:t> will reverse the order of all items.</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the Collection.</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A283FF5-9F7E-4BA9-9FF1-51774E483A0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C27F65A-EDA8-4499-8BCC-07E3BEE55A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7C41EAC-276C-4FE5-BA01-38A103C51B6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8ABBFDD-C9B8-493E-98D2-D86AED396AF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55D1FC6-FE39-45BF-99EF-F4EC5C6254F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35B0476-C669-4D2D-AAA1-F39A64CF44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32FDA02-C21A-4B0C-8E4A-8E5D8C15C1EE}"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04C3BC9-3223-458A-80E3-2C7664420BFA}"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560C16D-5E2E-48A7-98F7-BB4AE58763C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A7445B-5088-4BCC-BDFE-9B079D6552CC}"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DACC286-19AA-40A9-9D45-5D38BA56B6F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268E6347-81A3-436C-852A-8E2EE43258A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MyeV2_tGqvw"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1905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t>collectionsfun.java</a:t>
            </a:r>
            <a:b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t>search.java</a:t>
            </a:r>
            <a:endParaRPr lang="en-US" sz="60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Search</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8675" name="Text Box 2"/>
          <p:cNvSpPr txBox="1">
            <a:spLocks noChangeArrowheads="1"/>
          </p:cNvSpPr>
          <p:nvPr/>
        </p:nvSpPr>
        <p:spPr bwMode="auto">
          <a:xfrm>
            <a:off x="692190" y="1066800"/>
            <a:ext cx="7673896" cy="2923877"/>
          </a:xfrm>
          <a:prstGeom prst="rect">
            <a:avLst/>
          </a:prstGeom>
          <a:noFill/>
          <a:ln w="9525">
            <a:noFill/>
            <a:miter lim="800000"/>
            <a:headEnd/>
            <a:tailEnd/>
          </a:ln>
        </p:spPr>
        <p:txBody>
          <a:bodyPr wrap="none">
            <a:spAutoFit/>
          </a:bodyPr>
          <a:lstStyle/>
          <a:p>
            <a:endParaRPr lang="en-US" sz="2400" b="0" dirty="0">
              <a:latin typeface="Courier New" pitchFamily="49" charset="0"/>
            </a:endParaRPr>
          </a:p>
          <a:p>
            <a:endParaRPr lang="en-US" sz="2400" dirty="0">
              <a:latin typeface="Arial" charset="0"/>
            </a:endParaRPr>
          </a:p>
          <a:p>
            <a:r>
              <a:rPr lang="en-US" dirty="0">
                <a:latin typeface="Arial" charset="0"/>
              </a:rPr>
              <a:t>The Linear Search searches through a </a:t>
            </a:r>
          </a:p>
          <a:p>
            <a:r>
              <a:rPr lang="en-US" dirty="0">
                <a:latin typeface="Arial" charset="0"/>
              </a:rPr>
              <a:t>list one element at time looking for a match.</a:t>
            </a:r>
          </a:p>
          <a:p>
            <a:r>
              <a:rPr lang="en-US" dirty="0">
                <a:latin typeface="Arial" charset="0"/>
              </a:rPr>
              <a:t>The index position of a match is returned if</a:t>
            </a:r>
          </a:p>
          <a:p>
            <a:r>
              <a:rPr lang="en-US" dirty="0">
                <a:latin typeface="Arial" charset="0"/>
              </a:rPr>
              <a:t>found or -1 is returned if no match is found.</a:t>
            </a:r>
            <a:endParaRPr lang="en-US" sz="2400" b="0" dirty="0">
              <a:latin typeface="Arial" charset="0"/>
            </a:endParaRPr>
          </a:p>
          <a:p>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
        <p:nvSpPr>
          <p:cNvPr id="6" name="WordArt 3"/>
          <p:cNvSpPr>
            <a:spLocks noChangeArrowheads="1" noChangeShapeType="1" noTextEdit="1"/>
          </p:cNvSpPr>
          <p:nvPr/>
        </p:nvSpPr>
        <p:spPr bwMode="auto">
          <a:xfrm>
            <a:off x="2133600" y="4648200"/>
            <a:ext cx="4953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Linear 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9699" name="Rectangle 1026"/>
          <p:cNvSpPr>
            <a:spLocks noChangeArrowheads="1"/>
          </p:cNvSpPr>
          <p:nvPr/>
        </p:nvSpPr>
        <p:spPr bwMode="auto">
          <a:xfrm>
            <a:off x="1143000" y="1676400"/>
            <a:ext cx="6932613" cy="3935413"/>
          </a:xfrm>
          <a:prstGeom prst="rect">
            <a:avLst/>
          </a:prstGeom>
          <a:noFill/>
          <a:ln w="9525">
            <a:noFill/>
            <a:miter lim="800000"/>
            <a:headEnd/>
            <a:tailEnd/>
          </a:ln>
        </p:spPr>
        <p:txBody>
          <a:bodyPr wrap="none">
            <a:spAutoFit/>
          </a:bodyPr>
          <a:lstStyle/>
          <a:p>
            <a:pPr algn="l"/>
            <a:r>
              <a:rPr lang="en-US"/>
              <a:t>int linearSearch(int[] stuff, int val)</a:t>
            </a:r>
          </a:p>
          <a:p>
            <a:pPr algn="l"/>
            <a:r>
              <a:rPr lang="en-US"/>
              <a:t>{</a:t>
            </a:r>
          </a:p>
          <a:p>
            <a:pPr algn="l"/>
            <a:r>
              <a:rPr lang="en-US"/>
              <a:t>   for(int i=0; i&lt; stuff.length; i++)</a:t>
            </a:r>
          </a:p>
          <a:p>
            <a:pPr algn="l"/>
            <a:r>
              <a:rPr lang="en-US"/>
              <a:t>   {</a:t>
            </a:r>
          </a:p>
          <a:p>
            <a:pPr algn="l"/>
            <a:r>
              <a:rPr lang="en-US"/>
              <a:t>      if (stuff[i] == val )</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0723" name="Rectangle 2"/>
          <p:cNvSpPr>
            <a:spLocks noChangeArrowheads="1"/>
          </p:cNvSpPr>
          <p:nvPr/>
        </p:nvSpPr>
        <p:spPr bwMode="auto">
          <a:xfrm>
            <a:off x="609600" y="1447800"/>
            <a:ext cx="7974013" cy="4362450"/>
          </a:xfrm>
          <a:prstGeom prst="rect">
            <a:avLst/>
          </a:prstGeom>
          <a:noFill/>
          <a:ln w="9525">
            <a:noFill/>
            <a:miter lim="800000"/>
            <a:headEnd/>
            <a:tailEnd/>
          </a:ln>
        </p:spPr>
        <p:txBody>
          <a:bodyPr wrap="none">
            <a:spAutoFit/>
          </a:bodyPr>
          <a:lstStyle/>
          <a:p>
            <a:pPr algn="l"/>
            <a:r>
              <a:rPr lang="en-US"/>
              <a:t>int linearSearch(Comparable[] stuff, </a:t>
            </a:r>
          </a:p>
          <a:p>
            <a:pPr algn="l"/>
            <a:r>
              <a:rPr lang="en-US"/>
              <a:t>					Comparable item)</a:t>
            </a:r>
          </a:p>
          <a:p>
            <a:pPr algn="l"/>
            <a:r>
              <a:rPr lang="en-US"/>
              <a:t>{</a:t>
            </a:r>
          </a:p>
          <a:p>
            <a:pPr algn="l"/>
            <a:r>
              <a:rPr lang="en-US"/>
              <a:t>    for(int i=0; i&lt;stuff.length; i++)</a:t>
            </a:r>
          </a:p>
          <a:p>
            <a:pPr algn="l"/>
            <a:r>
              <a:rPr lang="en-US"/>
              <a:t>    {</a:t>
            </a:r>
          </a:p>
          <a:p>
            <a:pPr algn="l"/>
            <a:r>
              <a:rPr lang="en-US"/>
              <a:t>        if (stuff[i].</a:t>
            </a:r>
            <a:r>
              <a:rPr lang="en-US">
                <a:solidFill>
                  <a:srgbClr val="FF3300"/>
                </a:solidFill>
              </a:rPr>
              <a:t>compareTo</a:t>
            </a:r>
            <a:r>
              <a:rPr lang="en-US"/>
              <a:t>(item)==0)</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linearsearch.java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linearsearchtester.java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3795" name="Text Box 2"/>
          <p:cNvSpPr txBox="1">
            <a:spLocks noChangeArrowheads="1"/>
          </p:cNvSpPr>
          <p:nvPr/>
        </p:nvSpPr>
        <p:spPr bwMode="auto">
          <a:xfrm>
            <a:off x="1033575" y="1219200"/>
            <a:ext cx="7002237" cy="3046988"/>
          </a:xfrm>
          <a:prstGeom prst="rect">
            <a:avLst/>
          </a:prstGeom>
          <a:noFill/>
          <a:ln w="9525">
            <a:noFill/>
            <a:miter lim="800000"/>
            <a:headEnd/>
            <a:tailEnd/>
          </a:ln>
        </p:spPr>
        <p:txBody>
          <a:bodyPr wrap="none">
            <a:spAutoFit/>
          </a:bodyPr>
          <a:lstStyle/>
          <a:p>
            <a:endParaRPr lang="en-US" sz="2400" dirty="0">
              <a:latin typeface="Arial" charset="0"/>
            </a:endParaRPr>
          </a:p>
          <a:p>
            <a:r>
              <a:rPr lang="en-US" dirty="0"/>
              <a:t>The Binary Search works best with</a:t>
            </a:r>
          </a:p>
          <a:p>
            <a:r>
              <a:rPr lang="en-US" dirty="0"/>
              <a:t>sorted lists.  The Binary search cuts</a:t>
            </a:r>
          </a:p>
          <a:p>
            <a:r>
              <a:rPr lang="en-US" dirty="0"/>
              <a:t>the list in half each time it checks for</a:t>
            </a:r>
          </a:p>
          <a:p>
            <a:r>
              <a:rPr lang="en-US" dirty="0"/>
              <a:t>for the specified value.  If the value is</a:t>
            </a:r>
          </a:p>
          <a:p>
            <a:r>
              <a:rPr lang="en-US" dirty="0"/>
              <a:t>not found, the search continue in the</a:t>
            </a:r>
          </a:p>
          <a:p>
            <a:r>
              <a:rPr lang="en-US" dirty="0"/>
              <a:t>half most likely to contain the value.</a:t>
            </a:r>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
        <p:nvSpPr>
          <p:cNvPr id="6" name="WordArt 3"/>
          <p:cNvSpPr>
            <a:spLocks noChangeArrowheads="1" noChangeShapeType="1" noTextEdit="1"/>
          </p:cNvSpPr>
          <p:nvPr/>
        </p:nvSpPr>
        <p:spPr bwMode="auto">
          <a:xfrm>
            <a:off x="2209800" y="4953000"/>
            <a:ext cx="4953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Binary Search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4819" name="Text Box 2"/>
          <p:cNvSpPr txBox="1">
            <a:spLocks noChangeArrowheads="1"/>
          </p:cNvSpPr>
          <p:nvPr/>
        </p:nvSpPr>
        <p:spPr bwMode="auto">
          <a:xfrm>
            <a:off x="574675" y="236538"/>
            <a:ext cx="7467600" cy="6045200"/>
          </a:xfrm>
          <a:prstGeom prst="rect">
            <a:avLst/>
          </a:prstGeom>
          <a:noFill/>
          <a:ln w="9525">
            <a:noFill/>
            <a:miter lim="800000"/>
            <a:headEnd/>
            <a:tailEnd/>
          </a:ln>
        </p:spPr>
        <p:txBody>
          <a:bodyPr>
            <a:spAutoFit/>
          </a:bodyPr>
          <a:lstStyle/>
          <a:p>
            <a:pPr algn="l"/>
            <a:r>
              <a:rPr lang="en-US" sz="2600"/>
              <a:t>int binarySearch (int [] stuff, int val )</a:t>
            </a:r>
          </a:p>
          <a:p>
            <a:pPr algn="l"/>
            <a:r>
              <a:rPr lang="en-US" sz="2600"/>
              <a:t>{</a:t>
            </a:r>
          </a:p>
          <a:p>
            <a:pPr algn="l"/>
            <a:r>
              <a:rPr lang="en-US" sz="2600"/>
              <a:t>   int bot= 0, top = stuff.length-1;</a:t>
            </a:r>
          </a:p>
          <a:p>
            <a:pPr algn="l"/>
            <a:r>
              <a:rPr lang="en-US" sz="2600"/>
              <a:t>   while(bot&lt;=top)  </a:t>
            </a:r>
          </a:p>
          <a:p>
            <a:pPr algn="l"/>
            <a:r>
              <a:rPr lang="en-US" sz="2600"/>
              <a:t>   {</a:t>
            </a:r>
          </a:p>
          <a:p>
            <a:pPr algn="l"/>
            <a:r>
              <a:rPr lang="en-US" sz="2600"/>
              <a:t>      int middle = (bot + top) / 2;</a:t>
            </a:r>
          </a:p>
          <a:p>
            <a:pPr algn="l"/>
            <a:r>
              <a:rPr lang="en-US" sz="2600"/>
              <a:t>      if (stuff[middle] == val)  return middle;</a:t>
            </a:r>
          </a:p>
          <a:p>
            <a:pPr algn="l"/>
            <a:r>
              <a:rPr lang="en-US" sz="2600"/>
              <a:t>      else</a:t>
            </a:r>
          </a:p>
          <a:p>
            <a:pPr algn="l"/>
            <a:r>
              <a:rPr lang="en-US" sz="2600"/>
              <a:t>         if (stuff[middle] &gt; val)</a:t>
            </a:r>
          </a:p>
          <a:p>
            <a:pPr algn="l"/>
            <a:r>
              <a:rPr lang="en-US" sz="2600"/>
              <a:t>            top = middle-1;</a:t>
            </a:r>
          </a:p>
          <a:p>
            <a:pPr algn="l"/>
            <a:r>
              <a:rPr lang="en-US" sz="2600"/>
              <a:t>         else</a:t>
            </a:r>
          </a:p>
          <a:p>
            <a:pPr algn="l"/>
            <a:r>
              <a:rPr lang="en-US" sz="2600"/>
              <a:t>            bot = middle+1;</a:t>
            </a:r>
          </a:p>
          <a:p>
            <a:pPr algn="l"/>
            <a:r>
              <a:rPr lang="en-US" sz="2600"/>
              <a:t>   }</a:t>
            </a:r>
          </a:p>
          <a:p>
            <a:pPr algn="l"/>
            <a:r>
              <a:rPr lang="en-US" sz="2600"/>
              <a:t>   return -1;</a:t>
            </a:r>
          </a:p>
          <a:p>
            <a:pPr algn="l"/>
            <a:r>
              <a:rPr lang="en-US" sz="2600"/>
              <a:t>}</a:t>
            </a:r>
          </a:p>
        </p:txBody>
      </p:sp>
      <p:sp>
        <p:nvSpPr>
          <p:cNvPr id="34820" name="WordArt 3"/>
          <p:cNvSpPr>
            <a:spLocks noChangeArrowheads="1" noChangeShapeType="1" noTextEdit="1"/>
          </p:cNvSpPr>
          <p:nvPr/>
        </p:nvSpPr>
        <p:spPr bwMode="auto">
          <a:xfrm>
            <a:off x="4495800" y="5715000"/>
            <a:ext cx="4114800" cy="4572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5843" name="Text Box 2"/>
          <p:cNvSpPr txBox="1">
            <a:spLocks noChangeArrowheads="1"/>
          </p:cNvSpPr>
          <p:nvPr/>
        </p:nvSpPr>
        <p:spPr bwMode="auto">
          <a:xfrm>
            <a:off x="304800" y="685800"/>
            <a:ext cx="8610600" cy="5694363"/>
          </a:xfrm>
          <a:prstGeom prst="rect">
            <a:avLst/>
          </a:prstGeom>
          <a:noFill/>
          <a:ln w="9525">
            <a:noFill/>
            <a:miter lim="800000"/>
            <a:headEnd/>
            <a:tailEnd/>
          </a:ln>
        </p:spPr>
        <p:txBody>
          <a:bodyPr>
            <a:spAutoFit/>
          </a:bodyPr>
          <a:lstStyle/>
          <a:p>
            <a:pPr algn="l"/>
            <a:r>
              <a:rPr lang="en-US" sz="2600"/>
              <a:t>public static int binarySearch (int [] s, int v, </a:t>
            </a:r>
          </a:p>
          <a:p>
            <a:pPr algn="l"/>
            <a:r>
              <a:rPr lang="en-US" sz="2600"/>
              <a:t>                                                                  int b, int t )</a:t>
            </a:r>
          </a:p>
          <a:p>
            <a:pPr algn="l"/>
            <a:r>
              <a:rPr lang="en-US" sz="2600"/>
              <a:t>{</a:t>
            </a:r>
          </a:p>
          <a:p>
            <a:pPr algn="l"/>
            <a:r>
              <a:rPr lang="en-US" sz="2600"/>
              <a:t>   if(b&lt;=t)</a:t>
            </a:r>
          </a:p>
          <a:p>
            <a:pPr algn="l"/>
            <a:r>
              <a:rPr lang="en-US" sz="2600"/>
              <a:t>   {</a:t>
            </a:r>
          </a:p>
          <a:p>
            <a:pPr algn="l"/>
            <a:r>
              <a:rPr lang="en-US" sz="2600"/>
              <a:t>      int m = (b + t) / 2;</a:t>
            </a:r>
          </a:p>
          <a:p>
            <a:pPr algn="l"/>
            <a:r>
              <a:rPr lang="en-US" sz="2600"/>
              <a:t>      if (s[m] == v)</a:t>
            </a:r>
          </a:p>
          <a:p>
            <a:pPr algn="l"/>
            <a:r>
              <a:rPr lang="en-US" sz="2600"/>
              <a:t>          return m;</a:t>
            </a:r>
          </a:p>
          <a:p>
            <a:pPr algn="l"/>
            <a:r>
              <a:rPr lang="en-US" sz="2600"/>
              <a:t>      if (s[m] &gt; v)</a:t>
            </a:r>
          </a:p>
          <a:p>
            <a:pPr algn="l"/>
            <a:r>
              <a:rPr lang="en-US" sz="2600"/>
              <a:t>            return binarySearch(s, v, b, m-1);</a:t>
            </a:r>
          </a:p>
          <a:p>
            <a:pPr algn="l"/>
            <a:r>
              <a:rPr lang="en-US" sz="2600"/>
              <a:t>      return binarySearch(s, v, m+1, t);</a:t>
            </a:r>
          </a:p>
          <a:p>
            <a:pPr algn="l"/>
            <a:r>
              <a:rPr lang="en-US" sz="2600"/>
              <a:t>   }</a:t>
            </a:r>
          </a:p>
          <a:p>
            <a:pPr algn="l"/>
            <a:r>
              <a:rPr lang="en-US" sz="2600"/>
              <a:t>   return -1;</a:t>
            </a:r>
          </a:p>
          <a:p>
            <a:pPr algn="l"/>
            <a:r>
              <a:rPr lang="en-US" sz="2600"/>
              <a:t>}</a:t>
            </a:r>
          </a:p>
        </p:txBody>
      </p:sp>
      <p:sp>
        <p:nvSpPr>
          <p:cNvPr id="35844" name="WordArt 3"/>
          <p:cNvSpPr>
            <a:spLocks noChangeArrowheads="1" noChangeShapeType="1" noTextEdit="1"/>
          </p:cNvSpPr>
          <p:nvPr/>
        </p:nvSpPr>
        <p:spPr bwMode="auto">
          <a:xfrm>
            <a:off x="4648200" y="5638800"/>
            <a:ext cx="3810000" cy="3810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6867" name="Rectangle 2"/>
          <p:cNvSpPr>
            <a:spLocks noChangeArrowheads="1"/>
          </p:cNvSpPr>
          <p:nvPr/>
        </p:nvSpPr>
        <p:spPr bwMode="auto">
          <a:xfrm>
            <a:off x="685800" y="1752600"/>
            <a:ext cx="6301725" cy="4585871"/>
          </a:xfrm>
          <a:prstGeom prst="rect">
            <a:avLst/>
          </a:prstGeom>
          <a:noFill/>
          <a:ln w="9525">
            <a:noFill/>
            <a:miter lim="800000"/>
            <a:headEnd/>
            <a:tailEnd/>
          </a:ln>
        </p:spPr>
        <p:txBody>
          <a:bodyPr wrap="none">
            <a:spAutoFit/>
          </a:bodyPr>
          <a:lstStyle/>
          <a:p>
            <a:pPr algn="l"/>
            <a:r>
              <a:rPr lang="en-US" sz="2600" dirty="0" err="1"/>
              <a:t>int</a:t>
            </a:r>
            <a:r>
              <a:rPr lang="en-US" sz="2600" dirty="0"/>
              <a:t>[] stuff = {1,6,8,10,14,22,30,50};</a:t>
            </a:r>
          </a:p>
          <a:p>
            <a:pPr algn="l"/>
            <a:endParaRPr lang="en-US" sz="2600" dirty="0"/>
          </a:p>
          <a:p>
            <a:pPr algn="l"/>
            <a:r>
              <a:rPr lang="en-US" sz="2600" dirty="0"/>
              <a:t>0 + 7 = 7 / 2 = 3</a:t>
            </a:r>
          </a:p>
          <a:p>
            <a:pPr algn="l"/>
            <a:r>
              <a:rPr lang="en-US" sz="2600" dirty="0"/>
              <a:t>stuff[3] = 10</a:t>
            </a:r>
          </a:p>
          <a:p>
            <a:pPr algn="l"/>
            <a:endParaRPr lang="en-US" sz="2600" dirty="0"/>
          </a:p>
          <a:p>
            <a:pPr algn="l"/>
            <a:r>
              <a:rPr lang="en-US" sz="2600" dirty="0"/>
              <a:t>4 + 7 = 11 div 2 = 5</a:t>
            </a:r>
          </a:p>
          <a:p>
            <a:pPr algn="l"/>
            <a:r>
              <a:rPr lang="en-US" sz="2600" dirty="0"/>
              <a:t>stuff[5] = 22</a:t>
            </a:r>
          </a:p>
          <a:p>
            <a:pPr algn="l"/>
            <a:endParaRPr lang="en-US" sz="2600" dirty="0"/>
          </a:p>
          <a:p>
            <a:pPr algn="l"/>
            <a:r>
              <a:rPr lang="en-US" sz="2600" dirty="0"/>
              <a:t>6 + 7 = 13 div 2 = 6</a:t>
            </a:r>
          </a:p>
          <a:p>
            <a:pPr algn="l"/>
            <a:r>
              <a:rPr lang="en-US" sz="2600" dirty="0"/>
              <a:t>stuff[6] = 30</a:t>
            </a:r>
          </a:p>
          <a:p>
            <a:pPr algn="l"/>
            <a:endParaRPr lang="en-US" sz="3200" dirty="0"/>
          </a:p>
        </p:txBody>
      </p:sp>
      <p:sp>
        <p:nvSpPr>
          <p:cNvPr id="36868"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6869" name="Rectangle 5"/>
          <p:cNvSpPr>
            <a:spLocks noChangeArrowheads="1"/>
          </p:cNvSpPr>
          <p:nvPr/>
        </p:nvSpPr>
        <p:spPr bwMode="auto">
          <a:xfrm>
            <a:off x="5105400" y="3962400"/>
            <a:ext cx="3733800" cy="2246769"/>
          </a:xfrm>
          <a:prstGeom prst="rect">
            <a:avLst/>
          </a:prstGeom>
          <a:noFill/>
          <a:ln w="9525">
            <a:noFill/>
            <a:miter lim="800000"/>
            <a:headEnd/>
            <a:tailEnd/>
          </a:ln>
        </p:spPr>
        <p:txBody>
          <a:bodyPr wrap="square">
            <a:spAutoFit/>
          </a:bodyPr>
          <a:lstStyle/>
          <a:p>
            <a:pPr algn="l">
              <a:spcBef>
                <a:spcPct val="50000"/>
              </a:spcBef>
            </a:pPr>
            <a:r>
              <a:rPr lang="en-US" dirty="0">
                <a:solidFill>
                  <a:schemeClr val="accent2"/>
                </a:solidFill>
              </a:rPr>
              <a:t>If you are searching for 25, how many times will you check the stuff?</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Java</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Sorts &amp;</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Searches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7891" name="Rectangle 2"/>
          <p:cNvSpPr>
            <a:spLocks noChangeArrowheads="1"/>
          </p:cNvSpPr>
          <p:nvPr/>
        </p:nvSpPr>
        <p:spPr bwMode="auto">
          <a:xfrm>
            <a:off x="533400" y="74613"/>
            <a:ext cx="184150" cy="1373187"/>
          </a:xfrm>
          <a:prstGeom prst="rect">
            <a:avLst/>
          </a:prstGeom>
          <a:noFill/>
          <a:ln w="9525">
            <a:noFill/>
            <a:miter lim="800000"/>
            <a:headEnd/>
            <a:tailEnd/>
          </a:ln>
        </p:spPr>
        <p:txBody>
          <a:bodyPr wrap="none">
            <a:spAutoFit/>
          </a:bodyPr>
          <a:lstStyle/>
          <a:p>
            <a:pPr algn="l"/>
            <a:endParaRPr lang="en-US" sz="2600"/>
          </a:p>
          <a:p>
            <a:pPr algn="l"/>
            <a:endParaRPr lang="en-US" sz="2600"/>
          </a:p>
          <a:p>
            <a:pPr algn="l"/>
            <a:endParaRPr lang="en-US" sz="3200"/>
          </a:p>
        </p:txBody>
      </p:sp>
      <p:sp>
        <p:nvSpPr>
          <p:cNvPr id="37892"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7893" name="Text Box 4"/>
          <p:cNvSpPr txBox="1">
            <a:spLocks noChangeArrowheads="1"/>
          </p:cNvSpPr>
          <p:nvPr/>
        </p:nvSpPr>
        <p:spPr bwMode="auto">
          <a:xfrm>
            <a:off x="685800" y="1524000"/>
            <a:ext cx="7620000" cy="4579938"/>
          </a:xfrm>
          <a:prstGeom prst="rect">
            <a:avLst/>
          </a:prstGeom>
          <a:noFill/>
          <a:ln w="9525">
            <a:noFill/>
            <a:miter lim="800000"/>
            <a:headEnd/>
            <a:tailEnd/>
          </a:ln>
        </p:spPr>
        <p:txBody>
          <a:bodyPr>
            <a:spAutoFit/>
          </a:bodyPr>
          <a:lstStyle/>
          <a:p>
            <a:pPr marL="457200" indent="-457200" algn="l">
              <a:spcBef>
                <a:spcPct val="50000"/>
              </a:spcBef>
            </a:pPr>
            <a:r>
              <a:rPr lang="en-US"/>
              <a:t>Given a list of N items.  </a:t>
            </a:r>
          </a:p>
          <a:p>
            <a:pPr marL="457200" indent="-457200" algn="l">
              <a:spcBef>
                <a:spcPct val="50000"/>
              </a:spcBef>
            </a:pPr>
            <a:r>
              <a:rPr lang="en-US"/>
              <a:t>What is the next largest power of 2?</a:t>
            </a:r>
          </a:p>
          <a:p>
            <a:pPr marL="457200" indent="-457200" algn="l">
              <a:spcBef>
                <a:spcPct val="50000"/>
              </a:spcBef>
            </a:pPr>
            <a:r>
              <a:rPr lang="en-US"/>
              <a:t>If N is 100, the next largest </a:t>
            </a:r>
            <a:br>
              <a:rPr lang="en-US"/>
            </a:br>
            <a:r>
              <a:rPr lang="en-US"/>
              <a:t>power of 2 is 7.</a:t>
            </a:r>
          </a:p>
          <a:p>
            <a:pPr marL="457200" indent="-457200" algn="l">
              <a:spcBef>
                <a:spcPct val="50000"/>
              </a:spcBef>
            </a:pPr>
            <a:r>
              <a:rPr lang="en-US">
                <a:solidFill>
                  <a:srgbClr val="FF3300"/>
                </a:solidFill>
              </a:rPr>
              <a:t>Log</a:t>
            </a:r>
            <a:r>
              <a:rPr lang="en-US" baseline="-25000">
                <a:solidFill>
                  <a:srgbClr val="FF3300"/>
                </a:solidFill>
              </a:rPr>
              <a:t>2</a:t>
            </a:r>
            <a:r>
              <a:rPr lang="en-US">
                <a:solidFill>
                  <a:srgbClr val="FF3300"/>
                </a:solidFill>
              </a:rPr>
              <a:t>(100) = 6.64386</a:t>
            </a:r>
          </a:p>
          <a:p>
            <a:pPr marL="457200" indent="-457200" algn="l">
              <a:spcBef>
                <a:spcPct val="50000"/>
              </a:spcBef>
            </a:pPr>
            <a:r>
              <a:rPr lang="en-US"/>
              <a:t>2</a:t>
            </a:r>
            <a:r>
              <a:rPr lang="en-US" baseline="30000"/>
              <a:t>7</a:t>
            </a:r>
            <a:r>
              <a:rPr lang="en-US"/>
              <a:t> = 128.  </a:t>
            </a:r>
          </a:p>
          <a:p>
            <a:pPr marL="457200" indent="-457200" algn="l">
              <a:spcBef>
                <a:spcPct val="50000"/>
              </a:spcBef>
            </a:pPr>
            <a:r>
              <a:rPr lang="en-US"/>
              <a:t>It would take 7 checks max to find if an item existed in a list of 100 items.</a:t>
            </a:r>
            <a:r>
              <a:rPr lang="en-US">
                <a:solidFill>
                  <a:srgbClr val="FFFF00"/>
                </a:solidFill>
              </a:rPr>
              <a:t> </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2701DB-D2DC-48C8-B157-262B015AE94B}"/>
              </a:ext>
            </a:extLst>
          </p:cNvPr>
          <p:cNvSpPr>
            <a:spLocks noGrp="1"/>
          </p:cNvSpPr>
          <p:nvPr>
            <p:ph type="ftr" sz="quarter" idx="12"/>
          </p:nvPr>
        </p:nvSpPr>
        <p:spPr/>
        <p:txBody>
          <a:bodyPr/>
          <a:lstStyle/>
          <a:p>
            <a:pPr>
              <a:defRPr/>
            </a:pPr>
            <a:endParaRPr lang="en-US"/>
          </a:p>
          <a:p>
            <a:pPr>
              <a:defRPr/>
            </a:pPr>
            <a:endParaRPr lang="en-US"/>
          </a:p>
          <a:p>
            <a:pPr>
              <a:defRPr/>
            </a:pPr>
            <a:endParaRPr lang="en-US"/>
          </a:p>
          <a:p>
            <a:pPr>
              <a:defRPr/>
            </a:pPr>
            <a:r>
              <a:rPr lang="en-US"/>
              <a:t>© A+ Computer Science  -  www.apluscompsci.com</a:t>
            </a:r>
          </a:p>
        </p:txBody>
      </p:sp>
      <p:sp>
        <p:nvSpPr>
          <p:cNvPr id="3" name="TextBox 2">
            <a:extLst>
              <a:ext uri="{FF2B5EF4-FFF2-40B4-BE49-F238E27FC236}">
                <a16:creationId xmlns:a16="http://schemas.microsoft.com/office/drawing/2014/main" id="{6B55D4FA-48A0-436A-9401-611D22414F0A}"/>
              </a:ext>
            </a:extLst>
          </p:cNvPr>
          <p:cNvSpPr txBox="1"/>
          <p:nvPr/>
        </p:nvSpPr>
        <p:spPr>
          <a:xfrm>
            <a:off x="1219200" y="381000"/>
            <a:ext cx="6172200" cy="523220"/>
          </a:xfrm>
          <a:prstGeom prst="rect">
            <a:avLst/>
          </a:prstGeom>
          <a:noFill/>
        </p:spPr>
        <p:txBody>
          <a:bodyPr wrap="square" rtlCol="0">
            <a:spAutoFit/>
          </a:bodyPr>
          <a:lstStyle/>
          <a:p>
            <a:r>
              <a:rPr lang="en-US" dirty="0"/>
              <a:t>Big O Analysis</a:t>
            </a:r>
          </a:p>
        </p:txBody>
      </p:sp>
      <p:sp>
        <p:nvSpPr>
          <p:cNvPr id="4" name="Rectangle 3">
            <a:extLst>
              <a:ext uri="{FF2B5EF4-FFF2-40B4-BE49-F238E27FC236}">
                <a16:creationId xmlns:a16="http://schemas.microsoft.com/office/drawing/2014/main" id="{34057569-893A-477D-B420-C8AB3E520642}"/>
              </a:ext>
            </a:extLst>
          </p:cNvPr>
          <p:cNvSpPr/>
          <p:nvPr/>
        </p:nvSpPr>
        <p:spPr>
          <a:xfrm>
            <a:off x="990600" y="1351508"/>
            <a:ext cx="7772400" cy="954107"/>
          </a:xfrm>
          <a:prstGeom prst="rect">
            <a:avLst/>
          </a:prstGeom>
        </p:spPr>
        <p:txBody>
          <a:bodyPr wrap="square">
            <a:spAutoFit/>
          </a:bodyPr>
          <a:lstStyle/>
          <a:p>
            <a:r>
              <a:rPr lang="en-US" dirty="0">
                <a:hlinkClick r:id="rId2"/>
              </a:rPr>
              <a:t>https://www.youtube.com/watch?v=MyeV2_tGqvw</a:t>
            </a:r>
            <a:endParaRPr lang="en-US" dirty="0"/>
          </a:p>
        </p:txBody>
      </p:sp>
    </p:spTree>
    <p:extLst>
      <p:ext uri="{BB962C8B-B14F-4D97-AF65-F5344CB8AC3E}">
        <p14:creationId xmlns:p14="http://schemas.microsoft.com/office/powerpoint/2010/main" val="186042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891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 Case</a:t>
            </a:r>
          </a:p>
          <a:p>
            <a:pPr algn="l"/>
            <a:endParaRPr lang="en-US" sz="1600" u="sng"/>
          </a:p>
          <a:p>
            <a:pPr algn="l"/>
            <a:r>
              <a:rPr lang="en-US" sz="1800" b="0"/>
              <a:t>Linear/Sequential Search	   O(1) 	 	O(N) 		O(N)</a:t>
            </a:r>
            <a:r>
              <a:rPr lang="en-US" sz="1400" b="0"/>
              <a:t>		</a:t>
            </a:r>
          </a:p>
          <a:p>
            <a:pPr algn="l"/>
            <a:endParaRPr lang="en-US" sz="1800" b="0"/>
          </a:p>
          <a:p>
            <a:pPr algn="l"/>
            <a:r>
              <a:rPr lang="en-US" sz="1800" b="0"/>
              <a:t>Binary Search		   O(1)	 	O( log</a:t>
            </a:r>
            <a:r>
              <a:rPr lang="en-US" sz="1800" b="0" baseline="-25000"/>
              <a:t>2</a:t>
            </a:r>
            <a:r>
              <a:rPr lang="en-US" sz="1800" b="0"/>
              <a:t> N )	O( log</a:t>
            </a:r>
            <a:r>
              <a:rPr lang="en-US" sz="1800" b="0" baseline="-25000"/>
              <a:t>2</a:t>
            </a:r>
            <a:r>
              <a:rPr lang="en-US" sz="1800" b="0"/>
              <a:t> N ) </a:t>
            </a:r>
          </a:p>
          <a:p>
            <a:pPr algn="l"/>
            <a:endParaRPr lang="en-US" sz="1800" b="0"/>
          </a:p>
          <a:p>
            <a:pPr algn="l"/>
            <a:endParaRPr lang="en-US" sz="1800" b="0"/>
          </a:p>
          <a:p>
            <a:pPr algn="l"/>
            <a:r>
              <a:rPr lang="en-US" sz="1800" b="0"/>
              <a:t>All searches have a best case run time of O(1) if written properly.</a:t>
            </a:r>
          </a:p>
          <a:p>
            <a:pPr algn="l"/>
            <a:r>
              <a:rPr lang="en-US" sz="1800" b="0"/>
              <a:t>You have to look at the code to determine if the search has the </a:t>
            </a:r>
          </a:p>
          <a:p>
            <a:pPr algn="l"/>
            <a:r>
              <a:rPr lang="en-US" sz="1800" b="0"/>
              <a:t>ability to find the item and return immediately.  If this case is present,</a:t>
            </a:r>
          </a:p>
          <a:p>
            <a:pPr algn="l"/>
            <a:r>
              <a:rPr lang="en-US" sz="1800" b="0"/>
              <a:t>the algorithm can have a best case of O(1).</a:t>
            </a:r>
          </a:p>
          <a:p>
            <a:pPr algn="l"/>
            <a:endParaRPr lang="en-US" sz="1800" b="0"/>
          </a:p>
          <a:p>
            <a:pPr algn="l"/>
            <a:endParaRPr lang="en-US" sz="1800" b="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binarysearch.java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binarysearchtester.java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Quadratic</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Sort</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6083" name="Text Box 2"/>
          <p:cNvSpPr txBox="1">
            <a:spLocks noChangeArrowheads="1"/>
          </p:cNvSpPr>
          <p:nvPr/>
        </p:nvSpPr>
        <p:spPr bwMode="auto">
          <a:xfrm>
            <a:off x="328835" y="1676400"/>
            <a:ext cx="8292655" cy="2616101"/>
          </a:xfrm>
          <a:prstGeom prst="rect">
            <a:avLst/>
          </a:prstGeom>
          <a:noFill/>
          <a:ln w="9525">
            <a:noFill/>
            <a:miter lim="800000"/>
            <a:headEnd/>
            <a:tailEnd/>
          </a:ln>
        </p:spPr>
        <p:txBody>
          <a:bodyPr wrap="none">
            <a:spAutoFit/>
          </a:bodyPr>
          <a:lstStyle/>
          <a:p>
            <a:endParaRPr lang="en-US" sz="2400" dirty="0">
              <a:latin typeface="Arial" charset="0"/>
            </a:endParaRPr>
          </a:p>
          <a:p>
            <a:r>
              <a:rPr lang="en-US" dirty="0">
                <a:latin typeface="Arial" charset="0"/>
              </a:rPr>
              <a:t>The selection sort does not swap each time</a:t>
            </a:r>
          </a:p>
          <a:p>
            <a:r>
              <a:rPr lang="en-US" dirty="0">
                <a:latin typeface="Arial" charset="0"/>
              </a:rPr>
              <a:t>it finds elements out of position.  Selection sort</a:t>
            </a:r>
          </a:p>
          <a:p>
            <a:r>
              <a:rPr lang="en-US" dirty="0">
                <a:latin typeface="Arial" charset="0"/>
              </a:rPr>
              <a:t>makes a complete pass while searching for the</a:t>
            </a:r>
          </a:p>
          <a:p>
            <a:r>
              <a:rPr lang="en-US" dirty="0">
                <a:latin typeface="Arial" charset="0"/>
              </a:rPr>
              <a:t>next item to swap.  At the end of a pass once </a:t>
            </a:r>
          </a:p>
          <a:p>
            <a:r>
              <a:rPr lang="en-US" dirty="0">
                <a:latin typeface="Arial" charset="0"/>
              </a:rPr>
              <a:t>the item is located, one swap is made.</a:t>
            </a:r>
          </a:p>
        </p:txBody>
      </p:sp>
      <p:sp>
        <p:nvSpPr>
          <p:cNvPr id="46084" name="WordArt 3"/>
          <p:cNvSpPr>
            <a:spLocks noChangeArrowheads="1" noChangeShapeType="1" noTextEdit="1"/>
          </p:cNvSpPr>
          <p:nvPr/>
        </p:nvSpPr>
        <p:spPr bwMode="auto">
          <a:xfrm>
            <a:off x="1981200" y="4953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7107" name="Rectangle 2"/>
          <p:cNvSpPr>
            <a:spLocks noChangeArrowheads="1"/>
          </p:cNvSpPr>
          <p:nvPr/>
        </p:nvSpPr>
        <p:spPr bwMode="auto">
          <a:xfrm>
            <a:off x="990600" y="1447800"/>
            <a:ext cx="6748963" cy="5016758"/>
          </a:xfrm>
          <a:prstGeom prst="rect">
            <a:avLst/>
          </a:prstGeom>
          <a:noFill/>
          <a:ln w="9525">
            <a:noFill/>
            <a:miter lim="800000"/>
            <a:headEnd/>
            <a:tailEnd/>
          </a:ln>
        </p:spPr>
        <p:txBody>
          <a:bodyPr wrap="none">
            <a:spAutoFit/>
          </a:bodyPr>
          <a:lstStyle/>
          <a:p>
            <a:pPr algn="l"/>
            <a:r>
              <a:rPr lang="en-US" sz="2000" dirty="0"/>
              <a:t>void </a:t>
            </a:r>
            <a:r>
              <a:rPr lang="en-US" sz="2000" dirty="0" err="1"/>
              <a:t>selectionSort</a:t>
            </a:r>
            <a:r>
              <a:rPr lang="en-US" sz="2000" dirty="0"/>
              <a:t>( </a:t>
            </a:r>
            <a:r>
              <a:rPr lang="en-US" sz="2000" dirty="0" err="1"/>
              <a:t>int</a:t>
            </a:r>
            <a:r>
              <a:rPr lang="en-US" sz="2000" dirty="0"/>
              <a:t>[] ray  )</a:t>
            </a:r>
            <a:br>
              <a:rPr lang="en-US" sz="2000" dirty="0"/>
            </a:br>
            <a:r>
              <a:rPr lang="en-US" sz="2000" dirty="0"/>
              <a:t>{</a:t>
            </a:r>
          </a:p>
          <a:p>
            <a:pPr algn="l"/>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 ray.length-1; </a:t>
            </a:r>
            <a:r>
              <a:rPr lang="en-US" sz="2000" dirty="0" err="1"/>
              <a:t>i</a:t>
            </a:r>
            <a:r>
              <a:rPr lang="en-US" sz="2000" dirty="0"/>
              <a:t>++){</a:t>
            </a:r>
          </a:p>
          <a:p>
            <a:pPr algn="l"/>
            <a:r>
              <a:rPr lang="en-US" sz="2000" dirty="0"/>
              <a:t>        </a:t>
            </a:r>
            <a:r>
              <a:rPr lang="en-US" sz="2000" dirty="0" err="1"/>
              <a:t>int</a:t>
            </a:r>
            <a:r>
              <a:rPr lang="en-US" sz="2000" dirty="0"/>
              <a:t> min = </a:t>
            </a:r>
            <a:r>
              <a:rPr lang="en-US" sz="2000" dirty="0" err="1"/>
              <a:t>i</a:t>
            </a:r>
            <a:r>
              <a:rPr lang="en-US" sz="2000" dirty="0"/>
              <a:t>;</a:t>
            </a:r>
          </a:p>
          <a:p>
            <a:pPr algn="l"/>
            <a:r>
              <a:rPr lang="en-US" sz="2000" dirty="0"/>
              <a:t>        for(</a:t>
            </a:r>
            <a:r>
              <a:rPr lang="en-US" sz="2000" dirty="0" err="1"/>
              <a:t>int</a:t>
            </a:r>
            <a:r>
              <a:rPr lang="en-US" sz="2000" dirty="0"/>
              <a:t> j = i+1; j&lt; </a:t>
            </a:r>
            <a:r>
              <a:rPr lang="en-US" sz="2000" dirty="0" err="1"/>
              <a:t>ray.length</a:t>
            </a:r>
            <a:r>
              <a:rPr lang="en-US" sz="2000" dirty="0"/>
              <a:t>; j++)</a:t>
            </a:r>
          </a:p>
          <a:p>
            <a:pPr algn="l"/>
            <a:r>
              <a:rPr lang="en-US" sz="2000" dirty="0"/>
              <a:t>        {</a:t>
            </a:r>
          </a:p>
          <a:p>
            <a:pPr algn="l"/>
            <a:r>
              <a:rPr lang="en-US" sz="2000" dirty="0"/>
              <a:t>           if(ray[j] &lt; ray[min])</a:t>
            </a:r>
          </a:p>
          <a:p>
            <a:pPr algn="l"/>
            <a:r>
              <a:rPr lang="en-US" sz="2000" dirty="0"/>
              <a:t>	    min = j;    	</a:t>
            </a:r>
            <a:r>
              <a:rPr lang="en-US" sz="2000" dirty="0">
                <a:solidFill>
                  <a:srgbClr val="009900"/>
                </a:solidFill>
              </a:rPr>
              <a:t>//find location of smallest</a:t>
            </a:r>
          </a:p>
          <a:p>
            <a:pPr algn="l"/>
            <a:r>
              <a:rPr lang="en-US" sz="2000" dirty="0"/>
              <a:t>        }</a:t>
            </a:r>
          </a:p>
          <a:p>
            <a:pPr algn="l"/>
            <a:r>
              <a:rPr lang="en-US" sz="2000" dirty="0"/>
              <a:t>        if( min != </a:t>
            </a:r>
            <a:r>
              <a:rPr lang="en-US" sz="2000" dirty="0" err="1"/>
              <a:t>i</a:t>
            </a:r>
            <a:r>
              <a:rPr lang="en-US" sz="2000" dirty="0"/>
              <a:t>) {</a:t>
            </a:r>
          </a:p>
          <a:p>
            <a:pPr algn="l"/>
            <a:r>
              <a:rPr lang="en-US" sz="2000" dirty="0"/>
              <a:t>	 </a:t>
            </a:r>
            <a:r>
              <a:rPr lang="en-US" sz="2000" dirty="0" err="1"/>
              <a:t>int</a:t>
            </a:r>
            <a:r>
              <a:rPr lang="en-US" sz="2000" dirty="0"/>
              <a:t> temp = ray[min];</a:t>
            </a:r>
          </a:p>
          <a:p>
            <a:pPr algn="l"/>
            <a:r>
              <a:rPr lang="en-US" sz="2000" dirty="0"/>
              <a:t>	 ray[min] = ray[</a:t>
            </a:r>
            <a:r>
              <a:rPr lang="en-US" sz="2000" dirty="0" err="1"/>
              <a:t>i</a:t>
            </a:r>
            <a:r>
              <a:rPr lang="en-US" sz="2000" dirty="0"/>
              <a:t>];</a:t>
            </a:r>
          </a:p>
          <a:p>
            <a:pPr algn="l"/>
            <a:r>
              <a:rPr lang="en-US" sz="2000" dirty="0"/>
              <a:t>	 ray[</a:t>
            </a:r>
            <a:r>
              <a:rPr lang="en-US" sz="2000" dirty="0" err="1"/>
              <a:t>i</a:t>
            </a:r>
            <a:r>
              <a:rPr lang="en-US" sz="2000" dirty="0"/>
              <a:t>] = temp;   </a:t>
            </a:r>
            <a:r>
              <a:rPr lang="en-US" sz="2000" dirty="0">
                <a:solidFill>
                  <a:srgbClr val="009900"/>
                </a:solidFill>
              </a:rPr>
              <a:t>	//put smallest in pos </a:t>
            </a:r>
            <a:r>
              <a:rPr lang="en-US" sz="2000" dirty="0" err="1">
                <a:solidFill>
                  <a:srgbClr val="009900"/>
                </a:solidFill>
              </a:rPr>
              <a:t>i</a:t>
            </a:r>
            <a:endParaRPr lang="en-US" sz="2000" dirty="0">
              <a:solidFill>
                <a:srgbClr val="009900"/>
              </a:solidFill>
            </a:endParaRPr>
          </a:p>
          <a:p>
            <a:pPr algn="l"/>
            <a:r>
              <a:rPr lang="en-US" sz="2000" dirty="0"/>
              <a:t>       }</a:t>
            </a:r>
          </a:p>
          <a:p>
            <a:pPr algn="l"/>
            <a:r>
              <a:rPr lang="en-US" sz="2000" dirty="0"/>
              <a:t>    }</a:t>
            </a:r>
          </a:p>
          <a:p>
            <a:pPr algn="l"/>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8132" name="Text Box 3"/>
          <p:cNvSpPr txBox="1">
            <a:spLocks noChangeArrowheads="1"/>
          </p:cNvSpPr>
          <p:nvPr/>
        </p:nvSpPr>
        <p:spPr bwMode="auto">
          <a:xfrm>
            <a:off x="2057400" y="2438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0</a:t>
            </a:r>
          </a:p>
        </p:txBody>
      </p:sp>
      <p:graphicFrame>
        <p:nvGraphicFramePr>
          <p:cNvPr id="208900" name="Group 4"/>
          <p:cNvGraphicFramePr>
            <a:graphicFrameLocks noGrp="1"/>
          </p:cNvGraphicFramePr>
          <p:nvPr/>
        </p:nvGraphicFramePr>
        <p:xfrm>
          <a:off x="3444875" y="2438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48147" name="Text Box 18"/>
          <p:cNvSpPr txBox="1">
            <a:spLocks noChangeArrowheads="1"/>
          </p:cNvSpPr>
          <p:nvPr/>
        </p:nvSpPr>
        <p:spPr bwMode="auto">
          <a:xfrm>
            <a:off x="3581400" y="1752600"/>
            <a:ext cx="3124200" cy="519113"/>
          </a:xfrm>
          <a:prstGeom prst="rect">
            <a:avLst/>
          </a:prstGeom>
          <a:noFill/>
          <a:ln w="12700">
            <a:noFill/>
            <a:miter lim="800000"/>
            <a:headEnd type="none" w="sm" len="sm"/>
            <a:tailEnd type="none" w="sm" len="sm"/>
          </a:ln>
        </p:spPr>
        <p:txBody>
          <a:bodyPr>
            <a:spAutoFit/>
          </a:bodyPr>
          <a:lstStyle/>
          <a:p>
            <a:pPr algn="l" eaLnBrk="1" hangingPunct="1"/>
            <a:r>
              <a:rPr lang="en-US"/>
              <a:t>0    1     2    3    4 </a:t>
            </a:r>
          </a:p>
        </p:txBody>
      </p:sp>
      <p:sp>
        <p:nvSpPr>
          <p:cNvPr id="208915" name="Text Box 19"/>
          <p:cNvSpPr txBox="1">
            <a:spLocks noChangeArrowheads="1"/>
          </p:cNvSpPr>
          <p:nvPr/>
        </p:nvSpPr>
        <p:spPr bwMode="auto">
          <a:xfrm>
            <a:off x="2041525" y="3200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1</a:t>
            </a:r>
          </a:p>
        </p:txBody>
      </p:sp>
      <p:graphicFrame>
        <p:nvGraphicFramePr>
          <p:cNvPr id="208916" name="Group 20"/>
          <p:cNvGraphicFramePr>
            <a:graphicFrameLocks noGrp="1"/>
          </p:cNvGraphicFramePr>
          <p:nvPr/>
        </p:nvGraphicFramePr>
        <p:xfrm>
          <a:off x="3429000" y="3200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30" name="Text Box 34"/>
          <p:cNvSpPr txBox="1">
            <a:spLocks noChangeArrowheads="1"/>
          </p:cNvSpPr>
          <p:nvPr/>
        </p:nvSpPr>
        <p:spPr bwMode="auto">
          <a:xfrm>
            <a:off x="2041525" y="3962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2</a:t>
            </a:r>
          </a:p>
        </p:txBody>
      </p:sp>
      <p:graphicFrame>
        <p:nvGraphicFramePr>
          <p:cNvPr id="208931" name="Group 35"/>
          <p:cNvGraphicFramePr>
            <a:graphicFrameLocks noGrp="1"/>
          </p:cNvGraphicFramePr>
          <p:nvPr/>
        </p:nvGraphicFramePr>
        <p:xfrm>
          <a:off x="3429000" y="3962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45" name="Text Box 49"/>
          <p:cNvSpPr txBox="1">
            <a:spLocks noChangeArrowheads="1"/>
          </p:cNvSpPr>
          <p:nvPr/>
        </p:nvSpPr>
        <p:spPr bwMode="auto">
          <a:xfrm>
            <a:off x="2041525" y="4724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3</a:t>
            </a:r>
          </a:p>
        </p:txBody>
      </p:sp>
      <p:graphicFrame>
        <p:nvGraphicFramePr>
          <p:cNvPr id="208946" name="Group 50"/>
          <p:cNvGraphicFramePr>
            <a:graphicFrameLocks noGrp="1"/>
          </p:cNvGraphicFramePr>
          <p:nvPr/>
        </p:nvGraphicFramePr>
        <p:xfrm>
          <a:off x="3429000" y="4724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60" name="Text Box 64"/>
          <p:cNvSpPr txBox="1">
            <a:spLocks noChangeArrowheads="1"/>
          </p:cNvSpPr>
          <p:nvPr/>
        </p:nvSpPr>
        <p:spPr bwMode="auto">
          <a:xfrm>
            <a:off x="2041525" y="5486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4</a:t>
            </a:r>
          </a:p>
        </p:txBody>
      </p:sp>
      <p:graphicFrame>
        <p:nvGraphicFramePr>
          <p:cNvPr id="208961" name="Group 65"/>
          <p:cNvGraphicFramePr>
            <a:graphicFrameLocks noGrp="1"/>
          </p:cNvGraphicFramePr>
          <p:nvPr/>
        </p:nvGraphicFramePr>
        <p:xfrm>
          <a:off x="3429000" y="5486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9155" name="Text Box 2"/>
          <p:cNvSpPr txBox="1">
            <a:spLocks noChangeArrowheads="1"/>
          </p:cNvSpPr>
          <p:nvPr/>
        </p:nvSpPr>
        <p:spPr bwMode="auto">
          <a:xfrm>
            <a:off x="304800" y="457200"/>
            <a:ext cx="8001000" cy="6070600"/>
          </a:xfrm>
          <a:prstGeom prst="rect">
            <a:avLst/>
          </a:prstGeom>
          <a:noFill/>
          <a:ln w="9525">
            <a:noFill/>
            <a:miter lim="800000"/>
            <a:headEnd/>
            <a:tailEnd/>
          </a:ln>
        </p:spPr>
        <p:txBody>
          <a:bodyPr>
            <a:spAutoFit/>
          </a:bodyPr>
          <a:lstStyle/>
          <a:p>
            <a:pPr algn="l"/>
            <a:r>
              <a:rPr lang="en-US"/>
              <a:t>public void selSort(Comparable[] stuff){</a:t>
            </a:r>
          </a:p>
          <a:p>
            <a:pPr algn="l"/>
            <a:r>
              <a:rPr lang="en-US"/>
              <a:t>  for(int i=0;i&lt;stuff.length-1;i++)</a:t>
            </a:r>
          </a:p>
          <a:p>
            <a:pPr algn="l"/>
            <a:r>
              <a:rPr lang="en-US"/>
              <a:t>  {</a:t>
            </a:r>
          </a:p>
          <a:p>
            <a:pPr algn="l"/>
            <a:r>
              <a:rPr lang="en-US"/>
              <a:t>    int spot=i; </a:t>
            </a:r>
          </a:p>
          <a:p>
            <a:pPr algn="l"/>
            <a:r>
              <a:rPr lang="en-US"/>
              <a:t>    for(int j=i;j&lt;stuff.length;j++){</a:t>
            </a:r>
          </a:p>
          <a:p>
            <a:pPr algn="l"/>
            <a:r>
              <a:rPr lang="en-US"/>
              <a:t>      if(stuff[j].compareTo(stuff[spot])&gt;0)</a:t>
            </a:r>
          </a:p>
          <a:p>
            <a:pPr algn="l"/>
            <a:r>
              <a:rPr lang="en-US"/>
              <a:t>        spot=j;</a:t>
            </a:r>
          </a:p>
          <a:p>
            <a:pPr algn="l"/>
            <a:r>
              <a:rPr lang="en-US"/>
              <a:t>    }</a:t>
            </a:r>
          </a:p>
          <a:p>
            <a:pPr algn="l"/>
            <a:r>
              <a:rPr lang="en-US"/>
              <a:t>    if(spot==i) continue;</a:t>
            </a:r>
          </a:p>
          <a:p>
            <a:pPr algn="l"/>
            <a:r>
              <a:rPr lang="en-US"/>
              <a:t>    Comparable save=stuff[i];</a:t>
            </a:r>
          </a:p>
          <a:p>
            <a:pPr algn="l"/>
            <a:r>
              <a:rPr lang="en-US"/>
              <a:t>    stuff[i]=stuff[spot];</a:t>
            </a:r>
          </a:p>
          <a:p>
            <a:pPr algn="l"/>
            <a:r>
              <a:rPr lang="en-US"/>
              <a:t>    stuff[spot]=save;</a:t>
            </a:r>
          </a:p>
          <a:p>
            <a:pPr algn="l"/>
            <a:r>
              <a:rPr lang="en-US"/>
              <a:t>  }  </a:t>
            </a:r>
          </a:p>
          <a:p>
            <a:pPr algn="l"/>
            <a:r>
              <a:rPr lang="en-US"/>
              <a:t>}</a:t>
            </a:r>
          </a:p>
        </p:txBody>
      </p:sp>
      <p:sp>
        <p:nvSpPr>
          <p:cNvPr id="49157" name="WordArt 4"/>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How many swaps</a:t>
            </a:r>
          </a:p>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per pass?</a:t>
            </a:r>
          </a:p>
        </p:txBody>
      </p:sp>
      <p:sp>
        <p:nvSpPr>
          <p:cNvPr id="6" name="WordArt 3"/>
          <p:cNvSpPr>
            <a:spLocks noChangeArrowheads="1" noChangeShapeType="1" noTextEdit="1"/>
          </p:cNvSpPr>
          <p:nvPr/>
        </p:nvSpPr>
        <p:spPr bwMode="auto">
          <a:xfrm>
            <a:off x="3429000" y="58674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0180" name="Text Box 3"/>
          <p:cNvSpPr txBox="1">
            <a:spLocks noChangeArrowheads="1"/>
          </p:cNvSpPr>
          <p:nvPr/>
        </p:nvSpPr>
        <p:spPr bwMode="auto">
          <a:xfrm>
            <a:off x="1143000" y="1524000"/>
            <a:ext cx="6934200" cy="3935413"/>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90</a:t>
            </a:r>
            <a:r>
              <a:rPr lang="en-US" dirty="0"/>
              <a:t>  40  20  30  10  </a:t>
            </a:r>
            <a:r>
              <a:rPr lang="en-US" dirty="0">
                <a:solidFill>
                  <a:schemeClr val="accent2"/>
                </a:solidFill>
              </a:rPr>
              <a:t>67</a:t>
            </a:r>
          </a:p>
          <a:p>
            <a:pPr algn="l"/>
            <a:r>
              <a:rPr lang="en-US" dirty="0"/>
              <a:t>pass 2  -  90  </a:t>
            </a:r>
            <a:r>
              <a:rPr lang="en-US" dirty="0">
                <a:solidFill>
                  <a:schemeClr val="accent2"/>
                </a:solidFill>
              </a:rPr>
              <a:t>67</a:t>
            </a:r>
            <a:r>
              <a:rPr lang="en-US" dirty="0"/>
              <a:t>  20  30  10  </a:t>
            </a:r>
            <a:r>
              <a:rPr lang="en-US" dirty="0">
                <a:solidFill>
                  <a:schemeClr val="accent2"/>
                </a:solidFill>
              </a:rPr>
              <a:t>40</a:t>
            </a:r>
            <a:endParaRPr lang="en-US" dirty="0"/>
          </a:p>
          <a:p>
            <a:pPr algn="l"/>
            <a:r>
              <a:rPr lang="en-US" dirty="0"/>
              <a:t>pass 3  -  90  67  </a:t>
            </a:r>
            <a:r>
              <a:rPr lang="en-US" dirty="0">
                <a:solidFill>
                  <a:schemeClr val="accent2"/>
                </a:solidFill>
              </a:rPr>
              <a:t>40 </a:t>
            </a:r>
            <a:r>
              <a:rPr lang="en-US" dirty="0"/>
              <a:t> 30  10  </a:t>
            </a:r>
            <a:r>
              <a:rPr lang="en-US" dirty="0">
                <a:solidFill>
                  <a:schemeClr val="accent2"/>
                </a:solidFill>
              </a:rPr>
              <a:t>20</a:t>
            </a:r>
            <a:endParaRPr lang="en-US" dirty="0"/>
          </a:p>
          <a:p>
            <a:pPr algn="l"/>
            <a:r>
              <a:rPr lang="en-US" dirty="0"/>
              <a:t>pass 4  -  90  67  40</a:t>
            </a:r>
            <a:r>
              <a:rPr lang="en-US" dirty="0">
                <a:solidFill>
                  <a:schemeClr val="accent2"/>
                </a:solidFill>
              </a:rPr>
              <a:t>  30  </a:t>
            </a:r>
            <a:r>
              <a:rPr lang="en-US" dirty="0"/>
              <a:t>10  20</a:t>
            </a:r>
          </a:p>
          <a:p>
            <a:pPr algn="l"/>
            <a:r>
              <a:rPr lang="en-US" dirty="0"/>
              <a:t>pass 5  -  90  67  40</a:t>
            </a:r>
            <a:r>
              <a:rPr lang="en-US" dirty="0">
                <a:solidFill>
                  <a:schemeClr val="accent2"/>
                </a:solidFill>
              </a:rPr>
              <a:t>  </a:t>
            </a:r>
            <a:r>
              <a:rPr lang="en-US" dirty="0"/>
              <a:t>30</a:t>
            </a:r>
            <a:r>
              <a:rPr lang="en-US" dirty="0">
                <a:solidFill>
                  <a:schemeClr val="accent2"/>
                </a:solidFill>
              </a:rPr>
              <a:t>  20</a:t>
            </a:r>
            <a:r>
              <a:rPr lang="en-US" dirty="0"/>
              <a:t>  </a:t>
            </a:r>
            <a:r>
              <a:rPr lang="en-US" dirty="0">
                <a:solidFill>
                  <a:schemeClr val="accent2"/>
                </a:solidFill>
              </a:rPr>
              <a:t>10</a:t>
            </a:r>
          </a:p>
          <a:p>
            <a:pPr algn="l"/>
            <a:r>
              <a:rPr lang="en-US" dirty="0"/>
              <a:t>pass 6  -  90  67  40</a:t>
            </a:r>
            <a:r>
              <a:rPr lang="en-US" dirty="0">
                <a:solidFill>
                  <a:schemeClr val="accent2"/>
                </a:solidFill>
              </a:rPr>
              <a:t>  </a:t>
            </a:r>
            <a:r>
              <a:rPr lang="en-US" dirty="0"/>
              <a:t>30</a:t>
            </a:r>
            <a:r>
              <a:rPr lang="en-US" dirty="0">
                <a:solidFill>
                  <a:schemeClr val="accent2"/>
                </a:solidFill>
              </a:rPr>
              <a:t>  </a:t>
            </a:r>
            <a:r>
              <a:rPr lang="en-US" dirty="0"/>
              <a:t>20  </a:t>
            </a:r>
            <a:r>
              <a:rPr lang="en-US" dirty="0">
                <a:solidFill>
                  <a:schemeClr val="accent2"/>
                </a:solidFill>
              </a:rPr>
              <a:t>10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981200" y="5715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4475" name="Group 27"/>
          <p:cNvGraphicFramePr>
            <a:graphicFrameLocks noGrp="1"/>
          </p:cNvGraphicFramePr>
          <p:nvPr/>
        </p:nvGraphicFramePr>
        <p:xfrm>
          <a:off x="609600" y="533400"/>
          <a:ext cx="8077200" cy="401351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List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accent2"/>
                          </a:solidFill>
                          <a:effectLst/>
                          <a:latin typeface="Tahoma" pitchFamily="34" charset="0"/>
                        </a:rPr>
                        <a:t>indexOf</a:t>
                      </a:r>
                      <a:r>
                        <a:rPr kumimoji="0" lang="en-US" sz="2000" b="1" i="0" u="none" strike="noStrike" cap="none" normalizeH="0" baseline="0" dirty="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-1 if not found</a:t>
                      </a:r>
                      <a:br>
                        <a:rPr kumimoji="0" lang="en-US" sz="2000" b="1" i="0" u="none" strike="noStrike" cap="none" normalizeH="0" baseline="0" dirty="0">
                          <a:ln>
                            <a:noFill/>
                          </a:ln>
                          <a:solidFill>
                            <a:schemeClr val="accent2"/>
                          </a:solidFill>
                          <a:effectLst/>
                          <a:latin typeface="Tahoma" pitchFamily="34" charset="0"/>
                        </a:rPr>
                      </a:br>
                      <a:r>
                        <a:rPr kumimoji="0" lang="en-US" sz="2000" b="1" i="0" u="none" strike="noStrike" cap="none" normalizeH="0" baseline="0" dirty="0">
                          <a:ln>
                            <a:noFill/>
                          </a:ln>
                          <a:solidFill>
                            <a:schemeClr val="accent2"/>
                          </a:solidFill>
                          <a:effectLst/>
                          <a:latin typeface="Tahoma" pitchFamily="34" charset="0"/>
                        </a:rPr>
                        <a:t>returns loc in list if found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true if x exists in list</a:t>
                      </a:r>
                      <a:br>
                        <a:rPr kumimoji="0" lang="en-US" sz="2000" b="1" i="0" u="none" strike="noStrike" cap="none" normalizeH="0" baseline="0" dirty="0">
                          <a:ln>
                            <a:noFill/>
                          </a:ln>
                          <a:solidFill>
                            <a:schemeClr val="accent2"/>
                          </a:solidFill>
                          <a:effectLst/>
                          <a:latin typeface="Tahoma" pitchFamily="34" charset="0"/>
                        </a:rPr>
                      </a:br>
                      <a:r>
                        <a:rPr kumimoji="0" lang="en-US" sz="2000" b="1" i="0" u="none" strike="noStrike" cap="none" normalizeH="0" baseline="0" dirty="0">
                          <a:ln>
                            <a:noFill/>
                          </a:ln>
                          <a:solidFill>
                            <a:schemeClr val="accent2"/>
                          </a:solidFill>
                          <a:effectLst/>
                          <a:latin typeface="Tahoma" pitchFamily="34" charset="0"/>
                        </a:rPr>
                        <a:t>returns false if x does not exist in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equals(x)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true if this list is equal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478"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selectionsort.java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selectionsorttester.java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2227" name="Text Box 2"/>
          <p:cNvSpPr txBox="1">
            <a:spLocks noChangeArrowheads="1"/>
          </p:cNvSpPr>
          <p:nvPr/>
        </p:nvSpPr>
        <p:spPr bwMode="auto">
          <a:xfrm>
            <a:off x="572538" y="1981200"/>
            <a:ext cx="7795724" cy="2246769"/>
          </a:xfrm>
          <a:prstGeom prst="rect">
            <a:avLst/>
          </a:prstGeom>
          <a:noFill/>
          <a:ln w="9525">
            <a:noFill/>
            <a:miter lim="800000"/>
            <a:headEnd/>
            <a:tailEnd/>
          </a:ln>
        </p:spPr>
        <p:txBody>
          <a:bodyPr wrap="none">
            <a:spAutoFit/>
          </a:bodyPr>
          <a:lstStyle/>
          <a:p>
            <a:r>
              <a:rPr lang="en-US" dirty="0">
                <a:latin typeface="Arial" charset="0"/>
              </a:rPr>
              <a:t>The insertion sort first selects an item and</a:t>
            </a:r>
          </a:p>
          <a:p>
            <a:r>
              <a:rPr lang="en-US" dirty="0">
                <a:latin typeface="Arial" charset="0"/>
              </a:rPr>
              <a:t>moves items up or down based on the</a:t>
            </a:r>
          </a:p>
          <a:p>
            <a:r>
              <a:rPr lang="en-US" dirty="0">
                <a:latin typeface="Arial" charset="0"/>
              </a:rPr>
              <a:t>comparison to the selected item.</a:t>
            </a:r>
          </a:p>
          <a:p>
            <a:r>
              <a:rPr lang="en-US" dirty="0">
                <a:latin typeface="Arial" charset="0"/>
              </a:rPr>
              <a:t>The idea is to get the selected item in proper</a:t>
            </a:r>
          </a:p>
          <a:p>
            <a:r>
              <a:rPr lang="en-US" dirty="0">
                <a:latin typeface="Arial" charset="0"/>
              </a:rPr>
              <a:t>position by shifting items around in the list.</a:t>
            </a:r>
            <a:endParaRPr lang="en-US" sz="2400" b="0" dirty="0">
              <a:latin typeface="Times New Roman" pitchFamily="18" charset="0"/>
            </a:endParaRPr>
          </a:p>
        </p:txBody>
      </p:sp>
      <p:sp>
        <p:nvSpPr>
          <p:cNvPr id="52228" name="WordArt 3"/>
          <p:cNvSpPr>
            <a:spLocks noChangeArrowheads="1" noChangeShapeType="1" noTextEdit="1"/>
          </p:cNvSpPr>
          <p:nvPr/>
        </p:nvSpPr>
        <p:spPr bwMode="auto">
          <a:xfrm>
            <a:off x="1676400" y="5105400"/>
            <a:ext cx="57912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Insertion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3251" name="Text Box 2"/>
          <p:cNvSpPr txBox="1">
            <a:spLocks noChangeArrowheads="1"/>
          </p:cNvSpPr>
          <p:nvPr/>
        </p:nvSpPr>
        <p:spPr bwMode="auto">
          <a:xfrm>
            <a:off x="381000" y="360363"/>
            <a:ext cx="6954838" cy="5643562"/>
          </a:xfrm>
          <a:prstGeom prst="rect">
            <a:avLst/>
          </a:prstGeom>
          <a:noFill/>
          <a:ln w="9525">
            <a:noFill/>
            <a:miter lim="800000"/>
            <a:headEnd/>
            <a:tailEnd/>
          </a:ln>
        </p:spPr>
        <p:txBody>
          <a:bodyPr wrap="none">
            <a:spAutoFit/>
          </a:bodyPr>
          <a:lstStyle/>
          <a:p>
            <a:pPr algn="l"/>
            <a:r>
              <a:rPr lang="en-US"/>
              <a:t>void insertionSort( int[] stuff)</a:t>
            </a:r>
          </a:p>
          <a:p>
            <a:pPr algn="l"/>
            <a:r>
              <a:rPr lang="en-US"/>
              <a:t>{</a:t>
            </a:r>
          </a:p>
          <a:p>
            <a:pPr algn="l"/>
            <a:r>
              <a:rPr lang="en-US"/>
              <a:t>   for (int i=1; i&lt; stuff.length; ++i)</a:t>
            </a:r>
          </a:p>
          <a:p>
            <a:pPr algn="l"/>
            <a:r>
              <a:rPr lang="en-US"/>
              <a:t>   {</a:t>
            </a:r>
          </a:p>
          <a:p>
            <a:pPr algn="l"/>
            <a:r>
              <a:rPr lang="en-US"/>
              <a:t>      int val = stuff[i];</a:t>
            </a:r>
          </a:p>
          <a:p>
            <a:pPr algn="l"/>
            <a:r>
              <a:rPr lang="en-US"/>
              <a:t>      int j=i;</a:t>
            </a:r>
          </a:p>
          <a:p>
            <a:pPr algn="l"/>
            <a:r>
              <a:rPr lang="en-US"/>
              <a:t>      while(j&gt;0&amp;&amp;val&lt;stuff[j-1]){         </a:t>
            </a:r>
          </a:p>
          <a:p>
            <a:pPr algn="l"/>
            <a:r>
              <a:rPr lang="en-US"/>
              <a:t>         stuff[j]=stuff[j-1];</a:t>
            </a:r>
          </a:p>
          <a:p>
            <a:pPr algn="l"/>
            <a:r>
              <a:rPr lang="en-US"/>
              <a:t>         j--;</a:t>
            </a:r>
          </a:p>
          <a:p>
            <a:pPr algn="l"/>
            <a:r>
              <a:rPr lang="en-US"/>
              <a:t>      }</a:t>
            </a:r>
          </a:p>
          <a:p>
            <a:pPr algn="l"/>
            <a:r>
              <a:rPr lang="en-US"/>
              <a:t>      stuff[j]=val;</a:t>
            </a:r>
          </a:p>
          <a:p>
            <a:pPr algn="l"/>
            <a:r>
              <a:rPr lang="en-US"/>
              <a:t>   }</a:t>
            </a:r>
          </a:p>
          <a:p>
            <a:pPr algn="l"/>
            <a:r>
              <a:rPr lang="en-US"/>
              <a:t>}</a:t>
            </a:r>
          </a:p>
        </p:txBody>
      </p:sp>
      <p:sp>
        <p:nvSpPr>
          <p:cNvPr id="53252"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w/primitives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4275" name="Text Box 2"/>
          <p:cNvSpPr txBox="1">
            <a:spLocks noChangeArrowheads="1"/>
          </p:cNvSpPr>
          <p:nvPr/>
        </p:nvSpPr>
        <p:spPr bwMode="auto">
          <a:xfrm>
            <a:off x="473075" y="228600"/>
            <a:ext cx="7720013" cy="6497638"/>
          </a:xfrm>
          <a:prstGeom prst="rect">
            <a:avLst/>
          </a:prstGeom>
          <a:noFill/>
          <a:ln w="9525">
            <a:noFill/>
            <a:miter lim="800000"/>
            <a:headEnd/>
            <a:tailEnd/>
          </a:ln>
        </p:spPr>
        <p:txBody>
          <a:bodyPr wrap="none">
            <a:spAutoFit/>
          </a:bodyPr>
          <a:lstStyle/>
          <a:p>
            <a:pPr algn="l"/>
            <a:r>
              <a:rPr lang="en-US"/>
              <a:t>void insertionSort( Comparable[] stuff){</a:t>
            </a:r>
          </a:p>
          <a:p>
            <a:pPr algn="l"/>
            <a:r>
              <a:rPr lang="en-US"/>
              <a:t>  for (int i=1; i&lt; stuff.length; ++i){</a:t>
            </a:r>
          </a:p>
          <a:p>
            <a:pPr algn="l"/>
            <a:r>
              <a:rPr lang="en-US"/>
              <a:t>    int bot=0, top=i-1;</a:t>
            </a:r>
          </a:p>
          <a:p>
            <a:pPr algn="l"/>
            <a:r>
              <a:rPr lang="en-US"/>
              <a:t>    while (bot&lt;=top){</a:t>
            </a:r>
          </a:p>
          <a:p>
            <a:pPr algn="l"/>
            <a:r>
              <a:rPr lang="en-US"/>
              <a:t>      int mid=(bot+top)/2;</a:t>
            </a:r>
          </a:p>
          <a:p>
            <a:pPr algn="l"/>
            <a:r>
              <a:rPr lang="en-US"/>
              <a:t>      if (stuff[mid].</a:t>
            </a:r>
            <a:r>
              <a:rPr lang="en-US">
                <a:solidFill>
                  <a:srgbClr val="FF3300"/>
                </a:solidFill>
              </a:rPr>
              <a:t>compareTo</a:t>
            </a:r>
            <a:r>
              <a:rPr lang="en-US"/>
              <a:t>(stuff[ i ])&lt;0)</a:t>
            </a:r>
          </a:p>
          <a:p>
            <a:pPr algn="l"/>
            <a:r>
              <a:rPr lang="en-US"/>
              <a:t>        bot=mid+1;</a:t>
            </a:r>
          </a:p>
          <a:p>
            <a:pPr algn="l"/>
            <a:r>
              <a:rPr lang="en-US"/>
              <a:t>      else top=mid-1;</a:t>
            </a:r>
          </a:p>
          <a:p>
            <a:pPr algn="l"/>
            <a:r>
              <a:rPr lang="en-US"/>
              <a:t>    }</a:t>
            </a:r>
          </a:p>
          <a:p>
            <a:pPr algn="l"/>
            <a:r>
              <a:rPr lang="en-US"/>
              <a:t>    Comparable temp= stuff[i];</a:t>
            </a:r>
          </a:p>
          <a:p>
            <a:pPr algn="l"/>
            <a:r>
              <a:rPr lang="en-US"/>
              <a:t>    for (int j=i; j&gt;bot; --j)</a:t>
            </a:r>
          </a:p>
          <a:p>
            <a:pPr algn="l"/>
            <a:r>
              <a:rPr lang="en-US"/>
              <a:t>      stuff[ j]= stuff[ j-1];</a:t>
            </a:r>
          </a:p>
          <a:p>
            <a:pPr algn="l"/>
            <a:r>
              <a:rPr lang="en-US"/>
              <a:t>    stuff[bot]=temp;</a:t>
            </a:r>
          </a:p>
          <a:p>
            <a:pPr algn="l"/>
            <a:r>
              <a:rPr lang="en-US"/>
              <a:t>  }</a:t>
            </a:r>
          </a:p>
          <a:p>
            <a:pPr algn="l"/>
            <a:r>
              <a:rPr lang="en-US"/>
              <a:t>}</a:t>
            </a:r>
          </a:p>
        </p:txBody>
      </p:sp>
      <p:sp>
        <p:nvSpPr>
          <p:cNvPr id="54276"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1981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insertionsort.java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insertionsorttester.java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Divide &amp; Conquer</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7347" name="Text Box 2"/>
          <p:cNvSpPr txBox="1">
            <a:spLocks noChangeArrowheads="1"/>
          </p:cNvSpPr>
          <p:nvPr/>
        </p:nvSpPr>
        <p:spPr bwMode="auto">
          <a:xfrm>
            <a:off x="2895600" y="1752600"/>
            <a:ext cx="33528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57348" name="Text Box 3"/>
          <p:cNvSpPr txBox="1">
            <a:spLocks noChangeArrowheads="1"/>
          </p:cNvSpPr>
          <p:nvPr/>
        </p:nvSpPr>
        <p:spPr bwMode="auto">
          <a:xfrm>
            <a:off x="4267200" y="1752600"/>
            <a:ext cx="571500" cy="519113"/>
          </a:xfrm>
          <a:prstGeom prst="rect">
            <a:avLst/>
          </a:prstGeom>
          <a:noFill/>
          <a:ln w="9525">
            <a:noFill/>
            <a:miter lim="800000"/>
            <a:headEnd/>
            <a:tailEnd/>
          </a:ln>
        </p:spPr>
        <p:txBody>
          <a:bodyPr wrap="none">
            <a:spAutoFit/>
          </a:bodyPr>
          <a:lstStyle/>
          <a:p>
            <a:pPr algn="l"/>
            <a:r>
              <a:rPr lang="pt-BR" b="0"/>
              <a:t>32</a:t>
            </a:r>
            <a:endParaRPr lang="en-US" b="0"/>
          </a:p>
        </p:txBody>
      </p:sp>
      <p:sp>
        <p:nvSpPr>
          <p:cNvPr id="57349" name="Text Box 4"/>
          <p:cNvSpPr txBox="1">
            <a:spLocks noChangeArrowheads="1"/>
          </p:cNvSpPr>
          <p:nvPr/>
        </p:nvSpPr>
        <p:spPr bwMode="auto">
          <a:xfrm>
            <a:off x="2117725" y="241935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0" name="Text Box 5"/>
          <p:cNvSpPr txBox="1">
            <a:spLocks noChangeArrowheads="1"/>
          </p:cNvSpPr>
          <p:nvPr/>
        </p:nvSpPr>
        <p:spPr bwMode="auto">
          <a:xfrm>
            <a:off x="6172200" y="251460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1" name="Text Box 6"/>
          <p:cNvSpPr txBox="1">
            <a:spLocks noChangeArrowheads="1"/>
          </p:cNvSpPr>
          <p:nvPr/>
        </p:nvSpPr>
        <p:spPr bwMode="auto">
          <a:xfrm>
            <a:off x="1203325" y="32575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2" name="Text Box 7"/>
          <p:cNvSpPr txBox="1">
            <a:spLocks noChangeArrowheads="1"/>
          </p:cNvSpPr>
          <p:nvPr/>
        </p:nvSpPr>
        <p:spPr bwMode="auto">
          <a:xfrm>
            <a:off x="2895600" y="327660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3" name="Text Box 8"/>
          <p:cNvSpPr txBox="1">
            <a:spLocks noChangeArrowheads="1"/>
          </p:cNvSpPr>
          <p:nvPr/>
        </p:nvSpPr>
        <p:spPr bwMode="auto">
          <a:xfrm>
            <a:off x="53181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4" name="Text Box 9"/>
          <p:cNvSpPr txBox="1">
            <a:spLocks noChangeArrowheads="1"/>
          </p:cNvSpPr>
          <p:nvPr/>
        </p:nvSpPr>
        <p:spPr bwMode="auto">
          <a:xfrm>
            <a:off x="72993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5" name="Text Box 10"/>
          <p:cNvSpPr txBox="1">
            <a:spLocks noChangeArrowheads="1"/>
          </p:cNvSpPr>
          <p:nvPr/>
        </p:nvSpPr>
        <p:spPr bwMode="auto">
          <a:xfrm>
            <a:off x="8223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6" name="Text Box 11"/>
          <p:cNvSpPr txBox="1">
            <a:spLocks noChangeArrowheads="1"/>
          </p:cNvSpPr>
          <p:nvPr/>
        </p:nvSpPr>
        <p:spPr bwMode="auto">
          <a:xfrm>
            <a:off x="14319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7" name="Text Box 12"/>
          <p:cNvSpPr txBox="1">
            <a:spLocks noChangeArrowheads="1"/>
          </p:cNvSpPr>
          <p:nvPr/>
        </p:nvSpPr>
        <p:spPr bwMode="auto">
          <a:xfrm>
            <a:off x="2590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8" name="Text Box 13"/>
          <p:cNvSpPr txBox="1">
            <a:spLocks noChangeArrowheads="1"/>
          </p:cNvSpPr>
          <p:nvPr/>
        </p:nvSpPr>
        <p:spPr bwMode="auto">
          <a:xfrm>
            <a:off x="3352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9" name="Text Box 14"/>
          <p:cNvSpPr txBox="1">
            <a:spLocks noChangeArrowheads="1"/>
          </p:cNvSpPr>
          <p:nvPr/>
        </p:nvSpPr>
        <p:spPr bwMode="auto">
          <a:xfrm>
            <a:off x="4953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0" name="Text Box 15"/>
          <p:cNvSpPr txBox="1">
            <a:spLocks noChangeArrowheads="1"/>
          </p:cNvSpPr>
          <p:nvPr/>
        </p:nvSpPr>
        <p:spPr bwMode="auto">
          <a:xfrm>
            <a:off x="5715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1" name="Text Box 16"/>
          <p:cNvSpPr txBox="1">
            <a:spLocks noChangeArrowheads="1"/>
          </p:cNvSpPr>
          <p:nvPr/>
        </p:nvSpPr>
        <p:spPr bwMode="auto">
          <a:xfrm>
            <a:off x="69342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2" name="Text Box 17"/>
          <p:cNvSpPr txBox="1">
            <a:spLocks noChangeArrowheads="1"/>
          </p:cNvSpPr>
          <p:nvPr/>
        </p:nvSpPr>
        <p:spPr bwMode="auto">
          <a:xfrm>
            <a:off x="7756525" y="37909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5" name="Line 20"/>
          <p:cNvSpPr>
            <a:spLocks noChangeShapeType="1"/>
          </p:cNvSpPr>
          <p:nvPr/>
        </p:nvSpPr>
        <p:spPr bwMode="auto">
          <a:xfrm flipH="1">
            <a:off x="1524000" y="2819400"/>
            <a:ext cx="533400" cy="381000"/>
          </a:xfrm>
          <a:prstGeom prst="line">
            <a:avLst/>
          </a:prstGeom>
          <a:noFill/>
          <a:ln w="9525">
            <a:solidFill>
              <a:schemeClr val="tx1"/>
            </a:solidFill>
            <a:round/>
            <a:headEnd/>
            <a:tailEnd/>
          </a:ln>
        </p:spPr>
        <p:txBody>
          <a:bodyPr/>
          <a:lstStyle/>
          <a:p>
            <a:endParaRPr lang="en-US"/>
          </a:p>
        </p:txBody>
      </p:sp>
      <p:sp>
        <p:nvSpPr>
          <p:cNvPr id="57366" name="Line 21"/>
          <p:cNvSpPr>
            <a:spLocks noChangeShapeType="1"/>
          </p:cNvSpPr>
          <p:nvPr/>
        </p:nvSpPr>
        <p:spPr bwMode="auto">
          <a:xfrm>
            <a:off x="2667000" y="2743200"/>
            <a:ext cx="304800" cy="457200"/>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flipH="1">
            <a:off x="2743200" y="1981200"/>
            <a:ext cx="1524000" cy="533400"/>
          </a:xfrm>
          <a:prstGeom prst="line">
            <a:avLst/>
          </a:prstGeom>
          <a:noFill/>
          <a:ln w="9525">
            <a:solidFill>
              <a:schemeClr val="tx1"/>
            </a:solidFill>
            <a:round/>
            <a:headEnd/>
            <a:tailEnd/>
          </a:ln>
        </p:spPr>
        <p:txBody>
          <a:bodyPr/>
          <a:lstStyle/>
          <a:p>
            <a:endParaRPr lang="en-US"/>
          </a:p>
        </p:txBody>
      </p:sp>
      <p:sp>
        <p:nvSpPr>
          <p:cNvPr id="57368" name="Line 23"/>
          <p:cNvSpPr>
            <a:spLocks noChangeShapeType="1"/>
          </p:cNvSpPr>
          <p:nvPr/>
        </p:nvSpPr>
        <p:spPr bwMode="auto">
          <a:xfrm>
            <a:off x="4876800" y="1981200"/>
            <a:ext cx="1295400" cy="609600"/>
          </a:xfrm>
          <a:prstGeom prst="line">
            <a:avLst/>
          </a:prstGeom>
          <a:noFill/>
          <a:ln w="9525">
            <a:solidFill>
              <a:schemeClr val="tx1"/>
            </a:solidFill>
            <a:round/>
            <a:headEnd/>
            <a:tailEnd/>
          </a:ln>
        </p:spPr>
        <p:txBody>
          <a:bodyPr/>
          <a:lstStyle/>
          <a:p>
            <a:endParaRPr lang="en-US"/>
          </a:p>
        </p:txBody>
      </p:sp>
      <p:sp>
        <p:nvSpPr>
          <p:cNvPr id="57369" name="Line 24"/>
          <p:cNvSpPr>
            <a:spLocks noChangeShapeType="1"/>
          </p:cNvSpPr>
          <p:nvPr/>
        </p:nvSpPr>
        <p:spPr bwMode="auto">
          <a:xfrm flipH="1">
            <a:off x="1066800" y="3657600"/>
            <a:ext cx="152400" cy="304800"/>
          </a:xfrm>
          <a:prstGeom prst="line">
            <a:avLst/>
          </a:prstGeom>
          <a:noFill/>
          <a:ln w="9525">
            <a:solidFill>
              <a:schemeClr val="tx1"/>
            </a:solidFill>
            <a:round/>
            <a:headEnd/>
            <a:tailEnd/>
          </a:ln>
        </p:spPr>
        <p:txBody>
          <a:bodyPr/>
          <a:lstStyle/>
          <a:p>
            <a:endParaRPr lang="en-US"/>
          </a:p>
        </p:txBody>
      </p:sp>
      <p:sp>
        <p:nvSpPr>
          <p:cNvPr id="57370" name="Line 25"/>
          <p:cNvSpPr>
            <a:spLocks noChangeShapeType="1"/>
          </p:cNvSpPr>
          <p:nvPr/>
        </p:nvSpPr>
        <p:spPr bwMode="auto">
          <a:xfrm>
            <a:off x="1524000" y="3657600"/>
            <a:ext cx="76200" cy="304800"/>
          </a:xfrm>
          <a:prstGeom prst="line">
            <a:avLst/>
          </a:prstGeom>
          <a:noFill/>
          <a:ln w="9525">
            <a:solidFill>
              <a:schemeClr val="tx1"/>
            </a:solidFill>
            <a:round/>
            <a:headEnd/>
            <a:tailEnd/>
          </a:ln>
        </p:spPr>
        <p:txBody>
          <a:bodyPr/>
          <a:lstStyle/>
          <a:p>
            <a:endParaRPr lang="en-US"/>
          </a:p>
        </p:txBody>
      </p:sp>
      <p:sp>
        <p:nvSpPr>
          <p:cNvPr id="57371" name="Line 26"/>
          <p:cNvSpPr>
            <a:spLocks noChangeShapeType="1"/>
          </p:cNvSpPr>
          <p:nvPr/>
        </p:nvSpPr>
        <p:spPr bwMode="auto">
          <a:xfrm flipH="1">
            <a:off x="2819400" y="3657600"/>
            <a:ext cx="152400" cy="228600"/>
          </a:xfrm>
          <a:prstGeom prst="line">
            <a:avLst/>
          </a:prstGeom>
          <a:noFill/>
          <a:ln w="9525">
            <a:solidFill>
              <a:schemeClr val="tx1"/>
            </a:solidFill>
            <a:round/>
            <a:headEnd/>
            <a:tailEnd/>
          </a:ln>
        </p:spPr>
        <p:txBody>
          <a:bodyPr/>
          <a:lstStyle/>
          <a:p>
            <a:endParaRPr lang="en-US"/>
          </a:p>
        </p:txBody>
      </p:sp>
      <p:sp>
        <p:nvSpPr>
          <p:cNvPr id="57372" name="Line 27"/>
          <p:cNvSpPr>
            <a:spLocks noChangeShapeType="1"/>
          </p:cNvSpPr>
          <p:nvPr/>
        </p:nvSpPr>
        <p:spPr bwMode="auto">
          <a:xfrm>
            <a:off x="3276600" y="3581400"/>
            <a:ext cx="228600" cy="304800"/>
          </a:xfrm>
          <a:prstGeom prst="line">
            <a:avLst/>
          </a:prstGeom>
          <a:noFill/>
          <a:ln w="9525">
            <a:solidFill>
              <a:schemeClr val="tx1"/>
            </a:solidFill>
            <a:round/>
            <a:headEnd/>
            <a:tailEnd/>
          </a:ln>
        </p:spPr>
        <p:txBody>
          <a:bodyPr/>
          <a:lstStyle/>
          <a:p>
            <a:endParaRPr lang="en-US"/>
          </a:p>
        </p:txBody>
      </p:sp>
      <p:sp>
        <p:nvSpPr>
          <p:cNvPr id="57373" name="Line 28"/>
          <p:cNvSpPr>
            <a:spLocks noChangeShapeType="1"/>
          </p:cNvSpPr>
          <p:nvPr/>
        </p:nvSpPr>
        <p:spPr bwMode="auto">
          <a:xfrm flipH="1">
            <a:off x="5181600" y="3581400"/>
            <a:ext cx="152400" cy="228600"/>
          </a:xfrm>
          <a:prstGeom prst="line">
            <a:avLst/>
          </a:prstGeom>
          <a:noFill/>
          <a:ln w="9525">
            <a:solidFill>
              <a:schemeClr val="tx1"/>
            </a:solidFill>
            <a:round/>
            <a:headEnd/>
            <a:tailEnd/>
          </a:ln>
        </p:spPr>
        <p:txBody>
          <a:bodyPr/>
          <a:lstStyle/>
          <a:p>
            <a:endParaRPr lang="en-US"/>
          </a:p>
        </p:txBody>
      </p:sp>
      <p:sp>
        <p:nvSpPr>
          <p:cNvPr id="57374" name="Line 29"/>
          <p:cNvSpPr>
            <a:spLocks noChangeShapeType="1"/>
          </p:cNvSpPr>
          <p:nvPr/>
        </p:nvSpPr>
        <p:spPr bwMode="auto">
          <a:xfrm>
            <a:off x="5638800" y="3581400"/>
            <a:ext cx="228600" cy="228600"/>
          </a:xfrm>
          <a:prstGeom prst="line">
            <a:avLst/>
          </a:prstGeom>
          <a:noFill/>
          <a:ln w="9525">
            <a:solidFill>
              <a:schemeClr val="tx1"/>
            </a:solidFill>
            <a:round/>
            <a:headEnd/>
            <a:tailEnd/>
          </a:ln>
        </p:spPr>
        <p:txBody>
          <a:bodyPr/>
          <a:lstStyle/>
          <a:p>
            <a:endParaRPr lang="en-US"/>
          </a:p>
        </p:txBody>
      </p:sp>
      <p:sp>
        <p:nvSpPr>
          <p:cNvPr id="57375" name="Line 30"/>
          <p:cNvSpPr>
            <a:spLocks noChangeShapeType="1"/>
          </p:cNvSpPr>
          <p:nvPr/>
        </p:nvSpPr>
        <p:spPr bwMode="auto">
          <a:xfrm flipH="1">
            <a:off x="5715000" y="2895600"/>
            <a:ext cx="533400" cy="381000"/>
          </a:xfrm>
          <a:prstGeom prst="line">
            <a:avLst/>
          </a:prstGeom>
          <a:noFill/>
          <a:ln w="9525">
            <a:solidFill>
              <a:schemeClr val="tx1"/>
            </a:solidFill>
            <a:round/>
            <a:headEnd/>
            <a:tailEnd/>
          </a:ln>
        </p:spPr>
        <p:txBody>
          <a:bodyPr/>
          <a:lstStyle/>
          <a:p>
            <a:endParaRPr lang="en-US"/>
          </a:p>
        </p:txBody>
      </p:sp>
      <p:sp>
        <p:nvSpPr>
          <p:cNvPr id="57376" name="Line 31"/>
          <p:cNvSpPr>
            <a:spLocks noChangeShapeType="1"/>
          </p:cNvSpPr>
          <p:nvPr/>
        </p:nvSpPr>
        <p:spPr bwMode="auto">
          <a:xfrm>
            <a:off x="6705600" y="2819400"/>
            <a:ext cx="533400" cy="381000"/>
          </a:xfrm>
          <a:prstGeom prst="line">
            <a:avLst/>
          </a:prstGeom>
          <a:noFill/>
          <a:ln w="9525">
            <a:solidFill>
              <a:schemeClr val="tx1"/>
            </a:solidFill>
            <a:round/>
            <a:headEnd/>
            <a:tailEnd/>
          </a:ln>
        </p:spPr>
        <p:txBody>
          <a:bodyPr/>
          <a:lstStyle/>
          <a:p>
            <a:endParaRPr lang="en-US"/>
          </a:p>
        </p:txBody>
      </p:sp>
      <p:sp>
        <p:nvSpPr>
          <p:cNvPr id="57377" name="Line 32"/>
          <p:cNvSpPr>
            <a:spLocks noChangeShapeType="1"/>
          </p:cNvSpPr>
          <p:nvPr/>
        </p:nvSpPr>
        <p:spPr bwMode="auto">
          <a:xfrm flipH="1">
            <a:off x="7162800" y="3581400"/>
            <a:ext cx="152400" cy="304800"/>
          </a:xfrm>
          <a:prstGeom prst="line">
            <a:avLst/>
          </a:prstGeom>
          <a:noFill/>
          <a:ln w="9525">
            <a:solidFill>
              <a:schemeClr val="tx1"/>
            </a:solidFill>
            <a:round/>
            <a:headEnd/>
            <a:tailEnd/>
          </a:ln>
        </p:spPr>
        <p:txBody>
          <a:bodyPr/>
          <a:lstStyle/>
          <a:p>
            <a:endParaRPr lang="en-US"/>
          </a:p>
        </p:txBody>
      </p:sp>
      <p:sp>
        <p:nvSpPr>
          <p:cNvPr id="57378" name="Line 33"/>
          <p:cNvSpPr>
            <a:spLocks noChangeShapeType="1"/>
          </p:cNvSpPr>
          <p:nvPr/>
        </p:nvSpPr>
        <p:spPr bwMode="auto">
          <a:xfrm>
            <a:off x="7620000" y="3581400"/>
            <a:ext cx="228600" cy="228600"/>
          </a:xfrm>
          <a:prstGeom prst="line">
            <a:avLst/>
          </a:prstGeom>
          <a:noFill/>
          <a:ln w="9525">
            <a:solidFill>
              <a:schemeClr val="tx1"/>
            </a:solidFill>
            <a:round/>
            <a:headEnd/>
            <a:tailEnd/>
          </a:ln>
        </p:spPr>
        <p:txBody>
          <a:bodyPr/>
          <a:lstStyle/>
          <a:p>
            <a:endParaRPr lang="en-US"/>
          </a:p>
        </p:txBody>
      </p:sp>
      <p:sp>
        <p:nvSpPr>
          <p:cNvPr id="35" name="Rectangle 3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8371" name="Text Box 2"/>
          <p:cNvSpPr txBox="1">
            <a:spLocks noChangeArrowheads="1"/>
          </p:cNvSpPr>
          <p:nvPr/>
        </p:nvSpPr>
        <p:spPr bwMode="auto">
          <a:xfrm>
            <a:off x="408257" y="1295400"/>
            <a:ext cx="8283037" cy="3108543"/>
          </a:xfrm>
          <a:prstGeom prst="rect">
            <a:avLst/>
          </a:prstGeom>
          <a:noFill/>
          <a:ln w="9525">
            <a:noFill/>
            <a:miter lim="800000"/>
            <a:headEnd/>
            <a:tailEnd/>
          </a:ln>
        </p:spPr>
        <p:txBody>
          <a:bodyPr wrap="none">
            <a:spAutoFit/>
          </a:bodyPr>
          <a:lstStyle/>
          <a:p>
            <a:endParaRPr lang="en-US" sz="3200" dirty="0">
              <a:latin typeface="Arial" charset="0"/>
            </a:endParaRPr>
          </a:p>
          <a:p>
            <a:r>
              <a:rPr lang="en-US" b="0" dirty="0">
                <a:latin typeface="Arial" charset="0"/>
              </a:rPr>
              <a:t>Quick sort finds a pivot value.  All numbers </a:t>
            </a:r>
          </a:p>
          <a:p>
            <a:r>
              <a:rPr lang="en-US" b="0" dirty="0">
                <a:latin typeface="Arial" charset="0"/>
              </a:rPr>
              <a:t>greater than the pivot move to the right and </a:t>
            </a:r>
          </a:p>
          <a:p>
            <a:r>
              <a:rPr lang="en-US" b="0" dirty="0">
                <a:latin typeface="Arial" charset="0"/>
              </a:rPr>
              <a:t>all numbers less move to the left.  </a:t>
            </a:r>
          </a:p>
          <a:p>
            <a:r>
              <a:rPr lang="en-US" b="0" dirty="0">
                <a:latin typeface="Arial" charset="0"/>
              </a:rPr>
              <a:t>This list is then chopped in two and the</a:t>
            </a:r>
          </a:p>
          <a:p>
            <a:r>
              <a:rPr lang="en-US" b="0" dirty="0">
                <a:latin typeface="Arial" charset="0"/>
              </a:rPr>
              <a:t>process above is repeated on the smaller sections.</a:t>
            </a:r>
          </a:p>
          <a:p>
            <a:endParaRPr lang="en-US" sz="2400" b="0" dirty="0">
              <a:latin typeface="Arial" charset="0"/>
            </a:endParaRPr>
          </a:p>
        </p:txBody>
      </p:sp>
      <p:sp>
        <p:nvSpPr>
          <p:cNvPr id="58372" name="WordArt 3"/>
          <p:cNvSpPr>
            <a:spLocks noChangeArrowheads="1" noChangeShapeType="1" noTextEdit="1"/>
          </p:cNvSpPr>
          <p:nvPr/>
        </p:nvSpPr>
        <p:spPr bwMode="auto">
          <a:xfrm>
            <a:off x="1981200" y="4648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9396" name="Text Box 3"/>
          <p:cNvSpPr txBox="1">
            <a:spLocks noChangeArrowheads="1"/>
          </p:cNvSpPr>
          <p:nvPr/>
        </p:nvSpPr>
        <p:spPr bwMode="auto">
          <a:xfrm>
            <a:off x="898525" y="1733550"/>
            <a:ext cx="184150" cy="519113"/>
          </a:xfrm>
          <a:prstGeom prst="rect">
            <a:avLst/>
          </a:prstGeom>
          <a:noFill/>
          <a:ln w="9525">
            <a:noFill/>
            <a:miter lim="800000"/>
            <a:headEnd/>
            <a:tailEnd/>
          </a:ln>
        </p:spPr>
        <p:txBody>
          <a:bodyPr wrap="none">
            <a:spAutoFit/>
          </a:bodyPr>
          <a:lstStyle/>
          <a:p>
            <a:pPr algn="l"/>
            <a:endParaRPr lang="en-US" b="0"/>
          </a:p>
        </p:txBody>
      </p:sp>
      <p:sp>
        <p:nvSpPr>
          <p:cNvPr id="59397" name="Rectangle 4"/>
          <p:cNvSpPr>
            <a:spLocks noChangeArrowheads="1"/>
          </p:cNvSpPr>
          <p:nvPr/>
        </p:nvSpPr>
        <p:spPr bwMode="auto">
          <a:xfrm>
            <a:off x="3581400" y="16002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59398" name="Rectangle 5"/>
          <p:cNvSpPr>
            <a:spLocks noChangeArrowheads="1"/>
          </p:cNvSpPr>
          <p:nvPr/>
        </p:nvSpPr>
        <p:spPr bwMode="auto">
          <a:xfrm>
            <a:off x="2057400" y="2743200"/>
            <a:ext cx="1371600" cy="914400"/>
          </a:xfrm>
          <a:prstGeom prst="rect">
            <a:avLst/>
          </a:prstGeom>
          <a:solidFill>
            <a:srgbClr val="FFFFCC"/>
          </a:solidFill>
          <a:ln w="9525">
            <a:solidFill>
              <a:schemeClr val="tx1"/>
            </a:solidFill>
            <a:miter lim="800000"/>
            <a:headEnd/>
            <a:tailEnd/>
          </a:ln>
        </p:spPr>
        <p:txBody>
          <a:bodyPr wrap="none" anchor="ctr"/>
          <a:lstStyle/>
          <a:p>
            <a:r>
              <a:rPr lang="pt-BR"/>
              <a:t>1 . . 22</a:t>
            </a:r>
            <a:endParaRPr lang="en-US"/>
          </a:p>
        </p:txBody>
      </p:sp>
      <p:sp>
        <p:nvSpPr>
          <p:cNvPr id="59399" name="Rectangle 6"/>
          <p:cNvSpPr>
            <a:spLocks noChangeArrowheads="1"/>
          </p:cNvSpPr>
          <p:nvPr/>
        </p:nvSpPr>
        <p:spPr bwMode="auto">
          <a:xfrm>
            <a:off x="5257800" y="2743200"/>
            <a:ext cx="1524000" cy="914400"/>
          </a:xfrm>
          <a:prstGeom prst="rect">
            <a:avLst/>
          </a:prstGeom>
          <a:solidFill>
            <a:srgbClr val="FFFFCC"/>
          </a:solidFill>
          <a:ln w="9525">
            <a:solidFill>
              <a:schemeClr val="tx1"/>
            </a:solidFill>
            <a:miter lim="800000"/>
            <a:headEnd/>
            <a:tailEnd/>
          </a:ln>
        </p:spPr>
        <p:txBody>
          <a:bodyPr wrap="none" anchor="ctr"/>
          <a:lstStyle/>
          <a:p>
            <a:r>
              <a:rPr lang="pt-BR"/>
              <a:t>23 . . 32</a:t>
            </a:r>
            <a:endParaRPr lang="en-US"/>
          </a:p>
        </p:txBody>
      </p:sp>
      <p:sp>
        <p:nvSpPr>
          <p:cNvPr id="59400" name="Rectangle 7"/>
          <p:cNvSpPr>
            <a:spLocks noChangeArrowheads="1"/>
          </p:cNvSpPr>
          <p:nvPr/>
        </p:nvSpPr>
        <p:spPr bwMode="auto">
          <a:xfrm>
            <a:off x="47244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23 . .25</a:t>
            </a:r>
            <a:endParaRPr lang="en-US"/>
          </a:p>
        </p:txBody>
      </p:sp>
      <p:sp>
        <p:nvSpPr>
          <p:cNvPr id="59401" name="Rectangle 8"/>
          <p:cNvSpPr>
            <a:spLocks noChangeArrowheads="1"/>
          </p:cNvSpPr>
          <p:nvPr/>
        </p:nvSpPr>
        <p:spPr bwMode="auto">
          <a:xfrm>
            <a:off x="6324600" y="40386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59402" name="Rectangle 9"/>
          <p:cNvSpPr>
            <a:spLocks noChangeArrowheads="1"/>
          </p:cNvSpPr>
          <p:nvPr/>
        </p:nvSpPr>
        <p:spPr bwMode="auto">
          <a:xfrm>
            <a:off x="990600" y="4038600"/>
            <a:ext cx="1371600" cy="914400"/>
          </a:xfrm>
          <a:prstGeom prst="rect">
            <a:avLst/>
          </a:prstGeom>
          <a:solidFill>
            <a:srgbClr val="FFFFCC"/>
          </a:solidFill>
          <a:ln w="9525">
            <a:solidFill>
              <a:schemeClr val="tx1"/>
            </a:solidFill>
            <a:miter lim="800000"/>
            <a:headEnd/>
            <a:tailEnd/>
          </a:ln>
        </p:spPr>
        <p:txBody>
          <a:bodyPr wrap="none" anchor="ctr"/>
          <a:lstStyle/>
          <a:p>
            <a:r>
              <a:rPr lang="pt-BR"/>
              <a:t>1 . . 19</a:t>
            </a:r>
            <a:endParaRPr lang="en-US"/>
          </a:p>
        </p:txBody>
      </p:sp>
      <p:sp>
        <p:nvSpPr>
          <p:cNvPr id="59403" name="Rectangle 10"/>
          <p:cNvSpPr>
            <a:spLocks noChangeArrowheads="1"/>
          </p:cNvSpPr>
          <p:nvPr/>
        </p:nvSpPr>
        <p:spPr bwMode="auto">
          <a:xfrm>
            <a:off x="25908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20. . 22</a:t>
            </a:r>
            <a:endParaRPr lang="en-US"/>
          </a:p>
        </p:txBody>
      </p:sp>
      <p:sp>
        <p:nvSpPr>
          <p:cNvPr id="59404"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Quick sort chops up the list into smaller pieces</a:t>
            </a:r>
            <a:br>
              <a:rPr lang="en-US" b="0"/>
            </a:br>
            <a:r>
              <a:rPr lang="en-US" b="0"/>
              <a:t>as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0419" name="Text Box 2"/>
          <p:cNvSpPr txBox="1">
            <a:spLocks noChangeArrowheads="1"/>
          </p:cNvSpPr>
          <p:nvPr/>
        </p:nvSpPr>
        <p:spPr bwMode="auto">
          <a:xfrm>
            <a:off x="457200" y="1295400"/>
            <a:ext cx="8578850" cy="5216525"/>
          </a:xfrm>
          <a:prstGeom prst="rect">
            <a:avLst/>
          </a:prstGeom>
          <a:noFill/>
          <a:ln w="9525">
            <a:noFill/>
            <a:miter lim="800000"/>
            <a:headEnd/>
            <a:tailEnd/>
          </a:ln>
        </p:spPr>
        <p:txBody>
          <a:bodyPr wrap="none">
            <a:spAutoFit/>
          </a:bodyPr>
          <a:lstStyle/>
          <a:p>
            <a:pPr algn="l"/>
            <a:r>
              <a:rPr lang="en-US"/>
              <a:t>void</a:t>
            </a:r>
            <a:r>
              <a:rPr lang="en-US" b="0"/>
              <a:t> quickSort(Comparable[] stuff, </a:t>
            </a:r>
            <a:r>
              <a:rPr lang="en-US"/>
              <a:t>int</a:t>
            </a:r>
            <a:r>
              <a:rPr lang="en-US" b="0"/>
              <a:t> low, </a:t>
            </a:r>
            <a:r>
              <a:rPr lang="en-US"/>
              <a:t>int</a:t>
            </a:r>
            <a:r>
              <a:rPr lang="en-US" b="0"/>
              <a:t> high)</a:t>
            </a:r>
          </a:p>
          <a:p>
            <a:pPr algn="l"/>
            <a:r>
              <a:rPr lang="en-US" b="0"/>
              <a:t>{</a:t>
            </a:r>
          </a:p>
          <a:p>
            <a:pPr algn="l"/>
            <a:r>
              <a:rPr lang="en-US"/>
              <a:t>  if</a:t>
            </a:r>
            <a:r>
              <a:rPr lang="en-US" b="0"/>
              <a:t> (low &lt; high)</a:t>
            </a:r>
          </a:p>
          <a:p>
            <a:pPr algn="l"/>
            <a:r>
              <a:rPr lang="en-US" b="0"/>
              <a:t>  {</a:t>
            </a:r>
          </a:p>
          <a:p>
            <a:pPr algn="l"/>
            <a:r>
              <a:rPr lang="en-US"/>
              <a:t>    int</a:t>
            </a:r>
            <a:r>
              <a:rPr lang="en-US" b="0"/>
              <a:t> spot = partition(stuff, low, high);</a:t>
            </a:r>
          </a:p>
          <a:p>
            <a:pPr algn="l"/>
            <a:r>
              <a:rPr lang="en-US" b="0"/>
              <a:t>    quickSort(stuff, low, spot);</a:t>
            </a:r>
          </a:p>
          <a:p>
            <a:pPr algn="l"/>
            <a:r>
              <a:rPr lang="en-US" b="0"/>
              <a:t>    quickSort(stuff, spot+1, high);</a:t>
            </a:r>
          </a:p>
          <a:p>
            <a:pPr algn="l"/>
            <a:r>
              <a:rPr lang="en-US" b="0"/>
              <a:t>  }</a:t>
            </a:r>
          </a:p>
          <a:p>
            <a:pPr algn="l"/>
            <a:r>
              <a:rPr lang="en-US" b="0"/>
              <a:t>}</a:t>
            </a:r>
          </a:p>
          <a:p>
            <a:pPr algn="l"/>
            <a:endParaRPr lang="en-US" b="0"/>
          </a:p>
          <a:p>
            <a:pPr algn="l"/>
            <a:r>
              <a:rPr lang="en-US">
                <a:solidFill>
                  <a:srgbClr val="FF3300"/>
                </a:solidFill>
              </a:rPr>
              <a:t>Arrays.sort( ) uses the quickSort </a:t>
            </a:r>
          </a:p>
          <a:p>
            <a:pPr algn="l"/>
            <a:r>
              <a:rPr lang="en-US">
                <a:solidFill>
                  <a:srgbClr val="FF3300"/>
                </a:solidFill>
              </a:rPr>
              <a:t>					if sorting primitives.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0484" name="Rectangle 3"/>
          <p:cNvSpPr>
            <a:spLocks noChangeArrowheads="1"/>
          </p:cNvSpPr>
          <p:nvPr/>
        </p:nvSpPr>
        <p:spPr bwMode="auto">
          <a:xfrm>
            <a:off x="457200" y="1600200"/>
            <a:ext cx="7162800" cy="4400550"/>
          </a:xfrm>
          <a:prstGeom prst="rect">
            <a:avLst/>
          </a:prstGeom>
          <a:noFill/>
          <a:ln w="9525">
            <a:noFill/>
            <a:miter lim="800000"/>
            <a:headEnd/>
            <a:tailEnd/>
          </a:ln>
        </p:spPr>
        <p:txBody>
          <a:bodyPr>
            <a:spAutoFit/>
          </a:bodyPr>
          <a:lstStyle/>
          <a:p>
            <a:pPr algn="l"/>
            <a:r>
              <a:rPr lang="en-US"/>
              <a:t>ArrayList&lt;Integer&gt; ray; </a:t>
            </a:r>
          </a:p>
          <a:p>
            <a:pPr algn="l"/>
            <a:r>
              <a:rPr lang="en-US"/>
              <a:t>ray=new ArrayList&lt;Integer&gt;();</a:t>
            </a:r>
          </a:p>
          <a:p>
            <a:pPr algn="l"/>
            <a:r>
              <a:rPr lang="en-US"/>
              <a:t>ray.add(21);</a:t>
            </a:r>
          </a:p>
          <a:p>
            <a:pPr algn="l"/>
            <a:r>
              <a:rPr lang="en-US"/>
              <a:t>ray.add(14);</a:t>
            </a:r>
          </a:p>
          <a:p>
            <a:pPr algn="l"/>
            <a:r>
              <a:rPr lang="en-US"/>
              <a:t>ray.add(0,13);</a:t>
            </a:r>
          </a:p>
          <a:p>
            <a:pPr algn="l"/>
            <a:r>
              <a:rPr lang="en-US"/>
              <a:t>ray.add(25);</a:t>
            </a:r>
          </a:p>
          <a:p>
            <a:pPr algn="l"/>
            <a:r>
              <a:rPr lang="en-US"/>
              <a:t>out.println( ray.indexOf( 21 ) );</a:t>
            </a:r>
          </a:p>
          <a:p>
            <a:pPr algn="l"/>
            <a:r>
              <a:rPr lang="en-US"/>
              <a:t>out.println( ray.indexOf( 17 ) );</a:t>
            </a:r>
          </a:p>
          <a:p>
            <a:pPr algn="l"/>
            <a:r>
              <a:rPr lang="en-US"/>
              <a:t>out.println( ray.contains(25 ) );</a:t>
            </a:r>
          </a:p>
          <a:p>
            <a:pPr algn="l"/>
            <a:r>
              <a:rPr lang="en-US"/>
              <a:t>out.println( ray.contains( 63 ) );</a:t>
            </a:r>
          </a:p>
        </p:txBody>
      </p:sp>
      <p:sp>
        <p:nvSpPr>
          <p:cNvPr id="20485" name="Text Box 4"/>
          <p:cNvSpPr txBox="1">
            <a:spLocks noChangeArrowheads="1"/>
          </p:cNvSpPr>
          <p:nvPr/>
        </p:nvSpPr>
        <p:spPr bwMode="auto">
          <a:xfrm>
            <a:off x="7010400" y="2286000"/>
            <a:ext cx="1905000" cy="2554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OUTPU0</a:t>
            </a:r>
            <a:br>
              <a:rPr lang="en-US" sz="3200"/>
            </a:br>
            <a:r>
              <a:rPr lang="en-US" sz="3200"/>
              <a:t>1</a:t>
            </a:r>
            <a:br>
              <a:rPr lang="en-US" sz="3200"/>
            </a:br>
            <a:r>
              <a:rPr lang="en-US" sz="3200"/>
              <a:t>-1</a:t>
            </a:r>
            <a:br>
              <a:rPr lang="en-US" sz="3200"/>
            </a:br>
            <a:r>
              <a:rPr lang="en-US" sz="3200"/>
              <a:t>true</a:t>
            </a:r>
            <a:br>
              <a:rPr lang="en-US" sz="3200"/>
            </a:br>
            <a:r>
              <a:rPr lang="en-US" sz="3200"/>
              <a:t>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Searches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1444" name="Text Box 3"/>
          <p:cNvSpPr txBox="1">
            <a:spLocks noChangeArrowheads="1"/>
          </p:cNvSpPr>
          <p:nvPr/>
        </p:nvSpPr>
        <p:spPr bwMode="auto">
          <a:xfrm>
            <a:off x="1143000" y="1447800"/>
            <a:ext cx="5967467" cy="4708981"/>
          </a:xfrm>
          <a:prstGeom prst="rect">
            <a:avLst/>
          </a:prstGeom>
          <a:noFill/>
          <a:ln w="9525">
            <a:noFill/>
            <a:miter lim="800000"/>
            <a:headEnd/>
            <a:tailEnd/>
          </a:ln>
        </p:spPr>
        <p:txBody>
          <a:bodyPr wrap="none">
            <a:spAutoFit/>
          </a:bodyPr>
          <a:lstStyle/>
          <a:p>
            <a:pPr algn="l"/>
            <a:r>
              <a:rPr lang="en-US" sz="2000" dirty="0" err="1"/>
              <a:t>int</a:t>
            </a:r>
            <a:r>
              <a:rPr lang="en-US" sz="2000" b="0" dirty="0"/>
              <a:t> partition(Comparable[] stuff, </a:t>
            </a:r>
            <a:r>
              <a:rPr lang="en-US" sz="2000" dirty="0" err="1"/>
              <a:t>int</a:t>
            </a:r>
            <a:r>
              <a:rPr lang="en-US" sz="2000" b="0" dirty="0"/>
              <a:t> low, </a:t>
            </a:r>
            <a:r>
              <a:rPr lang="en-US" sz="2000" dirty="0" err="1"/>
              <a:t>int</a:t>
            </a:r>
            <a:r>
              <a:rPr lang="en-US" sz="2000" b="0" dirty="0"/>
              <a:t> high) </a:t>
            </a:r>
          </a:p>
          <a:p>
            <a:pPr algn="l"/>
            <a:r>
              <a:rPr lang="en-US" sz="2000" b="0" dirty="0"/>
              <a:t>{</a:t>
            </a:r>
          </a:p>
          <a:p>
            <a:pPr algn="l"/>
            <a:r>
              <a:rPr lang="en-US" sz="2000" b="0" dirty="0"/>
              <a:t>  Comparable pivot = stuff[low]; </a:t>
            </a:r>
          </a:p>
          <a:p>
            <a:pPr algn="l"/>
            <a:r>
              <a:rPr lang="en-US" sz="2000" dirty="0"/>
              <a:t>  </a:t>
            </a:r>
            <a:r>
              <a:rPr lang="en-US" sz="2000" dirty="0" err="1"/>
              <a:t>int</a:t>
            </a:r>
            <a:r>
              <a:rPr lang="en-US" sz="2000" dirty="0"/>
              <a:t> </a:t>
            </a:r>
            <a:r>
              <a:rPr lang="en-US" sz="2000" b="0" dirty="0" err="1"/>
              <a:t>bot</a:t>
            </a:r>
            <a:r>
              <a:rPr lang="en-US" sz="2000" b="0" dirty="0"/>
              <a:t> = low-1; </a:t>
            </a:r>
          </a:p>
          <a:p>
            <a:pPr algn="l"/>
            <a:r>
              <a:rPr lang="en-US" sz="2000" dirty="0"/>
              <a:t>  </a:t>
            </a:r>
            <a:r>
              <a:rPr lang="en-US" sz="2000" dirty="0" err="1"/>
              <a:t>int</a:t>
            </a:r>
            <a:r>
              <a:rPr lang="en-US" sz="2000" b="0" dirty="0"/>
              <a:t> top = high+1;		</a:t>
            </a:r>
          </a:p>
          <a:p>
            <a:pPr algn="l"/>
            <a:r>
              <a:rPr lang="en-US" sz="2000" dirty="0"/>
              <a:t>  while</a:t>
            </a:r>
            <a:r>
              <a:rPr lang="en-US" sz="2000" b="0" dirty="0"/>
              <a:t>(</a:t>
            </a:r>
            <a:r>
              <a:rPr lang="en-US" sz="2000" b="0" dirty="0" err="1"/>
              <a:t>bot</a:t>
            </a:r>
            <a:r>
              <a:rPr lang="en-US" sz="2000" b="0" dirty="0"/>
              <a:t>&lt;top) {	</a:t>
            </a:r>
          </a:p>
          <a:p>
            <a:pPr algn="l"/>
            <a:r>
              <a:rPr lang="en-US" sz="2000" dirty="0"/>
              <a:t>    while</a:t>
            </a:r>
            <a:r>
              <a:rPr lang="en-US" sz="2000" b="0" dirty="0"/>
              <a:t> (stuff[--top].</a:t>
            </a:r>
            <a:r>
              <a:rPr lang="en-US" sz="2000" dirty="0" err="1">
                <a:solidFill>
                  <a:srgbClr val="FF3300"/>
                </a:solidFill>
              </a:rPr>
              <a:t>compareTo</a:t>
            </a:r>
            <a:r>
              <a:rPr lang="en-US" sz="2000" b="0" dirty="0"/>
              <a:t>(pivot) &gt; 0); </a:t>
            </a:r>
          </a:p>
          <a:p>
            <a:pPr algn="l"/>
            <a:r>
              <a:rPr lang="en-US" sz="2000" dirty="0"/>
              <a:t>    while</a:t>
            </a:r>
            <a:r>
              <a:rPr lang="en-US" sz="2000" b="0" dirty="0"/>
              <a:t> (stuff[++</a:t>
            </a:r>
            <a:r>
              <a:rPr lang="en-US" sz="2000" b="0" dirty="0" err="1"/>
              <a:t>bot</a:t>
            </a:r>
            <a:r>
              <a:rPr lang="en-US" sz="2000" b="0" dirty="0"/>
              <a:t>].</a:t>
            </a:r>
            <a:r>
              <a:rPr lang="en-US" sz="2000" dirty="0" err="1">
                <a:solidFill>
                  <a:srgbClr val="FF3300"/>
                </a:solidFill>
              </a:rPr>
              <a:t>compareTo</a:t>
            </a:r>
            <a:r>
              <a:rPr lang="en-US" sz="2000" b="0" dirty="0"/>
              <a:t>(pivot) &lt; 0);</a:t>
            </a:r>
          </a:p>
          <a:p>
            <a:pPr algn="l"/>
            <a:r>
              <a:rPr lang="en-US" sz="2000" dirty="0"/>
              <a:t>    if</a:t>
            </a:r>
            <a:r>
              <a:rPr lang="en-US" sz="2000" b="0" dirty="0"/>
              <a:t>(</a:t>
            </a:r>
            <a:r>
              <a:rPr lang="en-US" sz="2000" b="0" dirty="0" err="1"/>
              <a:t>bot</a:t>
            </a:r>
            <a:r>
              <a:rPr lang="en-US" sz="2000" b="0" dirty="0"/>
              <a:t> &gt;= top)</a:t>
            </a:r>
          </a:p>
          <a:p>
            <a:pPr algn="l"/>
            <a:r>
              <a:rPr lang="en-US" sz="2000" dirty="0"/>
              <a:t>      return</a:t>
            </a:r>
            <a:r>
              <a:rPr lang="en-US" sz="2000" b="0" dirty="0"/>
              <a:t> top;</a:t>
            </a:r>
          </a:p>
          <a:p>
            <a:pPr algn="l"/>
            <a:r>
              <a:rPr lang="en-US" sz="2000" b="0" dirty="0"/>
              <a:t>    Comparable temp = stuff[</a:t>
            </a:r>
            <a:r>
              <a:rPr lang="en-US" sz="2000" b="0" dirty="0" err="1"/>
              <a:t>bot</a:t>
            </a:r>
            <a:r>
              <a:rPr lang="en-US" sz="2000" b="0" dirty="0"/>
              <a:t>];</a:t>
            </a:r>
          </a:p>
          <a:p>
            <a:pPr algn="l"/>
            <a:r>
              <a:rPr lang="en-US" sz="2000" b="0" dirty="0"/>
              <a:t>    stuff[</a:t>
            </a:r>
            <a:r>
              <a:rPr lang="en-US" sz="2000" b="0" dirty="0" err="1"/>
              <a:t>bot</a:t>
            </a:r>
            <a:r>
              <a:rPr lang="en-US" sz="2000" b="0" dirty="0"/>
              <a:t>] = stuff[top];</a:t>
            </a:r>
          </a:p>
          <a:p>
            <a:pPr algn="l"/>
            <a:r>
              <a:rPr lang="en-US" sz="2000" b="0" dirty="0"/>
              <a:t>    stuff[top] = temp;</a:t>
            </a:r>
          </a:p>
          <a:p>
            <a:pPr algn="l"/>
            <a:r>
              <a:rPr lang="en-US" sz="2000" b="0" dirty="0"/>
              <a:t>  }</a:t>
            </a:r>
          </a:p>
          <a:p>
            <a:pPr algn="l"/>
            <a:r>
              <a:rPr lang="en-US" sz="2000" b="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2819400" y="5791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2468" name="Text Box 3"/>
          <p:cNvSpPr txBox="1">
            <a:spLocks noChangeArrowheads="1"/>
          </p:cNvSpPr>
          <p:nvPr/>
        </p:nvSpPr>
        <p:spPr bwMode="auto">
          <a:xfrm>
            <a:off x="1066800" y="1752600"/>
            <a:ext cx="6934200" cy="3539430"/>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67</a:t>
            </a:r>
            <a:r>
              <a:rPr lang="en-US" dirty="0"/>
              <a:t>  40  20  30  10  </a:t>
            </a:r>
            <a:r>
              <a:rPr lang="en-US" dirty="0">
                <a:solidFill>
                  <a:schemeClr val="accent2"/>
                </a:solidFill>
              </a:rPr>
              <a:t>90</a:t>
            </a:r>
          </a:p>
          <a:p>
            <a:pPr algn="l"/>
            <a:r>
              <a:rPr lang="en-US" dirty="0"/>
              <a:t>pass 2  -  </a:t>
            </a:r>
            <a:r>
              <a:rPr lang="en-US" dirty="0">
                <a:solidFill>
                  <a:schemeClr val="accent2"/>
                </a:solidFill>
              </a:rPr>
              <a:t>10</a:t>
            </a:r>
            <a:r>
              <a:rPr lang="en-US" dirty="0"/>
              <a:t>  40  20  30  </a:t>
            </a:r>
            <a:r>
              <a:rPr lang="en-US" dirty="0">
                <a:solidFill>
                  <a:schemeClr val="accent2"/>
                </a:solidFill>
              </a:rPr>
              <a:t>67</a:t>
            </a:r>
            <a:r>
              <a:rPr lang="en-US" dirty="0"/>
              <a:t>  90</a:t>
            </a:r>
          </a:p>
          <a:p>
            <a:pPr algn="l"/>
            <a:r>
              <a:rPr lang="en-US" dirty="0"/>
              <a:t>pass 3  -  10  40  20  30  67  90</a:t>
            </a:r>
          </a:p>
          <a:p>
            <a:pPr algn="l"/>
            <a:r>
              <a:rPr lang="en-US" dirty="0"/>
              <a:t>pass 4  -  10  </a:t>
            </a:r>
            <a:r>
              <a:rPr lang="en-US" dirty="0">
                <a:solidFill>
                  <a:schemeClr val="accent2"/>
                </a:solidFill>
              </a:rPr>
              <a:t>30</a:t>
            </a:r>
            <a:r>
              <a:rPr lang="en-US" dirty="0"/>
              <a:t>  20  </a:t>
            </a:r>
            <a:r>
              <a:rPr lang="en-US" dirty="0">
                <a:solidFill>
                  <a:schemeClr val="accent2"/>
                </a:solidFill>
              </a:rPr>
              <a:t>40</a:t>
            </a:r>
            <a:r>
              <a:rPr lang="en-US" dirty="0"/>
              <a:t>  67  90</a:t>
            </a:r>
          </a:p>
          <a:p>
            <a:pPr algn="l"/>
            <a:r>
              <a:rPr lang="en-US" dirty="0"/>
              <a:t>pass 5  -  10  20  30  40  67  90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828800" y="56388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3491"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Partition</a:t>
            </a:r>
          </a:p>
        </p:txBody>
      </p:sp>
      <p:sp>
        <p:nvSpPr>
          <p:cNvPr id="63492" name="WordArt 4"/>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quickSort</a:t>
            </a:r>
          </a:p>
        </p:txBody>
      </p:sp>
      <p:sp>
        <p:nvSpPr>
          <p:cNvPr id="63493" name="Text Box 5"/>
          <p:cNvSpPr txBox="1">
            <a:spLocks noChangeArrowheads="1"/>
          </p:cNvSpPr>
          <p:nvPr/>
        </p:nvSpPr>
        <p:spPr bwMode="auto">
          <a:xfrm>
            <a:off x="685800" y="533400"/>
            <a:ext cx="8001000" cy="5643563"/>
          </a:xfrm>
          <a:prstGeom prst="rect">
            <a:avLst/>
          </a:prstGeom>
          <a:noFill/>
          <a:ln w="9525">
            <a:noFill/>
            <a:miter lim="800000"/>
            <a:headEnd/>
            <a:tailEnd/>
          </a:ln>
        </p:spPr>
        <p:txBody>
          <a:bodyPr>
            <a:spAutoFit/>
          </a:bodyPr>
          <a:lstStyle/>
          <a:p>
            <a:pPr algn="l"/>
            <a:r>
              <a:rPr lang="en-US"/>
              <a:t>The quickSort has a N*Log</a:t>
            </a:r>
            <a:r>
              <a:rPr lang="en-US" baseline="-25000"/>
              <a:t>2</a:t>
            </a:r>
            <a:r>
              <a:rPr lang="en-US"/>
              <a:t>N BigO.  </a:t>
            </a:r>
          </a:p>
          <a:p>
            <a:pPr algn="l"/>
            <a:endParaRPr lang="en-US"/>
          </a:p>
          <a:p>
            <a:pPr algn="l"/>
            <a:endParaRPr lang="en-US"/>
          </a:p>
          <a:p>
            <a:pPr algn="l"/>
            <a:endParaRPr lang="en-US"/>
          </a:p>
          <a:p>
            <a:pPr algn="l"/>
            <a:r>
              <a:rPr lang="en-US"/>
              <a:t>The quickSort method alone has a Log</a:t>
            </a:r>
            <a:r>
              <a:rPr lang="en-US" baseline="-25000"/>
              <a:t>2</a:t>
            </a:r>
            <a:r>
              <a:rPr lang="en-US"/>
              <a:t>N run time, but cannot be run without the partition method.</a:t>
            </a:r>
          </a:p>
          <a:p>
            <a:pPr algn="l"/>
            <a:endParaRPr lang="en-US"/>
          </a:p>
          <a:p>
            <a:pPr algn="l"/>
            <a:endParaRPr lang="en-US"/>
          </a:p>
          <a:p>
            <a:pPr algn="l"/>
            <a:endParaRPr lang="en-US"/>
          </a:p>
          <a:p>
            <a:pPr algn="l"/>
            <a:r>
              <a:rPr lang="en-US"/>
              <a:t>The partition method alone has an N run time and can be run without the quickSort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4515" name="Text Box 2"/>
          <p:cNvSpPr txBox="1">
            <a:spLocks noChangeArrowheads="1"/>
          </p:cNvSpPr>
          <p:nvPr/>
        </p:nvSpPr>
        <p:spPr bwMode="auto">
          <a:xfrm>
            <a:off x="121531" y="1219200"/>
            <a:ext cx="8872364"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dirty="0">
                <a:latin typeface="Arial" charset="0"/>
              </a:rPr>
              <a:t>Merge sort splits the list into smaller sections</a:t>
            </a:r>
          </a:p>
          <a:p>
            <a:r>
              <a:rPr lang="en-US" dirty="0">
                <a:latin typeface="Arial" charset="0"/>
              </a:rPr>
              <a:t>working its way down to groups of two or one.</a:t>
            </a:r>
          </a:p>
          <a:p>
            <a:r>
              <a:rPr lang="en-US" dirty="0">
                <a:latin typeface="Arial" charset="0"/>
              </a:rPr>
              <a:t>Once the smallest groups are reached, the merge</a:t>
            </a:r>
          </a:p>
          <a:p>
            <a:r>
              <a:rPr lang="en-US" dirty="0">
                <a:latin typeface="Arial" charset="0"/>
              </a:rPr>
              <a:t>method is called to organize the smaller lists.</a:t>
            </a:r>
          </a:p>
          <a:p>
            <a:r>
              <a:rPr lang="en-US" dirty="0">
                <a:latin typeface="Arial" charset="0"/>
              </a:rPr>
              <a:t>Merge copies from the sub list to a temp array.</a:t>
            </a:r>
          </a:p>
          <a:p>
            <a:r>
              <a:rPr lang="en-US" dirty="0">
                <a:latin typeface="Arial" charset="0"/>
              </a:rPr>
              <a:t>The items are put in the temp array in sorted order.</a:t>
            </a:r>
          </a:p>
          <a:p>
            <a:endParaRPr lang="en-US" sz="2400" b="0" dirty="0">
              <a:latin typeface="Times New Roman" pitchFamily="18" charset="0"/>
            </a:endParaRPr>
          </a:p>
        </p:txBody>
      </p:sp>
      <p:sp>
        <p:nvSpPr>
          <p:cNvPr id="64516" name="WordArt 3"/>
          <p:cNvSpPr>
            <a:spLocks noChangeArrowheads="1" noChangeShapeType="1" noTextEdit="1"/>
          </p:cNvSpPr>
          <p:nvPr/>
        </p:nvSpPr>
        <p:spPr bwMode="auto">
          <a:xfrm>
            <a:off x="2057400" y="48768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5540" name="Text Box 3"/>
          <p:cNvSpPr txBox="1">
            <a:spLocks noChangeArrowheads="1"/>
          </p:cNvSpPr>
          <p:nvPr/>
        </p:nvSpPr>
        <p:spPr bwMode="auto">
          <a:xfrm>
            <a:off x="898525" y="1428750"/>
            <a:ext cx="184150" cy="519113"/>
          </a:xfrm>
          <a:prstGeom prst="rect">
            <a:avLst/>
          </a:prstGeom>
          <a:noFill/>
          <a:ln w="9525">
            <a:noFill/>
            <a:miter lim="800000"/>
            <a:headEnd/>
            <a:tailEnd/>
          </a:ln>
        </p:spPr>
        <p:txBody>
          <a:bodyPr wrap="none">
            <a:spAutoFit/>
          </a:bodyPr>
          <a:lstStyle/>
          <a:p>
            <a:pPr algn="l"/>
            <a:endParaRPr lang="en-US" b="0"/>
          </a:p>
        </p:txBody>
      </p:sp>
      <p:sp>
        <p:nvSpPr>
          <p:cNvPr id="65541" name="Rectangle 4"/>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65542" name="Rectangle 5"/>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p:spPr>
        <p:txBody>
          <a:bodyPr wrap="none" anchor="ctr"/>
          <a:lstStyle/>
          <a:p>
            <a:r>
              <a:rPr lang="pt-BR"/>
              <a:t>1 . . 16</a:t>
            </a:r>
            <a:endParaRPr lang="en-US"/>
          </a:p>
        </p:txBody>
      </p:sp>
      <p:sp>
        <p:nvSpPr>
          <p:cNvPr id="65543" name="Rectangle 6"/>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p:spPr>
        <p:txBody>
          <a:bodyPr wrap="none" anchor="ctr"/>
          <a:lstStyle/>
          <a:p>
            <a:r>
              <a:rPr lang="pt-BR"/>
              <a:t>17 . . 32</a:t>
            </a:r>
            <a:endParaRPr lang="en-US"/>
          </a:p>
        </p:txBody>
      </p:sp>
      <p:sp>
        <p:nvSpPr>
          <p:cNvPr id="65544" name="Rectangle 7"/>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17 . .25</a:t>
            </a:r>
            <a:endParaRPr lang="en-US"/>
          </a:p>
        </p:txBody>
      </p:sp>
      <p:sp>
        <p:nvSpPr>
          <p:cNvPr id="65545" name="Rectangle 8"/>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65546" name="Rectangle 9"/>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p:spPr>
        <p:txBody>
          <a:bodyPr wrap="none" anchor="ctr"/>
          <a:lstStyle/>
          <a:p>
            <a:r>
              <a:rPr lang="pt-BR"/>
              <a:t>1 . . 8</a:t>
            </a:r>
            <a:endParaRPr lang="en-US"/>
          </a:p>
        </p:txBody>
      </p:sp>
      <p:sp>
        <p:nvSpPr>
          <p:cNvPr id="65547" name="Rectangle 10"/>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9. . 16</a:t>
            </a:r>
            <a:endParaRPr lang="en-US"/>
          </a:p>
        </p:txBody>
      </p:sp>
      <p:sp>
        <p:nvSpPr>
          <p:cNvPr id="65548"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Merge sort chops in half repeatedly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6563" name="Text Box 2"/>
          <p:cNvSpPr txBox="1">
            <a:spLocks noChangeArrowheads="1"/>
          </p:cNvSpPr>
          <p:nvPr/>
        </p:nvSpPr>
        <p:spPr bwMode="auto">
          <a:xfrm>
            <a:off x="228600" y="1524000"/>
            <a:ext cx="8582025" cy="3013075"/>
          </a:xfrm>
          <a:prstGeom prst="rect">
            <a:avLst/>
          </a:prstGeom>
          <a:noFill/>
          <a:ln w="9525">
            <a:noFill/>
            <a:miter lim="800000"/>
            <a:headEnd/>
            <a:tailEnd/>
          </a:ln>
        </p:spPr>
        <p:txBody>
          <a:bodyPr wrap="none">
            <a:spAutoFit/>
          </a:bodyPr>
          <a:lstStyle/>
          <a:p>
            <a:pPr algn="l"/>
            <a:r>
              <a:rPr lang="pt-BR" sz="2400"/>
              <a:t>void mergeSort(Comparable[] stuff, int front, int back)</a:t>
            </a:r>
          </a:p>
          <a:p>
            <a:pPr algn="l"/>
            <a:r>
              <a:rPr lang="pt-BR" sz="2400"/>
              <a:t>{</a:t>
            </a:r>
          </a:p>
          <a:p>
            <a:pPr algn="l"/>
            <a:r>
              <a:rPr lang="pt-BR" sz="2400"/>
              <a:t>   int mid = (front+back)/2;</a:t>
            </a:r>
          </a:p>
          <a:p>
            <a:pPr algn="l"/>
            <a:r>
              <a:rPr lang="pt-BR" sz="2400"/>
              <a:t>   if(mid==front) return;</a:t>
            </a:r>
          </a:p>
          <a:p>
            <a:pPr algn="l"/>
            <a:r>
              <a:rPr lang="pt-BR" sz="2400"/>
              <a:t>   mergeSort(stuff, front, mid);</a:t>
            </a:r>
          </a:p>
          <a:p>
            <a:pPr algn="l"/>
            <a:r>
              <a:rPr lang="pt-BR" sz="2400"/>
              <a:t>   mergeSort(stuff, mid, back);</a:t>
            </a:r>
          </a:p>
          <a:p>
            <a:pPr algn="l"/>
            <a:r>
              <a:rPr lang="pt-BR" sz="2400"/>
              <a:t>   merge(stuff, front, back);</a:t>
            </a:r>
          </a:p>
          <a:p>
            <a:pPr algn="l"/>
            <a:r>
              <a:rPr lang="pt-BR" sz="2400"/>
              <a:t>}</a:t>
            </a:r>
            <a:endParaRPr lang="en-US">
              <a:solidFill>
                <a:srgbClr val="FF3300"/>
              </a:solidFill>
            </a:endParaRPr>
          </a:p>
        </p:txBody>
      </p:sp>
      <p:sp>
        <p:nvSpPr>
          <p:cNvPr id="66565" name="Text Box 5"/>
          <p:cNvSpPr txBox="1">
            <a:spLocks noChangeArrowheads="1"/>
          </p:cNvSpPr>
          <p:nvPr/>
        </p:nvSpPr>
        <p:spPr bwMode="auto">
          <a:xfrm>
            <a:off x="1752600" y="5257800"/>
            <a:ext cx="68580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66566" name="Text Box 6"/>
          <p:cNvSpPr txBox="1">
            <a:spLocks noChangeArrowheads="1"/>
          </p:cNvSpPr>
          <p:nvPr/>
        </p:nvSpPr>
        <p:spPr bwMode="auto">
          <a:xfrm>
            <a:off x="609600" y="4876800"/>
            <a:ext cx="8077200" cy="1160463"/>
          </a:xfrm>
          <a:prstGeom prst="rect">
            <a:avLst/>
          </a:prstGeom>
          <a:noFill/>
          <a:ln w="9525">
            <a:noFill/>
            <a:miter lim="800000"/>
            <a:headEnd/>
            <a:tailEnd/>
          </a:ln>
        </p:spPr>
        <p:txBody>
          <a:bodyPr>
            <a:spAutoFit/>
          </a:bodyPr>
          <a:lstStyle/>
          <a:p>
            <a:pPr>
              <a:spcBef>
                <a:spcPct val="50000"/>
              </a:spcBef>
            </a:pPr>
            <a:r>
              <a:rPr lang="en-US">
                <a:solidFill>
                  <a:srgbClr val="FF3300"/>
                </a:solidFill>
              </a:rPr>
              <a:t>Collections.sort( ) uses the mergeSort.</a:t>
            </a:r>
          </a:p>
          <a:p>
            <a:pPr>
              <a:spcBef>
                <a:spcPct val="50000"/>
              </a:spcBef>
            </a:pPr>
            <a:r>
              <a:rPr lang="en-US">
                <a:solidFill>
                  <a:srgbClr val="FF3300"/>
                </a:solidFill>
              </a:rPr>
              <a:t>Arrays.sort( )  uses mergeSort for objects.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7587" name="Text Box 4"/>
          <p:cNvSpPr txBox="1">
            <a:spLocks noChangeArrowheads="1"/>
          </p:cNvSpPr>
          <p:nvPr/>
        </p:nvSpPr>
        <p:spPr bwMode="auto">
          <a:xfrm>
            <a:off x="-685800" y="184150"/>
            <a:ext cx="9355138" cy="6664325"/>
          </a:xfrm>
          <a:prstGeom prst="rect">
            <a:avLst/>
          </a:prstGeom>
          <a:noFill/>
          <a:ln w="9525">
            <a:noFill/>
            <a:miter lim="800000"/>
            <a:headEnd/>
            <a:tailEnd/>
          </a:ln>
        </p:spPr>
        <p:txBody>
          <a:bodyPr wrap="none">
            <a:spAutoFit/>
          </a:bodyPr>
          <a:lstStyle/>
          <a:p>
            <a:pPr algn="l"/>
            <a:r>
              <a:rPr lang="en-US" sz="2400" b="0"/>
              <a:t>	</a:t>
            </a:r>
            <a:r>
              <a:rPr lang="en-US" sz="2400"/>
              <a:t>void merge(Comparable[] stuff, int front, int back)	</a:t>
            </a:r>
          </a:p>
          <a:p>
            <a:pPr algn="l"/>
            <a:r>
              <a:rPr lang="en-US" sz="2400"/>
              <a:t>          {</a:t>
            </a:r>
          </a:p>
          <a:p>
            <a:pPr algn="l"/>
            <a:r>
              <a:rPr lang="en-US" sz="2400"/>
              <a:t>	   Comparable[] temp = new Comparable[back-front];</a:t>
            </a:r>
          </a:p>
          <a:p>
            <a:pPr algn="l"/>
            <a:r>
              <a:rPr lang="en-US" sz="2400"/>
              <a:t>	   int i = front, j = (front+back)/2, k =0, mid =j;</a:t>
            </a:r>
          </a:p>
          <a:p>
            <a:pPr algn="l"/>
            <a:r>
              <a:rPr lang="en-US" sz="2400"/>
              <a:t>	   while( i&lt;mid &amp;&amp; j&lt;back) {</a:t>
            </a:r>
          </a:p>
          <a:p>
            <a:pPr algn="l"/>
            <a:r>
              <a:rPr lang="en-US" sz="2400"/>
              <a:t>	      if(stuff[i].</a:t>
            </a:r>
            <a:r>
              <a:rPr lang="en-US" sz="2400">
                <a:solidFill>
                  <a:srgbClr val="FF3300"/>
                </a:solidFill>
              </a:rPr>
              <a:t>compareTo</a:t>
            </a:r>
            <a:r>
              <a:rPr lang="en-US" sz="2400"/>
              <a:t>(stuff[j])&lt;0)</a:t>
            </a:r>
          </a:p>
          <a:p>
            <a:pPr algn="l"/>
            <a:r>
              <a:rPr lang="en-US" sz="2400"/>
              <a:t>	         temp[k++]= stuff[i++];</a:t>
            </a:r>
          </a:p>
          <a:p>
            <a:pPr algn="l"/>
            <a:r>
              <a:rPr lang="en-US" sz="2400"/>
              <a:t>	      else</a:t>
            </a:r>
          </a:p>
          <a:p>
            <a:pPr algn="l"/>
            <a:r>
              <a:rPr lang="en-US" sz="2400"/>
              <a:t>	         temp[k++]= stuff[j++];</a:t>
            </a:r>
          </a:p>
          <a:p>
            <a:pPr algn="l"/>
            <a:r>
              <a:rPr lang="en-US" sz="2400"/>
              <a:t>	   }</a:t>
            </a:r>
          </a:p>
          <a:p>
            <a:pPr algn="l"/>
            <a:r>
              <a:rPr lang="en-US" sz="2400"/>
              <a:t>	   </a:t>
            </a:r>
          </a:p>
          <a:p>
            <a:pPr algn="l"/>
            <a:r>
              <a:rPr lang="en-US" sz="2400"/>
              <a:t>	   while(i&lt;mid) </a:t>
            </a:r>
          </a:p>
          <a:p>
            <a:pPr algn="l"/>
            <a:r>
              <a:rPr lang="en-US" sz="2400"/>
              <a:t>	      temp[k++]= stuff[i++];</a:t>
            </a:r>
          </a:p>
          <a:p>
            <a:pPr algn="l"/>
            <a:r>
              <a:rPr lang="en-US" sz="2400"/>
              <a:t>	   while(j&lt;back) </a:t>
            </a:r>
          </a:p>
          <a:p>
            <a:pPr algn="l"/>
            <a:r>
              <a:rPr lang="en-US" sz="2400"/>
              <a:t>	      temp[k++]= stuff[j++];</a:t>
            </a:r>
          </a:p>
          <a:p>
            <a:pPr algn="l"/>
            <a:r>
              <a:rPr lang="en-US" sz="2400"/>
              <a:t>	   for(i = 0; i&lt;back-front; ++i)</a:t>
            </a:r>
          </a:p>
          <a:p>
            <a:pPr algn="l"/>
            <a:r>
              <a:rPr lang="en-US" sz="2400"/>
              <a:t>	      stuff[front+i]=temp[i];</a:t>
            </a:r>
          </a:p>
          <a:p>
            <a:pPr algn="l"/>
            <a:r>
              <a:rPr lang="en-US" sz="2400"/>
              <a:t>	}</a:t>
            </a:r>
          </a:p>
        </p:txBody>
      </p:sp>
      <p:sp>
        <p:nvSpPr>
          <p:cNvPr id="67588" name="WordArt 5"/>
          <p:cNvSpPr>
            <a:spLocks noChangeArrowheads="1" noChangeShapeType="1" noTextEdit="1"/>
          </p:cNvSpPr>
          <p:nvPr/>
        </p:nvSpPr>
        <p:spPr bwMode="auto">
          <a:xfrm>
            <a:off x="5562600" y="3200400"/>
            <a:ext cx="3124200" cy="20574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Merge</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8612" name="Text Box 3"/>
          <p:cNvSpPr txBox="1">
            <a:spLocks noChangeArrowheads="1"/>
          </p:cNvSpPr>
          <p:nvPr/>
        </p:nvSpPr>
        <p:spPr bwMode="auto">
          <a:xfrm>
            <a:off x="914400" y="1600200"/>
            <a:ext cx="7315200" cy="3539430"/>
          </a:xfrm>
          <a:prstGeom prst="rect">
            <a:avLst/>
          </a:prstGeom>
          <a:noFill/>
          <a:ln w="9525">
            <a:noFill/>
            <a:miter lim="800000"/>
            <a:headEnd/>
            <a:tailEnd/>
          </a:ln>
        </p:spPr>
        <p:txBody>
          <a:bodyPr>
            <a:spAutoFit/>
          </a:bodyPr>
          <a:lstStyle/>
          <a:p>
            <a:pPr algn="l"/>
            <a:r>
              <a:rPr lang="en-US" dirty="0">
                <a:solidFill>
                  <a:srgbClr val="CC0000"/>
                </a:solidFill>
              </a:rPr>
              <a:t>Original List </a:t>
            </a:r>
            <a:br>
              <a:rPr lang="en-US" dirty="0">
                <a:solidFill>
                  <a:srgbClr val="CC0000"/>
                </a:solidFill>
              </a:rPr>
            </a:br>
            <a:r>
              <a:rPr lang="en-US" dirty="0"/>
              <a:t>Integer[] stuff = {90,40,20,30,10,67};</a:t>
            </a:r>
          </a:p>
          <a:p>
            <a:pPr algn="l"/>
            <a:br>
              <a:rPr lang="en-US" dirty="0"/>
            </a:br>
            <a:r>
              <a:rPr lang="en-US" dirty="0"/>
              <a:t>pass 0  -  90  </a:t>
            </a:r>
            <a:r>
              <a:rPr lang="en-US" dirty="0">
                <a:solidFill>
                  <a:schemeClr val="accent2"/>
                </a:solidFill>
              </a:rPr>
              <a:t>20  40</a:t>
            </a:r>
            <a:r>
              <a:rPr lang="en-US" dirty="0"/>
              <a:t>  30  67  10</a:t>
            </a:r>
          </a:p>
          <a:p>
            <a:pPr algn="l"/>
            <a:r>
              <a:rPr lang="en-US" dirty="0"/>
              <a:t>pass 1  -  </a:t>
            </a:r>
            <a:r>
              <a:rPr lang="en-US" dirty="0">
                <a:solidFill>
                  <a:schemeClr val="accent2"/>
                </a:solidFill>
              </a:rPr>
              <a:t>20  40  90</a:t>
            </a:r>
            <a:r>
              <a:rPr lang="en-US" dirty="0"/>
              <a:t>  30  67  10</a:t>
            </a:r>
          </a:p>
          <a:p>
            <a:pPr algn="l"/>
            <a:r>
              <a:rPr lang="en-US" dirty="0"/>
              <a:t>pass 2  -  20  40  90  30  </a:t>
            </a:r>
            <a:r>
              <a:rPr lang="en-US" dirty="0">
                <a:solidFill>
                  <a:schemeClr val="accent2"/>
                </a:solidFill>
              </a:rPr>
              <a:t>10  67</a:t>
            </a:r>
          </a:p>
          <a:p>
            <a:pPr algn="l"/>
            <a:r>
              <a:rPr lang="en-US" dirty="0"/>
              <a:t>pass 3  -  20  40  90  </a:t>
            </a:r>
            <a:r>
              <a:rPr lang="en-US" dirty="0">
                <a:solidFill>
                  <a:schemeClr val="accent2"/>
                </a:solidFill>
              </a:rPr>
              <a:t>10  30  67</a:t>
            </a:r>
          </a:p>
          <a:p>
            <a:pPr algn="l"/>
            <a:r>
              <a:rPr lang="en-US" dirty="0"/>
              <a:t>pass 4  -  </a:t>
            </a:r>
            <a:r>
              <a:rPr lang="en-US" dirty="0">
                <a:solidFill>
                  <a:schemeClr val="accent2"/>
                </a:solidFill>
              </a:rPr>
              <a:t>10  20  30  40  67  90</a:t>
            </a:r>
            <a:r>
              <a:rPr lang="en-US" dirty="0"/>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828800" y="55626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9635"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a:t>
            </a:r>
          </a:p>
        </p:txBody>
      </p:sp>
      <p:sp>
        <p:nvSpPr>
          <p:cNvPr id="69636" name="WordArt 3"/>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mergeSort</a:t>
            </a:r>
          </a:p>
        </p:txBody>
      </p:sp>
      <p:sp>
        <p:nvSpPr>
          <p:cNvPr id="69637" name="Text Box 4"/>
          <p:cNvSpPr txBox="1">
            <a:spLocks noChangeArrowheads="1"/>
          </p:cNvSpPr>
          <p:nvPr/>
        </p:nvSpPr>
        <p:spPr bwMode="auto">
          <a:xfrm>
            <a:off x="685800" y="609600"/>
            <a:ext cx="8001000" cy="5643563"/>
          </a:xfrm>
          <a:prstGeom prst="rect">
            <a:avLst/>
          </a:prstGeom>
          <a:noFill/>
          <a:ln w="9525">
            <a:noFill/>
            <a:miter lim="800000"/>
            <a:headEnd/>
            <a:tailEnd/>
          </a:ln>
        </p:spPr>
        <p:txBody>
          <a:bodyPr>
            <a:spAutoFit/>
          </a:bodyPr>
          <a:lstStyle/>
          <a:p>
            <a:pPr algn="l"/>
            <a:r>
              <a:rPr lang="en-US"/>
              <a:t>The mergeSort has a N*Log</a:t>
            </a:r>
            <a:r>
              <a:rPr lang="en-US" baseline="-25000"/>
              <a:t>2</a:t>
            </a:r>
            <a:r>
              <a:rPr lang="en-US"/>
              <a:t>N BigO.  </a:t>
            </a:r>
          </a:p>
          <a:p>
            <a:pPr algn="l"/>
            <a:endParaRPr lang="en-US"/>
          </a:p>
          <a:p>
            <a:pPr algn="l"/>
            <a:endParaRPr lang="en-US"/>
          </a:p>
          <a:p>
            <a:pPr algn="l"/>
            <a:endParaRPr lang="en-US"/>
          </a:p>
          <a:p>
            <a:pPr algn="l"/>
            <a:r>
              <a:rPr lang="en-US"/>
              <a:t>The mergeSort method alone has a Log</a:t>
            </a:r>
            <a:r>
              <a:rPr lang="en-US" baseline="-25000"/>
              <a:t>2</a:t>
            </a:r>
            <a:r>
              <a:rPr lang="en-US"/>
              <a:t>N run time, but cannot be run without the merge method.</a:t>
            </a:r>
          </a:p>
          <a:p>
            <a:pPr algn="l"/>
            <a:endParaRPr lang="en-US"/>
          </a:p>
          <a:p>
            <a:pPr algn="l"/>
            <a:endParaRPr lang="en-US"/>
          </a:p>
          <a:p>
            <a:pPr algn="l"/>
            <a:endParaRPr lang="en-US"/>
          </a:p>
          <a:p>
            <a:pPr algn="l"/>
            <a:r>
              <a:rPr lang="en-US"/>
              <a:t>The merge method alone has an N run time and can be run without the mergeSort method.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0659" name="Text Box 2"/>
          <p:cNvSpPr txBox="1">
            <a:spLocks noChangeArrowheads="1"/>
          </p:cNvSpPr>
          <p:nvPr/>
        </p:nvSpPr>
        <p:spPr bwMode="auto">
          <a:xfrm>
            <a:off x="685800" y="1905000"/>
            <a:ext cx="5427663" cy="3783013"/>
          </a:xfrm>
          <a:prstGeom prst="rect">
            <a:avLst/>
          </a:prstGeom>
          <a:noFill/>
          <a:ln w="9525">
            <a:noFill/>
            <a:miter lim="800000"/>
            <a:headEnd/>
            <a:tailEnd/>
          </a:ln>
        </p:spPr>
        <p:txBody>
          <a:bodyPr>
            <a:spAutoFit/>
          </a:bodyPr>
          <a:lstStyle/>
          <a:p>
            <a:pPr algn="l"/>
            <a:r>
              <a:rPr lang="en-US" b="0"/>
              <a:t>for( int i=0; i&lt;20; i++)</a:t>
            </a:r>
          </a:p>
          <a:p>
            <a:pPr algn="l"/>
            <a:r>
              <a:rPr lang="en-US" b="0"/>
              <a:t>   System.out.println(i);</a:t>
            </a:r>
          </a:p>
          <a:p>
            <a:pPr algn="l"/>
            <a:endParaRPr lang="en-US" b="0"/>
          </a:p>
          <a:p>
            <a:pPr algn="l"/>
            <a:endParaRPr lang="en-US" b="0"/>
          </a:p>
          <a:p>
            <a:pPr algn="l"/>
            <a:endParaRPr lang="en-US" b="0"/>
          </a:p>
          <a:p>
            <a:pPr algn="l"/>
            <a:r>
              <a:rPr lang="en-US" b="0"/>
              <a:t>for( int j=0; j&lt;20; j++)</a:t>
            </a:r>
          </a:p>
          <a:p>
            <a:pPr algn="l"/>
            <a:r>
              <a:rPr lang="en-US" b="0"/>
              <a:t>   for( int k=0; k&lt;20; k++)</a:t>
            </a:r>
          </a:p>
          <a:p>
            <a:pPr algn="l"/>
            <a:r>
              <a:rPr lang="en-US" b="0"/>
              <a:t>      System.out.println(j*k);</a:t>
            </a:r>
          </a:p>
          <a:p>
            <a:endParaRPr lang="en-US" sz="1800" b="0"/>
          </a:p>
        </p:txBody>
      </p:sp>
      <p:sp>
        <p:nvSpPr>
          <p:cNvPr id="70661" name="Text Box 5"/>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4475" name="Group 27"/>
          <p:cNvGraphicFramePr>
            <a:graphicFrameLocks noGrp="1"/>
          </p:cNvGraphicFramePr>
          <p:nvPr/>
        </p:nvGraphicFramePr>
        <p:xfrm>
          <a:off x="609600" y="533400"/>
          <a:ext cx="8077200" cy="398303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Arrays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29"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java.util.Arrays;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1683" name="Text Box 2"/>
          <p:cNvSpPr txBox="1">
            <a:spLocks noChangeArrowheads="1"/>
          </p:cNvSpPr>
          <p:nvPr/>
        </p:nvSpPr>
        <p:spPr bwMode="auto">
          <a:xfrm>
            <a:off x="685800" y="1828800"/>
            <a:ext cx="6553200" cy="4362450"/>
          </a:xfrm>
          <a:prstGeom prst="rect">
            <a:avLst/>
          </a:prstGeom>
          <a:noFill/>
          <a:ln w="9525">
            <a:noFill/>
            <a:miter lim="800000"/>
            <a:headEnd/>
            <a:tailEnd/>
          </a:ln>
        </p:spPr>
        <p:txBody>
          <a:bodyPr>
            <a:spAutoFit/>
          </a:bodyPr>
          <a:lstStyle/>
          <a:p>
            <a:pPr algn="l"/>
            <a:r>
              <a:rPr lang="en-US" b="0"/>
              <a:t>ArrayList&lt;Integer&gt; iRay;</a:t>
            </a:r>
          </a:p>
          <a:p>
            <a:pPr algn="l"/>
            <a:r>
              <a:rPr lang="en-US" b="0"/>
              <a:t>iRay = new ArrayList&lt;Integer&gt;();</a:t>
            </a:r>
          </a:p>
          <a:p>
            <a:pPr algn="l"/>
            <a:r>
              <a:rPr lang="en-US" b="0"/>
              <a:t>for( int i=0; i&lt;20; i++)</a:t>
            </a:r>
          </a:p>
          <a:p>
            <a:pPr algn="l"/>
            <a:r>
              <a:rPr lang="en-US" b="0"/>
              <a:t>   iRay.add(i);</a:t>
            </a:r>
          </a:p>
          <a:p>
            <a:pPr algn="l"/>
            <a:endParaRPr lang="en-US" b="0"/>
          </a:p>
          <a:p>
            <a:pPr algn="l"/>
            <a:endParaRPr lang="en-US" b="0"/>
          </a:p>
          <a:p>
            <a:pPr algn="l"/>
            <a:r>
              <a:rPr lang="en-US" b="0"/>
              <a:t>ArrayList&lt;Double&gt; dRay;</a:t>
            </a:r>
          </a:p>
          <a:p>
            <a:pPr algn="l"/>
            <a:r>
              <a:rPr lang="en-US" b="0"/>
              <a:t>dRay = new ArrayList&lt;Double&gt;();</a:t>
            </a:r>
          </a:p>
          <a:p>
            <a:pPr algn="l"/>
            <a:r>
              <a:rPr lang="en-US" b="0"/>
              <a:t>for( int j=0; j&lt;20; j++)</a:t>
            </a:r>
          </a:p>
          <a:p>
            <a:pPr algn="l"/>
            <a:r>
              <a:rPr lang="en-US" b="0"/>
              <a:t>   dRay.add(0,j);</a:t>
            </a:r>
            <a:endParaRPr lang="en-US" sz="1800" b="0"/>
          </a:p>
        </p:txBody>
      </p:sp>
      <p:sp>
        <p:nvSpPr>
          <p:cNvPr id="71685" name="Text Box 4"/>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2707" name="Text Box 2"/>
          <p:cNvSpPr txBox="1">
            <a:spLocks noChangeArrowheads="1"/>
          </p:cNvSpPr>
          <p:nvPr/>
        </p:nvSpPr>
        <p:spPr bwMode="auto">
          <a:xfrm>
            <a:off x="914400" y="1143000"/>
            <a:ext cx="6886575" cy="42703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sz="1800" b="0"/>
          </a:p>
          <a:p>
            <a:pPr algn="l"/>
            <a:r>
              <a:rPr lang="en-US" sz="1800" b="0"/>
              <a:t>Selection Sort	 O(N</a:t>
            </a:r>
            <a:r>
              <a:rPr lang="en-US" sz="1800" b="0" baseline="30000"/>
              <a:t>2</a:t>
            </a:r>
            <a:r>
              <a:rPr lang="en-US" sz="1800" b="0"/>
              <a:t>) 		 O(N</a:t>
            </a:r>
            <a:r>
              <a:rPr lang="en-US" sz="1800" b="0" baseline="30000"/>
              <a:t>2</a:t>
            </a:r>
            <a:r>
              <a:rPr lang="en-US" sz="1800" b="0"/>
              <a:t>) 		O(N</a:t>
            </a:r>
            <a:r>
              <a:rPr lang="en-US" sz="1800" b="0" baseline="30000"/>
              <a:t>2</a:t>
            </a:r>
            <a:r>
              <a:rPr lang="en-US" sz="1800" b="0"/>
              <a:t>)</a:t>
            </a:r>
            <a:r>
              <a:rPr lang="en-US" sz="1400" b="0"/>
              <a:t>	</a:t>
            </a:r>
            <a:br>
              <a:rPr lang="en-US" sz="1400" b="0"/>
            </a:br>
            <a:r>
              <a:rPr lang="en-US" sz="1400" b="0"/>
              <a:t>	</a:t>
            </a:r>
            <a:br>
              <a:rPr lang="en-US" sz="1400" b="0"/>
            </a:br>
            <a:endParaRPr lang="en-US" sz="1400" b="0"/>
          </a:p>
          <a:p>
            <a:pPr algn="l"/>
            <a:r>
              <a:rPr lang="en-US" sz="1800" b="0"/>
              <a:t>Bubble Sort	 O(N</a:t>
            </a:r>
            <a:r>
              <a:rPr lang="en-US" sz="1800" b="0" baseline="30000"/>
              <a:t>2</a:t>
            </a:r>
            <a:r>
              <a:rPr lang="en-US" sz="1800" b="0"/>
              <a:t>) 		 O(N</a:t>
            </a:r>
            <a:r>
              <a:rPr lang="en-US" sz="1800" b="0" baseline="30000"/>
              <a:t>2</a:t>
            </a:r>
            <a:r>
              <a:rPr lang="en-US" sz="1800" b="0"/>
              <a:t>) 		O(N</a:t>
            </a:r>
            <a:r>
              <a:rPr lang="en-US" sz="1800" b="0" baseline="30000"/>
              <a:t>2</a:t>
            </a:r>
            <a:r>
              <a:rPr lang="en-US" sz="1800" b="0"/>
              <a:t>)</a:t>
            </a:r>
          </a:p>
          <a:p>
            <a:pPr algn="l"/>
            <a:br>
              <a:rPr lang="en-US" sz="1800" b="0"/>
            </a:br>
            <a:r>
              <a:rPr lang="en-US" sz="1800" b="0"/>
              <a:t>Insertion Sort	 O(N) (@) 	 O(N</a:t>
            </a:r>
            <a:r>
              <a:rPr lang="en-US" sz="1800" b="0" baseline="30000"/>
              <a:t>2</a:t>
            </a:r>
            <a:r>
              <a:rPr lang="en-US" sz="1800" b="0"/>
              <a:t>) 		O(N</a:t>
            </a:r>
            <a:r>
              <a:rPr lang="en-US" sz="1800" b="0" baseline="30000"/>
              <a:t>2</a:t>
            </a:r>
            <a:r>
              <a:rPr lang="en-US" sz="1800" b="0"/>
              <a:t>)</a:t>
            </a:r>
          </a:p>
          <a:p>
            <a:pPr algn="l"/>
            <a:endParaRPr lang="en-US" sz="1800" b="0"/>
          </a:p>
          <a:p>
            <a:pPr algn="l"/>
            <a:r>
              <a:rPr lang="en-US" sz="1800" b="0"/>
              <a:t>@ If the data is sorted, Insertion sort should only make one pass </a:t>
            </a:r>
          </a:p>
          <a:p>
            <a:pPr algn="l"/>
            <a:r>
              <a:rPr lang="en-US" sz="1800" b="0"/>
              <a:t>through the list.  If this case is present, Insertion sort would have </a:t>
            </a:r>
          </a:p>
          <a:p>
            <a:pPr algn="l"/>
            <a:r>
              <a:rPr lang="en-US" sz="1800" b="0"/>
              <a:t>a best case of 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3731" name="Text Box 2"/>
          <p:cNvSpPr txBox="1">
            <a:spLocks noChangeArrowheads="1"/>
          </p:cNvSpPr>
          <p:nvPr/>
        </p:nvSpPr>
        <p:spPr bwMode="auto">
          <a:xfrm>
            <a:off x="838200" y="1143000"/>
            <a:ext cx="6997700" cy="4271963"/>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b="0"/>
          </a:p>
          <a:p>
            <a:pPr algn="l"/>
            <a:r>
              <a:rPr lang="en-US" sz="1800" b="0"/>
              <a:t>Merge Sort	 O(N log</a:t>
            </a:r>
            <a:r>
              <a:rPr lang="en-US" sz="1800" b="0" baseline="-25000"/>
              <a:t>2</a:t>
            </a:r>
            <a:r>
              <a:rPr lang="en-US" sz="1800" b="0"/>
              <a:t> N ) 	 O(N log</a:t>
            </a:r>
            <a:r>
              <a:rPr lang="en-US" sz="1800" b="0" baseline="-25000"/>
              <a:t>2</a:t>
            </a:r>
            <a:r>
              <a:rPr lang="en-US" sz="1800" b="0"/>
              <a:t> N )	O(N log</a:t>
            </a:r>
            <a:r>
              <a:rPr lang="en-US" sz="1800" b="0" baseline="-25000"/>
              <a:t>2</a:t>
            </a:r>
            <a:r>
              <a:rPr lang="en-US" sz="1800" b="0"/>
              <a:t> N ) </a:t>
            </a:r>
          </a:p>
          <a:p>
            <a:pPr algn="l"/>
            <a:br>
              <a:rPr lang="en-US" sz="1800" b="0"/>
            </a:br>
            <a:r>
              <a:rPr lang="en-US" sz="1800" b="0"/>
              <a:t>QuickSort	 O(N log</a:t>
            </a:r>
            <a:r>
              <a:rPr lang="en-US" sz="1800" b="0" baseline="-25000"/>
              <a:t>2</a:t>
            </a:r>
            <a:r>
              <a:rPr lang="en-US" sz="1800" b="0"/>
              <a:t> N ) 	 O(N log</a:t>
            </a:r>
            <a:r>
              <a:rPr lang="en-US" sz="1800" b="0" baseline="-25000"/>
              <a:t>2</a:t>
            </a:r>
            <a:r>
              <a:rPr lang="en-US" sz="1800" b="0"/>
              <a:t> N )	O(N</a:t>
            </a:r>
            <a:r>
              <a:rPr lang="en-US" sz="1800" b="0" baseline="30000"/>
              <a:t>2</a:t>
            </a:r>
            <a:r>
              <a:rPr lang="en-US" sz="1800" b="0"/>
              <a:t>) (@)</a:t>
            </a:r>
          </a:p>
          <a:p>
            <a:pPr algn="l"/>
            <a:br>
              <a:rPr lang="en-US" sz="1800" b="0"/>
            </a:br>
            <a:endParaRPr lang="en-US" sz="1800" b="0"/>
          </a:p>
          <a:p>
            <a:pPr algn="l"/>
            <a:r>
              <a:rPr lang="en-US" sz="1800" b="0"/>
              <a:t>@ QuickSort can degenerate to N</a:t>
            </a:r>
            <a:r>
              <a:rPr lang="en-US" sz="1800" b="0" baseline="30000"/>
              <a:t>2</a:t>
            </a:r>
            <a:r>
              <a:rPr lang="en-US" sz="1800" b="0"/>
              <a:t>.   It typically will degenerate on</a:t>
            </a:r>
          </a:p>
          <a:p>
            <a:pPr algn="l"/>
            <a:r>
              <a:rPr lang="en-US" sz="1800" b="0"/>
              <a:t>sorted data if using a left or right pivot.   Using a median pivot will </a:t>
            </a:r>
          </a:p>
          <a:p>
            <a:pPr algn="l"/>
            <a:r>
              <a:rPr lang="en-US" sz="1800" b="0"/>
              <a:t>help tremendously, but QuickSort can still degenerate on certain</a:t>
            </a:r>
          </a:p>
          <a:p>
            <a:pPr algn="l"/>
            <a:r>
              <a:rPr lang="en-US" sz="1800" b="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33400" y="2057400"/>
            <a:ext cx="8305800" cy="3908425"/>
          </a:xfrm>
          <a:prstGeom prst="rect">
            <a:avLst/>
          </a:prstGeom>
          <a:noFill/>
          <a:ln w="9525">
            <a:noFill/>
            <a:miter lim="800000"/>
            <a:headEnd/>
            <a:tailEnd/>
          </a:ln>
        </p:spPr>
        <p:txBody>
          <a:bodyPr>
            <a:spAutoFit/>
          </a:bodyPr>
          <a:lstStyle/>
          <a:p>
            <a:pPr algn="l"/>
            <a:r>
              <a:rPr lang="en-US" sz="2400"/>
              <a:t>String s  = </a:t>
            </a:r>
            <a:r>
              <a:rPr lang="en-US"/>
              <a:t>"</a:t>
            </a:r>
            <a:r>
              <a:rPr lang="en-US" sz="2400"/>
              <a:t>abcdefghijklmnop</a:t>
            </a:r>
            <a:r>
              <a:rPr lang="en-US"/>
              <a:t>"</a:t>
            </a:r>
            <a:r>
              <a:rPr lang="en-US" sz="2400"/>
              <a:t>;</a:t>
            </a:r>
          </a:p>
          <a:p>
            <a:pPr algn="l"/>
            <a:r>
              <a:rPr lang="en-US" sz="2400"/>
              <a:t>out.println(s.indexOf(</a:t>
            </a:r>
            <a:r>
              <a:rPr lang="en-US"/>
              <a:t>"</a:t>
            </a:r>
            <a:r>
              <a:rPr lang="en-US" sz="2400"/>
              <a:t>3</a:t>
            </a:r>
            <a:r>
              <a:rPr lang="en-US"/>
              <a:t>"</a:t>
            </a:r>
            <a:r>
              <a:rPr lang="en-US" sz="2400"/>
              <a:t>));     </a:t>
            </a:r>
          </a:p>
          <a:p>
            <a:pPr algn="l"/>
            <a:endParaRPr lang="en-US" sz="2400"/>
          </a:p>
          <a:p>
            <a:pPr algn="l"/>
            <a:endParaRPr lang="en-US" sz="2400"/>
          </a:p>
          <a:p>
            <a:pPr algn="l"/>
            <a:r>
              <a:rPr lang="en-US" sz="2400"/>
              <a:t>int[] ray = {3,4,5,6,11,18,91};</a:t>
            </a:r>
          </a:p>
          <a:p>
            <a:pPr algn="l"/>
            <a:r>
              <a:rPr lang="en-US" sz="2400"/>
              <a:t>out.println(Arrays.binarySearch(ray,5));    </a:t>
            </a:r>
          </a:p>
          <a:p>
            <a:pPr algn="l"/>
            <a:endParaRPr lang="en-US" sz="2400"/>
          </a:p>
          <a:p>
            <a:pPr algn="l"/>
            <a:endParaRPr lang="en-US" sz="2400"/>
          </a:p>
          <a:p>
            <a:pPr algn="l"/>
            <a:r>
              <a:rPr lang="en-US" sz="2400"/>
              <a:t>int[] ray = {3,4,5,6,11,18,91};</a:t>
            </a:r>
          </a:p>
          <a:p>
            <a:pPr algn="l"/>
            <a:r>
              <a:rPr lang="en-US" sz="2400"/>
              <a:t>out.println(Arrays.binarySearch(ray,15));   </a:t>
            </a:r>
          </a:p>
        </p:txBody>
      </p:sp>
      <p:sp>
        <p:nvSpPr>
          <p:cNvPr id="22534" name="Text Box 5"/>
          <p:cNvSpPr txBox="1">
            <a:spLocks noChangeArrowheads="1"/>
          </p:cNvSpPr>
          <p:nvPr/>
        </p:nvSpPr>
        <p:spPr bwMode="auto">
          <a:xfrm>
            <a:off x="7010400" y="1905000"/>
            <a:ext cx="1905000" cy="22987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-1</a:t>
            </a:r>
            <a:br>
              <a:rPr lang="en-US" sz="3200"/>
            </a:br>
            <a:r>
              <a:rPr lang="en-US" sz="3200"/>
              <a:t>2</a:t>
            </a:r>
            <a:br>
              <a:rPr lang="en-US" sz="3200"/>
            </a:br>
            <a:r>
              <a:rPr lang="en-US" sz="3200"/>
              <a:t>-6</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Searches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3556" name="Rectangle 4"/>
          <p:cNvSpPr>
            <a:spLocks noChangeArrowheads="1"/>
          </p:cNvSpPr>
          <p:nvPr/>
        </p:nvSpPr>
        <p:spPr bwMode="auto">
          <a:xfrm>
            <a:off x="609600" y="1600200"/>
            <a:ext cx="6934200" cy="3508375"/>
          </a:xfrm>
          <a:prstGeom prst="rect">
            <a:avLst/>
          </a:prstGeom>
          <a:noFill/>
          <a:ln w="9525">
            <a:noFill/>
            <a:miter lim="800000"/>
            <a:headEnd/>
            <a:tailEnd/>
          </a:ln>
        </p:spPr>
        <p:txBody>
          <a:bodyPr>
            <a:spAutoFit/>
          </a:bodyPr>
          <a:lstStyle/>
          <a:p>
            <a:pPr algn="l"/>
            <a:endParaRPr lang="en-US"/>
          </a:p>
          <a:p>
            <a:pPr algn="l"/>
            <a:r>
              <a:rPr lang="en-US"/>
              <a:t>int[] ray = {13,6,17,18,2,-5};</a:t>
            </a:r>
          </a:p>
          <a:p>
            <a:pPr algn="l"/>
            <a:r>
              <a:rPr lang="en-US"/>
              <a:t>Arrays.sort(ray);   </a:t>
            </a:r>
            <a:endParaRPr lang="en-US" sz="2000"/>
          </a:p>
          <a:p>
            <a:pPr algn="l"/>
            <a:endParaRPr lang="en-US"/>
          </a:p>
          <a:p>
            <a:pPr algn="l"/>
            <a:r>
              <a:rPr lang="en-US"/>
              <a:t>for(int i = 0; i &lt; ray.length; i++)</a:t>
            </a:r>
          </a:p>
          <a:p>
            <a:pPr algn="l"/>
            <a:r>
              <a:rPr lang="en-US"/>
              <a:t>{</a:t>
            </a:r>
          </a:p>
          <a:p>
            <a:pPr algn="l"/>
            <a:r>
              <a:rPr lang="en-US"/>
              <a:t>     out.println(ray[i]);</a:t>
            </a:r>
          </a:p>
          <a:p>
            <a:pPr algn="l"/>
            <a:r>
              <a:rPr lang="en-US"/>
              <a:t>}</a:t>
            </a:r>
          </a:p>
        </p:txBody>
      </p:sp>
      <p:sp>
        <p:nvSpPr>
          <p:cNvPr id="23557" name="Text Box 5"/>
          <p:cNvSpPr txBox="1">
            <a:spLocks noChangeArrowheads="1"/>
          </p:cNvSpPr>
          <p:nvPr/>
        </p:nvSpPr>
        <p:spPr bwMode="auto">
          <a:xfrm>
            <a:off x="7010400" y="1905000"/>
            <a:ext cx="1905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-5</a:t>
            </a:r>
            <a:br>
              <a:rPr lang="en-US" sz="3200"/>
            </a:br>
            <a:r>
              <a:rPr lang="en-US" sz="3200"/>
              <a:t>2</a:t>
            </a:r>
            <a:br>
              <a:rPr lang="en-US" sz="3200"/>
            </a:br>
            <a:r>
              <a:rPr lang="en-US" sz="3200"/>
              <a:t>6</a:t>
            </a:r>
            <a:br>
              <a:rPr lang="en-US" sz="3200"/>
            </a:br>
            <a:r>
              <a:rPr lang="en-US" sz="3200"/>
              <a:t>13</a:t>
            </a:r>
            <a:br>
              <a:rPr lang="en-US" sz="3200"/>
            </a:br>
            <a:r>
              <a:rPr lang="en-US" sz="3200"/>
              <a:t>17</a:t>
            </a:r>
            <a:br>
              <a:rPr lang="en-US" sz="3200"/>
            </a:br>
            <a:r>
              <a:rPr lang="en-US" sz="3200"/>
              <a:t>18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9570" name="Group 2"/>
          <p:cNvGraphicFramePr>
            <a:graphicFrameLocks noGrp="1"/>
          </p:cNvGraphicFramePr>
          <p:nvPr/>
        </p:nvGraphicFramePr>
        <p:xfrm>
          <a:off x="609600" y="533400"/>
          <a:ext cx="8077200" cy="4430714"/>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Collections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rotate(x)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shifts items in x left or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604" name="Text Box 27"/>
          <p:cNvSpPr txBox="1">
            <a:spLocks noChangeArrowheads="1"/>
          </p:cNvSpPr>
          <p:nvPr/>
        </p:nvSpPr>
        <p:spPr bwMode="auto">
          <a:xfrm>
            <a:off x="1828800" y="5715000"/>
            <a:ext cx="5257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java.util.Collections;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5604" name="Rectangle 3"/>
          <p:cNvSpPr>
            <a:spLocks noChangeArrowheads="1"/>
          </p:cNvSpPr>
          <p:nvPr/>
        </p:nvSpPr>
        <p:spPr bwMode="auto">
          <a:xfrm>
            <a:off x="457200" y="1600200"/>
            <a:ext cx="7162800" cy="4832350"/>
          </a:xfrm>
          <a:prstGeom prst="rect">
            <a:avLst/>
          </a:prstGeom>
          <a:noFill/>
          <a:ln w="9525">
            <a:noFill/>
            <a:miter lim="800000"/>
            <a:headEnd/>
            <a:tailEnd/>
          </a:ln>
        </p:spPr>
        <p:txBody>
          <a:bodyPr>
            <a:spAutoFit/>
          </a:bodyPr>
          <a:lstStyle/>
          <a:p>
            <a:pPr algn="l"/>
            <a:r>
              <a:rPr lang="en-US"/>
              <a:t>ArrayList&lt;Integer&gt; ray; </a:t>
            </a:r>
          </a:p>
          <a:p>
            <a:pPr algn="l"/>
            <a:r>
              <a:rPr lang="en-US"/>
              <a:t>ray=new ArrayList&lt;Integer&gt;();</a:t>
            </a:r>
          </a:p>
          <a:p>
            <a:pPr algn="l"/>
            <a:r>
              <a:rPr lang="en-US"/>
              <a:t>ray.add(21);</a:t>
            </a:r>
          </a:p>
          <a:p>
            <a:pPr algn="l"/>
            <a:r>
              <a:rPr lang="en-US"/>
              <a:t>ray.add(2);</a:t>
            </a:r>
          </a:p>
          <a:p>
            <a:pPr algn="l"/>
            <a:r>
              <a:rPr lang="en-US"/>
              <a:t>ray.add(13);</a:t>
            </a:r>
          </a:p>
          <a:p>
            <a:pPr algn="l"/>
            <a:r>
              <a:rPr lang="en-US"/>
              <a:t>ray.add(-1);</a:t>
            </a:r>
          </a:p>
          <a:p>
            <a:pPr algn="l"/>
            <a:r>
              <a:rPr lang="en-US"/>
              <a:t>ray.add(3);</a:t>
            </a:r>
          </a:p>
          <a:p>
            <a:pPr algn="l"/>
            <a:r>
              <a:rPr lang="en-US"/>
              <a:t>Collections.sort(ray);</a:t>
            </a:r>
          </a:p>
          <a:p>
            <a:pPr algn="l"/>
            <a:endParaRPr lang="en-US"/>
          </a:p>
          <a:p>
            <a:pPr algn="l"/>
            <a:r>
              <a:rPr lang="en-US"/>
              <a:t>for(int  num  :  ray )</a:t>
            </a:r>
          </a:p>
          <a:p>
            <a:pPr algn="l"/>
            <a:r>
              <a:rPr lang="en-US"/>
              <a:t>   out.println(num);</a:t>
            </a:r>
          </a:p>
        </p:txBody>
      </p:sp>
      <p:sp>
        <p:nvSpPr>
          <p:cNvPr id="25605" name="Text Box 4"/>
          <p:cNvSpPr txBox="1">
            <a:spLocks noChangeArrowheads="1"/>
          </p:cNvSpPr>
          <p:nvPr/>
        </p:nvSpPr>
        <p:spPr bwMode="auto">
          <a:xfrm>
            <a:off x="7010400" y="2286000"/>
            <a:ext cx="19050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-1</a:t>
            </a:r>
            <a:br>
              <a:rPr lang="en-US" sz="3200"/>
            </a:br>
            <a:r>
              <a:rPr lang="en-US" sz="3200"/>
              <a:t>2</a:t>
            </a:r>
            <a:br>
              <a:rPr lang="en-US" sz="3200"/>
            </a:br>
            <a:r>
              <a:rPr lang="en-US" sz="3200"/>
              <a:t>3</a:t>
            </a:r>
            <a:br>
              <a:rPr lang="en-US" sz="3200"/>
            </a:br>
            <a:r>
              <a:rPr lang="en-US" sz="3200"/>
              <a:t>13</a:t>
            </a:r>
            <a:br>
              <a:rPr lang="en-US" sz="3200"/>
            </a:br>
            <a:r>
              <a:rPr lang="en-US" sz="3200"/>
              <a:t>21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Sorts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3289</Words>
  <Application>Microsoft Office PowerPoint</Application>
  <PresentationFormat>On-screen Show (4:3)</PresentationFormat>
  <Paragraphs>761</Paragraphs>
  <Slides>54</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Comic Sans MS</vt:lpstr>
      <vt:lpstr>Courier New</vt:lpstr>
      <vt:lpstr>Eraser</vt:lpstr>
      <vt:lpstr>Impact</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Brian Simpson</cp:lastModifiedBy>
  <cp:revision>420</cp:revision>
  <cp:lastPrinted>2000-04-26T16:54:12Z</cp:lastPrinted>
  <dcterms:created xsi:type="dcterms:W3CDTF">1998-04-06T14:13:40Z</dcterms:created>
  <dcterms:modified xsi:type="dcterms:W3CDTF">2019-04-23T18:59:03Z</dcterms:modified>
  <cp:category>www.apluscompsci.com</cp:category>
</cp:coreProperties>
</file>