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37" r:id="rId2"/>
    <p:sldId id="368" r:id="rId3"/>
    <p:sldId id="384" r:id="rId4"/>
    <p:sldId id="438" r:id="rId5"/>
    <p:sldId id="388" r:id="rId6"/>
    <p:sldId id="464" r:id="rId7"/>
    <p:sldId id="373" r:id="rId8"/>
    <p:sldId id="445" r:id="rId9"/>
    <p:sldId id="441" r:id="rId10"/>
    <p:sldId id="370" r:id="rId11"/>
    <p:sldId id="413" r:id="rId12"/>
    <p:sldId id="446" r:id="rId13"/>
    <p:sldId id="440" r:id="rId14"/>
    <p:sldId id="415" r:id="rId15"/>
    <p:sldId id="416" r:id="rId16"/>
    <p:sldId id="447" r:id="rId17"/>
    <p:sldId id="448" r:id="rId18"/>
    <p:sldId id="411" r:id="rId19"/>
    <p:sldId id="454" r:id="rId20"/>
    <p:sldId id="449" r:id="rId21"/>
    <p:sldId id="396" r:id="rId22"/>
    <p:sldId id="397" r:id="rId23"/>
    <p:sldId id="395" r:id="rId24"/>
    <p:sldId id="394" r:id="rId25"/>
    <p:sldId id="419" r:id="rId26"/>
    <p:sldId id="455" r:id="rId27"/>
    <p:sldId id="461" r:id="rId28"/>
    <p:sldId id="450" r:id="rId29"/>
    <p:sldId id="423" r:id="rId30"/>
    <p:sldId id="421" r:id="rId31"/>
    <p:sldId id="456" r:id="rId32"/>
    <p:sldId id="432" r:id="rId33"/>
    <p:sldId id="457" r:id="rId34"/>
    <p:sldId id="451" r:id="rId35"/>
    <p:sldId id="424" r:id="rId36"/>
    <p:sldId id="425" r:id="rId37"/>
    <p:sldId id="458" r:id="rId38"/>
    <p:sldId id="452" r:id="rId39"/>
    <p:sldId id="429" r:id="rId40"/>
    <p:sldId id="436" r:id="rId41"/>
    <p:sldId id="459" r:id="rId42"/>
    <p:sldId id="453" r:id="rId43"/>
    <p:sldId id="462" r:id="rId44"/>
    <p:sldId id="460" r:id="rId45"/>
    <p:sldId id="46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6666"/>
    <a:srgbClr val="0000CC"/>
    <a:srgbClr val="008000"/>
    <a:srgbClr val="9966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78136" autoAdjust="0"/>
  </p:normalViewPr>
  <p:slideViewPr>
    <p:cSldViewPr>
      <p:cViewPr varScale="1">
        <p:scale>
          <a:sx n="56" d="100"/>
          <a:sy n="56" d="100"/>
        </p:scale>
        <p:origin x="-17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notesViewPr>
    <p:cSldViewPr>
      <p:cViewPr varScale="1">
        <p:scale>
          <a:sx n="60" d="100"/>
          <a:sy n="60" d="100"/>
        </p:scale>
        <p:origin x="-249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fld id="{59E962A9-7BD5-4CEC-8458-8E1DC6881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 b="1"/>
              <a:t>©A+ Computer Science     www.apluscompsci.com                 </a:t>
            </a:r>
            <a:fld id="{07C11D95-BD82-4AFB-B188-2BBDB6C29D90}" type="slidenum">
              <a:rPr lang="en-US" sz="1200" b="1"/>
              <a:pPr algn="r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When printing out a spot in a matrix, the row and column must be provided.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(mat[2][1]);</a:t>
            </a:r>
          </a:p>
          <a:p>
            <a:pPr eaLnBrk="1" hangingPunct="1"/>
            <a:r>
              <a:rPr lang="en-US" sz="1600" dirty="0" smtClean="0"/>
              <a:t>This line prints spot 1 of the array referred to by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dirty="0" smtClean="0"/>
              <a:t>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dirty="0" smtClean="0"/>
              <a:t> stores the location/address of an array.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printing out a spot in a matrix, the row and column must be provided.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out.println(mat[2][1]);</a:t>
            </a:r>
          </a:p>
          <a:p>
            <a:pPr eaLnBrk="1" hangingPunct="1"/>
            <a:r>
              <a:rPr lang="en-US" sz="1600" smtClean="0"/>
              <a:t>This line prints spot 1 of the array referred to by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smtClean="0"/>
              <a:t>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smtClean="0"/>
              <a:t> stores the location/address of an array.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Each spot in an matrix stores the location/address of an array. 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stores the location / address of a one-dimensional array.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mat[0][1]=2;</a:t>
            </a:r>
          </a:p>
          <a:p>
            <a:pPr eaLnBrk="1" hangingPunct="1"/>
            <a:r>
              <a:rPr lang="en-US" sz="1600" smtClean="0"/>
              <a:t>This line sets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spot 1 to 2.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smtClean="0"/>
              <a:t> stores the location / address of a one-dimensional array.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mat[2][2]=7;</a:t>
            </a:r>
          </a:p>
          <a:p>
            <a:pPr eaLnBrk="1" hangingPunct="1"/>
            <a:r>
              <a:rPr lang="en-US" sz="1600" smtClean="0"/>
              <a:t>This line sets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smtClean="0"/>
              <a:t> spot 2 to 7.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Nested loops are very important when accessing all spots in a matrix.</a:t>
            </a:r>
          </a:p>
          <a:p>
            <a:pPr eaLnBrk="1" hangingPunct="1"/>
            <a:r>
              <a:rPr lang="en-US" sz="1600" smtClean="0"/>
              <a:t>The outer loop is used to access each array.   The inner loop is used to move from column to column across each array.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 matrix is an array of arrays.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Matrices have rows and columns.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Arrays.toString() can be used to print out each array in a matrix.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print all spots in an array, some type of loop must be used that contains a variable that increases or decreases so that each spot in the array may be visited.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printing a matrix, the inner loop is used to move across the columns.</a:t>
            </a:r>
          </a:p>
          <a:p>
            <a:pPr eaLnBrk="1" hangingPunct="1"/>
            <a:r>
              <a:rPr lang="en-US" sz="1600" smtClean="0"/>
              <a:t>The outer loop is used to move from row to row.</a:t>
            </a:r>
          </a:p>
          <a:p>
            <a:pPr eaLnBrk="1" hangingPunct="1"/>
            <a:r>
              <a:rPr lang="en-US" sz="1600" smtClean="0"/>
              <a:t>Each row is an array.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works quite well as tool to print a matrix.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Searching for values in an array or matrix is a common process often tested on the AP exam.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An array is a group of items all of the same type.</a:t>
            </a:r>
          </a:p>
          <a:p>
            <a:pPr eaLnBrk="1" hangingPunct="1"/>
            <a:r>
              <a:rPr lang="en-US" sz="1600" smtClean="0"/>
              <a:t>An array of int can only store ints.</a:t>
            </a:r>
          </a:p>
          <a:p>
            <a:pPr eaLnBrk="1" hangingPunct="1"/>
            <a:r>
              <a:rPr lang="en-US" sz="1600" smtClean="0"/>
              <a:t>An array of double can only store doubles.</a:t>
            </a:r>
          </a:p>
          <a:p>
            <a:pPr eaLnBrk="1" hangingPunct="1"/>
            <a:r>
              <a:rPr lang="en-US" sz="1600" smtClean="0"/>
              <a:t>An array of String can only store String references.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Searching for values in an array or matrix is a common process often tested on the AP exam.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Summing up a matrix involves visiting each value going row by row and adding each value to a variable.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Classes are used to store related methods and variables. 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Matrices can store references to objects.  This enables each spot in the matrices to house more than just a single value.  Each spot can house multiple variables and methods all of which would be contained in a class.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using an array/matrix as an instance variable, the type should only appear in front of the name once.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int[][] mat;  //instance variable</a:t>
            </a:r>
            <a:endParaRPr lang="en-US" sz="1600" smtClean="0"/>
          </a:p>
          <a:p>
            <a:pPr eaLnBrk="1" hangingPunct="1"/>
            <a:r>
              <a:rPr lang="en-US" sz="1600" smtClean="0"/>
              <a:t>This line is the only line that should contain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int[][]</a:t>
            </a:r>
            <a:r>
              <a:rPr lang="en-US" sz="1600" smtClean="0"/>
              <a:t> in front of the word mat.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constructor instantiates mat, but does not redefine mat.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using an array/matrix as an instance variable, the type should only appear in front of the name once.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Dog[][] mat;  //instance variable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This line is the only line that should contain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Dog[][]</a:t>
            </a:r>
            <a:r>
              <a:rPr lang="en-US" sz="1600" smtClean="0"/>
              <a:t> in front of the word mat.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constructor instantiates a matrix and points mat at that matrix, but does not redefine mat.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//constructor code</a:t>
            </a:r>
          </a:p>
          <a:p>
            <a:pPr eaLnBrk="1" hangingPunct="1"/>
            <a:r>
              <a:rPr lang="en-US" sz="1600" smtClean="0"/>
              <a:t>mat = new Dog[ r ] [ c ];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Each spot in an matrix stores the location/address of an array. 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stores the location / address of a one-dimensional array.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Each spot in an matrix stores the location/address of an array. 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stores the location / address of a one-dimensional array.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A119-F450-4D23-AC19-F5CAB9A7F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C09-F711-4C26-9143-E428B930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9991-87AD-4B8E-8C6A-CB74262F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2D48-8A97-4C31-B4F9-8223A31F4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BA568-9FF3-4700-AAA3-D37E64387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48D4-62AC-4C3F-A438-D44F58CDB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D1E7-E4E5-4FB7-9A42-8F26AE3CA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D45B5-0594-47F3-98B7-5204C30AB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CF2E8-AB70-4684-A395-F82E82115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EB3E3-4E03-40FA-8FAF-1365EA879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17B6-2C62-40CD-B1F5-485D1190D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C8B413CF-57AD-45E6-AF51-43EB7F56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MATRICES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914400" y="1676400"/>
            <a:ext cx="78486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		</a:t>
            </a:r>
          </a:p>
          <a:p>
            <a:r>
              <a:rPr lang="en-US" b="1"/>
              <a:t>int[][] mat = {{5,7,9,2,1,9},</a:t>
            </a:r>
          </a:p>
          <a:p>
            <a:r>
              <a:rPr lang="en-US" b="1"/>
              <a:t>			{5,3,4},</a:t>
            </a:r>
          </a:p>
          <a:p>
            <a:r>
              <a:rPr lang="en-US" b="1"/>
              <a:t>			{3,7,0,8,9}};</a:t>
            </a:r>
          </a:p>
          <a:p>
            <a:r>
              <a:rPr lang="en-US" b="1"/>
              <a:t>					</a:t>
            </a:r>
          </a:p>
          <a:p>
            <a:r>
              <a:rPr lang="en-US" b="1"/>
              <a:t>out.println(mat[2][1]);		</a:t>
            </a:r>
            <a:endParaRPr lang="en-US" b="1">
              <a:solidFill>
                <a:srgbClr val="3333CC"/>
              </a:solidFill>
            </a:endParaRPr>
          </a:p>
          <a:p>
            <a:r>
              <a:rPr lang="en-US" b="1"/>
              <a:t>out.println(mat[1][2]);		</a:t>
            </a:r>
            <a:endParaRPr lang="en-US" b="1">
              <a:solidFill>
                <a:schemeClr val="accent2"/>
              </a:solidFill>
            </a:endParaRPr>
          </a:p>
          <a:p>
            <a:r>
              <a:rPr lang="en-US" b="1"/>
              <a:t>out.println(mat[0][3]);</a:t>
            </a:r>
          </a:p>
          <a:p>
            <a:r>
              <a:rPr lang="en-US" b="1"/>
              <a:t>out.println(mat[2][4]);	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70104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 b="1"/>
              <a:t>7</a:t>
            </a:r>
            <a:br>
              <a:rPr lang="en-US" sz="3200" b="1"/>
            </a:br>
            <a:r>
              <a:rPr lang="en-US" sz="3200" b="1"/>
              <a:t>4</a:t>
            </a:r>
            <a:br>
              <a:rPr lang="en-US" sz="3200" b="1"/>
            </a:br>
            <a:r>
              <a:rPr lang="en-US" sz="3200" b="1"/>
              <a:t>2</a:t>
            </a:r>
            <a:br>
              <a:rPr lang="en-US" sz="3200" b="1"/>
            </a:br>
            <a:r>
              <a:rPr lang="en-US" sz="3200" b="1"/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		</a:t>
            </a:r>
          </a:p>
          <a:p>
            <a:r>
              <a:rPr lang="en-US" b="1"/>
              <a:t>int[][] mat = {{5,7,9,2,1,9},</a:t>
            </a:r>
          </a:p>
          <a:p>
            <a:r>
              <a:rPr lang="en-US" b="1"/>
              <a:t>			{5,3,4},</a:t>
            </a:r>
          </a:p>
          <a:p>
            <a:r>
              <a:rPr lang="en-US" b="1"/>
              <a:t>			{3,7,0,8,9}};</a:t>
            </a:r>
          </a:p>
          <a:p>
            <a:r>
              <a:rPr lang="en-US" b="1"/>
              <a:t>					</a:t>
            </a:r>
          </a:p>
          <a:p>
            <a:r>
              <a:rPr lang="en-US" b="1"/>
              <a:t>out.println(mat[7/4][0]);		</a:t>
            </a:r>
            <a:endParaRPr lang="en-US" b="1">
              <a:solidFill>
                <a:srgbClr val="3333CC"/>
              </a:solidFill>
            </a:endParaRPr>
          </a:p>
          <a:p>
            <a:r>
              <a:rPr lang="en-US" b="1"/>
              <a:t>out.println(mat[1*2][2]);		</a:t>
            </a:r>
            <a:endParaRPr lang="en-US" b="1">
              <a:solidFill>
                <a:schemeClr val="accent2"/>
              </a:solidFill>
            </a:endParaRPr>
          </a:p>
          <a:p>
            <a:r>
              <a:rPr lang="en-US" b="1"/>
              <a:t>out.println(mat.length);</a:t>
            </a:r>
          </a:p>
          <a:p>
            <a:r>
              <a:rPr lang="en-US" b="1"/>
              <a:t>out.println(mat[0].length);	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70104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 b="1"/>
              <a:t>5</a:t>
            </a:r>
            <a:br>
              <a:rPr lang="en-US" sz="3200" b="1"/>
            </a:br>
            <a:r>
              <a:rPr lang="en-US" sz="3200" b="1"/>
              <a:t>0</a:t>
            </a:r>
            <a:br>
              <a:rPr lang="en-US" sz="3200" b="1"/>
            </a:br>
            <a:r>
              <a:rPr lang="en-US" sz="3200" b="1"/>
              <a:t>3</a:t>
            </a:r>
            <a:br>
              <a:rPr lang="en-US" sz="3200" b="1"/>
            </a:br>
            <a:r>
              <a:rPr lang="en-US" sz="3200" b="1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Setting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graphicFrame>
        <p:nvGraphicFramePr>
          <p:cNvPr id="276483" name="Group 3"/>
          <p:cNvGraphicFramePr>
            <a:graphicFrameLocks noGrp="1"/>
          </p:cNvGraphicFramePr>
          <p:nvPr/>
        </p:nvGraphicFramePr>
        <p:xfrm>
          <a:off x="6248400" y="3886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447800" y="2514600"/>
            <a:ext cx="51911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int[][] mat = new int[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 b="1"/>
              <a:t>][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 b="1"/>
              <a:t>];</a:t>
            </a:r>
          </a:p>
          <a:p>
            <a:r>
              <a:rPr lang="en-US" b="1"/>
              <a:t>mat[</a:t>
            </a:r>
            <a:r>
              <a:rPr lang="en-US" b="1">
                <a:solidFill>
                  <a:srgbClr val="008000"/>
                </a:solidFill>
              </a:rPr>
              <a:t>0</a:t>
            </a:r>
            <a:r>
              <a:rPr lang="en-US" b="1"/>
              <a:t>][</a:t>
            </a:r>
            <a:r>
              <a:rPr lang="en-US" b="1">
                <a:solidFill>
                  <a:srgbClr val="000066"/>
                </a:solidFill>
              </a:rPr>
              <a:t>1</a:t>
            </a:r>
            <a:r>
              <a:rPr lang="en-US" b="1"/>
              <a:t>]=2;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76495" name="Group 15"/>
          <p:cNvGraphicFramePr>
            <a:graphicFrameLocks noGrp="1"/>
          </p:cNvGraphicFramePr>
          <p:nvPr/>
        </p:nvGraphicFramePr>
        <p:xfrm>
          <a:off x="6232525" y="4648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505" name="Group 25"/>
          <p:cNvGraphicFramePr>
            <a:graphicFrameLocks noGrp="1"/>
          </p:cNvGraphicFramePr>
          <p:nvPr/>
        </p:nvGraphicFramePr>
        <p:xfrm>
          <a:off x="6232525" y="5410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515" name="Group 35"/>
          <p:cNvGraphicFramePr>
            <a:graphicFrameLocks noGrp="1"/>
          </p:cNvGraphicFramePr>
          <p:nvPr/>
        </p:nvGraphicFramePr>
        <p:xfrm>
          <a:off x="4860925" y="38862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0" name="Line 45"/>
          <p:cNvSpPr>
            <a:spLocks noChangeShapeType="1"/>
          </p:cNvSpPr>
          <p:nvPr/>
        </p:nvSpPr>
        <p:spPr bwMode="auto">
          <a:xfrm>
            <a:off x="5318125" y="41910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/>
        </p:nvSpPr>
        <p:spPr bwMode="auto">
          <a:xfrm>
            <a:off x="5318125" y="49530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47"/>
          <p:cNvSpPr>
            <a:spLocks noChangeShapeType="1"/>
          </p:cNvSpPr>
          <p:nvPr/>
        </p:nvSpPr>
        <p:spPr bwMode="auto">
          <a:xfrm>
            <a:off x="5318125" y="5638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4403725" y="39624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0</a:t>
            </a:r>
            <a:r>
              <a:rPr lang="en-US" sz="2400" b="1">
                <a:solidFill>
                  <a:srgbClr val="FF0000"/>
                </a:solidFill>
              </a:rPr>
              <a:t/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>
                <a:solidFill>
                  <a:srgbClr val="FF0000"/>
                </a:solidFill>
              </a:rPr>
              <a:t>    2</a:t>
            </a:r>
            <a:endParaRPr lang="en-US" sz="2400" b="1"/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1219200" y="4038600"/>
            <a:ext cx="1447800" cy="9588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Which</a:t>
            </a:r>
            <a:br>
              <a:rPr lang="en-US" b="1">
                <a:solidFill>
                  <a:srgbClr val="008000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array?</a:t>
            </a:r>
          </a:p>
        </p:txBody>
      </p:sp>
      <p:sp>
        <p:nvSpPr>
          <p:cNvPr id="31795" name="Line 50"/>
          <p:cNvSpPr>
            <a:spLocks noChangeShapeType="1"/>
          </p:cNvSpPr>
          <p:nvPr/>
        </p:nvSpPr>
        <p:spPr bwMode="auto">
          <a:xfrm flipV="1">
            <a:off x="2362200" y="3429000"/>
            <a:ext cx="15240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2819400" y="5181600"/>
            <a:ext cx="1447800" cy="95885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Which</a:t>
            </a:r>
            <a:br>
              <a:rPr lang="en-US" b="1">
                <a:solidFill>
                  <a:srgbClr val="000066"/>
                </a:solidFill>
              </a:rPr>
            </a:br>
            <a:r>
              <a:rPr lang="en-US" b="1">
                <a:solidFill>
                  <a:srgbClr val="000066"/>
                </a:solidFill>
              </a:rPr>
              <a:t>spot?</a:t>
            </a:r>
          </a:p>
        </p:txBody>
      </p:sp>
      <p:sp>
        <p:nvSpPr>
          <p:cNvPr id="31797" name="Line 52"/>
          <p:cNvSpPr>
            <a:spLocks noChangeShapeType="1"/>
          </p:cNvSpPr>
          <p:nvPr/>
        </p:nvSpPr>
        <p:spPr bwMode="auto">
          <a:xfrm flipH="1" flipV="1">
            <a:off x="3048000" y="3429000"/>
            <a:ext cx="228600" cy="17526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6400800" y="33528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0       </a:t>
            </a:r>
            <a:r>
              <a:rPr lang="en-US" sz="2000" b="1">
                <a:solidFill>
                  <a:srgbClr val="000066"/>
                </a:solidFill>
              </a:rPr>
              <a:t>1</a:t>
            </a:r>
            <a:r>
              <a:rPr lang="en-US" sz="2000" b="1">
                <a:solidFill>
                  <a:srgbClr val="FF0000"/>
                </a:solidFill>
              </a:rPr>
              <a:t>       2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1066800" y="2286000"/>
          <a:ext cx="4267200" cy="2773999"/>
        </p:xfrm>
        <a:graphic>
          <a:graphicData uri="http://schemas.openxmlformats.org/drawingml/2006/table">
            <a:tbl>
              <a:tblPr/>
              <a:tblGrid>
                <a:gridCol w="854075"/>
                <a:gridCol w="852488"/>
                <a:gridCol w="854075"/>
                <a:gridCol w="852487"/>
                <a:gridCol w="85407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5562600" y="2209800"/>
            <a:ext cx="3048000" cy="1801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mat[2][2]=7;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mat[0][3]=5;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mat[4][1]=3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295400" y="1752600"/>
            <a:ext cx="556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0      1      2      3     4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304800" y="2133600"/>
            <a:ext cx="685800" cy="297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0     1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2      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3     4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matrixsetone.java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matrixsettwo.java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9050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Nested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8415338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3000" b="1">
                <a:solidFill>
                  <a:srgbClr val="009900"/>
                </a:solidFill>
              </a:rPr>
              <a:t>//start</a:t>
            </a:r>
            <a:r>
              <a:rPr lang="en-US" sz="3000" b="1"/>
              <a:t>        </a:t>
            </a:r>
            <a:r>
              <a:rPr lang="en-US" sz="3000" b="1">
                <a:solidFill>
                  <a:srgbClr val="A50021"/>
                </a:solidFill>
              </a:rPr>
              <a:t>//stop        </a:t>
            </a:r>
            <a:r>
              <a:rPr lang="en-US" sz="3000" b="1">
                <a:solidFill>
                  <a:srgbClr val="0000FF"/>
                </a:solidFill>
              </a:rPr>
              <a:t>//increment</a:t>
            </a:r>
            <a:endParaRPr lang="en-US" sz="3000" b="1">
              <a:solidFill>
                <a:srgbClr val="A50021"/>
              </a:solidFill>
            </a:endParaRPr>
          </a:p>
          <a:p>
            <a:pPr eaLnBrk="0" hangingPunct="0"/>
            <a:r>
              <a:rPr lang="en-US" sz="3000" b="1"/>
              <a:t>for(outer=1;  	outer&lt;=2; 	outer++)</a:t>
            </a:r>
          </a:p>
          <a:p>
            <a:pPr eaLnBrk="0" hangingPunct="0"/>
            <a:r>
              <a:rPr lang="en-US" sz="3000" b="1"/>
              <a:t>{</a:t>
            </a:r>
          </a:p>
          <a:p>
            <a:pPr eaLnBrk="0" hangingPunct="0"/>
            <a:endParaRPr lang="en-US" sz="3000" b="1"/>
          </a:p>
          <a:p>
            <a:pPr eaLnBrk="0" hangingPunct="0"/>
            <a:endParaRPr lang="en-US" sz="3000" b="1"/>
          </a:p>
          <a:p>
            <a:pPr eaLnBrk="0" hangingPunct="0"/>
            <a:endParaRPr lang="en-US" sz="3000" b="1"/>
          </a:p>
          <a:p>
            <a:pPr eaLnBrk="0" hangingPunct="0"/>
            <a:endParaRPr lang="en-US" sz="3000" b="1"/>
          </a:p>
          <a:p>
            <a:pPr eaLnBrk="0" hangingPunct="0"/>
            <a:r>
              <a:rPr lang="en-US" sz="3000" b="1"/>
              <a:t>}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6934200" y="4419600"/>
            <a:ext cx="2057400" cy="1262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2200" b="1"/>
              <a:t>1 1</a:t>
            </a:r>
          </a:p>
          <a:p>
            <a:pPr eaLnBrk="0" hangingPunct="0"/>
            <a:r>
              <a:rPr lang="en-US" sz="2200" b="1"/>
              <a:t>1 2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86106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           </a:t>
            </a:r>
            <a:r>
              <a:rPr lang="en-US" sz="3200" b="1">
                <a:solidFill>
                  <a:srgbClr val="009900"/>
                </a:solidFill>
              </a:rPr>
              <a:t>//start</a:t>
            </a:r>
            <a:r>
              <a:rPr lang="en-US" sz="3200" b="1"/>
              <a:t>        </a:t>
            </a:r>
            <a:r>
              <a:rPr lang="en-US" sz="3200" b="1">
                <a:solidFill>
                  <a:srgbClr val="A50021"/>
                </a:solidFill>
              </a:rPr>
              <a:t>//stop     </a:t>
            </a:r>
            <a:r>
              <a:rPr lang="en-US" sz="3200" b="1">
                <a:solidFill>
                  <a:srgbClr val="0000FF"/>
                </a:solidFill>
              </a:rPr>
              <a:t>//increment</a:t>
            </a:r>
            <a:endParaRPr lang="en-US" sz="3200" b="1"/>
          </a:p>
          <a:p>
            <a:pPr eaLnBrk="0" hangingPunct="0"/>
            <a:r>
              <a:rPr lang="en-US" sz="3200" b="1"/>
              <a:t>   for(int inner=1;  inner&lt;=2;   inner++)</a:t>
            </a:r>
          </a:p>
          <a:p>
            <a:pPr eaLnBrk="0" hangingPunct="0"/>
            <a:r>
              <a:rPr lang="en-US" sz="3200" b="1"/>
              <a:t>      out.println(outer + " " + inner);</a:t>
            </a:r>
          </a:p>
          <a:p>
            <a:pPr eaLnBrk="0" hangingPunct="0"/>
            <a:r>
              <a:rPr lang="en-US" sz="3200" b="1"/>
              <a:t>   out.println();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6934200" y="4419600"/>
            <a:ext cx="2057400" cy="22669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2200" b="1"/>
              <a:t>1 1</a:t>
            </a:r>
          </a:p>
          <a:p>
            <a:pPr eaLnBrk="0" hangingPunct="0"/>
            <a:r>
              <a:rPr lang="en-US" sz="2200" b="1"/>
              <a:t>1 2</a:t>
            </a:r>
          </a:p>
          <a:p>
            <a:pPr eaLnBrk="0" hangingPunct="0"/>
            <a:endParaRPr lang="en-US" sz="2200" b="1"/>
          </a:p>
          <a:p>
            <a:pPr eaLnBrk="0" hangingPunct="0"/>
            <a:r>
              <a:rPr lang="en-US" sz="2200" b="1"/>
              <a:t>2 1</a:t>
            </a:r>
          </a:p>
          <a:p>
            <a:pPr eaLnBrk="0" hangingPunct="0"/>
            <a:r>
              <a:rPr lang="en-US" sz="2200" b="1"/>
              <a:t>2 2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1371600"/>
            <a:ext cx="2971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int outer=1;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Nested Loops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236548" grpId="0" animBg="1"/>
      <p:bldP spid="236548" grpId="1" animBg="1"/>
      <p:bldP spid="236549" grpId="0"/>
      <p:bldP spid="2365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nestedfor.java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5942013" cy="3970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A two-dimensional array is a </a:t>
            </a:r>
          </a:p>
          <a:p>
            <a:r>
              <a:rPr lang="en-US" b="1"/>
              <a:t>one-dimensional array of </a:t>
            </a:r>
          </a:p>
          <a:p>
            <a:r>
              <a:rPr lang="en-US" b="1"/>
              <a:t>one-dimensional arrays.</a:t>
            </a:r>
          </a:p>
          <a:p>
            <a:endParaRPr lang="en-US" b="1"/>
          </a:p>
          <a:p>
            <a:r>
              <a:rPr lang="en-US" b="1"/>
              <a:t>A spreadsheet is a matrix.</a:t>
            </a:r>
          </a:p>
          <a:p>
            <a:endParaRPr lang="en-US" b="1"/>
          </a:p>
          <a:p>
            <a:r>
              <a:rPr lang="en-US" b="1"/>
              <a:t>A matrix has rows and columns.</a:t>
            </a:r>
          </a:p>
          <a:p>
            <a:endParaRPr lang="en-US" b="1"/>
          </a:p>
          <a:p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352800" y="33528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0       1       2</a:t>
            </a:r>
            <a:endParaRPr lang="en-US" sz="2000" b="1"/>
          </a:p>
        </p:txBody>
      </p:sp>
      <p:graphicFrame>
        <p:nvGraphicFramePr>
          <p:cNvPr id="228356" name="Group 4"/>
          <p:cNvGraphicFramePr>
            <a:graphicFrameLocks noGrp="1"/>
          </p:cNvGraphicFramePr>
          <p:nvPr/>
        </p:nvGraphicFramePr>
        <p:xfrm>
          <a:off x="3216275" y="3810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1524000" y="2590800"/>
            <a:ext cx="51911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int[][] mat = new int[</a:t>
            </a:r>
            <a:r>
              <a:rPr lang="en-US" b="1">
                <a:solidFill>
                  <a:srgbClr val="008000"/>
                </a:solidFill>
              </a:rPr>
              <a:t>3</a:t>
            </a:r>
            <a:r>
              <a:rPr lang="en-US" b="1"/>
              <a:t>][</a:t>
            </a:r>
            <a:r>
              <a:rPr lang="en-US" b="1">
                <a:solidFill>
                  <a:schemeClr val="accent2"/>
                </a:solidFill>
              </a:rPr>
              <a:t>3</a:t>
            </a:r>
            <a:r>
              <a:rPr lang="en-US" b="1"/>
              <a:t>];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28368" name="Group 16"/>
          <p:cNvGraphicFramePr>
            <a:graphicFrameLocks noGrp="1"/>
          </p:cNvGraphicFramePr>
          <p:nvPr/>
        </p:nvGraphicFramePr>
        <p:xfrm>
          <a:off x="3200400" y="4572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378" name="Group 26"/>
          <p:cNvGraphicFramePr>
            <a:graphicFrameLocks noGrp="1"/>
          </p:cNvGraphicFramePr>
          <p:nvPr/>
        </p:nvGraphicFramePr>
        <p:xfrm>
          <a:off x="3200400" y="5334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388" name="Group 36"/>
          <p:cNvGraphicFramePr>
            <a:graphicFrameLocks noGrp="1"/>
          </p:cNvGraphicFramePr>
          <p:nvPr/>
        </p:nvGraphicFramePr>
        <p:xfrm>
          <a:off x="1828800" y="38100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2286000" y="4114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2286000" y="4876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>
            <a:off x="2286000" y="5562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86" name="Text Box 49"/>
          <p:cNvSpPr txBox="1">
            <a:spLocks noChangeArrowheads="1"/>
          </p:cNvSpPr>
          <p:nvPr/>
        </p:nvSpPr>
        <p:spPr bwMode="auto">
          <a:xfrm>
            <a:off x="1371600" y="38862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>
                <a:solidFill>
                  <a:srgbClr val="FF0000"/>
                </a:solidFill>
              </a:rPr>
              <a:t>    2</a:t>
            </a:r>
            <a:endParaRPr lang="en-US" sz="2400" b="1"/>
          </a:p>
        </p:txBody>
      </p:sp>
      <p:sp>
        <p:nvSpPr>
          <p:cNvPr id="39987" name="Text Box 50"/>
          <p:cNvSpPr txBox="1">
            <a:spLocks noChangeArrowheads="1"/>
          </p:cNvSpPr>
          <p:nvPr/>
        </p:nvSpPr>
        <p:spPr bwMode="auto">
          <a:xfrm>
            <a:off x="5638800" y="3581400"/>
            <a:ext cx="1219200" cy="9588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# of arrays</a:t>
            </a:r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 flipV="1">
            <a:off x="5715000" y="3048000"/>
            <a:ext cx="15240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89" name="Text Box 53"/>
          <p:cNvSpPr txBox="1">
            <a:spLocks noChangeArrowheads="1"/>
          </p:cNvSpPr>
          <p:nvPr/>
        </p:nvSpPr>
        <p:spPr bwMode="auto">
          <a:xfrm>
            <a:off x="7239000" y="3581400"/>
            <a:ext cx="1219200" cy="1385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</a:rPr>
              <a:t>size of each array</a:t>
            </a:r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 flipH="1" flipV="1">
            <a:off x="6324600" y="3124200"/>
            <a:ext cx="1143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524000"/>
            <a:ext cx="8239125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 b="1"/>
              <a:t>int[][] mat = {{5,7},{5,3,4,6},{0,8,9}};</a:t>
            </a:r>
          </a:p>
          <a:p>
            <a:endParaRPr lang="en-US" sz="3100" b="1"/>
          </a:p>
          <a:p>
            <a:r>
              <a:rPr lang="en-US" sz="3100" b="1"/>
              <a:t>out.println(Arrays.toString(mat[0]));</a:t>
            </a:r>
            <a:endParaRPr lang="en-US" sz="3100" b="1">
              <a:solidFill>
                <a:srgbClr val="000066"/>
              </a:solidFill>
            </a:endParaRPr>
          </a:p>
          <a:p>
            <a:endParaRPr lang="en-US" sz="3100" b="1"/>
          </a:p>
          <a:p>
            <a:r>
              <a:rPr lang="en-US" sz="3100" b="1"/>
              <a:t>out.println(Arrays.toString(mat[1]));</a:t>
            </a:r>
            <a:endParaRPr lang="en-US" sz="3100" b="1">
              <a:solidFill>
                <a:srgbClr val="000066"/>
              </a:solidFill>
            </a:endParaRPr>
          </a:p>
          <a:p>
            <a:endParaRPr lang="en-US" sz="3100" b="1">
              <a:solidFill>
                <a:srgbClr val="000066"/>
              </a:solidFill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62000" y="4495800"/>
            <a:ext cx="55626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r>
              <a:rPr lang="en-US" b="1"/>
              <a:t>[5, 7]</a:t>
            </a:r>
          </a:p>
          <a:p>
            <a:r>
              <a:rPr lang="en-US" b="1"/>
              <a:t>[5, 3, 4, 6]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990600" y="1524000"/>
            <a:ext cx="6805613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 b="1">
                <a:solidFill>
                  <a:srgbClr val="000066"/>
                </a:solidFill>
              </a:rPr>
              <a:t>int[] nums = {1,2,3,4,5,6,7};</a:t>
            </a:r>
            <a:r>
              <a:rPr lang="en-US" sz="3100" b="1"/>
              <a:t> </a:t>
            </a:r>
            <a:endParaRPr lang="en-US" sz="3100" b="1">
              <a:solidFill>
                <a:srgbClr val="000066"/>
              </a:solidFill>
            </a:endParaRPr>
          </a:p>
          <a:p>
            <a:r>
              <a:rPr lang="en-US" sz="3100" b="1">
                <a:solidFill>
                  <a:srgbClr val="000066"/>
                </a:solidFill>
              </a:rPr>
              <a:t>for(int r=0; r&lt;nums.length; r++)</a:t>
            </a:r>
          </a:p>
          <a:p>
            <a:r>
              <a:rPr lang="en-US" sz="3100" b="1">
                <a:solidFill>
                  <a:srgbClr val="000066"/>
                </a:solidFill>
              </a:rPr>
              <a:t>{</a:t>
            </a:r>
          </a:p>
          <a:p>
            <a:r>
              <a:rPr lang="en-US" sz="3100" b="1">
                <a:solidFill>
                  <a:srgbClr val="000066"/>
                </a:solidFill>
              </a:rPr>
              <a:t>     out.println(nums[r]);   	</a:t>
            </a:r>
          </a:p>
          <a:p>
            <a:r>
              <a:rPr lang="en-US" sz="3100" b="1">
                <a:solidFill>
                  <a:srgbClr val="000066"/>
                </a:solidFill>
              </a:rPr>
              <a:t>}</a:t>
            </a:r>
          </a:p>
          <a:p>
            <a:endParaRPr lang="en-US" sz="3100" b="1">
              <a:solidFill>
                <a:srgbClr val="000066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010400" y="2895600"/>
            <a:ext cx="1905000" cy="37925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000" b="1"/>
              <a:t>1</a:t>
            </a:r>
            <a:br>
              <a:rPr lang="en-US" sz="3000" b="1"/>
            </a:br>
            <a:r>
              <a:rPr lang="en-US" sz="3000" b="1"/>
              <a:t>2</a:t>
            </a:r>
            <a:br>
              <a:rPr lang="en-US" sz="3000" b="1"/>
            </a:br>
            <a:r>
              <a:rPr lang="en-US" sz="3000" b="1"/>
              <a:t>3</a:t>
            </a:r>
            <a:br>
              <a:rPr lang="en-US" sz="3000" b="1"/>
            </a:br>
            <a:r>
              <a:rPr lang="en-US" sz="3000" b="1"/>
              <a:t>4</a:t>
            </a:r>
            <a:br>
              <a:rPr lang="en-US" sz="3000" b="1"/>
            </a:br>
            <a:r>
              <a:rPr lang="en-US" sz="3000" b="1"/>
              <a:t>5</a:t>
            </a:r>
            <a:br>
              <a:rPr lang="en-US" sz="3000" b="1"/>
            </a:br>
            <a:r>
              <a:rPr lang="en-US" sz="3000" b="1"/>
              <a:t>6</a:t>
            </a:r>
            <a:br>
              <a:rPr lang="en-US" sz="3000" b="1"/>
            </a:br>
            <a:r>
              <a:rPr lang="en-US" sz="3000" b="1"/>
              <a:t>7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066800" y="4495800"/>
            <a:ext cx="49530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length returns the # of </a:t>
            </a:r>
          </a:p>
          <a:p>
            <a:r>
              <a:rPr lang="en-US" sz="2400" b="1">
                <a:solidFill>
                  <a:schemeClr val="accent2"/>
                </a:solidFill>
              </a:rPr>
              <a:t>elements/items/spots in the array!!!</a:t>
            </a:r>
            <a:endParaRPr lang="en-US" sz="2400" b="1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80010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b="1"/>
          </a:p>
          <a:p>
            <a:r>
              <a:rPr lang="en-US" b="1"/>
              <a:t>for(int r=0; r&lt;mat.length; r++)</a:t>
            </a:r>
          </a:p>
          <a:p>
            <a:r>
              <a:rPr lang="en-US" b="1"/>
              <a:t>{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}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71600" y="3124200"/>
            <a:ext cx="7010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for(int c=0; c&lt;mat[1].length; c++)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 out.print(mat[1][c]);</a:t>
            </a:r>
          </a:p>
          <a:p>
            <a:r>
              <a:rPr lang="en-US" b="1"/>
              <a:t>}</a:t>
            </a:r>
          </a:p>
          <a:p>
            <a:r>
              <a:rPr lang="en-US" b="1"/>
              <a:t>out.println();</a:t>
            </a:r>
            <a:endParaRPr 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6400800" y="43434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5 3 4 6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838200" y="1600200"/>
            <a:ext cx="75438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7010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for(int c=0; c&lt;mat[r].length; c++)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 out.print(mat[r][c]);</a:t>
            </a:r>
          </a:p>
          <a:p>
            <a:r>
              <a:rPr lang="en-US" b="1"/>
              <a:t>}</a:t>
            </a:r>
          </a:p>
          <a:p>
            <a:r>
              <a:rPr lang="en-US" b="1"/>
              <a:t>out.println();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400800" y="43434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5 7</a:t>
            </a:r>
            <a:br>
              <a:rPr lang="en-US" sz="3200" b="1"/>
            </a:br>
            <a:r>
              <a:rPr lang="en-US" sz="3200" b="1"/>
              <a:t>5 3 4 6</a:t>
            </a:r>
            <a:br>
              <a:rPr lang="en-US" sz="3200" b="1"/>
            </a:br>
            <a:r>
              <a:rPr lang="en-US" sz="3200" b="1"/>
              <a:t>0 8 9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/>
      <p:bldP spid="226308" grpId="0"/>
      <p:bldP spid="226308" grpId="1"/>
      <p:bldP spid="226309" grpId="0" animBg="1"/>
      <p:bldP spid="226311" grpId="0"/>
      <p:bldP spid="2263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7543800" cy="5048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endParaRPr lang="en-US" b="1"/>
          </a:p>
          <a:p>
            <a:r>
              <a:rPr lang="en-US" b="1"/>
              <a:t>for( int[] row : mat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num : row 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System.out.print( num + " ");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   System.out.println();</a:t>
            </a:r>
          </a:p>
          <a:p>
            <a:r>
              <a:rPr lang="en-US" b="1"/>
              <a:t>}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934200" y="44958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5 7</a:t>
            </a:r>
            <a:br>
              <a:rPr lang="en-US" sz="3200" b="1"/>
            </a:br>
            <a:r>
              <a:rPr lang="en-US" sz="3200" b="1"/>
              <a:t>5 3 4 6</a:t>
            </a:r>
            <a:br>
              <a:rPr lang="en-US" sz="3200" b="1"/>
            </a:br>
            <a:r>
              <a:rPr lang="en-US" sz="3200" b="1"/>
              <a:t>0 8 9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matrixoutone.java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matrixouthree.java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matrixoutfour.java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Searching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382000" cy="483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r>
              <a:rPr lang="en-US" b="1"/>
              <a:t>int count = 0;</a:t>
            </a:r>
          </a:p>
          <a:p>
            <a:r>
              <a:rPr lang="en-US" b="1"/>
              <a:t>for( int r = 0; r &lt; mat.length; r++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 c = 0; c &lt; mat[r].length;  c++)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if( mat[r][c] == 5 )</a:t>
            </a:r>
          </a:p>
          <a:p>
            <a:r>
              <a:rPr lang="en-US" b="1"/>
              <a:t>        count++;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}</a:t>
            </a:r>
          </a:p>
          <a:p>
            <a:r>
              <a:rPr lang="en-US" b="1"/>
              <a:t>System.out.println("5 count = "  + count);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867400" y="4114800"/>
            <a:ext cx="2819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count = 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752600" y="44196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    1    2     3    4    5    6	 7     8    9</a:t>
            </a:r>
            <a:r>
              <a:rPr lang="en-US" b="1"/>
              <a:t> 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96875" y="51054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nums</a:t>
            </a:r>
          </a:p>
        </p:txBody>
      </p:sp>
      <p:graphicFrame>
        <p:nvGraphicFramePr>
          <p:cNvPr id="208901" name="Group 5"/>
          <p:cNvGraphicFramePr>
            <a:graphicFrameLocks noGrp="1"/>
          </p:cNvGraphicFramePr>
          <p:nvPr/>
        </p:nvGraphicFramePr>
        <p:xfrm>
          <a:off x="1616075" y="51054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1603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 smtClean="0"/>
              <a:t>aplus</a:t>
            </a:r>
            <a:r>
              <a:rPr lang="en-US" b="1" dirty="0" smtClean="0"/>
              <a:t>  =   </a:t>
            </a: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dirty="0"/>
              <a:t>];</a:t>
            </a:r>
            <a:endParaRPr lang="en-US" sz="2000" b="1" dirty="0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990600" y="1828800"/>
            <a:ext cx="7391400" cy="1385888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An array is a group of items all of the same type which are accessed through a single identifier.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382000" cy="483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r>
              <a:rPr lang="en-US" b="1"/>
              <a:t>int count = 0;</a:t>
            </a:r>
          </a:p>
          <a:p>
            <a:r>
              <a:rPr lang="en-US" b="1"/>
              <a:t>for( int[] row : mat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num : row 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if( num == 5 )</a:t>
            </a:r>
          </a:p>
          <a:p>
            <a:r>
              <a:rPr lang="en-US" b="1"/>
              <a:t>        count++;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}</a:t>
            </a:r>
          </a:p>
          <a:p>
            <a:r>
              <a:rPr lang="en-US" b="1"/>
              <a:t>System.out.println("5 count = "  + count);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715000" y="3124200"/>
            <a:ext cx="2819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count = 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matrixsearch.java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382000" cy="4400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r>
              <a:rPr lang="en-US" b="1"/>
              <a:t>int sum = 0;</a:t>
            </a:r>
          </a:p>
          <a:p>
            <a:r>
              <a:rPr lang="en-US" b="1"/>
              <a:t>for( int[] row : mat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num : row 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sum += num;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}</a:t>
            </a:r>
          </a:p>
          <a:p>
            <a:r>
              <a:rPr lang="en-US" b="1"/>
              <a:t>System.out.println( sum 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715000" y="3124200"/>
            <a:ext cx="2819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47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matrixsum.java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WordArt 8"/>
          <p:cNvSpPr>
            <a:spLocks noChangeArrowheads="1" noChangeShapeType="1" noTextEdit="1"/>
          </p:cNvSpPr>
          <p:nvPr/>
        </p:nvSpPr>
        <p:spPr bwMode="auto">
          <a:xfrm>
            <a:off x="5410200" y="304800"/>
            <a:ext cx="28956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Basic</a:t>
            </a:r>
          </a:p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Dog</a:t>
            </a:r>
            <a:b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Class</a:t>
            </a:r>
          </a:p>
        </p:txBody>
      </p:sp>
      <p:sp>
        <p:nvSpPr>
          <p:cNvPr id="54277" name="TextBox 11"/>
          <p:cNvSpPr txBox="1">
            <a:spLocks noChangeArrowheads="1"/>
          </p:cNvSpPr>
          <p:nvPr/>
        </p:nvSpPr>
        <p:spPr bwMode="auto">
          <a:xfrm>
            <a:off x="762000" y="304800"/>
            <a:ext cx="4581525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public class Dog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private int age;</a:t>
            </a:r>
          </a:p>
          <a:p>
            <a:r>
              <a:rPr lang="en-US" sz="1800"/>
              <a:t>  private String name;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Dog( String n, int a )  {</a:t>
            </a:r>
          </a:p>
          <a:p>
            <a:r>
              <a:rPr lang="en-US" sz="1800"/>
              <a:t>    age = a;</a:t>
            </a:r>
          </a:p>
          <a:p>
            <a:r>
              <a:rPr lang="en-US" sz="1800"/>
              <a:t>    name = n;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int getAge()    {</a:t>
            </a:r>
          </a:p>
          <a:p>
            <a:r>
              <a:rPr lang="en-US" sz="1800"/>
              <a:t>    return age;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String getName()    {</a:t>
            </a:r>
          </a:p>
          <a:p>
            <a:r>
              <a:rPr lang="en-US" sz="1800"/>
              <a:t>     return name;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String toString()    {</a:t>
            </a:r>
          </a:p>
          <a:p>
            <a:r>
              <a:rPr lang="en-US" sz="1800"/>
              <a:t>    return "Dog - " + name + " " + age;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581400"/>
            <a:ext cx="273367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TextBox 11"/>
          <p:cNvSpPr txBox="1">
            <a:spLocks noChangeArrowheads="1"/>
          </p:cNvSpPr>
          <p:nvPr/>
        </p:nvSpPr>
        <p:spPr bwMode="auto">
          <a:xfrm>
            <a:off x="304800" y="1752600"/>
            <a:ext cx="7162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Dog[][] herd;</a:t>
            </a:r>
          </a:p>
          <a:p>
            <a:r>
              <a:rPr lang="en-US" sz="3200" dirty="0"/>
              <a:t>herd = new Dog[3][3];</a:t>
            </a:r>
          </a:p>
          <a:p>
            <a:endParaRPr lang="en-US" sz="3200" dirty="0"/>
          </a:p>
          <a:p>
            <a:r>
              <a:rPr lang="en-US" sz="3200" dirty="0"/>
              <a:t>herd[0][0] = new Dog( "</a:t>
            </a:r>
            <a:r>
              <a:rPr lang="en-US" sz="3200" dirty="0" err="1"/>
              <a:t>fred</a:t>
            </a:r>
            <a:r>
              <a:rPr lang="en-US" sz="3200" dirty="0"/>
              <a:t>", 11) ;</a:t>
            </a:r>
          </a:p>
          <a:p>
            <a:r>
              <a:rPr lang="en-US" sz="3200" dirty="0"/>
              <a:t>herd[1][2] = new Dog( "</a:t>
            </a:r>
            <a:r>
              <a:rPr lang="en-US" sz="3200" dirty="0" err="1"/>
              <a:t>ann</a:t>
            </a:r>
            <a:r>
              <a:rPr lang="en-US" sz="3200" dirty="0"/>
              <a:t>", 21) ;</a:t>
            </a:r>
          </a:p>
          <a:p>
            <a:endParaRPr lang="en-US" sz="3200" dirty="0"/>
          </a:p>
          <a:p>
            <a:r>
              <a:rPr lang="en-US" sz="3200" dirty="0" err="1"/>
              <a:t>System.out.println</a:t>
            </a:r>
            <a:r>
              <a:rPr lang="en-US" sz="3200" dirty="0"/>
              <a:t>( herd[2][2] );</a:t>
            </a:r>
          </a:p>
          <a:p>
            <a:r>
              <a:rPr lang="en-US" sz="3200" dirty="0" err="1"/>
              <a:t>System.out.println</a:t>
            </a:r>
            <a:r>
              <a:rPr lang="en-US" sz="3200" dirty="0"/>
              <a:t>( herd[0][0] );</a:t>
            </a:r>
            <a:endParaRPr lang="en-US" dirty="0"/>
          </a:p>
        </p:txBody>
      </p:sp>
      <p:sp>
        <p:nvSpPr>
          <p:cNvPr id="55302" name="Text Box 3"/>
          <p:cNvSpPr txBox="1">
            <a:spLocks noChangeArrowheads="1"/>
          </p:cNvSpPr>
          <p:nvPr/>
        </p:nvSpPr>
        <p:spPr bwMode="auto">
          <a:xfrm>
            <a:off x="5867400" y="1447800"/>
            <a:ext cx="29718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/>
              <a:t>null</a:t>
            </a:r>
            <a:br>
              <a:rPr lang="en-US" sz="3200" dirty="0"/>
            </a:br>
            <a:r>
              <a:rPr lang="en-US" sz="3200" dirty="0"/>
              <a:t>Dog - </a:t>
            </a:r>
            <a:r>
              <a:rPr lang="en-US" sz="3200" dirty="0" err="1"/>
              <a:t>fred</a:t>
            </a:r>
            <a:r>
              <a:rPr lang="en-US" sz="3200" dirty="0"/>
              <a:t>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800600"/>
            <a:ext cx="1981200" cy="170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dog.java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doggies.java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Instance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810500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/>
              <a:t>public class </a:t>
            </a:r>
            <a:r>
              <a:rPr lang="en-US" sz="2400" b="1" dirty="0" err="1"/>
              <a:t>MatrixFun</a:t>
            </a:r>
            <a:endParaRPr lang="en-US" sz="2400" b="1" dirty="0"/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private </a:t>
            </a:r>
            <a:r>
              <a:rPr lang="en-US" sz="2400" b="1" dirty="0" err="1"/>
              <a:t>int</a:t>
            </a:r>
            <a:r>
              <a:rPr lang="en-US" sz="2400" b="1" dirty="0"/>
              <a:t>[][] mat;	</a:t>
            </a:r>
            <a:r>
              <a:rPr lang="en-US" sz="2400" b="1" dirty="0">
                <a:solidFill>
                  <a:srgbClr val="008000"/>
                </a:solidFill>
              </a:rPr>
              <a:t>//instance variable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/>
              <a:t>   public </a:t>
            </a:r>
            <a:r>
              <a:rPr lang="en-US" sz="2400" b="1" dirty="0" err="1"/>
              <a:t>MatrixFun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numRows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numCols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{</a:t>
            </a:r>
          </a:p>
          <a:p>
            <a:r>
              <a:rPr lang="en-US" sz="2400" b="1" dirty="0"/>
              <a:t>      mat=new </a:t>
            </a:r>
            <a:r>
              <a:rPr lang="en-US" sz="2400" b="1" dirty="0" err="1"/>
              <a:t>int</a:t>
            </a:r>
            <a:r>
              <a:rPr lang="en-US" sz="2400" b="1" dirty="0"/>
              <a:t>[</a:t>
            </a:r>
            <a:r>
              <a:rPr lang="en-US" sz="2400" b="1" dirty="0" err="1"/>
              <a:t>numRows</a:t>
            </a:r>
            <a:r>
              <a:rPr lang="en-US" sz="2400" b="1" dirty="0"/>
              <a:t>][</a:t>
            </a:r>
            <a:r>
              <a:rPr lang="en-US" sz="2400" b="1" dirty="0" err="1"/>
              <a:t>numCols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   //other methods not shown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810500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/>
              <a:t>public class Doggies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private Dog[][] mat;	</a:t>
            </a:r>
            <a:r>
              <a:rPr lang="en-US" sz="2400" b="1" dirty="0">
                <a:solidFill>
                  <a:srgbClr val="008000"/>
                </a:solidFill>
              </a:rPr>
              <a:t>//instance variable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/>
              <a:t>   public Doggies(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numRows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numCols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{</a:t>
            </a:r>
          </a:p>
          <a:p>
            <a:r>
              <a:rPr lang="en-US" sz="2400" b="1" dirty="0"/>
              <a:t>      mat=new Dog[</a:t>
            </a:r>
            <a:r>
              <a:rPr lang="en-US" sz="2400" b="1" dirty="0" err="1"/>
              <a:t>numRows</a:t>
            </a:r>
            <a:r>
              <a:rPr lang="en-US" sz="2400" b="1" dirty="0"/>
              <a:t>][</a:t>
            </a:r>
            <a:r>
              <a:rPr lang="en-US" sz="2400" b="1" dirty="0" err="1"/>
              <a:t>numCols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   //other methods not shown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03197"/>
            <a:ext cx="2360160" cy="245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9144000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matrixinstancevars.java</a:t>
            </a:r>
            <a:endParaRPr lang="en-US" sz="48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Extras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4000" cy="2862322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matrixinout.java</a:t>
            </a:r>
            <a:b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matrixtotal.java</a:t>
            </a:r>
            <a:b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matrixfilereader.java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MATRICES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32766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0       1       2</a:t>
            </a:r>
            <a:endParaRPr lang="en-US" sz="2000" b="1"/>
          </a:p>
        </p:txBody>
      </p:sp>
      <p:graphicFrame>
        <p:nvGraphicFramePr>
          <p:cNvPr id="220191" name="Group 31"/>
          <p:cNvGraphicFramePr>
            <a:graphicFrameLocks noGrp="1"/>
          </p:cNvGraphicFramePr>
          <p:nvPr/>
        </p:nvGraphicFramePr>
        <p:xfrm>
          <a:off x="3978275" y="3733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519" name="Text Box 29"/>
          <p:cNvSpPr txBox="1">
            <a:spLocks noChangeArrowheads="1"/>
          </p:cNvSpPr>
          <p:nvPr/>
        </p:nvSpPr>
        <p:spPr bwMode="auto">
          <a:xfrm>
            <a:off x="1295400" y="2667000"/>
            <a:ext cx="625363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[][] </a:t>
            </a:r>
            <a:r>
              <a:rPr lang="en-US" b="1" dirty="0" err="1" smtClean="0"/>
              <a:t>rayORays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en-US" b="1" dirty="0" err="1"/>
              <a:t>int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][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];</a:t>
            </a:r>
          </a:p>
        </p:txBody>
      </p:sp>
      <p:sp>
        <p:nvSpPr>
          <p:cNvPr id="21520" name="Text Box 30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20206" name="Group 46"/>
          <p:cNvGraphicFramePr>
            <a:graphicFrameLocks noGrp="1"/>
          </p:cNvGraphicFramePr>
          <p:nvPr/>
        </p:nvGraphicFramePr>
        <p:xfrm>
          <a:off x="3962400" y="4495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228" name="Group 68"/>
          <p:cNvGraphicFramePr>
            <a:graphicFrameLocks noGrp="1"/>
          </p:cNvGraphicFramePr>
          <p:nvPr/>
        </p:nvGraphicFramePr>
        <p:xfrm>
          <a:off x="3962400" y="5257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306" name="Group 146"/>
          <p:cNvGraphicFramePr>
            <a:graphicFrameLocks noGrp="1"/>
          </p:cNvGraphicFramePr>
          <p:nvPr/>
        </p:nvGraphicFramePr>
        <p:xfrm>
          <a:off x="2590800" y="37338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1" name="Line 147"/>
          <p:cNvSpPr>
            <a:spLocks noChangeShapeType="1"/>
          </p:cNvSpPr>
          <p:nvPr/>
        </p:nvSpPr>
        <p:spPr bwMode="auto">
          <a:xfrm>
            <a:off x="3048000" y="4038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Line 148"/>
          <p:cNvSpPr>
            <a:spLocks noChangeShapeType="1"/>
          </p:cNvSpPr>
          <p:nvPr/>
        </p:nvSpPr>
        <p:spPr bwMode="auto">
          <a:xfrm>
            <a:off x="3048000" y="4800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3" name="Line 149"/>
          <p:cNvSpPr>
            <a:spLocks noChangeShapeType="1"/>
          </p:cNvSpPr>
          <p:nvPr/>
        </p:nvSpPr>
        <p:spPr bwMode="auto">
          <a:xfrm>
            <a:off x="3048000" y="54864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Text Box 150"/>
          <p:cNvSpPr txBox="1">
            <a:spLocks noChangeArrowheads="1"/>
          </p:cNvSpPr>
          <p:nvPr/>
        </p:nvSpPr>
        <p:spPr bwMode="auto">
          <a:xfrm>
            <a:off x="2133600" y="38100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>
                <a:solidFill>
                  <a:srgbClr val="FF0000"/>
                </a:solidFill>
              </a:rPr>
              <a:t>    2</a:t>
            </a:r>
            <a:endParaRPr lang="en-US" sz="2400" b="1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3733800"/>
            <a:ext cx="249619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0       1       </a:t>
            </a:r>
            <a:r>
              <a:rPr lang="en-US" sz="2000" b="1" dirty="0" smtClean="0">
                <a:solidFill>
                  <a:srgbClr val="FF0000"/>
                </a:solidFill>
              </a:rPr>
              <a:t>2        3</a:t>
            </a:r>
            <a:endParaRPr lang="en-US" sz="2000" b="1" dirty="0"/>
          </a:p>
        </p:txBody>
      </p:sp>
      <p:graphicFrame>
        <p:nvGraphicFramePr>
          <p:cNvPr id="220191" name="Group 31"/>
          <p:cNvGraphicFramePr>
            <a:graphicFrameLocks noGrp="1"/>
          </p:cNvGraphicFramePr>
          <p:nvPr/>
        </p:nvGraphicFramePr>
        <p:xfrm>
          <a:off x="3978275" y="4191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519" name="Text Box 29"/>
          <p:cNvSpPr txBox="1">
            <a:spLocks noChangeArrowheads="1"/>
          </p:cNvSpPr>
          <p:nvPr/>
        </p:nvSpPr>
        <p:spPr bwMode="auto">
          <a:xfrm>
            <a:off x="1524000" y="2590800"/>
            <a:ext cx="5328703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[][] mat = {{6, 9, 2},</a:t>
            </a:r>
          </a:p>
          <a:p>
            <a:r>
              <a:rPr lang="en-US" b="1" dirty="0" smtClean="0"/>
              <a:t>			{5, 3, 4, 6}};</a:t>
            </a:r>
          </a:p>
          <a:p>
            <a:endParaRPr lang="en-US" b="1" dirty="0"/>
          </a:p>
        </p:txBody>
      </p:sp>
      <p:sp>
        <p:nvSpPr>
          <p:cNvPr id="21520" name="Text Box 30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20206" name="Group 46"/>
          <p:cNvGraphicFramePr>
            <a:graphicFrameLocks noGrp="1"/>
          </p:cNvGraphicFramePr>
          <p:nvPr/>
        </p:nvGraphicFramePr>
        <p:xfrm>
          <a:off x="3962400" y="5029200"/>
          <a:ext cx="2743200" cy="584200"/>
        </p:xfrm>
        <a:graphic>
          <a:graphicData uri="http://schemas.openxmlformats.org/drawingml/2006/table">
            <a:tbl>
              <a:tblPr/>
              <a:tblGrid>
                <a:gridCol w="684999"/>
                <a:gridCol w="684997"/>
                <a:gridCol w="686602"/>
                <a:gridCol w="68660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306" name="Group 146"/>
          <p:cNvGraphicFramePr>
            <a:graphicFrameLocks noGrp="1"/>
          </p:cNvGraphicFramePr>
          <p:nvPr/>
        </p:nvGraphicFramePr>
        <p:xfrm>
          <a:off x="2590800" y="4191000"/>
          <a:ext cx="914400" cy="14017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1" name="Line 147"/>
          <p:cNvSpPr>
            <a:spLocks noChangeShapeType="1"/>
          </p:cNvSpPr>
          <p:nvPr/>
        </p:nvSpPr>
        <p:spPr bwMode="auto">
          <a:xfrm>
            <a:off x="3048000" y="4495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Line 148"/>
          <p:cNvSpPr>
            <a:spLocks noChangeShapeType="1"/>
          </p:cNvSpPr>
          <p:nvPr/>
        </p:nvSpPr>
        <p:spPr bwMode="auto">
          <a:xfrm>
            <a:off x="3048000" y="5257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Text Box 150"/>
          <p:cNvSpPr txBox="1">
            <a:spLocks noChangeArrowheads="1"/>
          </p:cNvSpPr>
          <p:nvPr/>
        </p:nvSpPr>
        <p:spPr bwMode="auto">
          <a:xfrm>
            <a:off x="2133600" y="4267200"/>
            <a:ext cx="4572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2209800"/>
            <a:ext cx="7315200" cy="3970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String[][] words = new String[4][4];</a:t>
            </a:r>
          </a:p>
          <a:p>
            <a:r>
              <a:rPr lang="en-US" b="1">
                <a:solidFill>
                  <a:srgbClr val="0000CC"/>
                </a:solidFill>
              </a:rPr>
              <a:t>	//words is filled with 16 nulls</a:t>
            </a:r>
          </a:p>
          <a:p>
            <a:endParaRPr lang="en-US" b="1"/>
          </a:p>
          <a:p>
            <a:r>
              <a:rPr lang="en-US" b="1"/>
              <a:t>double[][] dMat = new double[3][3];</a:t>
            </a:r>
          </a:p>
          <a:p>
            <a:r>
              <a:rPr lang="en-US" b="1"/>
              <a:t>	</a:t>
            </a:r>
            <a:r>
              <a:rPr lang="en-US" b="1">
                <a:solidFill>
                  <a:srgbClr val="0000CC"/>
                </a:solidFill>
              </a:rPr>
              <a:t>//dMat is filled with 9 0.0s</a:t>
            </a:r>
          </a:p>
          <a:p>
            <a:endParaRPr lang="en-US" b="1">
              <a:solidFill>
                <a:srgbClr val="0000CC"/>
              </a:solidFill>
            </a:endParaRPr>
          </a:p>
          <a:p>
            <a:r>
              <a:rPr lang="en-US" b="1"/>
              <a:t>int[][] mat = new int[5][5];</a:t>
            </a:r>
          </a:p>
          <a:p>
            <a:r>
              <a:rPr lang="en-US" b="1">
                <a:solidFill>
                  <a:srgbClr val="0000CC"/>
                </a:solidFill>
              </a:rPr>
              <a:t>	//mat is filled with 25 0s</a:t>
            </a:r>
            <a:endParaRPr lang="en-US" b="1"/>
          </a:p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Printing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1753</Words>
  <Application>Microsoft Office PowerPoint</Application>
  <PresentationFormat>On-screen Show (4:3)</PresentationFormat>
  <Paragraphs>579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subject>Matrices</dc:subject>
  <dc:creator>A+ Computer Science</dc:creator>
  <cp:keywords>www.apluscompsci.com</cp:keywords>
  <dc:description>Matrices_x000d_
©A+ Computer Science_x000d_
www.apluscompsci.com</dc:description>
  <cp:lastModifiedBy>jrr</cp:lastModifiedBy>
  <cp:revision>326</cp:revision>
  <dcterms:created xsi:type="dcterms:W3CDTF">1997-11-19T18:53:48Z</dcterms:created>
  <dcterms:modified xsi:type="dcterms:W3CDTF">2016-08-22T01:21:59Z</dcterms:modified>
  <cp:category>www.apluscompsci.com</cp:category>
</cp:coreProperties>
</file>