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16"/>
  </p:notesMasterIdLst>
  <p:sldIdLst>
    <p:sldId id="256" r:id="rId2"/>
    <p:sldId id="257" r:id="rId3"/>
    <p:sldId id="258" r:id="rId4"/>
    <p:sldId id="262" r:id="rId5"/>
    <p:sldId id="259" r:id="rId6"/>
    <p:sldId id="265" r:id="rId7"/>
    <p:sldId id="267" r:id="rId8"/>
    <p:sldId id="280" r:id="rId9"/>
    <p:sldId id="281" r:id="rId10"/>
    <p:sldId id="279" r:id="rId11"/>
    <p:sldId id="270" r:id="rId12"/>
    <p:sldId id="268" r:id="rId13"/>
    <p:sldId id="269"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24" autoAdjust="0"/>
  </p:normalViewPr>
  <p:slideViewPr>
    <p:cSldViewPr snapToGrid="0">
      <p:cViewPr varScale="1">
        <p:scale>
          <a:sx n="69" d="100"/>
          <a:sy n="69" d="100"/>
        </p:scale>
        <p:origin x="-270"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498581-A8E8-4C0F-A0AD-6873FB79F1ED}" type="datetimeFigureOut">
              <a:rPr lang="en-US" smtClean="0"/>
              <a:t>3/6/2025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721503-1162-4F53-AB93-50DE2F19472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fontAlgn="ctr"/>
            <a:r>
              <a:rPr lang="en-US" sz="1200" b="0" i="0" kern="1200" dirty="0" smtClean="0">
                <a:solidFill>
                  <a:schemeClr val="tx1"/>
                </a:solidFill>
                <a:latin typeface="+mn-lt"/>
                <a:ea typeface="+mn-ea"/>
                <a:cs typeface="+mn-cs"/>
              </a:rPr>
              <a:t>The "Grow, Solve, Optimize" principle refers to a strategic approach where a company first focuses on expanding its market reach and customer base ("Grow"), then identifies and addresses key problems or pain points within its operations ("Solve"), and finally, refines processes and procedures to maximize efficiency and effectiveness ("Optimize") - essentially prioritizing growth, problem-solving, and continuous improvement in a sequential manner. </a:t>
            </a:r>
          </a:p>
          <a:p>
            <a:r>
              <a:rPr lang="en-US" sz="1200" b="0" i="0" kern="1200" dirty="0" smtClean="0">
                <a:solidFill>
                  <a:schemeClr val="tx1"/>
                </a:solidFill>
                <a:latin typeface="+mn-lt"/>
                <a:ea typeface="+mn-ea"/>
                <a:cs typeface="+mn-cs"/>
              </a:rPr>
              <a:t>Key points about the "Grow, Solve, Optimize" principle:</a:t>
            </a:r>
          </a:p>
          <a:p>
            <a:r>
              <a:rPr lang="en-US" sz="1200" b="1" i="0" kern="1200" dirty="0" smtClean="0">
                <a:solidFill>
                  <a:schemeClr val="tx1"/>
                </a:solidFill>
                <a:latin typeface="+mn-lt"/>
                <a:ea typeface="+mn-ea"/>
                <a:cs typeface="+mn-cs"/>
              </a:rPr>
              <a:t>Growth Focus:</a:t>
            </a:r>
            <a:endParaRPr lang="en-US" sz="1200" b="0" i="0" kern="1200" dirty="0" smtClean="0">
              <a:solidFill>
                <a:schemeClr val="tx1"/>
              </a:solidFill>
              <a:latin typeface="+mn-lt"/>
              <a:ea typeface="+mn-ea"/>
              <a:cs typeface="+mn-cs"/>
            </a:endParaRPr>
          </a:p>
          <a:p>
            <a:pPr fontAlgn="ctr"/>
            <a:r>
              <a:rPr lang="en-US" sz="1200" b="0" i="0" kern="1200" dirty="0" smtClean="0">
                <a:solidFill>
                  <a:schemeClr val="tx1"/>
                </a:solidFill>
                <a:latin typeface="+mn-lt"/>
                <a:ea typeface="+mn-ea"/>
                <a:cs typeface="+mn-cs"/>
              </a:rPr>
              <a:t>The initial stage is dedicated to actively acquiring new customers, expanding market share, and increasing overall business volume. </a:t>
            </a:r>
          </a:p>
          <a:p>
            <a:r>
              <a:rPr lang="en-US" sz="1200" b="1" i="0" kern="1200" dirty="0" smtClean="0">
                <a:solidFill>
                  <a:schemeClr val="tx1"/>
                </a:solidFill>
                <a:latin typeface="+mn-lt"/>
                <a:ea typeface="+mn-ea"/>
                <a:cs typeface="+mn-cs"/>
              </a:rPr>
              <a:t>Problem Identification:</a:t>
            </a:r>
            <a:endParaRPr lang="en-US" sz="1200" b="0" i="0" kern="1200" dirty="0" smtClean="0">
              <a:solidFill>
                <a:schemeClr val="tx1"/>
              </a:solidFill>
              <a:latin typeface="+mn-lt"/>
              <a:ea typeface="+mn-ea"/>
              <a:cs typeface="+mn-cs"/>
            </a:endParaRPr>
          </a:p>
          <a:p>
            <a:pPr fontAlgn="ctr"/>
            <a:r>
              <a:rPr lang="en-US" sz="1200" b="0" i="0" kern="1200" dirty="0" smtClean="0">
                <a:solidFill>
                  <a:schemeClr val="tx1"/>
                </a:solidFill>
                <a:latin typeface="+mn-lt"/>
                <a:ea typeface="+mn-ea"/>
                <a:cs typeface="+mn-cs"/>
              </a:rPr>
              <a:t>Once growth is established, the focus shifts to identifying existing inefficiencies, bottlenecks, or areas where improvements can be made within the operations. </a:t>
            </a:r>
          </a:p>
          <a:p>
            <a:r>
              <a:rPr lang="en-US" sz="1200" b="1" i="0" kern="1200" dirty="0" smtClean="0">
                <a:solidFill>
                  <a:schemeClr val="tx1"/>
                </a:solidFill>
                <a:latin typeface="+mn-lt"/>
                <a:ea typeface="+mn-ea"/>
                <a:cs typeface="+mn-cs"/>
              </a:rPr>
              <a:t>Solution Implementation:</a:t>
            </a:r>
            <a:endParaRPr lang="en-US" sz="1200" b="0" i="0" kern="1200" dirty="0" smtClean="0">
              <a:solidFill>
                <a:schemeClr val="tx1"/>
              </a:solidFill>
              <a:latin typeface="+mn-lt"/>
              <a:ea typeface="+mn-ea"/>
              <a:cs typeface="+mn-cs"/>
            </a:endParaRPr>
          </a:p>
          <a:p>
            <a:pPr fontAlgn="ctr"/>
            <a:r>
              <a:rPr lang="en-US" sz="1200" b="0" i="0" kern="1200" dirty="0" smtClean="0">
                <a:solidFill>
                  <a:schemeClr val="tx1"/>
                </a:solidFill>
                <a:latin typeface="+mn-lt"/>
                <a:ea typeface="+mn-ea"/>
                <a:cs typeface="+mn-cs"/>
              </a:rPr>
              <a:t>"Solve" involves developing and implementing solutions to address the identified problems, which could include process changes, technological upgrades, or organizational adjustments. </a:t>
            </a:r>
          </a:p>
          <a:p>
            <a:r>
              <a:rPr lang="en-US" sz="1200" b="1" i="0" kern="1200" dirty="0" smtClean="0">
                <a:solidFill>
                  <a:schemeClr val="tx1"/>
                </a:solidFill>
                <a:latin typeface="+mn-lt"/>
                <a:ea typeface="+mn-ea"/>
                <a:cs typeface="+mn-cs"/>
              </a:rPr>
              <a:t>Continuous Improvement:</a:t>
            </a:r>
            <a:endParaRPr lang="en-US" sz="1200" b="0" i="0" kern="1200" dirty="0" smtClean="0">
              <a:solidFill>
                <a:schemeClr val="tx1"/>
              </a:solidFill>
              <a:latin typeface="+mn-lt"/>
              <a:ea typeface="+mn-ea"/>
              <a:cs typeface="+mn-cs"/>
            </a:endParaRPr>
          </a:p>
          <a:p>
            <a:pPr fontAlgn="ctr"/>
            <a:r>
              <a:rPr lang="en-US" sz="1200" b="0" i="0" kern="1200" dirty="0" smtClean="0">
                <a:solidFill>
                  <a:schemeClr val="tx1"/>
                </a:solidFill>
                <a:latin typeface="+mn-lt"/>
                <a:ea typeface="+mn-ea"/>
                <a:cs typeface="+mn-cs"/>
              </a:rPr>
              <a:t>"Optimize" entails ongoing monitoring and refinement of processes to ensure maximum efficiency and effectiveness, often utilizing data analysis to identify further areas for improvement. </a:t>
            </a:r>
          </a:p>
          <a:p>
            <a:r>
              <a:rPr lang="en-US" sz="1200" b="0" i="0" kern="1200" dirty="0" smtClean="0">
                <a:solidFill>
                  <a:schemeClr val="tx1"/>
                </a:solidFill>
                <a:latin typeface="+mn-lt"/>
                <a:ea typeface="+mn-ea"/>
                <a:cs typeface="+mn-cs"/>
              </a:rPr>
              <a:t>Benefits of using the "Grow, Solve, Optimize" principle:</a:t>
            </a:r>
          </a:p>
          <a:p>
            <a:r>
              <a:rPr lang="en-US" sz="1200" b="1" i="0" kern="1200" dirty="0" smtClean="0">
                <a:solidFill>
                  <a:schemeClr val="tx1"/>
                </a:solidFill>
                <a:latin typeface="+mn-lt"/>
                <a:ea typeface="+mn-ea"/>
                <a:cs typeface="+mn-cs"/>
              </a:rPr>
              <a:t>Sustainable Growth:</a:t>
            </a:r>
            <a:endParaRPr lang="en-US" sz="1200" b="0" i="0" kern="1200" dirty="0" smtClean="0">
              <a:solidFill>
                <a:schemeClr val="tx1"/>
              </a:solidFill>
              <a:latin typeface="+mn-lt"/>
              <a:ea typeface="+mn-ea"/>
              <a:cs typeface="+mn-cs"/>
            </a:endParaRPr>
          </a:p>
          <a:p>
            <a:pPr fontAlgn="ctr"/>
            <a:r>
              <a:rPr lang="en-US" sz="1200" b="0" i="0" kern="1200" dirty="0" smtClean="0">
                <a:solidFill>
                  <a:schemeClr val="tx1"/>
                </a:solidFill>
                <a:latin typeface="+mn-lt"/>
                <a:ea typeface="+mn-ea"/>
                <a:cs typeface="+mn-cs"/>
              </a:rPr>
              <a:t>By addressing underlying issues while growing, the company can maintain long-term success and avoid potential setbacks caused by operational inefficiencies. </a:t>
            </a:r>
          </a:p>
          <a:p>
            <a:r>
              <a:rPr lang="en-US" sz="1200" b="1" i="0" kern="1200" dirty="0" smtClean="0">
                <a:solidFill>
                  <a:schemeClr val="tx1"/>
                </a:solidFill>
                <a:latin typeface="+mn-lt"/>
                <a:ea typeface="+mn-ea"/>
                <a:cs typeface="+mn-cs"/>
              </a:rPr>
              <a:t>Resource Efficiency:</a:t>
            </a:r>
            <a:endParaRPr lang="en-US" sz="1200" b="0" i="0" kern="1200" dirty="0" smtClean="0">
              <a:solidFill>
                <a:schemeClr val="tx1"/>
              </a:solidFill>
              <a:latin typeface="+mn-lt"/>
              <a:ea typeface="+mn-ea"/>
              <a:cs typeface="+mn-cs"/>
            </a:endParaRPr>
          </a:p>
          <a:p>
            <a:pPr fontAlgn="ctr"/>
            <a:r>
              <a:rPr lang="en-US" sz="1200" b="0" i="0" kern="1200" dirty="0" smtClean="0">
                <a:solidFill>
                  <a:schemeClr val="tx1"/>
                </a:solidFill>
                <a:latin typeface="+mn-lt"/>
                <a:ea typeface="+mn-ea"/>
                <a:cs typeface="+mn-cs"/>
              </a:rPr>
              <a:t>Identifying and eliminating waste within operations allows for better resource allocation and cost reduction. </a:t>
            </a:r>
          </a:p>
          <a:p>
            <a:r>
              <a:rPr lang="en-US" sz="1200" b="1" i="0" kern="1200" dirty="0" smtClean="0">
                <a:solidFill>
                  <a:schemeClr val="tx1"/>
                </a:solidFill>
                <a:latin typeface="+mn-lt"/>
                <a:ea typeface="+mn-ea"/>
                <a:cs typeface="+mn-cs"/>
              </a:rPr>
              <a:t>Data-Driven Decision Making:</a:t>
            </a:r>
            <a:endParaRPr lang="en-US" sz="1200" b="0" i="0" kern="1200" dirty="0" smtClean="0">
              <a:solidFill>
                <a:schemeClr val="tx1"/>
              </a:solidFill>
              <a:latin typeface="+mn-lt"/>
              <a:ea typeface="+mn-ea"/>
              <a:cs typeface="+mn-cs"/>
            </a:endParaRPr>
          </a:p>
          <a:p>
            <a:pPr fontAlgn="ctr"/>
            <a:r>
              <a:rPr lang="en-US" sz="1200" b="0" i="0" kern="1200" dirty="0" smtClean="0">
                <a:solidFill>
                  <a:schemeClr val="tx1"/>
                </a:solidFill>
                <a:latin typeface="+mn-lt"/>
                <a:ea typeface="+mn-ea"/>
                <a:cs typeface="+mn-cs"/>
              </a:rPr>
              <a:t>The optimization phase encourages utilizing data to make informed decisions about process improvements. </a:t>
            </a:r>
          </a:p>
          <a:p>
            <a:r>
              <a:rPr lang="en-US" sz="1200" b="0" i="0" kern="1200" dirty="0" smtClean="0">
                <a:solidFill>
                  <a:schemeClr val="tx1"/>
                </a:solidFill>
                <a:latin typeface="+mn-lt"/>
                <a:ea typeface="+mn-ea"/>
                <a:cs typeface="+mn-cs"/>
              </a:rPr>
              <a:t>The Principles of a Successful Optimization Strategy</a:t>
            </a:r>
          </a:p>
          <a:p>
            <a:r>
              <a:rPr lang="en-US" sz="1200" b="0" i="0" kern="1200" dirty="0" smtClean="0">
                <a:solidFill>
                  <a:schemeClr val="tx1"/>
                </a:solidFill>
                <a:latin typeface="+mn-lt"/>
                <a:ea typeface="+mn-ea"/>
                <a:cs typeface="+mn-cs"/>
              </a:rPr>
              <a:t>28 Oct 2020 — An optimization strategy enables you to discover data-backed solutions through testing. It takes the costly guesswork o...</a:t>
            </a:r>
          </a:p>
          <a:p>
            <a:r>
              <a:rPr lang="en-US" sz="1200" b="0" i="0" kern="1200" dirty="0" err="1" smtClean="0">
                <a:solidFill>
                  <a:schemeClr val="tx1"/>
                </a:solidFill>
                <a:latin typeface="+mn-lt"/>
                <a:ea typeface="+mn-ea"/>
                <a:cs typeface="+mn-cs"/>
              </a:rPr>
              <a:t>Cro</a:t>
            </a:r>
            <a:r>
              <a:rPr lang="en-US" sz="1200" b="0" i="0" kern="1200" dirty="0" smtClean="0">
                <a:solidFill>
                  <a:schemeClr val="tx1"/>
                </a:solidFill>
                <a:latin typeface="+mn-lt"/>
                <a:ea typeface="+mn-ea"/>
                <a:cs typeface="+mn-cs"/>
              </a:rPr>
              <a:t> Metrics</a:t>
            </a:r>
          </a:p>
          <a:p>
            <a:r>
              <a:rPr lang="en-US" sz="1200" b="0" i="0" kern="1200" dirty="0" smtClean="0">
                <a:solidFill>
                  <a:schemeClr val="tx1"/>
                </a:solidFill>
                <a:latin typeface="+mn-lt"/>
                <a:ea typeface="+mn-ea"/>
                <a:cs typeface="+mn-cs"/>
              </a:rPr>
              <a:t>Balancing Growth and Optimization: The 4 </a:t>
            </a:r>
            <a:r>
              <a:rPr lang="en-US" sz="1200" b="0" i="0" kern="1200" dirty="0" err="1" smtClean="0">
                <a:solidFill>
                  <a:schemeClr val="tx1"/>
                </a:solidFill>
                <a:latin typeface="+mn-lt"/>
                <a:ea typeface="+mn-ea"/>
                <a:cs typeface="+mn-cs"/>
              </a:rPr>
              <a:t>ImPERAtives</a:t>
            </a:r>
            <a:r>
              <a:rPr lang="en-US" sz="1200" b="0" i="0" kern="1200" dirty="0" smtClean="0">
                <a:solidFill>
                  <a:schemeClr val="tx1"/>
                </a:solidFill>
                <a:latin typeface="+mn-lt"/>
                <a:ea typeface="+mn-ea"/>
                <a:cs typeface="+mn-cs"/>
              </a:rPr>
              <a:t> of ...</a:t>
            </a:r>
          </a:p>
          <a:p>
            <a:r>
              <a:rPr lang="en-US" sz="1200" b="0" i="0" kern="1200" dirty="0" smtClean="0">
                <a:solidFill>
                  <a:schemeClr val="tx1"/>
                </a:solidFill>
                <a:latin typeface="+mn-lt"/>
                <a:ea typeface="+mn-ea"/>
                <a:cs typeface="+mn-cs"/>
              </a:rPr>
              <a:t>3 Oct 2023 — Balancing Growth and Optimization: The 4 </a:t>
            </a:r>
            <a:r>
              <a:rPr lang="en-US" sz="1200" b="0" i="0" kern="1200" dirty="0" err="1" smtClean="0">
                <a:solidFill>
                  <a:schemeClr val="tx1"/>
                </a:solidFill>
                <a:latin typeface="+mn-lt"/>
                <a:ea typeface="+mn-ea"/>
                <a:cs typeface="+mn-cs"/>
              </a:rPr>
              <a:t>ImPERAtives</a:t>
            </a:r>
            <a:r>
              <a:rPr lang="en-US" sz="1200" b="0" i="0" kern="1200" dirty="0" smtClean="0">
                <a:solidFill>
                  <a:schemeClr val="tx1"/>
                </a:solidFill>
                <a:latin typeface="+mn-lt"/>
                <a:ea typeface="+mn-ea"/>
                <a:cs typeface="+mn-cs"/>
              </a:rPr>
              <a:t> of Continuous Improvement. ... They provide structure, consistency,</a:t>
            </a:r>
          </a:p>
          <a:p>
            <a:r>
              <a:rPr lang="en-US" sz="1200" b="0" i="0" kern="1200" dirty="0" smtClean="0">
                <a:solidFill>
                  <a:schemeClr val="tx1"/>
                </a:solidFill>
                <a:latin typeface="+mn-lt"/>
                <a:ea typeface="+mn-ea"/>
                <a:cs typeface="+mn-cs"/>
              </a:rPr>
              <a:t>Universal Creative Solutions</a:t>
            </a:r>
          </a:p>
          <a:p>
            <a:r>
              <a:rPr lang="en-US" sz="1200" b="0" i="0" kern="1200" dirty="0" smtClean="0">
                <a:solidFill>
                  <a:schemeClr val="tx1"/>
                </a:solidFill>
                <a:latin typeface="+mn-lt"/>
                <a:ea typeface="+mn-ea"/>
                <a:cs typeface="+mn-cs"/>
              </a:rPr>
              <a:t>Process Optimization Explained - Methods, Benefits &amp; Tools</a:t>
            </a:r>
          </a:p>
          <a:p>
            <a:r>
              <a:rPr lang="en-US" sz="1200" b="0" i="0" kern="1200" dirty="0" smtClean="0">
                <a:solidFill>
                  <a:schemeClr val="tx1"/>
                </a:solidFill>
                <a:latin typeface="+mn-lt"/>
                <a:ea typeface="+mn-ea"/>
                <a:cs typeface="+mn-cs"/>
              </a:rPr>
              <a:t>Process optimization plays a crucial role in ensuring that a company can operate efficiently, maintain high-quality standards in p...</a:t>
            </a:r>
          </a:p>
          <a:p>
            <a:r>
              <a:rPr lang="en-US" sz="1200" b="0" i="0" kern="1200" dirty="0" err="1" smtClean="0">
                <a:solidFill>
                  <a:schemeClr val="tx1"/>
                </a:solidFill>
                <a:latin typeface="+mn-lt"/>
                <a:ea typeface="+mn-ea"/>
                <a:cs typeface="+mn-cs"/>
              </a:rPr>
              <a:t>ProcessMaker</a:t>
            </a:r>
            <a:endParaRPr lang="en-US" sz="1200" b="0" i="0" kern="1200" dirty="0" smtClean="0">
              <a:solidFill>
                <a:schemeClr val="tx1"/>
              </a:solidFill>
              <a:latin typeface="+mn-lt"/>
              <a:ea typeface="+mn-ea"/>
              <a:cs typeface="+mn-cs"/>
            </a:endParaRPr>
          </a:p>
          <a:p>
            <a:pPr fontAlgn="ctr"/>
            <a:r>
              <a:rPr lang="en-US" sz="1200" b="0" i="0" kern="1200" dirty="0" smtClean="0">
                <a:solidFill>
                  <a:schemeClr val="tx1"/>
                </a:solidFill>
                <a:latin typeface="+mn-lt"/>
                <a:ea typeface="+mn-ea"/>
                <a:cs typeface="+mn-cs"/>
              </a:rPr>
              <a:t>Show all</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4721503-1162-4F53-AB93-50DE2F194727}" type="slidenum">
              <a:rPr lang="en-US" smtClean="0"/>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4721503-1162-4F53-AB93-50DE2F194727}"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BB09ED-ACB0-408A-843D-7916CC7AAF2E}" type="datetimeFigureOut">
              <a:rPr lang="en-IN" smtClean="0"/>
              <a:pPr/>
              <a:t>06-03-2025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FDC47-89DE-4B4B-821B-7BF16A643FA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B09ED-ACB0-408A-843D-7916CC7AAF2E}" type="datetimeFigureOut">
              <a:rPr lang="en-IN" smtClean="0"/>
              <a:pPr/>
              <a:t>06-03-2025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FDC47-89DE-4B4B-821B-7BF16A643FA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B09ED-ACB0-408A-843D-7916CC7AAF2E}" type="datetimeFigureOut">
              <a:rPr lang="en-IN" smtClean="0"/>
              <a:pPr/>
              <a:t>06-03-2025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FDC47-89DE-4B4B-821B-7BF16A643FA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B09ED-ACB0-408A-843D-7916CC7AAF2E}" type="datetimeFigureOut">
              <a:rPr lang="en-IN" smtClean="0"/>
              <a:pPr/>
              <a:t>06-03-2025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FDC47-89DE-4B4B-821B-7BF16A643FA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BB09ED-ACB0-408A-843D-7916CC7AAF2E}" type="datetimeFigureOut">
              <a:rPr lang="en-IN" smtClean="0"/>
              <a:pPr/>
              <a:t>06-03-2025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FDC47-89DE-4B4B-821B-7BF16A643FA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BB09ED-ACB0-408A-843D-7916CC7AAF2E}" type="datetimeFigureOut">
              <a:rPr lang="en-IN" smtClean="0"/>
              <a:pPr/>
              <a:t>06-03-2025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FDC47-89DE-4B4B-821B-7BF16A643FA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BB09ED-ACB0-408A-843D-7916CC7AAF2E}" type="datetimeFigureOut">
              <a:rPr lang="en-IN" smtClean="0"/>
              <a:pPr/>
              <a:t>06-03-2025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5FDC47-89DE-4B4B-821B-7BF16A643FA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BB09ED-ACB0-408A-843D-7916CC7AAF2E}" type="datetimeFigureOut">
              <a:rPr lang="en-IN" smtClean="0"/>
              <a:pPr/>
              <a:t>06-03-2025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5FDC47-89DE-4B4B-821B-7BF16A643FA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B09ED-ACB0-408A-843D-7916CC7AAF2E}" type="datetimeFigureOut">
              <a:rPr lang="en-IN" smtClean="0"/>
              <a:pPr/>
              <a:t>06-03-2025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5FDC47-89DE-4B4B-821B-7BF16A643FA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B09ED-ACB0-408A-843D-7916CC7AAF2E}" type="datetimeFigureOut">
              <a:rPr lang="en-IN" smtClean="0"/>
              <a:pPr/>
              <a:t>06-03-2025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FDC47-89DE-4B4B-821B-7BF16A643FA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B09ED-ACB0-408A-843D-7916CC7AAF2E}" type="datetimeFigureOut">
              <a:rPr lang="en-IN" smtClean="0"/>
              <a:pPr/>
              <a:t>06-03-2025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FDC47-89DE-4B4B-821B-7BF16A643FA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B09ED-ACB0-408A-843D-7916CC7AAF2E}" type="datetimeFigureOut">
              <a:rPr lang="en-IN" smtClean="0"/>
              <a:pPr/>
              <a:t>06-03-2025</a:t>
            </a:fld>
            <a:endParaRPr lang="en-IN"/>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FDC47-89DE-4B4B-821B-7BF16A643FA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48640" y="4937760"/>
            <a:ext cx="11129553" cy="861774"/>
          </a:xfrm>
          <a:prstGeom prst="rect">
            <a:avLst/>
          </a:prstGeom>
          <a:noFill/>
        </p:spPr>
        <p:txBody>
          <a:bodyPr wrap="square" rtlCol="0">
            <a:spAutoFit/>
          </a:bodyPr>
          <a:lstStyle/>
          <a:p>
            <a:pPr algn="ctr"/>
            <a:endParaRPr lang="en-US" sz="3200" dirty="0" smtClean="0">
              <a:solidFill>
                <a:schemeClr val="tx1">
                  <a:lumMod val="75000"/>
                </a:schemeClr>
              </a:solidFill>
              <a:latin typeface="Arial Black" pitchFamily="34" charset="0"/>
            </a:endParaRPr>
          </a:p>
          <a:p>
            <a:pPr algn="ctr"/>
            <a:endParaRPr lang="en-US" dirty="0">
              <a:solidFill>
                <a:schemeClr val="tx1">
                  <a:lumMod val="75000"/>
                </a:schemeClr>
              </a:solidFill>
              <a:latin typeface="Arial Black" pitchFamily="34" charset="0"/>
            </a:endParaRPr>
          </a:p>
        </p:txBody>
      </p:sp>
      <p:pic>
        <p:nvPicPr>
          <p:cNvPr id="6" name="Picture 5" descr="WhatsApp_Image_2025-03-02_at_09.39.21_9568f757-removebg-preview.png"/>
          <p:cNvPicPr>
            <a:picLocks noChangeAspect="1"/>
          </p:cNvPicPr>
          <p:nvPr/>
        </p:nvPicPr>
        <p:blipFill>
          <a:blip r:embed="rId2" cstate="print"/>
          <a:stretch>
            <a:fillRect/>
          </a:stretch>
        </p:blipFill>
        <p:spPr>
          <a:xfrm>
            <a:off x="2398474" y="-457199"/>
            <a:ext cx="6575710" cy="6061166"/>
          </a:xfrm>
          <a:prstGeom prst="rect">
            <a:avLst/>
          </a:prstGeom>
        </p:spPr>
      </p:pic>
      <p:sp>
        <p:nvSpPr>
          <p:cNvPr id="4" name="Rectangle 3"/>
          <p:cNvSpPr/>
          <p:nvPr/>
        </p:nvSpPr>
        <p:spPr>
          <a:xfrm>
            <a:off x="640080" y="5347454"/>
            <a:ext cx="10424159" cy="830997"/>
          </a:xfrm>
          <a:prstGeom prst="rect">
            <a:avLst/>
          </a:prstGeom>
        </p:spPr>
        <p:txBody>
          <a:bodyPr wrap="square">
            <a:spAutoFit/>
          </a:bodyPr>
          <a:lstStyle/>
          <a:p>
            <a:r>
              <a:rPr lang="en-US" sz="4000" b="1" i="1" dirty="0" smtClean="0"/>
              <a:t>     </a:t>
            </a:r>
            <a:r>
              <a:rPr lang="en-US" sz="4800" b="1" i="1" dirty="0" smtClean="0"/>
              <a:t>Neucent Technologies Private Limited</a:t>
            </a:r>
            <a:endParaRPr lang="en-US" sz="4800" b="1" i="1" dirty="0"/>
          </a:p>
        </p:txBody>
      </p:sp>
    </p:spTree>
    <p:extLst>
      <p:ext uri="{BB962C8B-B14F-4D97-AF65-F5344CB8AC3E}">
        <p14:creationId xmlns="" xmlns:p14="http://schemas.microsoft.com/office/powerpoint/2010/main" val="1973720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7" y="160316"/>
            <a:ext cx="10178323" cy="714895"/>
          </a:xfrm>
        </p:spPr>
        <p:txBody>
          <a:bodyPr>
            <a:normAutofit/>
          </a:bodyPr>
          <a:lstStyle/>
          <a:p>
            <a:pPr algn="ctr"/>
            <a:r>
              <a:rPr lang="en-US" sz="3600" b="1" u="sng" dirty="0" smtClean="0"/>
              <a:t>Sales</a:t>
            </a:r>
            <a:endParaRPr lang="en-US" sz="3600" b="1" u="sng" dirty="0"/>
          </a:p>
        </p:txBody>
      </p:sp>
      <p:sp>
        <p:nvSpPr>
          <p:cNvPr id="3" name="Title 1"/>
          <p:cNvSpPr txBox="1">
            <a:spLocks/>
          </p:cNvSpPr>
          <p:nvPr/>
        </p:nvSpPr>
        <p:spPr>
          <a:xfrm>
            <a:off x="979715" y="927463"/>
            <a:ext cx="9771020" cy="809897"/>
          </a:xfrm>
          <a:prstGeom prst="rect">
            <a:avLst/>
          </a:prstGeom>
        </p:spPr>
        <p:txBody>
          <a:bodyPr vert="horz" lIns="91440" tIns="45720" rIns="91440" bIns="45720" rtlCol="0" anchor="t">
            <a:noAutofit/>
          </a:body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all" spc="200" normalizeH="0" baseline="0" noProof="0" dirty="0" smtClean="0">
                <a:ln>
                  <a:noFill/>
                </a:ln>
                <a:solidFill>
                  <a:schemeClr val="tx2"/>
                </a:solidFill>
                <a:effectLst/>
                <a:uLnTx/>
                <a:uFillTx/>
                <a:ea typeface="+mj-ea"/>
                <a:cs typeface="Times New Roman" pitchFamily="18" charset="0"/>
              </a:rPr>
              <a:t>How to sale a Product ?</a:t>
            </a:r>
          </a:p>
          <a:p>
            <a:pPr marL="0" marR="0" lvl="0" indent="0" defTabSz="914400" rtl="0" eaLnBrk="1" fontAlgn="auto" latinLnBrk="0" hangingPunct="1">
              <a:lnSpc>
                <a:spcPct val="90000"/>
              </a:lnSpc>
              <a:spcBef>
                <a:spcPct val="0"/>
              </a:spcBef>
              <a:spcAft>
                <a:spcPts val="0"/>
              </a:spcAft>
              <a:buClrTx/>
              <a:buSzTx/>
              <a:buFontTx/>
              <a:buNone/>
              <a:tabLst/>
              <a:defRPr/>
            </a:pPr>
            <a:r>
              <a:rPr lang="en-US" sz="2400" b="1" cap="all" spc="200" dirty="0" smtClean="0">
                <a:solidFill>
                  <a:schemeClr val="tx2"/>
                </a:solidFill>
                <a:ea typeface="+mj-ea"/>
                <a:cs typeface="Times New Roman" pitchFamily="18" charset="0"/>
              </a:rPr>
              <a:t>                          3 Step formula</a:t>
            </a:r>
            <a:endParaRPr kumimoji="0" lang="en-US" sz="2400" b="1" i="0" u="none" strike="noStrike" kern="1200" cap="all" spc="200" normalizeH="0" baseline="0" noProof="0" dirty="0">
              <a:ln>
                <a:noFill/>
              </a:ln>
              <a:solidFill>
                <a:schemeClr val="tx2"/>
              </a:solidFill>
              <a:effectLst/>
              <a:uLnTx/>
              <a:uFillTx/>
              <a:ea typeface="+mj-ea"/>
              <a:cs typeface="Times New Roman" pitchFamily="18" charset="0"/>
            </a:endParaRPr>
          </a:p>
        </p:txBody>
      </p:sp>
      <p:pic>
        <p:nvPicPr>
          <p:cNvPr id="5" name="Picture 4" descr="WhatsApp Image 2021-04-03 at 12.55.46 PM.jpeg"/>
          <p:cNvPicPr>
            <a:picLocks noChangeAspect="1"/>
          </p:cNvPicPr>
          <p:nvPr/>
        </p:nvPicPr>
        <p:blipFill>
          <a:blip r:embed="rId2" cstate="print"/>
          <a:srcRect b="10843"/>
          <a:stretch>
            <a:fillRect/>
          </a:stretch>
        </p:blipFill>
        <p:spPr>
          <a:xfrm>
            <a:off x="4728759" y="4333470"/>
            <a:ext cx="3631471" cy="2485343"/>
          </a:xfrm>
          <a:prstGeom prst="rect">
            <a:avLst/>
          </a:prstGeom>
        </p:spPr>
      </p:pic>
      <p:pic>
        <p:nvPicPr>
          <p:cNvPr id="7" name="Picture 6" descr="WhatsApp Image 2021-04-03 at 12.55.45 PM.jpeg"/>
          <p:cNvPicPr>
            <a:picLocks noChangeAspect="1"/>
          </p:cNvPicPr>
          <p:nvPr/>
        </p:nvPicPr>
        <p:blipFill>
          <a:blip r:embed="rId3" cstate="print"/>
          <a:stretch>
            <a:fillRect/>
          </a:stretch>
        </p:blipFill>
        <p:spPr>
          <a:xfrm>
            <a:off x="1045811" y="4323807"/>
            <a:ext cx="3617631" cy="2534194"/>
          </a:xfrm>
          <a:prstGeom prst="rect">
            <a:avLst/>
          </a:prstGeom>
        </p:spPr>
      </p:pic>
      <p:pic>
        <p:nvPicPr>
          <p:cNvPr id="6" name="Picture 5" descr="WhatsApp Image 2021-04-03 at 12.55.46 PM(1).jpeg"/>
          <p:cNvPicPr>
            <a:picLocks noChangeAspect="1"/>
          </p:cNvPicPr>
          <p:nvPr/>
        </p:nvPicPr>
        <p:blipFill>
          <a:blip r:embed="rId4" cstate="print"/>
          <a:srcRect b="33359"/>
          <a:stretch>
            <a:fillRect/>
          </a:stretch>
        </p:blipFill>
        <p:spPr>
          <a:xfrm>
            <a:off x="8409536" y="4323809"/>
            <a:ext cx="3386224" cy="2534193"/>
          </a:xfrm>
          <a:prstGeom prst="rect">
            <a:avLst/>
          </a:prstGeom>
        </p:spPr>
      </p:pic>
      <p:pic>
        <p:nvPicPr>
          <p:cNvPr id="8" name="Picture 7" descr="index.jpg"/>
          <p:cNvPicPr>
            <a:picLocks noChangeAspect="1"/>
          </p:cNvPicPr>
          <p:nvPr/>
        </p:nvPicPr>
        <p:blipFill>
          <a:blip r:embed="rId5" cstate="print"/>
          <a:stretch>
            <a:fillRect/>
          </a:stretch>
        </p:blipFill>
        <p:spPr>
          <a:xfrm>
            <a:off x="2364377" y="1619794"/>
            <a:ext cx="6871063" cy="26593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86CB9D-F5C4-4045-AF00-6904BBE5E560}"/>
              </a:ext>
            </a:extLst>
          </p:cNvPr>
          <p:cNvSpPr>
            <a:spLocks noGrp="1"/>
          </p:cNvSpPr>
          <p:nvPr>
            <p:ph type="title"/>
          </p:nvPr>
        </p:nvSpPr>
        <p:spPr/>
        <p:txBody>
          <a:bodyPr>
            <a:normAutofit fontScale="90000"/>
          </a:bodyPr>
          <a:lstStyle/>
          <a:p>
            <a:r>
              <a:rPr lang="en-US" sz="3600" dirty="0" smtClean="0">
                <a:solidFill>
                  <a:schemeClr val="accent1">
                    <a:lumMod val="75000"/>
                  </a:schemeClr>
                </a:solidFill>
                <a:latin typeface="Dubai" panose="020B0503030403030204" pitchFamily="34" charset="-78"/>
                <a:cs typeface="Dubai" panose="020B0503030403030204" pitchFamily="34" charset="-78"/>
              </a:rPr>
              <a:t/>
            </a:r>
            <a:br>
              <a:rPr lang="en-US" sz="3600" dirty="0" smtClean="0">
                <a:solidFill>
                  <a:schemeClr val="accent1">
                    <a:lumMod val="75000"/>
                  </a:schemeClr>
                </a:solidFill>
                <a:latin typeface="Dubai" panose="020B0503030403030204" pitchFamily="34" charset="-78"/>
                <a:cs typeface="Dubai" panose="020B0503030403030204" pitchFamily="34" charset="-78"/>
              </a:rPr>
            </a:br>
            <a:r>
              <a:rPr lang="en-US" sz="4000" b="1" u="sng" dirty="0" smtClean="0">
                <a:latin typeface="+mn-lt"/>
                <a:cs typeface="Dubai" panose="020B0503030403030204" pitchFamily="34" charset="-78"/>
              </a:rPr>
              <a:t>If You Want To Boost Sales….</a:t>
            </a:r>
            <a:r>
              <a:rPr lang="en-US" sz="4000" b="1" u="sng" dirty="0">
                <a:latin typeface="+mn-lt"/>
                <a:cs typeface="Dubai" panose="020B0503030403030204" pitchFamily="34" charset="-78"/>
              </a:rPr>
              <a:t/>
            </a:r>
            <a:br>
              <a:rPr lang="en-US" sz="4000" b="1" u="sng" dirty="0">
                <a:latin typeface="+mn-lt"/>
                <a:cs typeface="Dubai" panose="020B0503030403030204" pitchFamily="34" charset="-78"/>
              </a:rPr>
            </a:br>
            <a:endParaRPr lang="en-IN" sz="3600" b="1" u="sng" dirty="0">
              <a:latin typeface="+mn-lt"/>
              <a:cs typeface="Dubai" panose="020B0503030403030204" pitchFamily="34" charset="-78"/>
            </a:endParaRPr>
          </a:p>
        </p:txBody>
      </p:sp>
      <p:sp>
        <p:nvSpPr>
          <p:cNvPr id="5" name="Content Placeholder 4"/>
          <p:cNvSpPr>
            <a:spLocks noGrp="1"/>
          </p:cNvSpPr>
          <p:nvPr>
            <p:ph idx="1"/>
          </p:nvPr>
        </p:nvSpPr>
        <p:spPr/>
        <p:txBody>
          <a:bodyPr>
            <a:normAutofit/>
          </a:bodyPr>
          <a:lstStyle/>
          <a:p>
            <a:r>
              <a:rPr lang="en-US" sz="2400" b="1" dirty="0" smtClean="0"/>
              <a:t>Focus on the existing customers</a:t>
            </a:r>
          </a:p>
          <a:p>
            <a:r>
              <a:rPr lang="en-US" sz="2400" b="1" dirty="0" smtClean="0"/>
              <a:t>Learn about competitors</a:t>
            </a:r>
          </a:p>
          <a:p>
            <a:r>
              <a:rPr lang="en-US" sz="2400" b="1" dirty="0" smtClean="0"/>
              <a:t>Innovation and unique products</a:t>
            </a:r>
          </a:p>
          <a:p>
            <a:r>
              <a:rPr lang="en-US" sz="2400" b="1" dirty="0" smtClean="0"/>
              <a:t>Cultivate value</a:t>
            </a:r>
          </a:p>
          <a:p>
            <a:r>
              <a:rPr lang="en-US" sz="2400" b="1" dirty="0" smtClean="0"/>
              <a:t>Build a customer service approach</a:t>
            </a:r>
          </a:p>
          <a:p>
            <a:r>
              <a:rPr lang="en-US" sz="2400" b="1" dirty="0" smtClean="0"/>
              <a:t>Customer relations</a:t>
            </a:r>
          </a:p>
          <a:p>
            <a:r>
              <a:rPr lang="en-US" sz="2400" b="1" dirty="0" smtClean="0"/>
              <a:t>Promotion</a:t>
            </a:r>
          </a:p>
          <a:p>
            <a:r>
              <a:rPr lang="en-US" sz="2400" b="1" dirty="0" smtClean="0"/>
              <a:t>Marketing</a:t>
            </a:r>
          </a:p>
          <a:p>
            <a:endParaRPr lang="en-US" sz="2400" b="1" dirty="0"/>
          </a:p>
        </p:txBody>
      </p:sp>
      <p:pic>
        <p:nvPicPr>
          <p:cNvPr id="8" name="Picture 7" descr="WhatsApp Image 2025-03-06 at 1.01.14 PM.jpeg"/>
          <p:cNvPicPr>
            <a:picLocks noChangeAspect="1"/>
          </p:cNvPicPr>
          <p:nvPr/>
        </p:nvPicPr>
        <p:blipFill>
          <a:blip r:embed="rId2" cstate="print"/>
          <a:stretch>
            <a:fillRect/>
          </a:stretch>
        </p:blipFill>
        <p:spPr>
          <a:xfrm>
            <a:off x="6318372" y="1326158"/>
            <a:ext cx="5276850" cy="5276850"/>
          </a:xfrm>
          <a:prstGeom prst="rect">
            <a:avLst/>
          </a:prstGeom>
        </p:spPr>
      </p:pic>
    </p:spTree>
    <p:extLst>
      <p:ext uri="{BB962C8B-B14F-4D97-AF65-F5344CB8AC3E}">
        <p14:creationId xmlns="" xmlns:p14="http://schemas.microsoft.com/office/powerpoint/2010/main" val="2571464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CABC01-F6F3-46C3-92DC-C094388C01E1}"/>
              </a:ext>
            </a:extLst>
          </p:cNvPr>
          <p:cNvSpPr>
            <a:spLocks noGrp="1"/>
          </p:cNvSpPr>
          <p:nvPr>
            <p:ph type="title"/>
          </p:nvPr>
        </p:nvSpPr>
        <p:spPr>
          <a:xfrm>
            <a:off x="1251677" y="260470"/>
            <a:ext cx="10178323" cy="941314"/>
          </a:xfrm>
        </p:spPr>
        <p:txBody>
          <a:bodyPr>
            <a:normAutofit/>
          </a:bodyPr>
          <a:lstStyle/>
          <a:p>
            <a:pPr algn="ctr"/>
            <a:r>
              <a:rPr lang="en-IN" sz="3600" b="1" u="sng" dirty="0">
                <a:solidFill>
                  <a:schemeClr val="tx1">
                    <a:lumMod val="95000"/>
                    <a:lumOff val="5000"/>
                  </a:schemeClr>
                </a:solidFill>
                <a:latin typeface="+mn-lt"/>
              </a:rPr>
              <a:t>HOW TO GET </a:t>
            </a:r>
            <a:r>
              <a:rPr lang="en-IN" sz="3600" b="1" u="sng" dirty="0" smtClean="0">
                <a:solidFill>
                  <a:schemeClr val="tx1">
                    <a:lumMod val="95000"/>
                    <a:lumOff val="5000"/>
                  </a:schemeClr>
                </a:solidFill>
                <a:latin typeface="+mn-lt"/>
              </a:rPr>
              <a:t>CLIENTS:</a:t>
            </a:r>
            <a:endParaRPr lang="en-IN" sz="3600" b="1" u="sng" dirty="0">
              <a:solidFill>
                <a:schemeClr val="tx1">
                  <a:lumMod val="95000"/>
                  <a:lumOff val="5000"/>
                </a:schemeClr>
              </a:solidFill>
              <a:latin typeface="+mn-lt"/>
            </a:endParaRPr>
          </a:p>
        </p:txBody>
      </p:sp>
      <p:sp>
        <p:nvSpPr>
          <p:cNvPr id="3" name="Content Placeholder 2">
            <a:extLst>
              <a:ext uri="{FF2B5EF4-FFF2-40B4-BE49-F238E27FC236}">
                <a16:creationId xmlns="" xmlns:a16="http://schemas.microsoft.com/office/drawing/2014/main" id="{B9A68A6D-3C37-4B47-9B3C-A90AB2B03C37}"/>
              </a:ext>
            </a:extLst>
          </p:cNvPr>
          <p:cNvSpPr>
            <a:spLocks noGrp="1"/>
          </p:cNvSpPr>
          <p:nvPr>
            <p:ph idx="1"/>
          </p:nvPr>
        </p:nvSpPr>
        <p:spPr>
          <a:xfrm>
            <a:off x="1251677" y="1752601"/>
            <a:ext cx="10178323" cy="4126992"/>
          </a:xfrm>
        </p:spPr>
        <p:txBody>
          <a:bodyPr>
            <a:noAutofit/>
          </a:bodyPr>
          <a:lstStyle/>
          <a:p>
            <a:r>
              <a:rPr lang="en-US" sz="2400" b="1" dirty="0"/>
              <a:t>Find clients through your workplace.</a:t>
            </a:r>
          </a:p>
          <a:p>
            <a:r>
              <a:rPr lang="en-US" sz="2400" b="1" dirty="0"/>
              <a:t>Find clients through business organizations.</a:t>
            </a:r>
          </a:p>
          <a:p>
            <a:r>
              <a:rPr lang="en-US" sz="2400" b="1" dirty="0"/>
              <a:t>Tell friends and family you'd like more clients.</a:t>
            </a:r>
          </a:p>
          <a:p>
            <a:r>
              <a:rPr lang="en-IN" sz="2400" b="1" dirty="0"/>
              <a:t>Advertise for clients.</a:t>
            </a:r>
          </a:p>
          <a:p>
            <a:r>
              <a:rPr lang="en-US" sz="2400" b="1" dirty="0"/>
              <a:t>Get clients through your personal activities.</a:t>
            </a:r>
          </a:p>
          <a:p>
            <a:r>
              <a:rPr lang="en-IN" sz="2400" b="1" dirty="0"/>
              <a:t>Get clients through referrals.</a:t>
            </a:r>
          </a:p>
          <a:p>
            <a:r>
              <a:rPr lang="en-US" sz="2400" b="1" dirty="0"/>
              <a:t>Get clients through social media.</a:t>
            </a:r>
          </a:p>
        </p:txBody>
      </p:sp>
      <p:pic>
        <p:nvPicPr>
          <p:cNvPr id="4" name="Picture 3">
            <a:extLst>
              <a:ext uri="{FF2B5EF4-FFF2-40B4-BE49-F238E27FC236}">
                <a16:creationId xmlns="" xmlns:a16="http://schemas.microsoft.com/office/drawing/2014/main" id="{80A981F4-DEE3-4E32-AEA1-DDDF8D9B6E6D}"/>
              </a:ext>
            </a:extLst>
          </p:cNvPr>
          <p:cNvPicPr>
            <a:picLocks noChangeAspect="1"/>
          </p:cNvPicPr>
          <p:nvPr/>
        </p:nvPicPr>
        <p:blipFill>
          <a:blip r:embed="rId2" cstate="print"/>
          <a:stretch>
            <a:fillRect/>
          </a:stretch>
        </p:blipFill>
        <p:spPr>
          <a:xfrm>
            <a:off x="7670893" y="1248592"/>
            <a:ext cx="3633108" cy="2552702"/>
          </a:xfrm>
          <a:prstGeom prst="rect">
            <a:avLst/>
          </a:prstGeom>
        </p:spPr>
      </p:pic>
      <p:pic>
        <p:nvPicPr>
          <p:cNvPr id="5" name="Picture 4" descr="WhatsApp Image 2021-04-03 at 11.55.53 AM.jpeg"/>
          <p:cNvPicPr>
            <a:picLocks noChangeAspect="1"/>
          </p:cNvPicPr>
          <p:nvPr/>
        </p:nvPicPr>
        <p:blipFill>
          <a:blip r:embed="rId3" cstate="print"/>
          <a:stretch>
            <a:fillRect/>
          </a:stretch>
        </p:blipFill>
        <p:spPr>
          <a:xfrm>
            <a:off x="6244047" y="4385865"/>
            <a:ext cx="5747656" cy="1868510"/>
          </a:xfrm>
          <a:prstGeom prst="rect">
            <a:avLst/>
          </a:prstGeom>
        </p:spPr>
      </p:pic>
    </p:spTree>
    <p:extLst>
      <p:ext uri="{BB962C8B-B14F-4D97-AF65-F5344CB8AC3E}">
        <p14:creationId xmlns="" xmlns:p14="http://schemas.microsoft.com/office/powerpoint/2010/main" val="3835834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BBACC8-608C-4804-B1E6-4DDE52B3DA4E}"/>
              </a:ext>
            </a:extLst>
          </p:cNvPr>
          <p:cNvSpPr>
            <a:spLocks noGrp="1"/>
          </p:cNvSpPr>
          <p:nvPr>
            <p:ph type="title"/>
          </p:nvPr>
        </p:nvSpPr>
        <p:spPr>
          <a:xfrm>
            <a:off x="609600" y="404949"/>
            <a:ext cx="10972800" cy="705394"/>
          </a:xfrm>
        </p:spPr>
        <p:txBody>
          <a:bodyPr>
            <a:noAutofit/>
          </a:bodyPr>
          <a:lstStyle/>
          <a:p>
            <a:pPr>
              <a:lnSpc>
                <a:spcPct val="150000"/>
              </a:lnSpc>
            </a:pPr>
            <a:r>
              <a:rPr lang="en-US" sz="3600" b="1" u="sng" dirty="0" smtClean="0">
                <a:latin typeface="+mn-lt"/>
              </a:rPr>
              <a:t>Online Lead Generation Techniques that Works:</a:t>
            </a:r>
            <a:endParaRPr lang="en-IN" sz="4000" b="1" u="sng" dirty="0">
              <a:latin typeface="+mn-lt"/>
            </a:endParaRPr>
          </a:p>
        </p:txBody>
      </p:sp>
      <p:sp>
        <p:nvSpPr>
          <p:cNvPr id="5" name="Content Placeholder 4"/>
          <p:cNvSpPr>
            <a:spLocks noGrp="1"/>
          </p:cNvSpPr>
          <p:nvPr>
            <p:ph idx="1"/>
          </p:nvPr>
        </p:nvSpPr>
        <p:spPr/>
        <p:txBody>
          <a:bodyPr>
            <a:normAutofit/>
          </a:bodyPr>
          <a:lstStyle/>
          <a:p>
            <a:r>
              <a:rPr lang="en-US" sz="2400" b="1" dirty="0" smtClean="0"/>
              <a:t>Search Engine Optimization</a:t>
            </a:r>
          </a:p>
          <a:p>
            <a:r>
              <a:rPr lang="en-US" sz="2400" b="1" dirty="0" smtClean="0"/>
              <a:t>Pay Per Click Advertisement</a:t>
            </a:r>
          </a:p>
          <a:p>
            <a:r>
              <a:rPr lang="en-US" sz="2400" b="1" dirty="0" smtClean="0"/>
              <a:t>Lead Generation Website</a:t>
            </a:r>
          </a:p>
          <a:p>
            <a:r>
              <a:rPr lang="en-US" sz="2400" b="1" dirty="0" smtClean="0"/>
              <a:t>Online Networking</a:t>
            </a:r>
          </a:p>
          <a:p>
            <a:r>
              <a:rPr lang="en-US" sz="2400" b="1" dirty="0" smtClean="0"/>
              <a:t>Webinars</a:t>
            </a:r>
          </a:p>
          <a:p>
            <a:r>
              <a:rPr lang="en-US" sz="2400" b="1" dirty="0" smtClean="0"/>
              <a:t>Industry Research Reports</a:t>
            </a:r>
          </a:p>
          <a:p>
            <a:r>
              <a:rPr lang="en-US" sz="2400" b="1" dirty="0" smtClean="0"/>
              <a:t>Online Marketing Videos</a:t>
            </a:r>
            <a:endParaRPr lang="en-US" sz="2400" b="1" dirty="0"/>
          </a:p>
        </p:txBody>
      </p:sp>
      <p:pic>
        <p:nvPicPr>
          <p:cNvPr id="6" name="Picture 5" descr="WhatsApp Image 2025-03-06 at 12.49.22 PM.jpeg"/>
          <p:cNvPicPr>
            <a:picLocks noChangeAspect="1"/>
          </p:cNvPicPr>
          <p:nvPr/>
        </p:nvPicPr>
        <p:blipFill>
          <a:blip r:embed="rId2" cstate="print"/>
          <a:stretch>
            <a:fillRect/>
          </a:stretch>
        </p:blipFill>
        <p:spPr>
          <a:xfrm>
            <a:off x="5237585" y="1959417"/>
            <a:ext cx="6573413" cy="3451042"/>
          </a:xfrm>
          <a:prstGeom prst="rect">
            <a:avLst/>
          </a:prstGeom>
        </p:spPr>
      </p:pic>
    </p:spTree>
    <p:extLst>
      <p:ext uri="{BB962C8B-B14F-4D97-AF65-F5344CB8AC3E}">
        <p14:creationId xmlns="" xmlns:p14="http://schemas.microsoft.com/office/powerpoint/2010/main" val="2563583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8D74D6-7204-4797-926C-37BD7B40D39F}"/>
              </a:ext>
            </a:extLst>
          </p:cNvPr>
          <p:cNvSpPr>
            <a:spLocks noGrp="1"/>
          </p:cNvSpPr>
          <p:nvPr>
            <p:ph type="title"/>
          </p:nvPr>
        </p:nvSpPr>
        <p:spPr/>
        <p:txBody>
          <a:bodyPr>
            <a:normAutofit/>
          </a:bodyPr>
          <a:lstStyle/>
          <a:p>
            <a:pPr algn="ctr"/>
            <a:r>
              <a:rPr lang="en-IN" sz="3600" b="1" u="sng" dirty="0">
                <a:solidFill>
                  <a:schemeClr val="bg2">
                    <a:lumMod val="10000"/>
                  </a:schemeClr>
                </a:solidFill>
                <a:latin typeface="+mn-lt"/>
              </a:rPr>
              <a:t>CERTIFICATIONS</a:t>
            </a:r>
          </a:p>
        </p:txBody>
      </p:sp>
      <p:sp>
        <p:nvSpPr>
          <p:cNvPr id="3" name="Content Placeholder 2">
            <a:extLst>
              <a:ext uri="{FF2B5EF4-FFF2-40B4-BE49-F238E27FC236}">
                <a16:creationId xmlns="" xmlns:a16="http://schemas.microsoft.com/office/drawing/2014/main" id="{6211DF37-902B-4F77-89B4-428A644F1CAD}"/>
              </a:ext>
            </a:extLst>
          </p:cNvPr>
          <p:cNvSpPr>
            <a:spLocks noGrp="1"/>
          </p:cNvSpPr>
          <p:nvPr>
            <p:ph idx="1"/>
          </p:nvPr>
        </p:nvSpPr>
        <p:spPr>
          <a:xfrm>
            <a:off x="1251677" y="1433923"/>
            <a:ext cx="10178323" cy="4288917"/>
          </a:xfrm>
        </p:spPr>
        <p:txBody>
          <a:bodyPr>
            <a:normAutofit/>
          </a:bodyPr>
          <a:lstStyle/>
          <a:p>
            <a:pPr marL="0" indent="0" algn="ctr">
              <a:buNone/>
            </a:pPr>
            <a:r>
              <a:rPr lang="en-US" sz="2400" b="1" dirty="0">
                <a:solidFill>
                  <a:schemeClr val="tx1">
                    <a:lumMod val="85000"/>
                    <a:lumOff val="15000"/>
                  </a:schemeClr>
                </a:solidFill>
              </a:rPr>
              <a:t>Be Assure</a:t>
            </a:r>
          </a:p>
          <a:p>
            <a:pPr algn="just"/>
            <a:r>
              <a:rPr lang="en-US" sz="2400" b="1" dirty="0"/>
              <a:t>With the assistance of our well equipped infrastructural unit and quality management system, we have earned certifications from different organizations at international level.</a:t>
            </a:r>
          </a:p>
        </p:txBody>
      </p:sp>
    </p:spTree>
    <p:extLst>
      <p:ext uri="{BB962C8B-B14F-4D97-AF65-F5344CB8AC3E}">
        <p14:creationId xmlns="" xmlns:p14="http://schemas.microsoft.com/office/powerpoint/2010/main" val="1296833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A17471-40D9-49EF-8AFF-19F7144D67A0}"/>
              </a:ext>
            </a:extLst>
          </p:cNvPr>
          <p:cNvSpPr>
            <a:spLocks noGrp="1"/>
          </p:cNvSpPr>
          <p:nvPr>
            <p:ph type="title"/>
          </p:nvPr>
        </p:nvSpPr>
        <p:spPr/>
        <p:txBody>
          <a:bodyPr>
            <a:normAutofit/>
          </a:bodyPr>
          <a:lstStyle/>
          <a:p>
            <a:r>
              <a:rPr lang="en-IN" sz="3600" b="1" u="sng" dirty="0" smtClean="0">
                <a:latin typeface="+mn-lt"/>
                <a:cs typeface="Arial" pitchFamily="34" charset="0"/>
              </a:rPr>
              <a:t>About NEUCENT TECHNOLOGIES:</a:t>
            </a:r>
            <a:endParaRPr lang="en-IN" sz="3600" b="1" u="sng" dirty="0">
              <a:latin typeface="+mn-lt"/>
              <a:cs typeface="Arial" pitchFamily="34" charset="0"/>
            </a:endParaRPr>
          </a:p>
        </p:txBody>
      </p:sp>
      <p:sp>
        <p:nvSpPr>
          <p:cNvPr id="4" name="Content Placeholder 3"/>
          <p:cNvSpPr>
            <a:spLocks noGrp="1"/>
          </p:cNvSpPr>
          <p:nvPr>
            <p:ph idx="1"/>
          </p:nvPr>
        </p:nvSpPr>
        <p:spPr/>
        <p:txBody>
          <a:bodyPr>
            <a:normAutofit/>
          </a:bodyPr>
          <a:lstStyle/>
          <a:p>
            <a:pPr algn="just">
              <a:buNone/>
            </a:pPr>
            <a:r>
              <a:rPr lang="en-US" sz="2400" dirty="0" smtClean="0"/>
              <a:t>    </a:t>
            </a:r>
          </a:p>
          <a:p>
            <a:pPr algn="just">
              <a:buNone/>
            </a:pPr>
            <a:r>
              <a:rPr lang="en-US" sz="2400" b="1" dirty="0" smtClean="0"/>
              <a:t>     Established in </a:t>
            </a:r>
            <a:r>
              <a:rPr lang="en-US" sz="2400" b="1" dirty="0" smtClean="0"/>
              <a:t>2021 </a:t>
            </a:r>
            <a:r>
              <a:rPr lang="en-US" sz="2400" b="1" dirty="0" smtClean="0"/>
              <a:t>Neucent Technologies Pvt. Ltd. Leading Provider of Mobile and Web Development Solutions Specializing in Native &amp; Cross-Platform Technologies, AWS, </a:t>
            </a:r>
            <a:r>
              <a:rPr lang="en-US" sz="2400" b="1" dirty="0" err="1" smtClean="0"/>
              <a:t>Blockchain</a:t>
            </a:r>
            <a:r>
              <a:rPr lang="en-US" sz="2400" b="1" dirty="0" smtClean="0"/>
              <a:t>, AI/ML, and lot Innovation</a:t>
            </a:r>
            <a:r>
              <a:rPr lang="en-US" sz="2400" dirty="0" smtClean="0"/>
              <a:t>.</a:t>
            </a:r>
          </a:p>
          <a:p>
            <a:pPr>
              <a:buNone/>
            </a:pPr>
            <a:r>
              <a:rPr lang="en-US" sz="2400" b="1" dirty="0" smtClean="0"/>
              <a:t>                                 </a:t>
            </a:r>
            <a:r>
              <a:rPr lang="en-US" sz="2400" b="1" dirty="0" smtClean="0"/>
              <a:t> </a:t>
            </a:r>
            <a:r>
              <a:rPr lang="en-US" sz="2400" b="1" dirty="0" smtClean="0"/>
              <a:t>Awesome Things About </a:t>
            </a:r>
            <a:r>
              <a:rPr lang="en-US" sz="2400" b="1" dirty="0" smtClean="0"/>
              <a:t>Neucent</a:t>
            </a:r>
            <a:r>
              <a:rPr lang="en-US" sz="2400" b="1" dirty="0" smtClean="0"/>
              <a:t> Technologies</a:t>
            </a:r>
            <a:endParaRPr lang="en-US" sz="2400" dirty="0" smtClean="0"/>
          </a:p>
          <a:p>
            <a:pPr>
              <a:buNone/>
            </a:pPr>
            <a:r>
              <a:rPr lang="en-US" sz="2400" dirty="0" smtClean="0"/>
              <a:t>     </a:t>
            </a:r>
            <a:r>
              <a:rPr lang="en-US" sz="2400" b="1" dirty="0" smtClean="0"/>
              <a:t>Neucent </a:t>
            </a:r>
            <a:r>
              <a:rPr lang="en-US" sz="2400" b="1" dirty="0" smtClean="0"/>
              <a:t>Technologies is an India based company founded by a group of technologist. </a:t>
            </a:r>
            <a:r>
              <a:rPr lang="en-US" sz="2400" b="1" dirty="0" smtClean="0"/>
              <a:t>We develop and maintain web/mobile based business solutions for our customers. We are technology focused people and believe in customer satisfaction by delivering quality solutions.</a:t>
            </a:r>
          </a:p>
          <a:p>
            <a:pPr algn="just">
              <a:buNone/>
            </a:pPr>
            <a:r>
              <a:rPr lang="en-US" sz="2400" b="1" dirty="0" smtClean="0"/>
              <a:t>Neucent Technologies believe in customer satisfaction by delivering quality solutions.</a:t>
            </a:r>
            <a:endParaRPr lang="en-US" sz="2400" b="1" dirty="0"/>
          </a:p>
        </p:txBody>
      </p:sp>
    </p:spTree>
    <p:extLst>
      <p:ext uri="{BB962C8B-B14F-4D97-AF65-F5344CB8AC3E}">
        <p14:creationId xmlns="" xmlns:p14="http://schemas.microsoft.com/office/powerpoint/2010/main" val="1840593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1-04-03 at 1.02.49 PM.jpeg"/>
          <p:cNvPicPr>
            <a:picLocks noChangeAspect="1"/>
          </p:cNvPicPr>
          <p:nvPr/>
        </p:nvPicPr>
        <p:blipFill>
          <a:blip r:embed="rId3" cstate="print"/>
          <a:stretch>
            <a:fillRect/>
          </a:stretch>
        </p:blipFill>
        <p:spPr>
          <a:xfrm>
            <a:off x="0" y="4668982"/>
            <a:ext cx="12192000" cy="2189018"/>
          </a:xfrm>
          <a:prstGeom prst="rect">
            <a:avLst/>
          </a:prstGeom>
        </p:spPr>
      </p:pic>
      <p:sp>
        <p:nvSpPr>
          <p:cNvPr id="7" name="Rectangle 6"/>
          <p:cNvSpPr/>
          <p:nvPr/>
        </p:nvSpPr>
        <p:spPr>
          <a:xfrm>
            <a:off x="207816" y="263236"/>
            <a:ext cx="11734801" cy="3693319"/>
          </a:xfrm>
          <a:prstGeom prst="rect">
            <a:avLst/>
          </a:prstGeom>
        </p:spPr>
        <p:txBody>
          <a:bodyPr wrap="square">
            <a:spAutoFit/>
          </a:bodyPr>
          <a:lstStyle/>
          <a:p>
            <a:r>
              <a:rPr lang="en-US" dirty="0" smtClean="0"/>
              <a:t>Key points about the "Grow, Solve, Optimize" principle:</a:t>
            </a:r>
          </a:p>
          <a:p>
            <a:r>
              <a:rPr lang="en-US" b="1" dirty="0" smtClean="0"/>
              <a:t>Growth Focus:</a:t>
            </a:r>
            <a:endParaRPr lang="en-US" dirty="0" smtClean="0"/>
          </a:p>
          <a:p>
            <a:pPr fontAlgn="ctr"/>
            <a:r>
              <a:rPr lang="en-US" dirty="0" smtClean="0"/>
              <a:t>The initial stage is dedicated to actively acquiring new customers, expanding market share, and increasing overall business volume. </a:t>
            </a:r>
          </a:p>
          <a:p>
            <a:r>
              <a:rPr lang="en-US" b="1" dirty="0" smtClean="0"/>
              <a:t>Problem Identification:</a:t>
            </a:r>
            <a:endParaRPr lang="en-US" dirty="0" smtClean="0"/>
          </a:p>
          <a:p>
            <a:pPr fontAlgn="ctr"/>
            <a:r>
              <a:rPr lang="en-US" dirty="0" smtClean="0"/>
              <a:t>Once growth is established, the focus shifts to identifying existing inefficiencies, bottlenecks, or areas where improvements can be made within the operations. </a:t>
            </a:r>
          </a:p>
          <a:p>
            <a:r>
              <a:rPr lang="en-US" b="1" dirty="0" smtClean="0"/>
              <a:t>Solution Implementation:</a:t>
            </a:r>
            <a:endParaRPr lang="en-US" dirty="0" smtClean="0"/>
          </a:p>
          <a:p>
            <a:pPr fontAlgn="ctr"/>
            <a:r>
              <a:rPr lang="en-US" dirty="0" smtClean="0"/>
              <a:t>"Solve" involves developing and implementing solutions to address the identified problems, which could include process changes, technological upgrades, or organizational adjustments. </a:t>
            </a:r>
          </a:p>
          <a:p>
            <a:r>
              <a:rPr lang="en-US" b="1" dirty="0" smtClean="0"/>
              <a:t>Continuous Improvement:</a:t>
            </a:r>
            <a:endParaRPr lang="en-US" dirty="0" smtClean="0"/>
          </a:p>
          <a:p>
            <a:r>
              <a:rPr lang="en-US" dirty="0" smtClean="0"/>
              <a:t>"Optimize" entails ongoing monitoring and refinement of processes to ensure maximum efficiency and effectiveness, often utilizing data analysis to identify further areas for improvement. </a:t>
            </a:r>
            <a:endParaRPr lang="en-US" dirty="0"/>
          </a:p>
        </p:txBody>
      </p:sp>
    </p:spTree>
    <p:extLst>
      <p:ext uri="{BB962C8B-B14F-4D97-AF65-F5344CB8AC3E}">
        <p14:creationId xmlns="" xmlns:p14="http://schemas.microsoft.com/office/powerpoint/2010/main" val="2785635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FB7997-0096-4240-8880-F12952D573CA}"/>
              </a:ext>
            </a:extLst>
          </p:cNvPr>
          <p:cNvSpPr>
            <a:spLocks noGrp="1"/>
          </p:cNvSpPr>
          <p:nvPr>
            <p:ph type="title"/>
          </p:nvPr>
        </p:nvSpPr>
        <p:spPr>
          <a:xfrm>
            <a:off x="1107985" y="3047210"/>
            <a:ext cx="10178323" cy="987073"/>
          </a:xfrm>
        </p:spPr>
        <p:txBody>
          <a:bodyPr>
            <a:normAutofit fontScale="90000"/>
          </a:bodyPr>
          <a:lstStyle/>
          <a:p>
            <a:r>
              <a:rPr lang="en-IN" sz="4000" b="1" u="sng" dirty="0" smtClean="0">
                <a:solidFill>
                  <a:schemeClr val="bg2">
                    <a:lumMod val="10000"/>
                  </a:schemeClr>
                </a:solidFill>
                <a:latin typeface="+mn-lt"/>
              </a:rPr>
              <a:t>OUR  SERVICES:</a:t>
            </a:r>
            <a:br>
              <a:rPr lang="en-IN" sz="4000" b="1" u="sng" dirty="0" smtClean="0">
                <a:solidFill>
                  <a:schemeClr val="bg2">
                    <a:lumMod val="10000"/>
                  </a:schemeClr>
                </a:solidFill>
                <a:latin typeface="+mn-lt"/>
              </a:rPr>
            </a:br>
            <a:r>
              <a:rPr lang="en-US" sz="1600" b="1" dirty="0" smtClean="0">
                <a:latin typeface="Arial" pitchFamily="34" charset="0"/>
                <a:cs typeface="Arial" pitchFamily="34" charset="0"/>
              </a:rPr>
              <a:t> </a:t>
            </a:r>
            <a:br>
              <a:rPr lang="en-US" sz="1600" b="1" dirty="0" smtClean="0">
                <a:latin typeface="Arial" pitchFamily="34" charset="0"/>
                <a:cs typeface="Arial" pitchFamily="34" charset="0"/>
              </a:rPr>
            </a:br>
            <a:r>
              <a:rPr lang="en-US" sz="1600" b="1" i="1" dirty="0" smtClean="0">
                <a:latin typeface="Arial" pitchFamily="34" charset="0"/>
                <a:cs typeface="Arial" pitchFamily="34" charset="0"/>
              </a:rPr>
              <a:t>SERVICES</a:t>
            </a:r>
            <a:r>
              <a:rPr lang="en-US" sz="1600" b="1" dirty="0" smtClean="0">
                <a:latin typeface="Arial" pitchFamily="34" charset="0"/>
                <a:cs typeface="Arial" pitchFamily="34" charset="0"/>
              </a:rPr>
              <a:t/>
            </a:r>
            <a:br>
              <a:rPr lang="en-US" sz="1600" b="1" dirty="0" smtClean="0">
                <a:latin typeface="Arial" pitchFamily="34" charset="0"/>
                <a:cs typeface="Arial" pitchFamily="34" charset="0"/>
              </a:rPr>
            </a:br>
            <a:r>
              <a:rPr lang="en-US" sz="1600" b="1" i="1" dirty="0" smtClean="0">
                <a:latin typeface="Arial" pitchFamily="34" charset="0"/>
                <a:cs typeface="Arial" pitchFamily="34" charset="0"/>
              </a:rPr>
              <a:t>Development</a:t>
            </a:r>
            <a:br>
              <a:rPr lang="en-US" sz="1600" b="1" i="1" dirty="0" smtClean="0">
                <a:latin typeface="Arial" pitchFamily="34" charset="0"/>
                <a:cs typeface="Arial" pitchFamily="34" charset="0"/>
              </a:rPr>
            </a:br>
            <a:r>
              <a:rPr lang="en-US" sz="1600" b="1" i="1" dirty="0" smtClean="0">
                <a:latin typeface="Arial" pitchFamily="34" charset="0"/>
                <a:cs typeface="Arial" pitchFamily="34" charset="0"/>
              </a:rPr>
              <a:t> Business Promotions</a:t>
            </a:r>
            <a:br>
              <a:rPr lang="en-US" sz="1600" b="1" i="1" dirty="0" smtClean="0">
                <a:latin typeface="Arial" pitchFamily="34" charset="0"/>
                <a:cs typeface="Arial" pitchFamily="34" charset="0"/>
              </a:rPr>
            </a:br>
            <a:r>
              <a:rPr lang="en-US" sz="1600" b="1" i="1" dirty="0" smtClean="0">
                <a:latin typeface="Arial" pitchFamily="34" charset="0"/>
                <a:cs typeface="Arial" pitchFamily="34" charset="0"/>
              </a:rPr>
              <a:t> Trainings and Basic </a:t>
            </a:r>
            <a:r>
              <a:rPr lang="en-US" sz="1600" b="1" i="1" dirty="0" smtClean="0">
                <a:latin typeface="Arial" pitchFamily="34" charset="0"/>
                <a:cs typeface="Arial" pitchFamily="34" charset="0"/>
              </a:rPr>
              <a:t>Operations</a:t>
            </a:r>
            <a:r>
              <a:rPr lang="en-US" sz="1600" b="1" i="1" dirty="0">
                <a:latin typeface="Arial" pitchFamily="34" charset="0"/>
                <a:cs typeface="Arial" pitchFamily="34" charset="0"/>
              </a:rPr>
              <a:t/>
            </a:r>
            <a:br>
              <a:rPr lang="en-US" sz="1600" b="1" i="1" dirty="0">
                <a:latin typeface="Arial" pitchFamily="34" charset="0"/>
                <a:cs typeface="Arial" pitchFamily="34" charset="0"/>
              </a:rPr>
            </a:br>
            <a:r>
              <a:rPr lang="en-US" sz="1600" b="1" i="1" dirty="0" smtClean="0">
                <a:latin typeface="Arial" pitchFamily="34" charset="0"/>
                <a:cs typeface="Arial" pitchFamily="34" charset="0"/>
              </a:rPr>
              <a:t/>
            </a:r>
            <a:br>
              <a:rPr lang="en-US" sz="1600" b="1" i="1" dirty="0" smtClean="0">
                <a:latin typeface="Arial" pitchFamily="34" charset="0"/>
                <a:cs typeface="Arial" pitchFamily="34" charset="0"/>
              </a:rPr>
            </a:br>
            <a:r>
              <a:rPr lang="en-US" sz="1600" b="1" i="1" dirty="0" smtClean="0">
                <a:latin typeface="Arial" pitchFamily="34" charset="0"/>
                <a:cs typeface="Arial" pitchFamily="34" charset="0"/>
              </a:rPr>
              <a:t>Development</a:t>
            </a:r>
            <a:br>
              <a:rPr lang="en-US" sz="1600" b="1" i="1" dirty="0" smtClean="0">
                <a:latin typeface="Arial" pitchFamily="34" charset="0"/>
                <a:cs typeface="Arial" pitchFamily="34" charset="0"/>
              </a:rPr>
            </a:br>
            <a:r>
              <a:rPr lang="en-US" sz="1600" b="1" i="1" dirty="0" smtClean="0">
                <a:latin typeface="Arial" pitchFamily="34" charset="0"/>
                <a:cs typeface="Arial" pitchFamily="34" charset="0"/>
              </a:rPr>
              <a:t>Development of applications and websites.</a:t>
            </a:r>
            <a:br>
              <a:rPr lang="en-US" sz="1600" b="1" i="1" dirty="0" smtClean="0">
                <a:latin typeface="Arial" pitchFamily="34" charset="0"/>
                <a:cs typeface="Arial" pitchFamily="34" charset="0"/>
              </a:rPr>
            </a:br>
            <a:r>
              <a:rPr lang="en-US" sz="1600" b="1" i="1" dirty="0" smtClean="0">
                <a:latin typeface="Arial" pitchFamily="34" charset="0"/>
                <a:cs typeface="Arial" pitchFamily="34" charset="0"/>
              </a:rPr>
              <a:t>Web Development</a:t>
            </a:r>
            <a:br>
              <a:rPr lang="en-US" sz="1600" b="1" i="1" dirty="0" smtClean="0">
                <a:latin typeface="Arial" pitchFamily="34" charset="0"/>
                <a:cs typeface="Arial" pitchFamily="34" charset="0"/>
              </a:rPr>
            </a:br>
            <a:r>
              <a:rPr lang="en-US" sz="1600" b="1" i="1" dirty="0" smtClean="0">
                <a:latin typeface="Arial" pitchFamily="34" charset="0"/>
                <a:cs typeface="Arial" pitchFamily="34" charset="0"/>
              </a:rPr>
              <a:t>App Development</a:t>
            </a:r>
            <a:br>
              <a:rPr lang="en-US" sz="1600" b="1" i="1" dirty="0" smtClean="0">
                <a:latin typeface="Arial" pitchFamily="34" charset="0"/>
                <a:cs typeface="Arial" pitchFamily="34" charset="0"/>
              </a:rPr>
            </a:br>
            <a:r>
              <a:rPr lang="en-US" sz="1600" b="1" i="1" dirty="0" smtClean="0">
                <a:latin typeface="Arial" pitchFamily="34" charset="0"/>
                <a:cs typeface="Arial" pitchFamily="34" charset="0"/>
              </a:rPr>
              <a:t>Software </a:t>
            </a:r>
            <a:r>
              <a:rPr lang="en-US" sz="1600" b="1" i="1" dirty="0" smtClean="0">
                <a:latin typeface="Arial" pitchFamily="34" charset="0"/>
                <a:cs typeface="Arial" pitchFamily="34" charset="0"/>
              </a:rPr>
              <a:t>Development</a:t>
            </a:r>
            <a:br>
              <a:rPr lang="en-US" sz="1600" b="1" i="1" dirty="0" smtClean="0">
                <a:latin typeface="Arial" pitchFamily="34" charset="0"/>
                <a:cs typeface="Arial" pitchFamily="34" charset="0"/>
              </a:rPr>
            </a:br>
            <a:r>
              <a:rPr lang="en-US" sz="1600" b="1" i="1" dirty="0" smtClean="0">
                <a:latin typeface="Arial" pitchFamily="34" charset="0"/>
                <a:cs typeface="Arial" pitchFamily="34" charset="0"/>
              </a:rPr>
              <a:t/>
            </a:r>
            <a:br>
              <a:rPr lang="en-US" sz="1600" b="1" i="1" dirty="0" smtClean="0">
                <a:latin typeface="Arial" pitchFamily="34" charset="0"/>
                <a:cs typeface="Arial" pitchFamily="34" charset="0"/>
              </a:rPr>
            </a:br>
            <a:r>
              <a:rPr lang="en-US" sz="1600" b="1" i="1" dirty="0" smtClean="0">
                <a:latin typeface="Arial" pitchFamily="34" charset="0"/>
                <a:cs typeface="Arial" pitchFamily="34" charset="0"/>
              </a:rPr>
              <a:t>Business Promotions</a:t>
            </a:r>
            <a:r>
              <a:rPr lang="en-US" sz="1600" b="1" i="1" dirty="0" smtClean="0">
                <a:latin typeface="Arial" pitchFamily="34" charset="0"/>
                <a:cs typeface="Arial" pitchFamily="34" charset="0"/>
              </a:rPr>
              <a:t/>
            </a:r>
            <a:br>
              <a:rPr lang="en-US" sz="1600" b="1" i="1" dirty="0" smtClean="0">
                <a:latin typeface="Arial" pitchFamily="34" charset="0"/>
                <a:cs typeface="Arial" pitchFamily="34" charset="0"/>
              </a:rPr>
            </a:br>
            <a:r>
              <a:rPr lang="en-US" sz="1600" b="1" i="1" dirty="0" smtClean="0">
                <a:latin typeface="Arial" pitchFamily="34" charset="0"/>
                <a:cs typeface="Arial" pitchFamily="34" charset="0"/>
              </a:rPr>
              <a:t>Digital solutions for better optimization and business growth.</a:t>
            </a:r>
            <a:br>
              <a:rPr lang="en-US" sz="1600" b="1" i="1" dirty="0" smtClean="0">
                <a:latin typeface="Arial" pitchFamily="34" charset="0"/>
                <a:cs typeface="Arial" pitchFamily="34" charset="0"/>
              </a:rPr>
            </a:br>
            <a:r>
              <a:rPr lang="en-US" sz="1600" b="1" i="1" dirty="0" smtClean="0">
                <a:latin typeface="Arial" pitchFamily="34" charset="0"/>
                <a:cs typeface="Arial" pitchFamily="34" charset="0"/>
              </a:rPr>
              <a:t>SEO / SMO</a:t>
            </a:r>
            <a:br>
              <a:rPr lang="en-US" sz="1600" b="1" i="1" dirty="0" smtClean="0">
                <a:latin typeface="Arial" pitchFamily="34" charset="0"/>
                <a:cs typeface="Arial" pitchFamily="34" charset="0"/>
              </a:rPr>
            </a:br>
            <a:r>
              <a:rPr lang="en-US" sz="1600" b="1" i="1" dirty="0" smtClean="0">
                <a:latin typeface="Arial" pitchFamily="34" charset="0"/>
                <a:cs typeface="Arial" pitchFamily="34" charset="0"/>
              </a:rPr>
              <a:t>Digital Marketing</a:t>
            </a:r>
            <a:br>
              <a:rPr lang="en-US" sz="1600" b="1" i="1" dirty="0" smtClean="0">
                <a:latin typeface="Arial" pitchFamily="34" charset="0"/>
                <a:cs typeface="Arial" pitchFamily="34" charset="0"/>
              </a:rPr>
            </a:br>
            <a:r>
              <a:rPr lang="en-US" sz="1600" b="1" i="1" dirty="0" smtClean="0">
                <a:latin typeface="Arial" pitchFamily="34" charset="0"/>
                <a:cs typeface="Arial" pitchFamily="34" charset="0"/>
              </a:rPr>
              <a:t>Social Media </a:t>
            </a:r>
            <a:r>
              <a:rPr lang="en-US" sz="1600" b="1" i="1" dirty="0" smtClean="0">
                <a:latin typeface="Arial" pitchFamily="34" charset="0"/>
                <a:cs typeface="Arial" pitchFamily="34" charset="0"/>
              </a:rPr>
              <a:t>Marketing</a:t>
            </a:r>
            <a:br>
              <a:rPr lang="en-US" sz="1600" b="1" i="1" dirty="0" smtClean="0">
                <a:latin typeface="Arial" pitchFamily="34" charset="0"/>
                <a:cs typeface="Arial" pitchFamily="34" charset="0"/>
              </a:rPr>
            </a:br>
            <a:r>
              <a:rPr lang="en-US" sz="1600" b="1" i="1" dirty="0">
                <a:latin typeface="Arial" pitchFamily="34" charset="0"/>
                <a:cs typeface="Arial" pitchFamily="34" charset="0"/>
              </a:rPr>
              <a:t/>
            </a:r>
            <a:br>
              <a:rPr lang="en-US" sz="1600" b="1" i="1" dirty="0">
                <a:latin typeface="Arial" pitchFamily="34" charset="0"/>
                <a:cs typeface="Arial" pitchFamily="34" charset="0"/>
              </a:rPr>
            </a:br>
            <a:r>
              <a:rPr lang="en-US" sz="1600" b="1" dirty="0" smtClean="0">
                <a:latin typeface="Arial" pitchFamily="34" charset="0"/>
                <a:cs typeface="Arial" pitchFamily="34" charset="0"/>
              </a:rPr>
              <a:t> Trainings &amp; Basic Operations</a:t>
            </a:r>
            <a:br>
              <a:rPr lang="en-US" sz="1600" b="1" dirty="0" smtClean="0">
                <a:latin typeface="Arial" pitchFamily="34" charset="0"/>
                <a:cs typeface="Arial" pitchFamily="34" charset="0"/>
              </a:rPr>
            </a:br>
            <a:r>
              <a:rPr lang="en-US" sz="1600" b="1" dirty="0" smtClean="0">
                <a:latin typeface="Arial" pitchFamily="34" charset="0"/>
                <a:cs typeface="Arial" pitchFamily="34" charset="0"/>
              </a:rPr>
              <a:t>We provide Industrial Trainings on live projects.</a:t>
            </a:r>
            <a:br>
              <a:rPr lang="en-US" sz="1600" b="1" dirty="0" smtClean="0">
                <a:latin typeface="Arial" pitchFamily="34" charset="0"/>
                <a:cs typeface="Arial" pitchFamily="34" charset="0"/>
              </a:rPr>
            </a:br>
            <a:r>
              <a:rPr lang="en-US" sz="1600" b="1" dirty="0" smtClean="0">
                <a:latin typeface="Arial" pitchFamily="34" charset="0"/>
                <a:cs typeface="Arial" pitchFamily="34" charset="0"/>
              </a:rPr>
              <a:t>IT Trainings</a:t>
            </a:r>
            <a:br>
              <a:rPr lang="en-US" sz="1600" b="1" dirty="0" smtClean="0">
                <a:latin typeface="Arial" pitchFamily="34" charset="0"/>
                <a:cs typeface="Arial" pitchFamily="34" charset="0"/>
              </a:rPr>
            </a:br>
            <a:r>
              <a:rPr lang="en-US" sz="1600" b="1" dirty="0" smtClean="0">
                <a:latin typeface="Arial" pitchFamily="34" charset="0"/>
                <a:cs typeface="Arial" pitchFamily="34" charset="0"/>
              </a:rPr>
              <a:t>Data Entry</a:t>
            </a:r>
            <a:br>
              <a:rPr lang="en-US" sz="1600" b="1" dirty="0" smtClean="0">
                <a:latin typeface="Arial" pitchFamily="34" charset="0"/>
                <a:cs typeface="Arial" pitchFamily="34" charset="0"/>
              </a:rPr>
            </a:br>
            <a:r>
              <a:rPr lang="en-US" sz="1600" b="1" dirty="0" smtClean="0">
                <a:latin typeface="Arial" pitchFamily="34" charset="0"/>
                <a:cs typeface="Arial" pitchFamily="34" charset="0"/>
              </a:rPr>
              <a:t>Pamphlets &amp; Brochures</a:t>
            </a:r>
            <a:br>
              <a:rPr lang="en-US" sz="1600" b="1" dirty="0" smtClean="0">
                <a:latin typeface="Arial" pitchFamily="34" charset="0"/>
                <a:cs typeface="Arial" pitchFamily="34" charset="0"/>
              </a:rPr>
            </a:br>
            <a:r>
              <a:rPr lang="en-US" sz="1600" i="1" dirty="0" smtClean="0">
                <a:latin typeface="Arial" pitchFamily="34" charset="0"/>
                <a:cs typeface="Arial" pitchFamily="34" charset="0"/>
              </a:rPr>
              <a:t/>
            </a:r>
            <a:br>
              <a:rPr lang="en-US" sz="1600" i="1" dirty="0" smtClean="0">
                <a:latin typeface="Arial" pitchFamily="34" charset="0"/>
                <a:cs typeface="Arial" pitchFamily="34" charset="0"/>
              </a:rPr>
            </a:br>
            <a:r>
              <a:rPr lang="en-US" sz="3600" dirty="0" smtClean="0"/>
              <a:t/>
            </a:r>
            <a:br>
              <a:rPr lang="en-US" sz="3600" dirty="0" smtClean="0"/>
            </a:br>
            <a:endParaRPr lang="en-IN" sz="4000" b="1" u="sng" dirty="0">
              <a:solidFill>
                <a:schemeClr val="bg2">
                  <a:lumMod val="10000"/>
                </a:schemeClr>
              </a:solidFill>
              <a:latin typeface="+mn-lt"/>
            </a:endParaRPr>
          </a:p>
        </p:txBody>
      </p:sp>
    </p:spTree>
    <p:extLst>
      <p:ext uri="{BB962C8B-B14F-4D97-AF65-F5344CB8AC3E}">
        <p14:creationId xmlns="" xmlns:p14="http://schemas.microsoft.com/office/powerpoint/2010/main" val="4223566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AB669F-DA4D-446F-9F0F-B626524FA14C}"/>
              </a:ext>
            </a:extLst>
          </p:cNvPr>
          <p:cNvSpPr>
            <a:spLocks noGrp="1"/>
          </p:cNvSpPr>
          <p:nvPr>
            <p:ph type="title"/>
          </p:nvPr>
        </p:nvSpPr>
        <p:spPr/>
        <p:txBody>
          <a:bodyPr>
            <a:noAutofit/>
          </a:bodyPr>
          <a:lstStyle/>
          <a:p>
            <a:pPr algn="ctr"/>
            <a:r>
              <a:rPr lang="en-US" sz="3600" b="1" u="sng" dirty="0">
                <a:solidFill>
                  <a:srgbClr val="002060"/>
                </a:solidFill>
                <a:latin typeface="+mn-lt"/>
              </a:rPr>
              <a:t/>
            </a:r>
            <a:br>
              <a:rPr lang="en-US" sz="3600" b="1" u="sng" dirty="0">
                <a:solidFill>
                  <a:srgbClr val="002060"/>
                </a:solidFill>
                <a:latin typeface="+mn-lt"/>
              </a:rPr>
            </a:br>
            <a:r>
              <a:rPr lang="en-US" sz="2000" dirty="0">
                <a:solidFill>
                  <a:srgbClr val="002060"/>
                </a:solidFill>
                <a:latin typeface="+mn-lt"/>
              </a:rPr>
              <a:t/>
            </a:r>
            <a:br>
              <a:rPr lang="en-US" sz="2000" dirty="0">
                <a:solidFill>
                  <a:srgbClr val="002060"/>
                </a:solidFill>
                <a:latin typeface="+mn-lt"/>
              </a:rPr>
            </a:br>
            <a:endParaRPr lang="en-IN" sz="2000" dirty="0">
              <a:solidFill>
                <a:srgbClr val="002060"/>
              </a:solidFill>
              <a:latin typeface="+mn-lt"/>
            </a:endParaRPr>
          </a:p>
        </p:txBody>
      </p:sp>
      <p:sp>
        <p:nvSpPr>
          <p:cNvPr id="3" name="Content Placeholder 2">
            <a:extLst>
              <a:ext uri="{FF2B5EF4-FFF2-40B4-BE49-F238E27FC236}">
                <a16:creationId xmlns="" xmlns:a16="http://schemas.microsoft.com/office/drawing/2014/main" id="{82D81671-D7DA-4E48-86E2-FDC5B8D248FF}"/>
              </a:ext>
            </a:extLst>
          </p:cNvPr>
          <p:cNvSpPr>
            <a:spLocks noGrp="1"/>
          </p:cNvSpPr>
          <p:nvPr>
            <p:ph idx="1"/>
          </p:nvPr>
        </p:nvSpPr>
        <p:spPr/>
        <p:txBody>
          <a:bodyPr/>
          <a:lstStyle/>
          <a:p>
            <a:endParaRPr lang="en-IN" dirty="0"/>
          </a:p>
          <a:p>
            <a:endParaRPr lang="en-IN" dirty="0"/>
          </a:p>
        </p:txBody>
      </p:sp>
      <p:sp>
        <p:nvSpPr>
          <p:cNvPr id="12" name="Rectangle 11"/>
          <p:cNvSpPr/>
          <p:nvPr/>
        </p:nvSpPr>
        <p:spPr>
          <a:xfrm>
            <a:off x="304800" y="180109"/>
            <a:ext cx="11319164" cy="6370975"/>
          </a:xfrm>
          <a:prstGeom prst="rect">
            <a:avLst/>
          </a:prstGeom>
        </p:spPr>
        <p:txBody>
          <a:bodyPr wrap="square">
            <a:spAutoFit/>
          </a:bodyPr>
          <a:lstStyle/>
          <a:p>
            <a:r>
              <a:rPr lang="en-US" sz="2400" b="1" i="1" u="sng" dirty="0" smtClean="0">
                <a:latin typeface="Arial" pitchFamily="34" charset="0"/>
                <a:cs typeface="Arial" pitchFamily="34" charset="0"/>
              </a:rPr>
              <a:t>To easily grow an IT services </a:t>
            </a:r>
            <a:r>
              <a:rPr lang="en-US" sz="2400" b="1" i="1" u="sng" dirty="0" smtClean="0">
                <a:latin typeface="Arial" pitchFamily="34" charset="0"/>
                <a:cs typeface="Arial" pitchFamily="34" charset="0"/>
              </a:rPr>
              <a:t>startup</a:t>
            </a:r>
            <a:r>
              <a:rPr lang="en-US" sz="2400" b="1" dirty="0" smtClean="0">
                <a:latin typeface="Arial" pitchFamily="34" charset="0"/>
                <a:cs typeface="Arial" pitchFamily="34" charset="0"/>
              </a:rPr>
              <a:t>. </a:t>
            </a:r>
          </a:p>
          <a:p>
            <a:r>
              <a:rPr lang="en-US" sz="2400" dirty="0" smtClean="0"/>
              <a:t>focus on identifying a niche market,</a:t>
            </a:r>
          </a:p>
          <a:p>
            <a:r>
              <a:rPr lang="en-US" sz="2400" dirty="0" smtClean="0"/>
              <a:t> building strong customer relationships through excellent service, </a:t>
            </a:r>
          </a:p>
          <a:p>
            <a:r>
              <a:rPr lang="en-US" sz="2400" dirty="0" smtClean="0"/>
              <a:t>leveraging your network for referrals, </a:t>
            </a:r>
          </a:p>
          <a:p>
            <a:r>
              <a:rPr lang="en-US" sz="2400" dirty="0" smtClean="0"/>
              <a:t>actively seeking partnerships with complementary businesses, and </a:t>
            </a:r>
          </a:p>
          <a:p>
            <a:r>
              <a:rPr lang="en-US" sz="2400" dirty="0" smtClean="0"/>
              <a:t>constantly refining your service offerings based on client feedback; </a:t>
            </a:r>
          </a:p>
          <a:p>
            <a:r>
              <a:rPr lang="en-US" sz="2400" dirty="0" smtClean="0"/>
              <a:t>prioritize building a skilled team and maintaining a flexible approach to adapt to changing market demands.</a:t>
            </a:r>
          </a:p>
          <a:p>
            <a:r>
              <a:rPr lang="en-US" sz="2400" dirty="0" smtClean="0"/>
              <a:t>Key strategies to implement:</a:t>
            </a:r>
          </a:p>
          <a:p>
            <a:r>
              <a:rPr lang="en-US" sz="2400" dirty="0" smtClean="0"/>
              <a:t>Define a clear value proposition:</a:t>
            </a:r>
          </a:p>
          <a:p>
            <a:r>
              <a:rPr lang="en-US" sz="2400" dirty="0" smtClean="0"/>
              <a:t>Highlight what sets your IT services apart from competitors and communicate this clearly to potential clients.</a:t>
            </a:r>
          </a:p>
          <a:p>
            <a:r>
              <a:rPr lang="en-US" sz="2400" dirty="0" smtClean="0"/>
              <a:t>Target a specific niche:</a:t>
            </a:r>
          </a:p>
          <a:p>
            <a:r>
              <a:rPr lang="en-US" sz="2400" dirty="0" smtClean="0"/>
              <a:t>Focus on serving a particular industry or type of client with specialized needs to establish expertise.</a:t>
            </a:r>
          </a:p>
          <a:p>
            <a:r>
              <a:rPr lang="en-US" sz="2400" dirty="0" smtClean="0"/>
              <a:t>Build a strong online presence:</a:t>
            </a:r>
          </a:p>
          <a:p>
            <a:r>
              <a:rPr lang="en-US" sz="2400" dirty="0" smtClean="0"/>
              <a:t>Create a professional website, utilize social Media</a:t>
            </a:r>
          </a:p>
        </p:txBody>
      </p:sp>
    </p:spTree>
    <p:extLst>
      <p:ext uri="{BB962C8B-B14F-4D97-AF65-F5344CB8AC3E}">
        <p14:creationId xmlns="" xmlns:p14="http://schemas.microsoft.com/office/powerpoint/2010/main" val="365533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F985AD-3F7F-4A1A-89F2-58F65CAD9D79}"/>
              </a:ext>
            </a:extLst>
          </p:cNvPr>
          <p:cNvSpPr>
            <a:spLocks noGrp="1"/>
          </p:cNvSpPr>
          <p:nvPr>
            <p:ph type="title"/>
          </p:nvPr>
        </p:nvSpPr>
        <p:spPr/>
        <p:txBody>
          <a:bodyPr>
            <a:normAutofit fontScale="90000"/>
          </a:bodyPr>
          <a:lstStyle/>
          <a:p>
            <a:r>
              <a:rPr lang="en-US" sz="4000" b="1" u="sng" dirty="0" smtClean="0">
                <a:latin typeface="+mn-lt"/>
              </a:rPr>
              <a:t>The major industries we serve with our high quality service range are</a:t>
            </a:r>
            <a:r>
              <a:rPr lang="en-US" sz="4000" b="1" u="sng" dirty="0" smtClean="0">
                <a:latin typeface="+mn-lt"/>
              </a:rPr>
              <a:t>:</a:t>
            </a:r>
            <a:br>
              <a:rPr lang="en-US" sz="4000" b="1" u="sng" dirty="0" smtClean="0">
                <a:latin typeface="+mn-lt"/>
              </a:rPr>
            </a:br>
            <a:endParaRPr lang="en-IN" sz="3200" b="1" dirty="0">
              <a:latin typeface="+mn-lt"/>
            </a:endParaRPr>
          </a:p>
        </p:txBody>
      </p:sp>
      <p:sp>
        <p:nvSpPr>
          <p:cNvPr id="4" name="Rectangle 3"/>
          <p:cNvSpPr/>
          <p:nvPr/>
        </p:nvSpPr>
        <p:spPr>
          <a:xfrm>
            <a:off x="415636" y="1288472"/>
            <a:ext cx="9795164" cy="5569527"/>
          </a:xfrm>
          <a:prstGeom prst="rect">
            <a:avLst/>
          </a:prstGeom>
        </p:spPr>
        <p:txBody>
          <a:bodyPr wrap="square">
            <a:spAutoFit/>
          </a:bodyPr>
          <a:lstStyle/>
          <a:p>
            <a:r>
              <a:rPr lang="en-US" sz="3200" dirty="0" smtClean="0">
                <a:latin typeface="Arial" pitchFamily="34" charset="0"/>
                <a:cs typeface="Arial" pitchFamily="34" charset="0"/>
              </a:rPr>
              <a:t>IT services companies in India primarily serve a wide range of industries including </a:t>
            </a:r>
            <a:endParaRPr lang="en-US" sz="3200" dirty="0" smtClean="0">
              <a:latin typeface="Arial" pitchFamily="34" charset="0"/>
              <a:cs typeface="Arial" pitchFamily="34" charset="0"/>
            </a:endParaRPr>
          </a:p>
          <a:p>
            <a:r>
              <a:rPr lang="en-US" sz="3200" dirty="0" smtClean="0">
                <a:latin typeface="Arial" pitchFamily="34" charset="0"/>
                <a:cs typeface="Arial" pitchFamily="34" charset="0"/>
              </a:rPr>
              <a:t>healthcare</a:t>
            </a:r>
            <a:r>
              <a:rPr lang="en-US" sz="3200" dirty="0" smtClean="0">
                <a:latin typeface="Arial" pitchFamily="34" charset="0"/>
                <a:cs typeface="Arial" pitchFamily="34" charset="0"/>
              </a:rPr>
              <a:t>, </a:t>
            </a:r>
            <a:endParaRPr lang="en-US" sz="3200" dirty="0" smtClean="0">
              <a:latin typeface="Arial" pitchFamily="34" charset="0"/>
              <a:cs typeface="Arial" pitchFamily="34" charset="0"/>
            </a:endParaRPr>
          </a:p>
          <a:p>
            <a:r>
              <a:rPr lang="en-US" sz="3200" dirty="0" smtClean="0">
                <a:latin typeface="Arial" pitchFamily="34" charset="0"/>
                <a:cs typeface="Arial" pitchFamily="34" charset="0"/>
              </a:rPr>
              <a:t>finance</a:t>
            </a:r>
            <a:r>
              <a:rPr lang="en-US" sz="3200" dirty="0" smtClean="0">
                <a:latin typeface="Arial" pitchFamily="34" charset="0"/>
                <a:cs typeface="Arial" pitchFamily="34" charset="0"/>
              </a:rPr>
              <a:t>, </a:t>
            </a:r>
            <a:endParaRPr lang="en-US" sz="3200" dirty="0" smtClean="0">
              <a:latin typeface="Arial" pitchFamily="34" charset="0"/>
              <a:cs typeface="Arial" pitchFamily="34" charset="0"/>
            </a:endParaRPr>
          </a:p>
          <a:p>
            <a:r>
              <a:rPr lang="en-US" sz="3200" dirty="0" smtClean="0">
                <a:latin typeface="Arial" pitchFamily="34" charset="0"/>
                <a:cs typeface="Arial" pitchFamily="34" charset="0"/>
              </a:rPr>
              <a:t>retail, </a:t>
            </a:r>
          </a:p>
          <a:p>
            <a:r>
              <a:rPr lang="en-US" sz="3200" dirty="0" smtClean="0">
                <a:latin typeface="Arial" pitchFamily="34" charset="0"/>
                <a:cs typeface="Arial" pitchFamily="34" charset="0"/>
              </a:rPr>
              <a:t>education</a:t>
            </a:r>
            <a:r>
              <a:rPr lang="en-US" sz="3200" dirty="0" smtClean="0">
                <a:latin typeface="Arial" pitchFamily="34" charset="0"/>
                <a:cs typeface="Arial" pitchFamily="34" charset="0"/>
              </a:rPr>
              <a:t>, </a:t>
            </a:r>
            <a:endParaRPr lang="en-US" sz="3200" dirty="0" smtClean="0">
              <a:latin typeface="Arial" pitchFamily="34" charset="0"/>
              <a:cs typeface="Arial" pitchFamily="34" charset="0"/>
            </a:endParaRPr>
          </a:p>
          <a:p>
            <a:r>
              <a:rPr lang="en-US" sz="3200" dirty="0" smtClean="0">
                <a:latin typeface="Arial" pitchFamily="34" charset="0"/>
                <a:cs typeface="Arial" pitchFamily="34" charset="0"/>
              </a:rPr>
              <a:t>logistics</a:t>
            </a:r>
            <a:r>
              <a:rPr lang="en-US" sz="3200" dirty="0" smtClean="0">
                <a:latin typeface="Arial" pitchFamily="34" charset="0"/>
                <a:cs typeface="Arial" pitchFamily="34" charset="0"/>
              </a:rPr>
              <a:t>, </a:t>
            </a:r>
            <a:endParaRPr lang="en-US" sz="3200" dirty="0" smtClean="0">
              <a:latin typeface="Arial" pitchFamily="34" charset="0"/>
              <a:cs typeface="Arial" pitchFamily="34" charset="0"/>
            </a:endParaRPr>
          </a:p>
          <a:p>
            <a:r>
              <a:rPr lang="en-US" sz="3200" dirty="0" smtClean="0">
                <a:latin typeface="Arial" pitchFamily="34" charset="0"/>
                <a:cs typeface="Arial" pitchFamily="34" charset="0"/>
              </a:rPr>
              <a:t>manufacturing</a:t>
            </a:r>
            <a:r>
              <a:rPr lang="en-US" sz="3200" dirty="0" smtClean="0">
                <a:latin typeface="Arial" pitchFamily="34" charset="0"/>
                <a:cs typeface="Arial" pitchFamily="34" charset="0"/>
              </a:rPr>
              <a:t>, </a:t>
            </a:r>
            <a:endParaRPr lang="en-US" sz="3200" dirty="0" smtClean="0">
              <a:latin typeface="Arial" pitchFamily="34" charset="0"/>
              <a:cs typeface="Arial" pitchFamily="34" charset="0"/>
            </a:endParaRPr>
          </a:p>
          <a:p>
            <a:r>
              <a:rPr lang="en-US" sz="3200" dirty="0" smtClean="0">
                <a:latin typeface="Arial" pitchFamily="34" charset="0"/>
                <a:cs typeface="Arial" pitchFamily="34" charset="0"/>
              </a:rPr>
              <a:t>telecommunications</a:t>
            </a:r>
            <a:r>
              <a:rPr lang="en-US" sz="3200" dirty="0" smtClean="0">
                <a:latin typeface="Arial" pitchFamily="34" charset="0"/>
                <a:cs typeface="Arial" pitchFamily="34" charset="0"/>
              </a:rPr>
              <a:t>, and media </a:t>
            </a:r>
            <a:endParaRPr lang="en-US" sz="3200" dirty="0" smtClean="0">
              <a:latin typeface="Arial" pitchFamily="34" charset="0"/>
              <a:cs typeface="Arial" pitchFamily="34" charset="0"/>
            </a:endParaRPr>
          </a:p>
          <a:p>
            <a:r>
              <a:rPr lang="en-US" sz="3200" dirty="0" smtClean="0">
                <a:latin typeface="Arial" pitchFamily="34" charset="0"/>
                <a:cs typeface="Arial" pitchFamily="34" charset="0"/>
              </a:rPr>
              <a:t>by </a:t>
            </a:r>
            <a:r>
              <a:rPr lang="en-US" sz="3200" dirty="0" smtClean="0">
                <a:latin typeface="Arial" pitchFamily="34" charset="0"/>
                <a:cs typeface="Arial" pitchFamily="34" charset="0"/>
              </a:rPr>
              <a:t>providing consulting, software development, and outsourcing services across these sectors</a:t>
            </a:r>
            <a:endParaRPr lang="en-US" sz="3200" dirty="0">
              <a:latin typeface="Arial" pitchFamily="34" charset="0"/>
              <a:cs typeface="Arial" pitchFamily="34" charset="0"/>
            </a:endParaRPr>
          </a:p>
        </p:txBody>
      </p:sp>
    </p:spTree>
    <p:extLst>
      <p:ext uri="{BB962C8B-B14F-4D97-AF65-F5344CB8AC3E}">
        <p14:creationId xmlns="" xmlns:p14="http://schemas.microsoft.com/office/powerpoint/2010/main" val="3620620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F6B1FD-9A29-4684-A41D-E8C550680EBE}"/>
              </a:ext>
            </a:extLst>
          </p:cNvPr>
          <p:cNvSpPr>
            <a:spLocks noGrp="1"/>
          </p:cNvSpPr>
          <p:nvPr>
            <p:ph type="title"/>
          </p:nvPr>
        </p:nvSpPr>
        <p:spPr>
          <a:xfrm>
            <a:off x="990601" y="382385"/>
            <a:ext cx="11010900" cy="950026"/>
          </a:xfrm>
        </p:spPr>
        <p:txBody>
          <a:bodyPr>
            <a:normAutofit/>
          </a:bodyPr>
          <a:lstStyle/>
          <a:p>
            <a:pPr algn="ctr"/>
            <a:r>
              <a:rPr lang="en-US" sz="3600" b="1" u="sng" dirty="0">
                <a:solidFill>
                  <a:schemeClr val="bg2">
                    <a:lumMod val="10000"/>
                  </a:schemeClr>
                </a:solidFill>
                <a:latin typeface="+mn-lt"/>
              </a:rPr>
              <a:t>Simple Ways to Reach out to Your </a:t>
            </a:r>
            <a:r>
              <a:rPr lang="en-US" sz="3600" b="1" u="sng" dirty="0" smtClean="0">
                <a:solidFill>
                  <a:schemeClr val="bg2">
                    <a:lumMod val="10000"/>
                  </a:schemeClr>
                </a:solidFill>
                <a:latin typeface="+mn-lt"/>
              </a:rPr>
              <a:t>Customers:</a:t>
            </a:r>
            <a:endParaRPr lang="en-IN" sz="3600" b="1" u="sng" dirty="0">
              <a:solidFill>
                <a:schemeClr val="bg2">
                  <a:lumMod val="10000"/>
                </a:schemeClr>
              </a:solidFill>
              <a:latin typeface="+mn-lt"/>
            </a:endParaRPr>
          </a:p>
        </p:txBody>
      </p:sp>
      <p:sp>
        <p:nvSpPr>
          <p:cNvPr id="3" name="Content Placeholder 2">
            <a:extLst>
              <a:ext uri="{FF2B5EF4-FFF2-40B4-BE49-F238E27FC236}">
                <a16:creationId xmlns="" xmlns:a16="http://schemas.microsoft.com/office/drawing/2014/main" id="{9D8ECADF-BBFA-44A5-9897-ADD6B7C3DF93}"/>
              </a:ext>
            </a:extLst>
          </p:cNvPr>
          <p:cNvSpPr>
            <a:spLocks noGrp="1"/>
          </p:cNvSpPr>
          <p:nvPr>
            <p:ph idx="1"/>
          </p:nvPr>
        </p:nvSpPr>
        <p:spPr>
          <a:xfrm>
            <a:off x="1089753" y="1790049"/>
            <a:ext cx="10178323" cy="4545439"/>
          </a:xfrm>
        </p:spPr>
        <p:txBody>
          <a:bodyPr>
            <a:normAutofit/>
          </a:bodyPr>
          <a:lstStyle/>
          <a:p>
            <a:r>
              <a:rPr lang="en-IN" sz="2400" b="1" dirty="0">
                <a:solidFill>
                  <a:schemeClr val="tx1">
                    <a:lumMod val="95000"/>
                    <a:lumOff val="5000"/>
                  </a:schemeClr>
                </a:solidFill>
              </a:rPr>
              <a:t>Know your audience</a:t>
            </a:r>
          </a:p>
          <a:p>
            <a:r>
              <a:rPr lang="en-IN" sz="2400" b="1" dirty="0">
                <a:solidFill>
                  <a:schemeClr val="tx1">
                    <a:lumMod val="95000"/>
                    <a:lumOff val="5000"/>
                  </a:schemeClr>
                </a:solidFill>
              </a:rPr>
              <a:t>Provide consistent customer experience</a:t>
            </a:r>
          </a:p>
          <a:p>
            <a:r>
              <a:rPr lang="en-US" sz="2400" b="1" dirty="0">
                <a:solidFill>
                  <a:schemeClr val="tx1">
                    <a:lumMod val="95000"/>
                    <a:lumOff val="5000"/>
                  </a:schemeClr>
                </a:solidFill>
              </a:rPr>
              <a:t>Invest in Content Marketing</a:t>
            </a:r>
          </a:p>
          <a:p>
            <a:r>
              <a:rPr lang="en-US" sz="2400" b="1" dirty="0">
                <a:solidFill>
                  <a:schemeClr val="tx1">
                    <a:lumMod val="95000"/>
                    <a:lumOff val="5000"/>
                  </a:schemeClr>
                </a:solidFill>
              </a:rPr>
              <a:t>Take advantage of customers’ testimonials</a:t>
            </a:r>
          </a:p>
          <a:p>
            <a:r>
              <a:rPr lang="en-US" sz="2400" b="1" dirty="0">
                <a:solidFill>
                  <a:schemeClr val="tx1">
                    <a:lumMod val="95000"/>
                    <a:lumOff val="5000"/>
                  </a:schemeClr>
                </a:solidFill>
              </a:rPr>
              <a:t>Set up a referral program</a:t>
            </a:r>
          </a:p>
          <a:p>
            <a:r>
              <a:rPr lang="en-IN" sz="2400" b="1" dirty="0">
                <a:solidFill>
                  <a:schemeClr val="tx1">
                    <a:lumMod val="95000"/>
                    <a:lumOff val="5000"/>
                  </a:schemeClr>
                </a:solidFill>
              </a:rPr>
              <a:t>Stay connected via newsletter</a:t>
            </a:r>
          </a:p>
          <a:p>
            <a:r>
              <a:rPr lang="en-US" sz="2400" b="1" dirty="0">
                <a:solidFill>
                  <a:schemeClr val="tx1">
                    <a:lumMod val="95000"/>
                    <a:lumOff val="5000"/>
                  </a:schemeClr>
                </a:solidFill>
              </a:rPr>
              <a:t>Listen to your customers’ feedback</a:t>
            </a:r>
          </a:p>
          <a:p>
            <a:r>
              <a:rPr lang="en-US" sz="2400" b="1" dirty="0">
                <a:solidFill>
                  <a:schemeClr val="tx1">
                    <a:lumMod val="95000"/>
                    <a:lumOff val="5000"/>
                  </a:schemeClr>
                </a:solidFill>
              </a:rPr>
              <a:t>Demonstrate your products or services</a:t>
            </a:r>
          </a:p>
          <a:p>
            <a:pPr marL="0" indent="0">
              <a:buNone/>
            </a:pPr>
            <a:endParaRPr lang="en-IN" dirty="0"/>
          </a:p>
        </p:txBody>
      </p:sp>
      <p:pic>
        <p:nvPicPr>
          <p:cNvPr id="4" name="Picture 3">
            <a:extLst>
              <a:ext uri="{FF2B5EF4-FFF2-40B4-BE49-F238E27FC236}">
                <a16:creationId xmlns="" xmlns:a16="http://schemas.microsoft.com/office/drawing/2014/main" id="{34B95FFB-CEDC-492C-8B07-86098ABDD0FF}"/>
              </a:ext>
            </a:extLst>
          </p:cNvPr>
          <p:cNvPicPr>
            <a:picLocks noChangeAspect="1"/>
          </p:cNvPicPr>
          <p:nvPr/>
        </p:nvPicPr>
        <p:blipFill>
          <a:blip r:embed="rId2" cstate="print"/>
          <a:stretch>
            <a:fillRect/>
          </a:stretch>
        </p:blipFill>
        <p:spPr>
          <a:xfrm>
            <a:off x="7524208" y="4219304"/>
            <a:ext cx="3564003" cy="2455817"/>
          </a:xfrm>
          <a:prstGeom prst="rect">
            <a:avLst/>
          </a:prstGeom>
        </p:spPr>
      </p:pic>
      <p:pic>
        <p:nvPicPr>
          <p:cNvPr id="5" name="Picture 4" descr="WhatsApp Image 2021-04-03 at 11.55.51 AM.jpeg"/>
          <p:cNvPicPr>
            <a:picLocks noChangeAspect="1"/>
          </p:cNvPicPr>
          <p:nvPr/>
        </p:nvPicPr>
        <p:blipFill>
          <a:blip r:embed="rId3" cstate="print"/>
          <a:stretch>
            <a:fillRect/>
          </a:stretch>
        </p:blipFill>
        <p:spPr>
          <a:xfrm>
            <a:off x="7486649" y="1240970"/>
            <a:ext cx="3446963" cy="2978771"/>
          </a:xfrm>
          <a:prstGeom prst="rect">
            <a:avLst/>
          </a:prstGeom>
        </p:spPr>
      </p:pic>
    </p:spTree>
    <p:extLst>
      <p:ext uri="{BB962C8B-B14F-4D97-AF65-F5344CB8AC3E}">
        <p14:creationId xmlns="" xmlns:p14="http://schemas.microsoft.com/office/powerpoint/2010/main" val="4218756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7" y="382387"/>
            <a:ext cx="10178323" cy="714893"/>
          </a:xfrm>
        </p:spPr>
        <p:txBody>
          <a:bodyPr>
            <a:normAutofit/>
          </a:bodyPr>
          <a:lstStyle/>
          <a:p>
            <a:pPr algn="ctr"/>
            <a:r>
              <a:rPr lang="en-US" sz="3600" b="1" u="sng" dirty="0" smtClean="0">
                <a:latin typeface="+mn-lt"/>
              </a:rPr>
              <a:t>Types of marketing:</a:t>
            </a:r>
            <a:endParaRPr lang="en-US" sz="3600" b="1" u="sng" dirty="0">
              <a:latin typeface="+mn-lt"/>
            </a:endParaRPr>
          </a:p>
        </p:txBody>
      </p:sp>
      <p:sp>
        <p:nvSpPr>
          <p:cNvPr id="3" name="Content Placeholder 2">
            <a:extLst>
              <a:ext uri="{FF2B5EF4-FFF2-40B4-BE49-F238E27FC236}">
                <a16:creationId xmlns="" xmlns:a16="http://schemas.microsoft.com/office/drawing/2014/main" id="{9D8ECADF-BBFA-44A5-9897-ADD6B7C3DF93}"/>
              </a:ext>
            </a:extLst>
          </p:cNvPr>
          <p:cNvSpPr txBox="1">
            <a:spLocks/>
          </p:cNvSpPr>
          <p:nvPr/>
        </p:nvSpPr>
        <p:spPr>
          <a:xfrm>
            <a:off x="1089753" y="1790049"/>
            <a:ext cx="10178323" cy="4545439"/>
          </a:xfrm>
          <a:prstGeom prst="rect">
            <a:avLst/>
          </a:prstGeom>
        </p:spPr>
        <p:txBody>
          <a:bodyPr>
            <a:normAutofit/>
          </a:bodyPr>
          <a:lstStyle/>
          <a:p>
            <a:pPr marL="228600" marR="0" lvl="0" indent="-228600" algn="l" defTabSz="914400" rtl="0" eaLnBrk="1" fontAlgn="auto" latinLnBrk="0" hangingPunct="1">
              <a:lnSpc>
                <a:spcPct val="110000"/>
              </a:lnSpc>
              <a:spcBef>
                <a:spcPts val="700"/>
              </a:spcBef>
              <a:spcAft>
                <a:spcPts val="0"/>
              </a:spcAft>
              <a:buClr>
                <a:schemeClr val="tx2"/>
              </a:buClr>
              <a:buSzTx/>
              <a:buFont typeface="Arial" panose="020B0604020202020204" pitchFamily="34" charset="0"/>
              <a:buChar char="•"/>
              <a:tabLst/>
              <a:defRPr/>
            </a:pPr>
            <a:r>
              <a:rPr kumimoji="0" lang="en-IN" sz="2400" b="1"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Niche</a:t>
            </a:r>
            <a:r>
              <a:rPr kumimoji="0" lang="en-IN" sz="2400" b="1" i="0" u="none" strike="noStrike" kern="1200" cap="none" spc="0" normalizeH="0" noProof="0" dirty="0" smtClean="0">
                <a:ln>
                  <a:noFill/>
                </a:ln>
                <a:solidFill>
                  <a:schemeClr val="tx1">
                    <a:lumMod val="95000"/>
                    <a:lumOff val="5000"/>
                  </a:schemeClr>
                </a:solidFill>
                <a:effectLst/>
                <a:uLnTx/>
                <a:uFillTx/>
                <a:latin typeface="+mn-lt"/>
                <a:ea typeface="+mn-ea"/>
                <a:cs typeface="+mn-cs"/>
              </a:rPr>
              <a:t> Marketing</a:t>
            </a:r>
            <a:endParaRPr kumimoji="0" lang="en-IN" sz="2400" b="1" i="0" u="none" strike="noStrike" kern="1200" cap="none" spc="0" normalizeH="0" baseline="0" noProof="0" dirty="0" smtClean="0">
              <a:ln>
                <a:noFill/>
              </a:ln>
              <a:solidFill>
                <a:schemeClr val="tx1">
                  <a:lumMod val="95000"/>
                  <a:lumOff val="5000"/>
                </a:schemeClr>
              </a:solidFill>
              <a:effectLst/>
              <a:uLnTx/>
              <a:uFillTx/>
              <a:latin typeface="+mn-lt"/>
              <a:ea typeface="+mn-ea"/>
              <a:cs typeface="+mn-cs"/>
            </a:endParaRPr>
          </a:p>
          <a:p>
            <a:pPr marL="228600" marR="0" lvl="0" indent="-228600" algn="l" defTabSz="914400" rtl="0" eaLnBrk="1" fontAlgn="auto" latinLnBrk="0" hangingPunct="1">
              <a:lnSpc>
                <a:spcPct val="110000"/>
              </a:lnSpc>
              <a:spcBef>
                <a:spcPts val="700"/>
              </a:spcBef>
              <a:spcAft>
                <a:spcPts val="0"/>
              </a:spcAft>
              <a:buClr>
                <a:schemeClr val="tx2"/>
              </a:buClr>
              <a:buSzTx/>
              <a:buFont typeface="Arial" panose="020B0604020202020204" pitchFamily="34" charset="0"/>
              <a:buChar char="•"/>
              <a:tabLst/>
              <a:defRPr/>
            </a:pPr>
            <a:r>
              <a:rPr kumimoji="0" lang="en-IN" sz="2400" b="1"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Trade Show Marketing</a:t>
            </a:r>
          </a:p>
          <a:p>
            <a:pPr marL="228600" marR="0" lvl="0" indent="-228600" algn="l" defTabSz="914400" rtl="0" eaLnBrk="1" fontAlgn="auto" latinLnBrk="0" hangingPunct="1">
              <a:lnSpc>
                <a:spcPct val="110000"/>
              </a:lnSpc>
              <a:spcBef>
                <a:spcPts val="700"/>
              </a:spcBef>
              <a:spcAft>
                <a:spcPts val="0"/>
              </a:spcAft>
              <a:buClr>
                <a:schemeClr val="tx2"/>
              </a:buClr>
              <a:buSzTx/>
              <a:buFont typeface="Arial" panose="020B0604020202020204" pitchFamily="34" charset="0"/>
              <a:buChar char="•"/>
              <a:tabLst/>
              <a:defRPr/>
            </a:pPr>
            <a:r>
              <a:rPr kumimoji="0" lang="en-US" sz="2400" b="1"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Social Media Marketing</a:t>
            </a:r>
          </a:p>
          <a:p>
            <a:pPr marL="228600" marR="0" lvl="0" indent="-228600" algn="l" defTabSz="914400" rtl="0" eaLnBrk="1" fontAlgn="auto" latinLnBrk="0" hangingPunct="1">
              <a:lnSpc>
                <a:spcPct val="110000"/>
              </a:lnSpc>
              <a:spcBef>
                <a:spcPts val="700"/>
              </a:spcBef>
              <a:spcAft>
                <a:spcPts val="0"/>
              </a:spcAft>
              <a:buClr>
                <a:schemeClr val="tx2"/>
              </a:buClr>
              <a:buSzTx/>
              <a:buFont typeface="Arial" panose="020B0604020202020204" pitchFamily="34" charset="0"/>
              <a:buChar char="•"/>
              <a:tabLst/>
              <a:defRPr/>
            </a:pPr>
            <a:r>
              <a:rPr kumimoji="0" lang="en-US" sz="2400" b="1"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Freebie Marketing</a:t>
            </a:r>
          </a:p>
          <a:p>
            <a:pPr marL="228600" marR="0" lvl="0" indent="-228600" algn="l" defTabSz="914400" rtl="0" eaLnBrk="1" fontAlgn="auto" latinLnBrk="0" hangingPunct="1">
              <a:lnSpc>
                <a:spcPct val="110000"/>
              </a:lnSpc>
              <a:spcBef>
                <a:spcPts val="700"/>
              </a:spcBef>
              <a:spcAft>
                <a:spcPts val="0"/>
              </a:spcAft>
              <a:buClr>
                <a:schemeClr val="tx2"/>
              </a:buClr>
              <a:buSzTx/>
              <a:buFont typeface="Arial" panose="020B0604020202020204" pitchFamily="34" charset="0"/>
              <a:buChar char="•"/>
              <a:tabLst/>
              <a:defRPr/>
            </a:pPr>
            <a:r>
              <a:rPr kumimoji="0" lang="en-US" sz="2400" b="1"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Under Cover Marketing</a:t>
            </a:r>
          </a:p>
          <a:p>
            <a:pPr marL="228600" marR="0" lvl="0" indent="-228600" algn="l" defTabSz="914400" rtl="0" eaLnBrk="1" fontAlgn="auto" latinLnBrk="0" hangingPunct="1">
              <a:lnSpc>
                <a:spcPct val="110000"/>
              </a:lnSpc>
              <a:spcBef>
                <a:spcPts val="700"/>
              </a:spcBef>
              <a:spcAft>
                <a:spcPts val="0"/>
              </a:spcAft>
              <a:buClr>
                <a:schemeClr val="tx2"/>
              </a:buClr>
              <a:buSzTx/>
              <a:buFont typeface="Arial" panose="020B0604020202020204" pitchFamily="34" charset="0"/>
              <a:buChar char="•"/>
              <a:tabLst/>
              <a:defRPr/>
            </a:pPr>
            <a:r>
              <a:rPr kumimoji="0" lang="en-IN" sz="2400" b="1"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Outbound Marketing &amp; </a:t>
            </a:r>
            <a:r>
              <a:rPr kumimoji="0" lang="en-IN" sz="2400" b="1" i="0" u="none" strike="noStrike" kern="1200" cap="none" spc="0" normalizeH="0" baseline="0" noProof="0" dirty="0" err="1" smtClean="0">
                <a:ln>
                  <a:noFill/>
                </a:ln>
                <a:solidFill>
                  <a:schemeClr val="tx1">
                    <a:lumMod val="95000"/>
                    <a:lumOff val="5000"/>
                  </a:schemeClr>
                </a:solidFill>
                <a:effectLst/>
                <a:uLnTx/>
                <a:uFillTx/>
                <a:latin typeface="+mn-lt"/>
                <a:ea typeface="+mn-ea"/>
                <a:cs typeface="+mn-cs"/>
              </a:rPr>
              <a:t>Inbuond</a:t>
            </a:r>
            <a:r>
              <a:rPr kumimoji="0" lang="en-IN" sz="2400" b="1"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 Marketing</a:t>
            </a:r>
          </a:p>
          <a:p>
            <a:pPr marL="228600" marR="0" lvl="0" indent="-228600" algn="l" defTabSz="914400" rtl="0" eaLnBrk="1" fontAlgn="auto" latinLnBrk="0" hangingPunct="1">
              <a:lnSpc>
                <a:spcPct val="110000"/>
              </a:lnSpc>
              <a:spcBef>
                <a:spcPts val="700"/>
              </a:spcBef>
              <a:spcAft>
                <a:spcPts val="0"/>
              </a:spcAft>
              <a:buClr>
                <a:schemeClr val="tx2"/>
              </a:buClr>
              <a:buSzTx/>
              <a:buFont typeface="Arial" panose="020B0604020202020204" pitchFamily="34" charset="0"/>
              <a:buChar char="•"/>
              <a:tabLst/>
              <a:defRPr/>
            </a:pPr>
            <a:r>
              <a:rPr kumimoji="0" lang="en-US" sz="2400" b="1"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Cross Promotion</a:t>
            </a:r>
            <a:endParaRPr kumimoji="0" lang="en-IN" sz="2000" b="1"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pic>
        <p:nvPicPr>
          <p:cNvPr id="6" name="Picture 5" descr="WhatsApp Image 2021-04-03 at 1.20.21 PM.jpeg"/>
          <p:cNvPicPr>
            <a:picLocks noChangeAspect="1"/>
          </p:cNvPicPr>
          <p:nvPr/>
        </p:nvPicPr>
        <p:blipFill>
          <a:blip r:embed="rId2" cstate="print"/>
          <a:stretch>
            <a:fillRect/>
          </a:stretch>
        </p:blipFill>
        <p:spPr>
          <a:xfrm>
            <a:off x="6701246" y="1071155"/>
            <a:ext cx="4911635" cy="322652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287701"/>
            <a:ext cx="10972800" cy="822642"/>
          </a:xfrm>
        </p:spPr>
        <p:txBody>
          <a:bodyPr>
            <a:normAutofit/>
          </a:bodyPr>
          <a:lstStyle/>
          <a:p>
            <a:pPr lvl="0"/>
            <a:r>
              <a:rPr lang="en-IN" sz="3600" b="1" u="sng" dirty="0" smtClean="0">
                <a:latin typeface="+mn-lt"/>
              </a:rPr>
              <a:t>Outbound Marketing &amp; Inbound Marketing</a:t>
            </a:r>
            <a:r>
              <a:rPr lang="en-IN" sz="3600" b="1" dirty="0" smtClean="0">
                <a:latin typeface="+mn-lt"/>
              </a:rPr>
              <a:t>:</a:t>
            </a:r>
            <a:endParaRPr lang="en-US" b="1" dirty="0"/>
          </a:p>
        </p:txBody>
      </p:sp>
      <p:pic>
        <p:nvPicPr>
          <p:cNvPr id="3" name="Picture 2" descr="WhatsApp Image 2021-04-03 at 1.18.52 PM.jpeg"/>
          <p:cNvPicPr>
            <a:picLocks noChangeAspect="1"/>
          </p:cNvPicPr>
          <p:nvPr/>
        </p:nvPicPr>
        <p:blipFill>
          <a:blip r:embed="rId2" cstate="print"/>
          <a:stretch>
            <a:fillRect/>
          </a:stretch>
        </p:blipFill>
        <p:spPr>
          <a:xfrm>
            <a:off x="1092517" y="1274803"/>
            <a:ext cx="5227905" cy="5125997"/>
          </a:xfrm>
          <a:prstGeom prst="rect">
            <a:avLst/>
          </a:prstGeom>
        </p:spPr>
      </p:pic>
      <p:pic>
        <p:nvPicPr>
          <p:cNvPr id="4" name="Picture 3" descr="WhatsApp Image 2021-04-03 at 1.18.51 PM.jpeg"/>
          <p:cNvPicPr>
            <a:picLocks noChangeAspect="1"/>
          </p:cNvPicPr>
          <p:nvPr/>
        </p:nvPicPr>
        <p:blipFill>
          <a:blip r:embed="rId3" cstate="print"/>
          <a:stretch>
            <a:fillRect/>
          </a:stretch>
        </p:blipFill>
        <p:spPr>
          <a:xfrm>
            <a:off x="6727374" y="1318261"/>
            <a:ext cx="4767855" cy="505641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1349</TotalTime>
  <Words>499</Words>
  <Application>Microsoft Office PowerPoint</Application>
  <PresentationFormat>Custom</PresentationFormat>
  <Paragraphs>121</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About NEUCENT TECHNOLOGIES:</vt:lpstr>
      <vt:lpstr>Slide 3</vt:lpstr>
      <vt:lpstr>OUR  SERVICES:   SERVICES Development  Business Promotions  Trainings and Basic Operations  Development Development of applications and websites. Web Development App Development Software Development  Business Promotions Digital solutions for better optimization and business growth. SEO / SMO Digital Marketing Social Media Marketing   Trainings &amp; Basic Operations We provide Industrial Trainings on live projects. IT Trainings Data Entry Pamphlets &amp; Brochures   </vt:lpstr>
      <vt:lpstr>  </vt:lpstr>
      <vt:lpstr>The major industries we serve with our high quality service range are: </vt:lpstr>
      <vt:lpstr>Simple Ways to Reach out to Your Customers:</vt:lpstr>
      <vt:lpstr>Types of marketing:</vt:lpstr>
      <vt:lpstr>Outbound Marketing &amp; Inbound Marketing:</vt:lpstr>
      <vt:lpstr>Sales</vt:lpstr>
      <vt:lpstr> If You Want To Boost Sales…. </vt:lpstr>
      <vt:lpstr>HOW TO GET CLIENTS:</vt:lpstr>
      <vt:lpstr>Online Lead Generation Techniques that Works:</vt:lpstr>
      <vt:lpstr>CERTIFICATIONS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LAPTOP</dc:creator>
  <cp:lastModifiedBy>ASUS</cp:lastModifiedBy>
  <cp:revision>95</cp:revision>
  <dcterms:created xsi:type="dcterms:W3CDTF">2021-04-01T15:11:29Z</dcterms:created>
  <dcterms:modified xsi:type="dcterms:W3CDTF">2025-03-06T11:57:37Z</dcterms:modified>
</cp:coreProperties>
</file>