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D73D6E-AD68-4C7E-ACA3-F735DBB78EC8}">
  <a:tblStyle styleId="{F7D73D6E-AD68-4C7E-ACA3-F735DBB78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94f306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94f306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b94f306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b94f306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b94f306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b94f306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0573a4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0573a4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0573a4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0573a4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0727fe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0727fe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94f306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94f306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b94f306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b94f306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b94f306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b94f306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Overview of houses sold in 2014 and 2015 in the King County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487375"/>
            <a:ext cx="8520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21420 houses was sold </a:t>
            </a:r>
            <a:r>
              <a:rPr lang="zh-HK"/>
              <a:t>from 2014.05-2015.05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in 27 cities , 70 areas(zipcode)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preis from $78000 </a:t>
            </a:r>
            <a:r>
              <a:rPr lang="zh-HK"/>
              <a:t>to $7700000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9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0" y="2615675"/>
            <a:ext cx="6670702" cy="2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762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Summary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952500" y="15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{F7D73D6E-AD68-4C7E-ACA3-F735DBB78EC8}</a:tableStyleId>
              </a:tblPr>
              <a:tblGrid>
                <a:gridCol w="772975"/>
                <a:gridCol w="772975"/>
                <a:gridCol w="772975"/>
                <a:gridCol w="772975"/>
                <a:gridCol w="772975"/>
                <a:gridCol w="772975"/>
                <a:gridCol w="772975"/>
                <a:gridCol w="772975"/>
                <a:gridCol w="772975"/>
              </a:tblGrid>
              <a:tr h="35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price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bedrooms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bathrooms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sqft_living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sqft_lot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condition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grade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yr_built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count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mean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540739.304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3.374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2.118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2083.133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15128.038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3.411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7.663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1971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std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367931.11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0.925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0.769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918.808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41530.797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0.65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1.172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min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78000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370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25%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322500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1.75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1430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5040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1952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450000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2.25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7614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1975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439875"/>
            <a:ext cx="8520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-12397" l="0" r="0" t="0"/>
          <a:stretch/>
        </p:blipFill>
        <p:spPr>
          <a:xfrm>
            <a:off x="359025" y="2505825"/>
            <a:ext cx="8473276" cy="26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744300" y="300400"/>
            <a:ext cx="29016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Top 5 cities with the highest medians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Medina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Mercer Island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Bellevue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Seattle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Kirkland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2325"/>
            <a:ext cx="5266100" cy="21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4150" y="999350"/>
            <a:ext cx="4236000" cy="26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Customer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（ Nicole Johnson ，Buyer  ， Lively, central neighborhood, middle price range, right timing ）</a:t>
            </a:r>
            <a:endParaRPr sz="35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91600" y="1422500"/>
            <a:ext cx="3837000" cy="30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Lively—urban comfort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Seattle,with 27 zipcode,more houses were sold—big city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central neighborhood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90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zh-HK" sz="1200"/>
              <a:t>On the basis of common sense,  assumed: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in the city centre house price is more expensive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the ratio of living space to floor space is higher.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>
                <a:latin typeface="Arial"/>
                <a:ea typeface="Arial"/>
                <a:cs typeface="Arial"/>
                <a:sym typeface="Arial"/>
              </a:rPr>
              <a:t>98102,98109,98112,98119,98107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middle price range </a:t>
            </a:r>
            <a:r>
              <a:rPr lang="zh-HK" sz="1200">
                <a:latin typeface="Arial"/>
                <a:ea typeface="Arial"/>
                <a:cs typeface="Arial"/>
                <a:sym typeface="Arial"/>
              </a:rPr>
              <a:t>(40%-60%?)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right timing </a:t>
            </a:r>
            <a:r>
              <a:rPr lang="zh-HK" sz="1200">
                <a:latin typeface="Arial"/>
                <a:ea typeface="Arial"/>
                <a:cs typeface="Arial"/>
                <a:sym typeface="Arial"/>
              </a:rPr>
              <a:t>(within a year)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25" y="2499175"/>
            <a:ext cx="7004401" cy="260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25" y="152400"/>
            <a:ext cx="7004399" cy="22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00" y="2742725"/>
            <a:ext cx="3749349" cy="22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00" y="2742725"/>
            <a:ext cx="3749349" cy="22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00" y="339950"/>
            <a:ext cx="3749349" cy="22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000" y="339950"/>
            <a:ext cx="3749349" cy="22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423625" y="529050"/>
            <a:ext cx="73545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Conclusion about Price：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both total Price and Price-sqft are Strong correlation with zipcode and weak correlation with construction year      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The bigger, the more expensive,but Price per sqft has a lowest points(not the smallest not the biggest)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most between $300-$500 per sqft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zipcode 98112,98102 and 98102 more expensiver 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Price are Strong correlation with Condition and grade but Price/sqft is not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Higher value in Condition and Grade higher Price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70925" y="544150"/>
            <a:ext cx="8865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Conclusion about houses：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most of them are </a:t>
            </a: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build</a:t>
            </a: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around 1915 and 2010 some area is new some is older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new houses,the living space ration(sqft_living/sqft_lot) is higher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of houses are with 1-3.5 bathrooms and with 2-6 bedrooms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bigger value of sqft-living the more bedrooms also bathrooms it has, and more expensive 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275" y="2069325"/>
            <a:ext cx="4129700" cy="26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25" y="152400"/>
            <a:ext cx="8710574" cy="4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