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3/2/2019</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3/2/2019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3/2/2019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3/2/2019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3/2/2019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3/2/2019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3/2/2019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3/2/2019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3/2/2019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3/2/2019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3/2/2019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3/2/2019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3/2/2019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3/2/2019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3/2/2019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3/2/2019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3/2/2019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3/2/2019</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8412-A847-4BDB-87DD-4A38223C25B6}"/>
              </a:ext>
            </a:extLst>
          </p:cNvPr>
          <p:cNvSpPr>
            <a:spLocks noGrp="1"/>
          </p:cNvSpPr>
          <p:nvPr>
            <p:ph type="ctrTitle"/>
          </p:nvPr>
        </p:nvSpPr>
        <p:spPr/>
        <p:txBody>
          <a:bodyPr/>
          <a:lstStyle/>
          <a:p>
            <a:r>
              <a:rPr lang="en-US" dirty="0" err="1"/>
              <a:t>Strava</a:t>
            </a:r>
            <a:r>
              <a:rPr lang="en-US" dirty="0"/>
              <a:t>, EDA, and Me</a:t>
            </a:r>
            <a:endParaRPr lang="en-GB" dirty="0"/>
          </a:p>
        </p:txBody>
      </p:sp>
      <p:sp>
        <p:nvSpPr>
          <p:cNvPr id="3" name="Subtitle 2">
            <a:extLst>
              <a:ext uri="{FF2B5EF4-FFF2-40B4-BE49-F238E27FC236}">
                <a16:creationId xmlns:a16="http://schemas.microsoft.com/office/drawing/2014/main" id="{95E93EF0-9D69-4446-B643-253D0A7F7143}"/>
              </a:ext>
            </a:extLst>
          </p:cNvPr>
          <p:cNvSpPr>
            <a:spLocks noGrp="1"/>
          </p:cNvSpPr>
          <p:nvPr>
            <p:ph type="subTitle" idx="1"/>
          </p:nvPr>
        </p:nvSpPr>
        <p:spPr/>
        <p:txBody>
          <a:bodyPr/>
          <a:lstStyle/>
          <a:p>
            <a:r>
              <a:rPr lang="en-US" dirty="0"/>
              <a:t>Making all those activity logs more useful</a:t>
            </a:r>
            <a:endParaRPr lang="en-GB" dirty="0"/>
          </a:p>
        </p:txBody>
      </p:sp>
    </p:spTree>
    <p:extLst>
      <p:ext uri="{BB962C8B-B14F-4D97-AF65-F5344CB8AC3E}">
        <p14:creationId xmlns:p14="http://schemas.microsoft.com/office/powerpoint/2010/main" val="3088712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F356-E44F-4E0A-ADE7-8E44244DB16B}"/>
              </a:ext>
            </a:extLst>
          </p:cNvPr>
          <p:cNvSpPr>
            <a:spLocks noGrp="1"/>
          </p:cNvSpPr>
          <p:nvPr>
            <p:ph type="title"/>
          </p:nvPr>
        </p:nvSpPr>
        <p:spPr>
          <a:xfrm>
            <a:off x="1151368" y="755170"/>
            <a:ext cx="9203123" cy="728480"/>
          </a:xfrm>
        </p:spPr>
        <p:txBody>
          <a:bodyPr/>
          <a:lstStyle/>
          <a:p>
            <a:r>
              <a:rPr lang="en-GB" sz="1600" dirty="0"/>
              <a:t>05. Compare two scenarios in your data using a PMF.</a:t>
            </a:r>
          </a:p>
        </p:txBody>
      </p:sp>
      <p:sp>
        <p:nvSpPr>
          <p:cNvPr id="5" name="Content Placeholder 4">
            <a:extLst>
              <a:ext uri="{FF2B5EF4-FFF2-40B4-BE49-F238E27FC236}">
                <a16:creationId xmlns:a16="http://schemas.microsoft.com/office/drawing/2014/main" id="{6B586AAA-92E6-4044-B1D3-B4F2C22A10E3}"/>
              </a:ext>
            </a:extLst>
          </p:cNvPr>
          <p:cNvSpPr>
            <a:spLocks noGrp="1"/>
          </p:cNvSpPr>
          <p:nvPr>
            <p:ph sz="half" idx="2"/>
          </p:nvPr>
        </p:nvSpPr>
        <p:spPr>
          <a:xfrm>
            <a:off x="5373189" y="2603500"/>
            <a:ext cx="6371497" cy="3377705"/>
          </a:xfrm>
        </p:spPr>
        <p:txBody>
          <a:bodyPr>
            <a:normAutofit/>
          </a:bodyPr>
          <a:lstStyle/>
          <a:p>
            <a:pPr marL="0" indent="0">
              <a:buNone/>
            </a:pPr>
            <a:r>
              <a:rPr lang="en-GB" dirty="0"/>
              <a:t>It’s clear that the one hr mark has a greater importance in terms of PMF. After three hrs, the number of instance is so insignificant that the probability is approximately equal, so PMF has almost no meaning.</a:t>
            </a:r>
          </a:p>
        </p:txBody>
      </p:sp>
      <p:sp>
        <p:nvSpPr>
          <p:cNvPr id="4" name="Title 1">
            <a:extLst>
              <a:ext uri="{FF2B5EF4-FFF2-40B4-BE49-F238E27FC236}">
                <a16:creationId xmlns:a16="http://schemas.microsoft.com/office/drawing/2014/main" id="{B3447502-262E-43BB-826A-C4C0F75F52FB}"/>
              </a:ext>
            </a:extLst>
          </p:cNvPr>
          <p:cNvSpPr txBox="1">
            <a:spLocks/>
          </p:cNvSpPr>
          <p:nvPr/>
        </p:nvSpPr>
        <p:spPr bwMode="gray">
          <a:xfrm>
            <a:off x="444137" y="1389015"/>
            <a:ext cx="11303725" cy="49203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000" b="1" dirty="0">
                <a:solidFill>
                  <a:schemeClr val="tx1"/>
                </a:solidFill>
              </a:rPr>
              <a:t>Moving Time: Scenario 1 (&lt;=1 hr, &gt; 1hr). Scenario 2 (&lt;=3 hrs, &gt; 3hrs).</a:t>
            </a:r>
          </a:p>
        </p:txBody>
      </p:sp>
      <p:pic>
        <p:nvPicPr>
          <p:cNvPr id="7" name="Content Placeholder 6">
            <a:extLst>
              <a:ext uri="{FF2B5EF4-FFF2-40B4-BE49-F238E27FC236}">
                <a16:creationId xmlns:a16="http://schemas.microsoft.com/office/drawing/2014/main" id="{C1B25232-A675-4F40-9B4A-6944165B9EC9}"/>
              </a:ext>
            </a:extLst>
          </p:cNvPr>
          <p:cNvPicPr>
            <a:picLocks noGrp="1" noChangeAspect="1"/>
          </p:cNvPicPr>
          <p:nvPr>
            <p:ph sz="half" idx="1"/>
          </p:nvPr>
        </p:nvPicPr>
        <p:blipFill>
          <a:blip r:embed="rId2"/>
          <a:stretch>
            <a:fillRect/>
          </a:stretch>
        </p:blipFill>
        <p:spPr>
          <a:xfrm>
            <a:off x="836023" y="2268111"/>
            <a:ext cx="4258491" cy="2078121"/>
          </a:xfrm>
          <a:prstGeom prst="rect">
            <a:avLst/>
          </a:prstGeom>
        </p:spPr>
      </p:pic>
      <p:pic>
        <p:nvPicPr>
          <p:cNvPr id="8" name="Picture 7">
            <a:extLst>
              <a:ext uri="{FF2B5EF4-FFF2-40B4-BE49-F238E27FC236}">
                <a16:creationId xmlns:a16="http://schemas.microsoft.com/office/drawing/2014/main" id="{2A7A1ED9-7E3C-4E1A-8E2C-F392D2D2554D}"/>
              </a:ext>
            </a:extLst>
          </p:cNvPr>
          <p:cNvPicPr>
            <a:picLocks noChangeAspect="1"/>
          </p:cNvPicPr>
          <p:nvPr/>
        </p:nvPicPr>
        <p:blipFill>
          <a:blip r:embed="rId3"/>
          <a:stretch>
            <a:fillRect/>
          </a:stretch>
        </p:blipFill>
        <p:spPr>
          <a:xfrm>
            <a:off x="836023" y="4425613"/>
            <a:ext cx="4258491" cy="2086743"/>
          </a:xfrm>
          <a:prstGeom prst="rect">
            <a:avLst/>
          </a:prstGeom>
        </p:spPr>
      </p:pic>
    </p:spTree>
    <p:extLst>
      <p:ext uri="{BB962C8B-B14F-4D97-AF65-F5344CB8AC3E}">
        <p14:creationId xmlns:p14="http://schemas.microsoft.com/office/powerpoint/2010/main" val="1995624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F356-E44F-4E0A-ADE7-8E44244DB16B}"/>
              </a:ext>
            </a:extLst>
          </p:cNvPr>
          <p:cNvSpPr>
            <a:spLocks noGrp="1"/>
          </p:cNvSpPr>
          <p:nvPr>
            <p:ph type="title"/>
          </p:nvPr>
        </p:nvSpPr>
        <p:spPr>
          <a:xfrm>
            <a:off x="1151368" y="755170"/>
            <a:ext cx="9203123" cy="728480"/>
          </a:xfrm>
        </p:spPr>
        <p:txBody>
          <a:bodyPr/>
          <a:lstStyle/>
          <a:p>
            <a:r>
              <a:rPr lang="en-GB" sz="1600" dirty="0"/>
              <a:t>06. Create 1 CDF with one of your variables. What does this tell you about your variable and how does it address the question you are trying to answer?</a:t>
            </a:r>
          </a:p>
        </p:txBody>
      </p:sp>
      <p:sp>
        <p:nvSpPr>
          <p:cNvPr id="5" name="Content Placeholder 4">
            <a:extLst>
              <a:ext uri="{FF2B5EF4-FFF2-40B4-BE49-F238E27FC236}">
                <a16:creationId xmlns:a16="http://schemas.microsoft.com/office/drawing/2014/main" id="{6B586AAA-92E6-4044-B1D3-B4F2C22A10E3}"/>
              </a:ext>
            </a:extLst>
          </p:cNvPr>
          <p:cNvSpPr>
            <a:spLocks noGrp="1"/>
          </p:cNvSpPr>
          <p:nvPr>
            <p:ph sz="half" idx="2"/>
          </p:nvPr>
        </p:nvSpPr>
        <p:spPr>
          <a:xfrm>
            <a:off x="4528457" y="2603500"/>
            <a:ext cx="7216229" cy="3377705"/>
          </a:xfrm>
        </p:spPr>
        <p:txBody>
          <a:bodyPr>
            <a:normAutofit/>
          </a:bodyPr>
          <a:lstStyle/>
          <a:p>
            <a:pPr>
              <a:lnSpc>
                <a:spcPct val="90000"/>
              </a:lnSpc>
            </a:pPr>
            <a:r>
              <a:rPr lang="en-GB" sz="1700" dirty="0"/>
              <a:t>The </a:t>
            </a:r>
            <a:r>
              <a:rPr lang="en-GB" sz="1700" dirty="0" err="1"/>
              <a:t>moving_time</a:t>
            </a:r>
            <a:r>
              <a:rPr lang="en-GB" sz="1700" dirty="0"/>
              <a:t> variable has many values, so the PMF was not ideal to show the variation.</a:t>
            </a:r>
          </a:p>
          <a:p>
            <a:pPr>
              <a:lnSpc>
                <a:spcPct val="90000"/>
              </a:lnSpc>
            </a:pPr>
            <a:r>
              <a:rPr lang="en-GB" sz="1700" dirty="0"/>
              <a:t>It’s much more clear that the one hour mark is an important point in terms of probability. This makes sense because earlier in my cycling life, I most frequently rode for exactly one hour.</a:t>
            </a:r>
          </a:p>
          <a:p>
            <a:pPr marL="0" indent="0">
              <a:buNone/>
            </a:pPr>
            <a:r>
              <a:rPr lang="en-GB" dirty="0"/>
              <a:t>This analysis shows what the PMF showed but in a more clear way. That is, rides less than an hour were more frequent. This analysis also shows that the CDF is a better way to measure this variable due to the large number of variables (i.e., the PMF probabilities were so slightly different from each other as to make them appear equal).</a:t>
            </a:r>
          </a:p>
        </p:txBody>
      </p:sp>
      <p:sp>
        <p:nvSpPr>
          <p:cNvPr id="4" name="Title 1">
            <a:extLst>
              <a:ext uri="{FF2B5EF4-FFF2-40B4-BE49-F238E27FC236}">
                <a16:creationId xmlns:a16="http://schemas.microsoft.com/office/drawing/2014/main" id="{B3447502-262E-43BB-826A-C4C0F75F52FB}"/>
              </a:ext>
            </a:extLst>
          </p:cNvPr>
          <p:cNvSpPr txBox="1">
            <a:spLocks/>
          </p:cNvSpPr>
          <p:nvPr/>
        </p:nvSpPr>
        <p:spPr bwMode="gray">
          <a:xfrm>
            <a:off x="449670" y="1483650"/>
            <a:ext cx="11303725" cy="49203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000" b="1" dirty="0">
                <a:solidFill>
                  <a:schemeClr val="tx1"/>
                </a:solidFill>
              </a:rPr>
              <a:t>Moving Time, More and Less Than One Hour</a:t>
            </a:r>
          </a:p>
        </p:txBody>
      </p:sp>
      <p:pic>
        <p:nvPicPr>
          <p:cNvPr id="9" name="Content Placeholder 8">
            <a:extLst>
              <a:ext uri="{FF2B5EF4-FFF2-40B4-BE49-F238E27FC236}">
                <a16:creationId xmlns:a16="http://schemas.microsoft.com/office/drawing/2014/main" id="{CFB14BF0-3F5A-4D18-9109-223E74F103F6}"/>
              </a:ext>
            </a:extLst>
          </p:cNvPr>
          <p:cNvPicPr>
            <a:picLocks noGrp="1" noChangeAspect="1"/>
          </p:cNvPicPr>
          <p:nvPr>
            <p:ph sz="half" idx="1"/>
          </p:nvPr>
        </p:nvPicPr>
        <p:blipFill>
          <a:blip r:embed="rId2"/>
          <a:stretch>
            <a:fillRect/>
          </a:stretch>
        </p:blipFill>
        <p:spPr>
          <a:xfrm>
            <a:off x="865226" y="2212130"/>
            <a:ext cx="2945738" cy="2276410"/>
          </a:xfrm>
          <a:prstGeom prst="rect">
            <a:avLst/>
          </a:prstGeom>
        </p:spPr>
      </p:pic>
      <p:pic>
        <p:nvPicPr>
          <p:cNvPr id="10" name="Picture 9">
            <a:extLst>
              <a:ext uri="{FF2B5EF4-FFF2-40B4-BE49-F238E27FC236}">
                <a16:creationId xmlns:a16="http://schemas.microsoft.com/office/drawing/2014/main" id="{959D8189-1327-4C7D-8FA0-8C3847361B92}"/>
              </a:ext>
            </a:extLst>
          </p:cNvPr>
          <p:cNvPicPr>
            <a:picLocks noChangeAspect="1"/>
          </p:cNvPicPr>
          <p:nvPr/>
        </p:nvPicPr>
        <p:blipFill>
          <a:blip r:embed="rId3"/>
          <a:stretch>
            <a:fillRect/>
          </a:stretch>
        </p:blipFill>
        <p:spPr>
          <a:xfrm>
            <a:off x="865226" y="4602082"/>
            <a:ext cx="2945738" cy="2125119"/>
          </a:xfrm>
          <a:prstGeom prst="rect">
            <a:avLst/>
          </a:prstGeom>
        </p:spPr>
      </p:pic>
    </p:spTree>
    <p:extLst>
      <p:ext uri="{BB962C8B-B14F-4D97-AF65-F5344CB8AC3E}">
        <p14:creationId xmlns:p14="http://schemas.microsoft.com/office/powerpoint/2010/main" val="942539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F356-E44F-4E0A-ADE7-8E44244DB16B}"/>
              </a:ext>
            </a:extLst>
          </p:cNvPr>
          <p:cNvSpPr>
            <a:spLocks noGrp="1"/>
          </p:cNvSpPr>
          <p:nvPr>
            <p:ph type="title"/>
          </p:nvPr>
        </p:nvSpPr>
        <p:spPr>
          <a:xfrm>
            <a:off x="1151368" y="755170"/>
            <a:ext cx="9203123" cy="728480"/>
          </a:xfrm>
        </p:spPr>
        <p:txBody>
          <a:bodyPr/>
          <a:lstStyle/>
          <a:p>
            <a:r>
              <a:rPr lang="en-GB" sz="1600" dirty="0"/>
              <a:t>07. Plot 1 analytical distribution and provide your analysis on how it applies to the dataset</a:t>
            </a:r>
            <a:br>
              <a:rPr lang="en-GB" sz="1600" dirty="0"/>
            </a:br>
            <a:r>
              <a:rPr lang="en-GB" sz="1600" dirty="0"/>
              <a:t>you have chosen.</a:t>
            </a:r>
          </a:p>
        </p:txBody>
      </p:sp>
      <p:sp>
        <p:nvSpPr>
          <p:cNvPr id="5" name="Content Placeholder 4">
            <a:extLst>
              <a:ext uri="{FF2B5EF4-FFF2-40B4-BE49-F238E27FC236}">
                <a16:creationId xmlns:a16="http://schemas.microsoft.com/office/drawing/2014/main" id="{6B586AAA-92E6-4044-B1D3-B4F2C22A10E3}"/>
              </a:ext>
            </a:extLst>
          </p:cNvPr>
          <p:cNvSpPr>
            <a:spLocks noGrp="1"/>
          </p:cNvSpPr>
          <p:nvPr>
            <p:ph sz="half" idx="2"/>
          </p:nvPr>
        </p:nvSpPr>
        <p:spPr>
          <a:xfrm>
            <a:off x="4528457" y="2603500"/>
            <a:ext cx="7216229" cy="3377705"/>
          </a:xfrm>
        </p:spPr>
        <p:txBody>
          <a:bodyPr>
            <a:normAutofit/>
          </a:bodyPr>
          <a:lstStyle/>
          <a:p>
            <a:pPr>
              <a:lnSpc>
                <a:spcPct val="90000"/>
              </a:lnSpc>
            </a:pPr>
            <a:r>
              <a:rPr lang="en-GB" sz="1700" dirty="0"/>
              <a:t>Watts: </a:t>
            </a:r>
            <a:r>
              <a:rPr lang="en-GB" sz="1700" dirty="0">
                <a:latin typeface="Courier New" panose="02070309020205020404" pitchFamily="49" charset="0"/>
                <a:cs typeface="Courier New" panose="02070309020205020404" pitchFamily="49" charset="0"/>
              </a:rPr>
              <a:t>n, mean, std 860 190.54 47.70</a:t>
            </a:r>
          </a:p>
          <a:p>
            <a:pPr>
              <a:lnSpc>
                <a:spcPct val="90000"/>
              </a:lnSpc>
            </a:pPr>
            <a:r>
              <a:rPr lang="en-GB" sz="1700" dirty="0"/>
              <a:t>Log Watts: </a:t>
            </a:r>
            <a:r>
              <a:rPr lang="en-GB" sz="1700" dirty="0">
                <a:latin typeface="Courier New" panose="02070309020205020404" pitchFamily="49" charset="0"/>
                <a:cs typeface="Courier New" panose="02070309020205020404" pitchFamily="49" charset="0"/>
              </a:rPr>
              <a:t>n, mean, std 860 2.26 0.12</a:t>
            </a:r>
          </a:p>
          <a:p>
            <a:pPr marL="0" indent="0">
              <a:lnSpc>
                <a:spcPct val="90000"/>
              </a:lnSpc>
              <a:buNone/>
            </a:pPr>
            <a:r>
              <a:rPr lang="en-GB" dirty="0"/>
              <a:t>This comparison shows that for </a:t>
            </a:r>
            <a:r>
              <a:rPr lang="en-GB" dirty="0" err="1"/>
              <a:t>average_watts</a:t>
            </a:r>
            <a:r>
              <a:rPr lang="en-GB" dirty="0"/>
              <a:t>, the non-logarithmic distribution is closer to the normal distribution. This is not a surprise given the histogram shown previously. </a:t>
            </a:r>
          </a:p>
          <a:p>
            <a:pPr marL="0" indent="0">
              <a:lnSpc>
                <a:spcPct val="90000"/>
              </a:lnSpc>
              <a:buNone/>
            </a:pPr>
            <a:r>
              <a:rPr lang="en-GB" dirty="0"/>
              <a:t>Since this was so obvious, another example is required.</a:t>
            </a:r>
          </a:p>
        </p:txBody>
      </p:sp>
      <p:sp>
        <p:nvSpPr>
          <p:cNvPr id="4" name="Title 1">
            <a:extLst>
              <a:ext uri="{FF2B5EF4-FFF2-40B4-BE49-F238E27FC236}">
                <a16:creationId xmlns:a16="http://schemas.microsoft.com/office/drawing/2014/main" id="{B3447502-262E-43BB-826A-C4C0F75F52FB}"/>
              </a:ext>
            </a:extLst>
          </p:cNvPr>
          <p:cNvSpPr txBox="1">
            <a:spLocks/>
          </p:cNvSpPr>
          <p:nvPr/>
        </p:nvSpPr>
        <p:spPr bwMode="gray">
          <a:xfrm>
            <a:off x="449670" y="1483650"/>
            <a:ext cx="11303725" cy="49203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000" b="1" dirty="0">
                <a:solidFill>
                  <a:schemeClr val="tx1"/>
                </a:solidFill>
              </a:rPr>
              <a:t>Average Power in Watts</a:t>
            </a:r>
          </a:p>
        </p:txBody>
      </p:sp>
      <p:pic>
        <p:nvPicPr>
          <p:cNvPr id="7" name="Content Placeholder 6">
            <a:extLst>
              <a:ext uri="{FF2B5EF4-FFF2-40B4-BE49-F238E27FC236}">
                <a16:creationId xmlns:a16="http://schemas.microsoft.com/office/drawing/2014/main" id="{FC31D1A8-1892-471E-A629-C338A0B72080}"/>
              </a:ext>
            </a:extLst>
          </p:cNvPr>
          <p:cNvPicPr>
            <a:picLocks noGrp="1" noChangeAspect="1"/>
          </p:cNvPicPr>
          <p:nvPr>
            <p:ph sz="half" idx="1"/>
          </p:nvPr>
        </p:nvPicPr>
        <p:blipFill>
          <a:blip r:embed="rId2"/>
          <a:stretch>
            <a:fillRect/>
          </a:stretch>
        </p:blipFill>
        <p:spPr>
          <a:xfrm>
            <a:off x="307976" y="4790868"/>
            <a:ext cx="4066751" cy="1995286"/>
          </a:xfrm>
          <a:prstGeom prst="rect">
            <a:avLst/>
          </a:prstGeom>
        </p:spPr>
      </p:pic>
      <p:pic>
        <p:nvPicPr>
          <p:cNvPr id="11" name="Picture 10">
            <a:extLst>
              <a:ext uri="{FF2B5EF4-FFF2-40B4-BE49-F238E27FC236}">
                <a16:creationId xmlns:a16="http://schemas.microsoft.com/office/drawing/2014/main" id="{E65A1CB8-0A5E-4337-8AAA-00C7030BC396}"/>
              </a:ext>
            </a:extLst>
          </p:cNvPr>
          <p:cNvPicPr>
            <a:picLocks noChangeAspect="1"/>
          </p:cNvPicPr>
          <p:nvPr/>
        </p:nvPicPr>
        <p:blipFill>
          <a:blip r:embed="rId3"/>
          <a:stretch>
            <a:fillRect/>
          </a:stretch>
        </p:blipFill>
        <p:spPr>
          <a:xfrm>
            <a:off x="377581" y="2603500"/>
            <a:ext cx="3997146" cy="2098878"/>
          </a:xfrm>
          <a:prstGeom prst="rect">
            <a:avLst/>
          </a:prstGeom>
        </p:spPr>
      </p:pic>
    </p:spTree>
    <p:extLst>
      <p:ext uri="{BB962C8B-B14F-4D97-AF65-F5344CB8AC3E}">
        <p14:creationId xmlns:p14="http://schemas.microsoft.com/office/powerpoint/2010/main" val="670386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F356-E44F-4E0A-ADE7-8E44244DB16B}"/>
              </a:ext>
            </a:extLst>
          </p:cNvPr>
          <p:cNvSpPr>
            <a:spLocks noGrp="1"/>
          </p:cNvSpPr>
          <p:nvPr>
            <p:ph type="title"/>
          </p:nvPr>
        </p:nvSpPr>
        <p:spPr>
          <a:xfrm>
            <a:off x="1151368" y="755170"/>
            <a:ext cx="9203123" cy="728480"/>
          </a:xfrm>
        </p:spPr>
        <p:txBody>
          <a:bodyPr/>
          <a:lstStyle/>
          <a:p>
            <a:r>
              <a:rPr lang="en-GB" sz="1600" dirty="0"/>
              <a:t>07. Plot 1 analytical distribution and provide your analysis on how it applies to the dataset</a:t>
            </a:r>
            <a:br>
              <a:rPr lang="en-GB" sz="1600" dirty="0"/>
            </a:br>
            <a:r>
              <a:rPr lang="en-GB" sz="1600" dirty="0"/>
              <a:t>you have chosen.</a:t>
            </a:r>
          </a:p>
        </p:txBody>
      </p:sp>
      <p:sp>
        <p:nvSpPr>
          <p:cNvPr id="5" name="Content Placeholder 4">
            <a:extLst>
              <a:ext uri="{FF2B5EF4-FFF2-40B4-BE49-F238E27FC236}">
                <a16:creationId xmlns:a16="http://schemas.microsoft.com/office/drawing/2014/main" id="{6B586AAA-92E6-4044-B1D3-B4F2C22A10E3}"/>
              </a:ext>
            </a:extLst>
          </p:cNvPr>
          <p:cNvSpPr>
            <a:spLocks noGrp="1"/>
          </p:cNvSpPr>
          <p:nvPr>
            <p:ph sz="half" idx="2"/>
          </p:nvPr>
        </p:nvSpPr>
        <p:spPr>
          <a:xfrm>
            <a:off x="4023361" y="2603500"/>
            <a:ext cx="7721326" cy="3377705"/>
          </a:xfrm>
        </p:spPr>
        <p:txBody>
          <a:bodyPr>
            <a:normAutofit/>
          </a:bodyPr>
          <a:lstStyle/>
          <a:p>
            <a:pPr>
              <a:lnSpc>
                <a:spcPct val="90000"/>
              </a:lnSpc>
            </a:pPr>
            <a:r>
              <a:rPr lang="en-GB" sz="1700" dirty="0"/>
              <a:t>Distance: </a:t>
            </a:r>
            <a:r>
              <a:rPr lang="en-GB" sz="1700" dirty="0">
                <a:latin typeface="Courier New" panose="02070309020205020404" pitchFamily="49" charset="0"/>
                <a:cs typeface="Courier New" panose="02070309020205020404" pitchFamily="49" charset="0"/>
              </a:rPr>
              <a:t>n, mean, std 1172 20.51 11.92</a:t>
            </a:r>
          </a:p>
          <a:p>
            <a:pPr>
              <a:lnSpc>
                <a:spcPct val="90000"/>
              </a:lnSpc>
            </a:pPr>
            <a:r>
              <a:rPr lang="en-GB" sz="1700" dirty="0"/>
              <a:t>Log Distance: </a:t>
            </a:r>
            <a:r>
              <a:rPr lang="en-GB" sz="1700" dirty="0">
                <a:latin typeface="Courier New" panose="02070309020205020404" pitchFamily="49" charset="0"/>
                <a:cs typeface="Courier New" panose="02070309020205020404" pitchFamily="49" charset="0"/>
              </a:rPr>
              <a:t>n, mean, std 1172 1.23 0.28</a:t>
            </a:r>
          </a:p>
          <a:p>
            <a:pPr marL="0" indent="0">
              <a:lnSpc>
                <a:spcPct val="90000"/>
              </a:lnSpc>
              <a:buNone/>
            </a:pPr>
            <a:r>
              <a:rPr lang="en-GB" dirty="0"/>
              <a:t>For </a:t>
            </a:r>
            <a:r>
              <a:rPr lang="en-GB" dirty="0" err="1"/>
              <a:t>distance_mi</a:t>
            </a:r>
            <a:r>
              <a:rPr lang="en-GB" dirty="0"/>
              <a:t>, the log distance in miles is much closer to the normal distribution. This transformation should be used for subsequent analysis.</a:t>
            </a:r>
          </a:p>
        </p:txBody>
      </p:sp>
      <p:sp>
        <p:nvSpPr>
          <p:cNvPr id="4" name="Title 1">
            <a:extLst>
              <a:ext uri="{FF2B5EF4-FFF2-40B4-BE49-F238E27FC236}">
                <a16:creationId xmlns:a16="http://schemas.microsoft.com/office/drawing/2014/main" id="{B3447502-262E-43BB-826A-C4C0F75F52FB}"/>
              </a:ext>
            </a:extLst>
          </p:cNvPr>
          <p:cNvSpPr txBox="1">
            <a:spLocks/>
          </p:cNvSpPr>
          <p:nvPr/>
        </p:nvSpPr>
        <p:spPr bwMode="gray">
          <a:xfrm>
            <a:off x="449670" y="1483650"/>
            <a:ext cx="11303725" cy="49203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000" b="1" dirty="0">
                <a:solidFill>
                  <a:schemeClr val="tx1"/>
                </a:solidFill>
              </a:rPr>
              <a:t>Distance in Miles</a:t>
            </a:r>
          </a:p>
        </p:txBody>
      </p:sp>
      <p:pic>
        <p:nvPicPr>
          <p:cNvPr id="3" name="Picture 2">
            <a:extLst>
              <a:ext uri="{FF2B5EF4-FFF2-40B4-BE49-F238E27FC236}">
                <a16:creationId xmlns:a16="http://schemas.microsoft.com/office/drawing/2014/main" id="{30C26A48-08C7-4F8C-82FD-C0E3D3D89F1F}"/>
              </a:ext>
            </a:extLst>
          </p:cNvPr>
          <p:cNvPicPr>
            <a:picLocks noChangeAspect="1"/>
          </p:cNvPicPr>
          <p:nvPr/>
        </p:nvPicPr>
        <p:blipFill>
          <a:blip r:embed="rId2"/>
          <a:stretch>
            <a:fillRect/>
          </a:stretch>
        </p:blipFill>
        <p:spPr>
          <a:xfrm>
            <a:off x="447314" y="2212130"/>
            <a:ext cx="2966446" cy="2206610"/>
          </a:xfrm>
          <a:prstGeom prst="rect">
            <a:avLst/>
          </a:prstGeom>
        </p:spPr>
      </p:pic>
      <p:pic>
        <p:nvPicPr>
          <p:cNvPr id="9" name="Content Placeholder 8">
            <a:extLst>
              <a:ext uri="{FF2B5EF4-FFF2-40B4-BE49-F238E27FC236}">
                <a16:creationId xmlns:a16="http://schemas.microsoft.com/office/drawing/2014/main" id="{2C0507AC-CA1F-45B1-B4FF-BF5D9CFFAAD7}"/>
              </a:ext>
            </a:extLst>
          </p:cNvPr>
          <p:cNvPicPr>
            <a:picLocks noGrp="1" noChangeAspect="1"/>
          </p:cNvPicPr>
          <p:nvPr>
            <p:ph sz="half" idx="1"/>
          </p:nvPr>
        </p:nvPicPr>
        <p:blipFill>
          <a:blip r:embed="rId3"/>
          <a:stretch>
            <a:fillRect/>
          </a:stretch>
        </p:blipFill>
        <p:spPr>
          <a:xfrm>
            <a:off x="447314" y="4545512"/>
            <a:ext cx="2966446" cy="2218411"/>
          </a:xfrm>
          <a:prstGeom prst="rect">
            <a:avLst/>
          </a:prstGeom>
        </p:spPr>
      </p:pic>
    </p:spTree>
    <p:extLst>
      <p:ext uri="{BB962C8B-B14F-4D97-AF65-F5344CB8AC3E}">
        <p14:creationId xmlns:p14="http://schemas.microsoft.com/office/powerpoint/2010/main" val="3005590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F356-E44F-4E0A-ADE7-8E44244DB16B}"/>
              </a:ext>
            </a:extLst>
          </p:cNvPr>
          <p:cNvSpPr>
            <a:spLocks noGrp="1"/>
          </p:cNvSpPr>
          <p:nvPr>
            <p:ph type="title"/>
          </p:nvPr>
        </p:nvSpPr>
        <p:spPr>
          <a:xfrm>
            <a:off x="1186202" y="702917"/>
            <a:ext cx="9203123" cy="847207"/>
          </a:xfrm>
        </p:spPr>
        <p:txBody>
          <a:bodyPr/>
          <a:lstStyle/>
          <a:p>
            <a:r>
              <a:rPr lang="en-GB" sz="1600" dirty="0"/>
              <a:t>08. Create two scatter plots comparing two variables and provide your analysis on correlation and causation. Remember, covariance, Pearson’s correlation, and Non-Linear Relationships should also be considered during your analysis.</a:t>
            </a:r>
          </a:p>
        </p:txBody>
      </p:sp>
      <p:sp>
        <p:nvSpPr>
          <p:cNvPr id="5" name="Content Placeholder 4">
            <a:extLst>
              <a:ext uri="{FF2B5EF4-FFF2-40B4-BE49-F238E27FC236}">
                <a16:creationId xmlns:a16="http://schemas.microsoft.com/office/drawing/2014/main" id="{6B586AAA-92E6-4044-B1D3-B4F2C22A10E3}"/>
              </a:ext>
            </a:extLst>
          </p:cNvPr>
          <p:cNvSpPr>
            <a:spLocks noGrp="1"/>
          </p:cNvSpPr>
          <p:nvPr>
            <p:ph sz="half" idx="2"/>
          </p:nvPr>
        </p:nvSpPr>
        <p:spPr>
          <a:xfrm>
            <a:off x="5669279" y="2603500"/>
            <a:ext cx="6217921" cy="3551583"/>
          </a:xfrm>
        </p:spPr>
        <p:txBody>
          <a:bodyPr>
            <a:normAutofit fontScale="92500"/>
          </a:bodyPr>
          <a:lstStyle/>
          <a:p>
            <a:pPr>
              <a:lnSpc>
                <a:spcPct val="90000"/>
              </a:lnSpc>
            </a:pPr>
            <a:r>
              <a:rPr lang="en-GB" sz="1700" dirty="0"/>
              <a:t>The relationship appears to be linear and positive; i.e., when power goes up, average speed goes up</a:t>
            </a:r>
            <a:endParaRPr lang="en-GB" sz="1700" dirty="0">
              <a:latin typeface="Courier New" panose="02070309020205020404" pitchFamily="49" charset="0"/>
              <a:cs typeface="Courier New" panose="02070309020205020404" pitchFamily="49" charset="0"/>
            </a:endParaRPr>
          </a:p>
          <a:p>
            <a:pPr>
              <a:lnSpc>
                <a:spcPct val="90000"/>
              </a:lnSpc>
            </a:pPr>
            <a:r>
              <a:rPr lang="en-GB" sz="1700" dirty="0"/>
              <a:t>The distributions are relatively normal, especially power in watts</a:t>
            </a:r>
          </a:p>
          <a:p>
            <a:pPr>
              <a:lnSpc>
                <a:spcPct val="90000"/>
              </a:lnSpc>
            </a:pPr>
            <a:r>
              <a:rPr lang="en-GB" sz="1700" dirty="0"/>
              <a:t>The prior two points imply that Pearson’s Correlation can be used</a:t>
            </a:r>
          </a:p>
          <a:p>
            <a:pPr marL="0" indent="0">
              <a:lnSpc>
                <a:spcPct val="90000"/>
              </a:lnSpc>
              <a:buNone/>
            </a:pPr>
            <a:r>
              <a:rPr lang="en-GB" dirty="0"/>
              <a:t>The correlation between </a:t>
            </a:r>
            <a:r>
              <a:rPr lang="en-GB" dirty="0" err="1">
                <a:latin typeface="Courier New" panose="02070309020205020404" pitchFamily="49" charset="0"/>
                <a:cs typeface="Courier New" panose="02070309020205020404" pitchFamily="49" charset="0"/>
              </a:rPr>
              <a:t>avg_speed_mph</a:t>
            </a:r>
            <a:r>
              <a:rPr lang="en-GB" dirty="0">
                <a:latin typeface="Courier New" panose="02070309020205020404" pitchFamily="49" charset="0"/>
                <a:cs typeface="Courier New" panose="02070309020205020404" pitchFamily="49" charset="0"/>
              </a:rPr>
              <a:t> </a:t>
            </a:r>
            <a:r>
              <a:rPr lang="en-GB" dirty="0"/>
              <a:t>and </a:t>
            </a:r>
            <a:r>
              <a:rPr lang="en-GB" dirty="0" err="1">
                <a:latin typeface="Courier New" panose="02070309020205020404" pitchFamily="49" charset="0"/>
                <a:cs typeface="Courier New" panose="02070309020205020404" pitchFamily="49" charset="0"/>
              </a:rPr>
              <a:t>average_watts</a:t>
            </a:r>
            <a:r>
              <a:rPr lang="en-GB" dirty="0">
                <a:latin typeface="Courier New" panose="02070309020205020404" pitchFamily="49" charset="0"/>
                <a:cs typeface="Courier New" panose="02070309020205020404" pitchFamily="49" charset="0"/>
              </a:rPr>
              <a:t> </a:t>
            </a:r>
            <a:r>
              <a:rPr lang="en-GB" dirty="0"/>
              <a:t>is </a:t>
            </a:r>
            <a:r>
              <a:rPr lang="en-GB" b="1" dirty="0">
                <a:latin typeface="Courier New" panose="02070309020205020404" pitchFamily="49" charset="0"/>
                <a:cs typeface="Courier New" panose="02070309020205020404" pitchFamily="49" charset="0"/>
              </a:rPr>
              <a:t>.51</a:t>
            </a:r>
            <a:r>
              <a:rPr lang="en-GB" dirty="0"/>
              <a:t>, which is a strong correlation. This statistically supports the visual evidence.</a:t>
            </a:r>
          </a:p>
          <a:p>
            <a:pPr marL="0" indent="0">
              <a:lnSpc>
                <a:spcPct val="90000"/>
              </a:lnSpc>
              <a:buNone/>
            </a:pPr>
            <a:r>
              <a:rPr lang="en-GB" dirty="0"/>
              <a:t>While the two variables are </a:t>
            </a:r>
            <a:r>
              <a:rPr lang="en-GB" i="1" dirty="0"/>
              <a:t>correlated</a:t>
            </a:r>
            <a:r>
              <a:rPr lang="en-GB" dirty="0"/>
              <a:t> this does not imply </a:t>
            </a:r>
            <a:r>
              <a:rPr lang="en-GB" i="1" dirty="0"/>
              <a:t>causation</a:t>
            </a:r>
            <a:r>
              <a:rPr lang="en-GB" dirty="0"/>
              <a:t>. It is not accurate to say that more power creates more speed. There are many other factors that can affect speed, including bike, route, and elevation.</a:t>
            </a:r>
          </a:p>
        </p:txBody>
      </p:sp>
      <p:sp>
        <p:nvSpPr>
          <p:cNvPr id="4" name="Title 1">
            <a:extLst>
              <a:ext uri="{FF2B5EF4-FFF2-40B4-BE49-F238E27FC236}">
                <a16:creationId xmlns:a16="http://schemas.microsoft.com/office/drawing/2014/main" id="{B3447502-262E-43BB-826A-C4C0F75F52FB}"/>
              </a:ext>
            </a:extLst>
          </p:cNvPr>
          <p:cNvSpPr txBox="1">
            <a:spLocks/>
          </p:cNvSpPr>
          <p:nvPr/>
        </p:nvSpPr>
        <p:spPr bwMode="gray">
          <a:xfrm>
            <a:off x="449670" y="1483650"/>
            <a:ext cx="11303725" cy="49203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000" b="1" dirty="0">
                <a:solidFill>
                  <a:schemeClr val="tx1"/>
                </a:solidFill>
              </a:rPr>
              <a:t>Average Speed and Average Watts</a:t>
            </a:r>
          </a:p>
        </p:txBody>
      </p:sp>
      <p:pic>
        <p:nvPicPr>
          <p:cNvPr id="8" name="Content Placeholder 7">
            <a:extLst>
              <a:ext uri="{FF2B5EF4-FFF2-40B4-BE49-F238E27FC236}">
                <a16:creationId xmlns:a16="http://schemas.microsoft.com/office/drawing/2014/main" id="{E98DD2CB-9875-4AC2-8F7E-894D95FE7A65}"/>
              </a:ext>
            </a:extLst>
          </p:cNvPr>
          <p:cNvPicPr>
            <a:picLocks noGrp="1" noChangeAspect="1"/>
          </p:cNvPicPr>
          <p:nvPr>
            <p:ph sz="half" idx="1"/>
          </p:nvPr>
        </p:nvPicPr>
        <p:blipFill>
          <a:blip r:embed="rId2"/>
          <a:stretch>
            <a:fillRect/>
          </a:stretch>
        </p:blipFill>
        <p:spPr>
          <a:xfrm>
            <a:off x="447314" y="2433637"/>
            <a:ext cx="5162024" cy="3862659"/>
          </a:xfrm>
          <a:prstGeom prst="rect">
            <a:avLst/>
          </a:prstGeom>
        </p:spPr>
      </p:pic>
      <p:sp>
        <p:nvSpPr>
          <p:cNvPr id="10" name="Rectangle 1">
            <a:extLst>
              <a:ext uri="{FF2B5EF4-FFF2-40B4-BE49-F238E27FC236}">
                <a16:creationId xmlns:a16="http://schemas.microsoft.com/office/drawing/2014/main" id="{D37E7437-94FE-4F18-B441-F55FA57BE47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strava_data_with_watts.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2876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F356-E44F-4E0A-ADE7-8E44244DB16B}"/>
              </a:ext>
            </a:extLst>
          </p:cNvPr>
          <p:cNvSpPr>
            <a:spLocks noGrp="1"/>
          </p:cNvSpPr>
          <p:nvPr>
            <p:ph type="title"/>
          </p:nvPr>
        </p:nvSpPr>
        <p:spPr>
          <a:xfrm>
            <a:off x="1186202" y="702917"/>
            <a:ext cx="9203123" cy="847207"/>
          </a:xfrm>
        </p:spPr>
        <p:txBody>
          <a:bodyPr/>
          <a:lstStyle/>
          <a:p>
            <a:r>
              <a:rPr lang="en-GB" sz="1600" dirty="0"/>
              <a:t>08. Create two scatter plots comparing two variables and provide your analysis on correlation and causation. Remember, covariance, Pearson’s correlation, and Non-Linear Relationships should also be considered during your analysis.</a:t>
            </a:r>
          </a:p>
        </p:txBody>
      </p:sp>
      <p:sp>
        <p:nvSpPr>
          <p:cNvPr id="5" name="Content Placeholder 4">
            <a:extLst>
              <a:ext uri="{FF2B5EF4-FFF2-40B4-BE49-F238E27FC236}">
                <a16:creationId xmlns:a16="http://schemas.microsoft.com/office/drawing/2014/main" id="{6B586AAA-92E6-4044-B1D3-B4F2C22A10E3}"/>
              </a:ext>
            </a:extLst>
          </p:cNvPr>
          <p:cNvSpPr>
            <a:spLocks noGrp="1"/>
          </p:cNvSpPr>
          <p:nvPr>
            <p:ph sz="half" idx="2"/>
          </p:nvPr>
        </p:nvSpPr>
        <p:spPr>
          <a:xfrm>
            <a:off x="5669279" y="2603500"/>
            <a:ext cx="6226630" cy="3676834"/>
          </a:xfrm>
        </p:spPr>
        <p:txBody>
          <a:bodyPr>
            <a:normAutofit/>
          </a:bodyPr>
          <a:lstStyle/>
          <a:p>
            <a:pPr>
              <a:lnSpc>
                <a:spcPct val="90000"/>
              </a:lnSpc>
            </a:pPr>
            <a:r>
              <a:rPr lang="en-GB" sz="1700" dirty="0"/>
              <a:t>The relationship is unclear visually, implying there may be no correlation</a:t>
            </a:r>
            <a:endParaRPr lang="en-GB" sz="1700" dirty="0">
              <a:latin typeface="Courier New" panose="02070309020205020404" pitchFamily="49" charset="0"/>
              <a:cs typeface="Courier New" panose="02070309020205020404" pitchFamily="49" charset="0"/>
            </a:endParaRPr>
          </a:p>
          <a:p>
            <a:pPr>
              <a:lnSpc>
                <a:spcPct val="90000"/>
              </a:lnSpc>
            </a:pPr>
            <a:r>
              <a:rPr lang="en-GB" sz="1700" dirty="0"/>
              <a:t>The distributions are relatively normal</a:t>
            </a:r>
          </a:p>
          <a:p>
            <a:pPr>
              <a:lnSpc>
                <a:spcPct val="90000"/>
              </a:lnSpc>
            </a:pPr>
            <a:r>
              <a:rPr lang="en-GB" sz="1700" dirty="0"/>
              <a:t>The prior two points imply that Pearson’s Correlation can be used</a:t>
            </a:r>
          </a:p>
          <a:p>
            <a:pPr marL="0" indent="0">
              <a:lnSpc>
                <a:spcPct val="90000"/>
              </a:lnSpc>
              <a:buNone/>
            </a:pPr>
            <a:r>
              <a:rPr lang="en-GB" dirty="0"/>
              <a:t>The correlation between </a:t>
            </a:r>
            <a:r>
              <a:rPr lang="en-GB" dirty="0" err="1">
                <a:latin typeface="Courier New" panose="02070309020205020404" pitchFamily="49" charset="0"/>
                <a:cs typeface="Courier New" panose="02070309020205020404" pitchFamily="49" charset="0"/>
              </a:rPr>
              <a:t>avg_speed_mph</a:t>
            </a:r>
            <a:r>
              <a:rPr lang="en-GB" dirty="0">
                <a:latin typeface="Courier New" panose="02070309020205020404" pitchFamily="49" charset="0"/>
                <a:cs typeface="Courier New" panose="02070309020205020404" pitchFamily="49" charset="0"/>
              </a:rPr>
              <a:t> </a:t>
            </a:r>
            <a:r>
              <a:rPr lang="en-GB" dirty="0"/>
              <a:t>and </a:t>
            </a:r>
            <a:r>
              <a:rPr lang="en-GB" dirty="0" err="1">
                <a:latin typeface="Courier New" panose="02070309020205020404" pitchFamily="49" charset="0"/>
                <a:cs typeface="Courier New" panose="02070309020205020404" pitchFamily="49" charset="0"/>
              </a:rPr>
              <a:t>average_temp</a:t>
            </a:r>
            <a:r>
              <a:rPr lang="en-GB" dirty="0">
                <a:latin typeface="Courier New" panose="02070309020205020404" pitchFamily="49" charset="0"/>
                <a:cs typeface="Courier New" panose="02070309020205020404" pitchFamily="49" charset="0"/>
              </a:rPr>
              <a:t> </a:t>
            </a:r>
            <a:r>
              <a:rPr lang="en-GB" dirty="0"/>
              <a:t>is </a:t>
            </a:r>
            <a:r>
              <a:rPr lang="en-GB" b="1" dirty="0">
                <a:latin typeface="Courier New" panose="02070309020205020404" pitchFamily="49" charset="0"/>
                <a:cs typeface="Courier New" panose="02070309020205020404" pitchFamily="49" charset="0"/>
              </a:rPr>
              <a:t>.05</a:t>
            </a:r>
            <a:r>
              <a:rPr lang="en-GB" dirty="0"/>
              <a:t>, which is a weak correlation. This statistically supports the visual evidence.</a:t>
            </a:r>
          </a:p>
          <a:p>
            <a:pPr marL="0" indent="0">
              <a:lnSpc>
                <a:spcPct val="90000"/>
              </a:lnSpc>
              <a:buNone/>
            </a:pPr>
            <a:r>
              <a:rPr lang="en-GB" dirty="0"/>
              <a:t>While the two variables are not correlated significantly and the logical conclusion is that temperature does not affect average speed, at least not for the respondent.</a:t>
            </a:r>
          </a:p>
        </p:txBody>
      </p:sp>
      <p:sp>
        <p:nvSpPr>
          <p:cNvPr id="4" name="Title 1">
            <a:extLst>
              <a:ext uri="{FF2B5EF4-FFF2-40B4-BE49-F238E27FC236}">
                <a16:creationId xmlns:a16="http://schemas.microsoft.com/office/drawing/2014/main" id="{B3447502-262E-43BB-826A-C4C0F75F52FB}"/>
              </a:ext>
            </a:extLst>
          </p:cNvPr>
          <p:cNvSpPr txBox="1">
            <a:spLocks/>
          </p:cNvSpPr>
          <p:nvPr/>
        </p:nvSpPr>
        <p:spPr bwMode="gray">
          <a:xfrm>
            <a:off x="449670" y="1483650"/>
            <a:ext cx="11303725" cy="49203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000" b="1" dirty="0">
                <a:solidFill>
                  <a:schemeClr val="tx1"/>
                </a:solidFill>
              </a:rPr>
              <a:t>Average Speed and Average Temperature</a:t>
            </a:r>
          </a:p>
        </p:txBody>
      </p:sp>
      <p:pic>
        <p:nvPicPr>
          <p:cNvPr id="12" name="Content Placeholder 11">
            <a:extLst>
              <a:ext uri="{FF2B5EF4-FFF2-40B4-BE49-F238E27FC236}">
                <a16:creationId xmlns:a16="http://schemas.microsoft.com/office/drawing/2014/main" id="{EC638F0B-3728-4AA4-8422-2FBCD32618DE}"/>
              </a:ext>
            </a:extLst>
          </p:cNvPr>
          <p:cNvPicPr>
            <a:picLocks noGrp="1" noChangeAspect="1"/>
          </p:cNvPicPr>
          <p:nvPr>
            <p:ph sz="half" idx="1"/>
          </p:nvPr>
        </p:nvPicPr>
        <p:blipFill>
          <a:blip r:embed="rId2"/>
          <a:stretch>
            <a:fillRect/>
          </a:stretch>
        </p:blipFill>
        <p:spPr>
          <a:xfrm>
            <a:off x="447313" y="2420620"/>
            <a:ext cx="5221965" cy="3859714"/>
          </a:xfrm>
          <a:prstGeom prst="rect">
            <a:avLst/>
          </a:prstGeom>
        </p:spPr>
      </p:pic>
    </p:spTree>
    <p:extLst>
      <p:ext uri="{BB962C8B-B14F-4D97-AF65-F5344CB8AC3E}">
        <p14:creationId xmlns:p14="http://schemas.microsoft.com/office/powerpoint/2010/main" val="3537341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F356-E44F-4E0A-ADE7-8E44244DB16B}"/>
              </a:ext>
            </a:extLst>
          </p:cNvPr>
          <p:cNvSpPr>
            <a:spLocks noGrp="1"/>
          </p:cNvSpPr>
          <p:nvPr>
            <p:ph type="title"/>
          </p:nvPr>
        </p:nvSpPr>
        <p:spPr>
          <a:xfrm>
            <a:off x="1154954" y="805502"/>
            <a:ext cx="8761413" cy="728480"/>
          </a:xfrm>
        </p:spPr>
        <p:txBody>
          <a:bodyPr/>
          <a:lstStyle/>
          <a:p>
            <a:r>
              <a:rPr lang="en-GB" sz="1600" dirty="0"/>
              <a:t>09. Conduct a test on your hypothesis using one of the methods covered in Chapter 9.</a:t>
            </a:r>
          </a:p>
        </p:txBody>
      </p:sp>
      <p:sp>
        <p:nvSpPr>
          <p:cNvPr id="5" name="Content Placeholder 4">
            <a:extLst>
              <a:ext uri="{FF2B5EF4-FFF2-40B4-BE49-F238E27FC236}">
                <a16:creationId xmlns:a16="http://schemas.microsoft.com/office/drawing/2014/main" id="{6B586AAA-92E6-4044-B1D3-B4F2C22A10E3}"/>
              </a:ext>
            </a:extLst>
          </p:cNvPr>
          <p:cNvSpPr>
            <a:spLocks noGrp="1"/>
          </p:cNvSpPr>
          <p:nvPr>
            <p:ph sz="half" idx="4294967295"/>
          </p:nvPr>
        </p:nvSpPr>
        <p:spPr>
          <a:xfrm>
            <a:off x="449671" y="2603500"/>
            <a:ext cx="11303724" cy="3676650"/>
          </a:xfrm>
        </p:spPr>
        <p:txBody>
          <a:bodyPr>
            <a:normAutofit/>
          </a:bodyPr>
          <a:lstStyle/>
          <a:p>
            <a:pPr marL="0" indent="0">
              <a:lnSpc>
                <a:spcPct val="90000"/>
              </a:lnSpc>
              <a:buNone/>
            </a:pPr>
            <a:r>
              <a:rPr lang="en-GB" sz="1700" dirty="0"/>
              <a:t>I tested the hypothesis that the correlation between </a:t>
            </a:r>
            <a:r>
              <a:rPr lang="en-GB" sz="1700" dirty="0" err="1"/>
              <a:t>avg_speed_mph</a:t>
            </a:r>
            <a:r>
              <a:rPr lang="en-GB" sz="1700" dirty="0"/>
              <a:t> and </a:t>
            </a:r>
            <a:r>
              <a:rPr lang="en-GB" sz="1700" dirty="0" err="1"/>
              <a:t>average_watts</a:t>
            </a:r>
            <a:r>
              <a:rPr lang="en-GB" sz="1700" dirty="0"/>
              <a:t> is statistically significant. This involves a permutation test with a different test statistic as outlined within Chapter 9.</a:t>
            </a:r>
          </a:p>
          <a:p>
            <a:pPr>
              <a:lnSpc>
                <a:spcPct val="90000"/>
              </a:lnSpc>
            </a:pPr>
            <a:r>
              <a:rPr lang="en-GB" sz="1700" dirty="0"/>
              <a:t>The p-value for the correlation was reported as </a:t>
            </a:r>
            <a:r>
              <a:rPr lang="en-GB" sz="2400" b="1" dirty="0">
                <a:latin typeface="Cordia New" panose="020B0502040204020203" pitchFamily="34" charset="-34"/>
                <a:cs typeface="Cordia New" panose="020B0502040204020203" pitchFamily="34" charset="-34"/>
              </a:rPr>
              <a:t>0</a:t>
            </a:r>
            <a:r>
              <a:rPr lang="en-GB" sz="1700" dirty="0"/>
              <a:t>, which means that in 1,000 tries there were no correlations that exceeded the observed correlation. </a:t>
            </a:r>
            <a:endParaRPr lang="en-GB" sz="1700" dirty="0">
              <a:latin typeface="Courier New" panose="02070309020205020404" pitchFamily="49" charset="0"/>
              <a:cs typeface="Courier New" panose="02070309020205020404" pitchFamily="49" charset="0"/>
            </a:endParaRPr>
          </a:p>
          <a:p>
            <a:pPr>
              <a:lnSpc>
                <a:spcPct val="90000"/>
              </a:lnSpc>
            </a:pPr>
            <a:r>
              <a:rPr lang="en-GB" sz="1700" dirty="0"/>
              <a:t>As previously reported (using other means), the non-simulated correlation was </a:t>
            </a:r>
            <a:r>
              <a:rPr lang="en-GB" sz="2400" b="1" dirty="0">
                <a:latin typeface="Cordia New" panose="020B0502040204020203" pitchFamily="34" charset="-34"/>
                <a:cs typeface="Cordia New" panose="020B0502040204020203" pitchFamily="34" charset="-34"/>
              </a:rPr>
              <a:t>.51</a:t>
            </a:r>
            <a:r>
              <a:rPr lang="en-GB" sz="2400" dirty="0"/>
              <a:t>.</a:t>
            </a:r>
          </a:p>
          <a:p>
            <a:pPr>
              <a:lnSpc>
                <a:spcPct val="90000"/>
              </a:lnSpc>
            </a:pPr>
            <a:r>
              <a:rPr lang="en-GB" sz="1700" dirty="0"/>
              <a:t>The largest simulated correlation was .</a:t>
            </a:r>
            <a:r>
              <a:rPr lang="en-GB" sz="2400" b="1" dirty="0">
                <a:latin typeface="Cordia New" panose="020B0502040204020203" pitchFamily="34" charset="-34"/>
                <a:cs typeface="Cordia New" panose="020B0502040204020203" pitchFamily="34" charset="-34"/>
              </a:rPr>
              <a:t>11</a:t>
            </a:r>
            <a:r>
              <a:rPr lang="en-GB" sz="1700" dirty="0"/>
              <a:t>.</a:t>
            </a:r>
          </a:p>
          <a:p>
            <a:pPr marL="0" indent="0">
              <a:lnSpc>
                <a:spcPct val="90000"/>
              </a:lnSpc>
              <a:buNone/>
            </a:pPr>
            <a:r>
              <a:rPr lang="en-GB" sz="1700" dirty="0"/>
              <a:t>Although the simulated correlation was weaker than the computed correlation, the p-value shows that the correlation is, in fact, statistically significant and did not likely occur by chance.</a:t>
            </a:r>
          </a:p>
          <a:p>
            <a:pPr marL="0" indent="0">
              <a:lnSpc>
                <a:spcPct val="90000"/>
              </a:lnSpc>
              <a:buNone/>
            </a:pPr>
            <a:r>
              <a:rPr lang="en-GB" sz="1700" dirty="0"/>
              <a:t>Intuitively, this makes sense, but not nearly as much as I expected. Power is how much energy is used when riding and it seems that the correlation (even computed) should have been higher. This implies that other factors affect speed fairly significantly.</a:t>
            </a:r>
          </a:p>
        </p:txBody>
      </p:sp>
      <p:sp>
        <p:nvSpPr>
          <p:cNvPr id="4" name="Title 1">
            <a:extLst>
              <a:ext uri="{FF2B5EF4-FFF2-40B4-BE49-F238E27FC236}">
                <a16:creationId xmlns:a16="http://schemas.microsoft.com/office/drawing/2014/main" id="{B3447502-262E-43BB-826A-C4C0F75F52FB}"/>
              </a:ext>
            </a:extLst>
          </p:cNvPr>
          <p:cNvSpPr txBox="1">
            <a:spLocks/>
          </p:cNvSpPr>
          <p:nvPr/>
        </p:nvSpPr>
        <p:spPr bwMode="gray">
          <a:xfrm>
            <a:off x="449670" y="1483650"/>
            <a:ext cx="11303725" cy="49203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000" b="1" dirty="0">
                <a:solidFill>
                  <a:schemeClr val="tx1"/>
                </a:solidFill>
              </a:rPr>
              <a:t>Average Speed and Average Power</a:t>
            </a:r>
          </a:p>
        </p:txBody>
      </p:sp>
    </p:spTree>
    <p:extLst>
      <p:ext uri="{BB962C8B-B14F-4D97-AF65-F5344CB8AC3E}">
        <p14:creationId xmlns:p14="http://schemas.microsoft.com/office/powerpoint/2010/main" val="2399051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F356-E44F-4E0A-ADE7-8E44244DB16B}"/>
              </a:ext>
            </a:extLst>
          </p:cNvPr>
          <p:cNvSpPr>
            <a:spLocks noGrp="1"/>
          </p:cNvSpPr>
          <p:nvPr>
            <p:ph type="title"/>
          </p:nvPr>
        </p:nvSpPr>
        <p:spPr>
          <a:xfrm>
            <a:off x="1186202" y="702917"/>
            <a:ext cx="9203123" cy="847207"/>
          </a:xfrm>
        </p:spPr>
        <p:txBody>
          <a:bodyPr/>
          <a:lstStyle/>
          <a:p>
            <a:r>
              <a:rPr lang="en-GB" sz="1600" dirty="0"/>
              <a:t>10. For this project, conduct a regression analysis on either one dependent and one explanatory variable, or multiple explanatory variables.</a:t>
            </a:r>
          </a:p>
        </p:txBody>
      </p:sp>
      <p:sp>
        <p:nvSpPr>
          <p:cNvPr id="5" name="Content Placeholder 4">
            <a:extLst>
              <a:ext uri="{FF2B5EF4-FFF2-40B4-BE49-F238E27FC236}">
                <a16:creationId xmlns:a16="http://schemas.microsoft.com/office/drawing/2014/main" id="{6B586AAA-92E6-4044-B1D3-B4F2C22A10E3}"/>
              </a:ext>
            </a:extLst>
          </p:cNvPr>
          <p:cNvSpPr>
            <a:spLocks noGrp="1"/>
          </p:cNvSpPr>
          <p:nvPr>
            <p:ph sz="half" idx="2"/>
          </p:nvPr>
        </p:nvSpPr>
        <p:spPr>
          <a:xfrm>
            <a:off x="5669279" y="2603500"/>
            <a:ext cx="6226630" cy="3676834"/>
          </a:xfrm>
        </p:spPr>
        <p:txBody>
          <a:bodyPr>
            <a:normAutofit/>
          </a:bodyPr>
          <a:lstStyle/>
          <a:p>
            <a:pPr>
              <a:lnSpc>
                <a:spcPct val="90000"/>
              </a:lnSpc>
            </a:pPr>
            <a:r>
              <a:rPr lang="en-GB" sz="1700" dirty="0"/>
              <a:t>The p-value associated with </a:t>
            </a:r>
            <a:r>
              <a:rPr lang="en-GB" sz="1700" dirty="0" err="1"/>
              <a:t>average_watts</a:t>
            </a:r>
            <a:r>
              <a:rPr lang="en-GB" sz="1700" dirty="0"/>
              <a:t> is far less than .001, which implies statistical significance.</a:t>
            </a:r>
          </a:p>
          <a:p>
            <a:pPr>
              <a:lnSpc>
                <a:spcPct val="90000"/>
              </a:lnSpc>
            </a:pPr>
            <a:r>
              <a:rPr lang="en-GB" sz="1700" dirty="0"/>
              <a:t>The R</a:t>
            </a:r>
            <a:r>
              <a:rPr lang="en-GB" sz="1700" baseline="30000" dirty="0"/>
              <a:t>2</a:t>
            </a:r>
            <a:r>
              <a:rPr lang="en-GB" sz="1700" dirty="0"/>
              <a:t> value of .26 is reasonably high and the f-stat, which indicates the significance of the model as a whole is also far less than .001. </a:t>
            </a:r>
          </a:p>
          <a:p>
            <a:pPr marL="0" indent="0">
              <a:lnSpc>
                <a:spcPct val="90000"/>
              </a:lnSpc>
              <a:buNone/>
            </a:pPr>
            <a:r>
              <a:rPr lang="en-GB" sz="1700" dirty="0"/>
              <a:t>This regression is little more than a fancy correlation analysis in this case. For that reason, and because of the previously reported lower correlation than expected, a multiple regression analysis is more appropriate.</a:t>
            </a:r>
          </a:p>
          <a:p>
            <a:pPr marL="0" indent="0">
              <a:lnSpc>
                <a:spcPct val="90000"/>
              </a:lnSpc>
              <a:buNone/>
            </a:pPr>
            <a:r>
              <a:rPr lang="en-GB" sz="1700" dirty="0"/>
              <a:t>I did the single predictor regression just to confirm and enhance prior work.</a:t>
            </a:r>
            <a:endParaRPr lang="en-GB" dirty="0"/>
          </a:p>
        </p:txBody>
      </p:sp>
      <p:sp>
        <p:nvSpPr>
          <p:cNvPr id="4" name="Title 1">
            <a:extLst>
              <a:ext uri="{FF2B5EF4-FFF2-40B4-BE49-F238E27FC236}">
                <a16:creationId xmlns:a16="http://schemas.microsoft.com/office/drawing/2014/main" id="{B3447502-262E-43BB-826A-C4C0F75F52FB}"/>
              </a:ext>
            </a:extLst>
          </p:cNvPr>
          <p:cNvSpPr txBox="1">
            <a:spLocks/>
          </p:cNvSpPr>
          <p:nvPr/>
        </p:nvSpPr>
        <p:spPr bwMode="gray">
          <a:xfrm>
            <a:off x="449670" y="1483650"/>
            <a:ext cx="11303725" cy="49203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000" b="1" dirty="0">
                <a:solidFill>
                  <a:schemeClr val="tx1"/>
                </a:solidFill>
              </a:rPr>
              <a:t>Regression (Single Predictor): Average Speed and Average Watts</a:t>
            </a:r>
          </a:p>
        </p:txBody>
      </p:sp>
      <p:pic>
        <p:nvPicPr>
          <p:cNvPr id="7" name="Content Placeholder 6">
            <a:extLst>
              <a:ext uri="{FF2B5EF4-FFF2-40B4-BE49-F238E27FC236}">
                <a16:creationId xmlns:a16="http://schemas.microsoft.com/office/drawing/2014/main" id="{5A0571C4-843B-4CFE-BC2E-D25D0F2CC4DA}"/>
              </a:ext>
            </a:extLst>
          </p:cNvPr>
          <p:cNvPicPr>
            <a:picLocks noGrp="1" noChangeAspect="1"/>
          </p:cNvPicPr>
          <p:nvPr>
            <p:ph sz="half" idx="1"/>
          </p:nvPr>
        </p:nvPicPr>
        <p:blipFill>
          <a:blip r:embed="rId2"/>
          <a:stretch>
            <a:fillRect/>
          </a:stretch>
        </p:blipFill>
        <p:spPr>
          <a:xfrm>
            <a:off x="449670" y="2420620"/>
            <a:ext cx="5123816" cy="3969376"/>
          </a:xfrm>
          <a:prstGeom prst="rect">
            <a:avLst/>
          </a:prstGeom>
        </p:spPr>
      </p:pic>
    </p:spTree>
    <p:extLst>
      <p:ext uri="{BB962C8B-B14F-4D97-AF65-F5344CB8AC3E}">
        <p14:creationId xmlns:p14="http://schemas.microsoft.com/office/powerpoint/2010/main" val="872186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F356-E44F-4E0A-ADE7-8E44244DB16B}"/>
              </a:ext>
            </a:extLst>
          </p:cNvPr>
          <p:cNvSpPr>
            <a:spLocks noGrp="1"/>
          </p:cNvSpPr>
          <p:nvPr>
            <p:ph type="title"/>
          </p:nvPr>
        </p:nvSpPr>
        <p:spPr>
          <a:xfrm>
            <a:off x="1186202" y="702917"/>
            <a:ext cx="9203123" cy="847207"/>
          </a:xfrm>
        </p:spPr>
        <p:txBody>
          <a:bodyPr/>
          <a:lstStyle/>
          <a:p>
            <a:r>
              <a:rPr lang="en-GB" sz="1600" dirty="0"/>
              <a:t>10. For this project, conduct a regression analysis on either one dependent and one explanatory variable, or multiple explanatory variables.</a:t>
            </a:r>
          </a:p>
        </p:txBody>
      </p:sp>
      <p:sp>
        <p:nvSpPr>
          <p:cNvPr id="5" name="Content Placeholder 4">
            <a:extLst>
              <a:ext uri="{FF2B5EF4-FFF2-40B4-BE49-F238E27FC236}">
                <a16:creationId xmlns:a16="http://schemas.microsoft.com/office/drawing/2014/main" id="{6B586AAA-92E6-4044-B1D3-B4F2C22A10E3}"/>
              </a:ext>
            </a:extLst>
          </p:cNvPr>
          <p:cNvSpPr>
            <a:spLocks noGrp="1"/>
          </p:cNvSpPr>
          <p:nvPr>
            <p:ph sz="half" idx="2"/>
          </p:nvPr>
        </p:nvSpPr>
        <p:spPr>
          <a:xfrm>
            <a:off x="5042262" y="2603500"/>
            <a:ext cx="6853647" cy="3945520"/>
          </a:xfrm>
        </p:spPr>
        <p:txBody>
          <a:bodyPr>
            <a:normAutofit lnSpcReduction="10000"/>
          </a:bodyPr>
          <a:lstStyle/>
          <a:p>
            <a:pPr>
              <a:lnSpc>
                <a:spcPct val="90000"/>
              </a:lnSpc>
            </a:pPr>
            <a:r>
              <a:rPr lang="en-GB" sz="1700" dirty="0"/>
              <a:t>The coefficients for the predictors are mostly low except for </a:t>
            </a:r>
            <a:r>
              <a:rPr lang="en-GB" sz="1700" dirty="0" err="1"/>
              <a:t>average_wattas</a:t>
            </a:r>
            <a:r>
              <a:rPr lang="en-GB" sz="1700" dirty="0"/>
              <a:t> and </a:t>
            </a:r>
            <a:r>
              <a:rPr lang="en-GB" sz="1700" dirty="0" err="1"/>
              <a:t>average_heartrate</a:t>
            </a:r>
            <a:r>
              <a:rPr lang="en-GB" sz="1700" dirty="0"/>
              <a:t>. Each increase speed as they increase, except </a:t>
            </a:r>
            <a:r>
              <a:rPr lang="en-GB" sz="1700" dirty="0" err="1"/>
              <a:t>total_elevation_gain</a:t>
            </a:r>
            <a:r>
              <a:rPr lang="en-GB" sz="1700" dirty="0"/>
              <a:t>, which lowers speed, which is pretty intuitive from a cycling </a:t>
            </a:r>
            <a:r>
              <a:rPr lang="en-GB" sz="1700" dirty="0" err="1"/>
              <a:t>perspetive</a:t>
            </a:r>
            <a:r>
              <a:rPr lang="en-GB" sz="1700" dirty="0"/>
              <a:t>.</a:t>
            </a:r>
          </a:p>
          <a:p>
            <a:pPr>
              <a:lnSpc>
                <a:spcPct val="90000"/>
              </a:lnSpc>
            </a:pPr>
            <a:r>
              <a:rPr lang="en-GB" sz="1700" dirty="0"/>
              <a:t>The R</a:t>
            </a:r>
            <a:r>
              <a:rPr lang="en-GB" sz="1700" baseline="30000" dirty="0"/>
              <a:t>2</a:t>
            </a:r>
            <a:r>
              <a:rPr lang="en-GB" sz="1700" dirty="0"/>
              <a:t> value of .37 is higher than just power, but it’s hard to tell why that is. The significance of the model as a whole is also far less than .001. This implies statistical significance.</a:t>
            </a:r>
          </a:p>
          <a:p>
            <a:pPr marL="0" indent="0">
              <a:lnSpc>
                <a:spcPct val="90000"/>
              </a:lnSpc>
              <a:buNone/>
            </a:pPr>
            <a:r>
              <a:rPr lang="en-GB" sz="1700" dirty="0"/>
              <a:t>However, there appears to be multicollinearity in the model as a whole, which was expected (even without </a:t>
            </a:r>
            <a:r>
              <a:rPr lang="en-GB" sz="1700" dirty="0" err="1"/>
              <a:t>distance_mi</a:t>
            </a:r>
            <a:r>
              <a:rPr lang="en-GB" sz="1700" dirty="0"/>
              <a:t>). I thought </a:t>
            </a:r>
            <a:r>
              <a:rPr lang="en-GB" sz="1700" dirty="0" err="1"/>
              <a:t>average_temp</a:t>
            </a:r>
            <a:r>
              <a:rPr lang="en-GB" sz="1700" dirty="0"/>
              <a:t> was the culprit but it’s more than that (I removed it and the condition number was still large).</a:t>
            </a:r>
          </a:p>
          <a:p>
            <a:pPr marL="0" indent="0">
              <a:lnSpc>
                <a:spcPct val="90000"/>
              </a:lnSpc>
              <a:buNone/>
            </a:pPr>
            <a:endParaRPr lang="en-GB" sz="1700" dirty="0"/>
          </a:p>
          <a:p>
            <a:pPr marL="0" indent="0">
              <a:lnSpc>
                <a:spcPct val="90000"/>
              </a:lnSpc>
              <a:buNone/>
            </a:pPr>
            <a:r>
              <a:rPr lang="en-GB" sz="1700" dirty="0"/>
              <a:t>* I removed </a:t>
            </a:r>
            <a:r>
              <a:rPr lang="en-GB" sz="1700" dirty="0" err="1"/>
              <a:t>distance_mi</a:t>
            </a:r>
            <a:r>
              <a:rPr lang="en-GB" sz="1700" dirty="0"/>
              <a:t> because I already know this is highly correlated with watts, creating </a:t>
            </a:r>
            <a:r>
              <a:rPr lang="en-GB" sz="1700" dirty="0" err="1"/>
              <a:t>multicollinarity</a:t>
            </a:r>
            <a:r>
              <a:rPr lang="en-GB" sz="1700" dirty="0"/>
              <a:t>.</a:t>
            </a:r>
            <a:endParaRPr lang="en-GB" dirty="0"/>
          </a:p>
        </p:txBody>
      </p:sp>
      <p:sp>
        <p:nvSpPr>
          <p:cNvPr id="4" name="Title 1">
            <a:extLst>
              <a:ext uri="{FF2B5EF4-FFF2-40B4-BE49-F238E27FC236}">
                <a16:creationId xmlns:a16="http://schemas.microsoft.com/office/drawing/2014/main" id="{B3447502-262E-43BB-826A-C4C0F75F52FB}"/>
              </a:ext>
            </a:extLst>
          </p:cNvPr>
          <p:cNvSpPr txBox="1">
            <a:spLocks/>
          </p:cNvSpPr>
          <p:nvPr/>
        </p:nvSpPr>
        <p:spPr bwMode="gray">
          <a:xfrm>
            <a:off x="449670" y="1483650"/>
            <a:ext cx="11303725" cy="49203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000" b="1" dirty="0">
                <a:solidFill>
                  <a:schemeClr val="tx1"/>
                </a:solidFill>
              </a:rPr>
              <a:t>Regression (Multiple Predictors): Average Speed and Everything Else*</a:t>
            </a:r>
          </a:p>
        </p:txBody>
      </p:sp>
      <p:pic>
        <p:nvPicPr>
          <p:cNvPr id="8" name="Content Placeholder 7">
            <a:extLst>
              <a:ext uri="{FF2B5EF4-FFF2-40B4-BE49-F238E27FC236}">
                <a16:creationId xmlns:a16="http://schemas.microsoft.com/office/drawing/2014/main" id="{89B31788-BB15-46F4-BD2D-A2B7000E4969}"/>
              </a:ext>
            </a:extLst>
          </p:cNvPr>
          <p:cNvPicPr>
            <a:picLocks noGrp="1" noChangeAspect="1"/>
          </p:cNvPicPr>
          <p:nvPr>
            <p:ph sz="half" idx="1"/>
          </p:nvPr>
        </p:nvPicPr>
        <p:blipFill>
          <a:blip r:embed="rId2"/>
          <a:stretch>
            <a:fillRect/>
          </a:stretch>
        </p:blipFill>
        <p:spPr>
          <a:xfrm>
            <a:off x="449669" y="2310247"/>
            <a:ext cx="4592593" cy="4238773"/>
          </a:xfrm>
          <a:prstGeom prst="rect">
            <a:avLst/>
          </a:prstGeom>
        </p:spPr>
      </p:pic>
    </p:spTree>
    <p:extLst>
      <p:ext uri="{BB962C8B-B14F-4D97-AF65-F5344CB8AC3E}">
        <p14:creationId xmlns:p14="http://schemas.microsoft.com/office/powerpoint/2010/main" val="1364960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5A8D-C451-42F2-93A6-274F2A6A9544}"/>
              </a:ext>
            </a:extLst>
          </p:cNvPr>
          <p:cNvSpPr>
            <a:spLocks noGrp="1"/>
          </p:cNvSpPr>
          <p:nvPr>
            <p:ph type="title"/>
          </p:nvPr>
        </p:nvSpPr>
        <p:spPr>
          <a:xfrm>
            <a:off x="1154953" y="1295400"/>
            <a:ext cx="3399629" cy="1600200"/>
          </a:xfrm>
        </p:spPr>
        <p:txBody>
          <a:bodyPr/>
          <a:lstStyle/>
          <a:p>
            <a:r>
              <a:rPr lang="en-US" dirty="0"/>
              <a:t>01. Statistical Question / Hypothesis</a:t>
            </a:r>
            <a:endParaRPr lang="en-GB" dirty="0"/>
          </a:p>
        </p:txBody>
      </p:sp>
      <p:sp>
        <p:nvSpPr>
          <p:cNvPr id="4" name="Text Placeholder 3">
            <a:extLst>
              <a:ext uri="{FF2B5EF4-FFF2-40B4-BE49-F238E27FC236}">
                <a16:creationId xmlns:a16="http://schemas.microsoft.com/office/drawing/2014/main" id="{23F57A6C-99A4-4BD7-88F1-3BADF4363266}"/>
              </a:ext>
            </a:extLst>
          </p:cNvPr>
          <p:cNvSpPr>
            <a:spLocks noGrp="1"/>
          </p:cNvSpPr>
          <p:nvPr>
            <p:ph type="body" sz="half" idx="2"/>
          </p:nvPr>
        </p:nvSpPr>
        <p:spPr>
          <a:xfrm>
            <a:off x="1154954" y="3124201"/>
            <a:ext cx="3399628" cy="2895599"/>
          </a:xfrm>
        </p:spPr>
        <p:txBody>
          <a:bodyPr/>
          <a:lstStyle/>
          <a:p>
            <a:r>
              <a:rPr lang="en-US" dirty="0"/>
              <a:t>Which factor(s) have the greatest impact on average cycling speed over time?</a:t>
            </a:r>
            <a:endParaRPr lang="en-GB" dirty="0"/>
          </a:p>
        </p:txBody>
      </p:sp>
      <p:pic>
        <p:nvPicPr>
          <p:cNvPr id="6" name="Picture 5">
            <a:extLst>
              <a:ext uri="{FF2B5EF4-FFF2-40B4-BE49-F238E27FC236}">
                <a16:creationId xmlns:a16="http://schemas.microsoft.com/office/drawing/2014/main" id="{542FAADE-539A-49AE-8E06-0DD122EF57F2}"/>
              </a:ext>
            </a:extLst>
          </p:cNvPr>
          <p:cNvPicPr>
            <a:picLocks noChangeAspect="1"/>
          </p:cNvPicPr>
          <p:nvPr/>
        </p:nvPicPr>
        <p:blipFill>
          <a:blip r:embed="rId2"/>
          <a:stretch>
            <a:fillRect/>
          </a:stretch>
        </p:blipFill>
        <p:spPr>
          <a:xfrm>
            <a:off x="5498645" y="3514444"/>
            <a:ext cx="6897589" cy="200679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7" name="Picture 6">
            <a:extLst>
              <a:ext uri="{FF2B5EF4-FFF2-40B4-BE49-F238E27FC236}">
                <a16:creationId xmlns:a16="http://schemas.microsoft.com/office/drawing/2014/main" id="{9E6D9415-41A7-40AF-ADD5-CAEFA1C9C2EA}"/>
              </a:ext>
            </a:extLst>
          </p:cNvPr>
          <p:cNvPicPr>
            <a:picLocks noChangeAspect="1"/>
          </p:cNvPicPr>
          <p:nvPr/>
        </p:nvPicPr>
        <p:blipFill>
          <a:blip r:embed="rId3"/>
          <a:stretch>
            <a:fillRect/>
          </a:stretch>
        </p:blipFill>
        <p:spPr>
          <a:xfrm>
            <a:off x="6209240" y="1524000"/>
            <a:ext cx="4333875" cy="1143000"/>
          </a:xfrm>
          <a:prstGeom prst="rect">
            <a:avLst/>
          </a:prstGeom>
        </p:spPr>
      </p:pic>
    </p:spTree>
    <p:extLst>
      <p:ext uri="{BB962C8B-B14F-4D97-AF65-F5344CB8AC3E}">
        <p14:creationId xmlns:p14="http://schemas.microsoft.com/office/powerpoint/2010/main" val="103163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5A8D-C451-42F2-93A6-274F2A6A9544}"/>
              </a:ext>
            </a:extLst>
          </p:cNvPr>
          <p:cNvSpPr>
            <a:spLocks noGrp="1"/>
          </p:cNvSpPr>
          <p:nvPr>
            <p:ph type="title"/>
          </p:nvPr>
        </p:nvSpPr>
        <p:spPr>
          <a:xfrm>
            <a:off x="731520" y="1704970"/>
            <a:ext cx="3831771" cy="2830286"/>
          </a:xfrm>
        </p:spPr>
        <p:txBody>
          <a:bodyPr/>
          <a:lstStyle/>
          <a:p>
            <a:r>
              <a:rPr lang="en-GB" dirty="0"/>
              <a:t>02. A minimum of 5 variables in your dataset used during your analysis. Consider what you think could have an impact on your question.</a:t>
            </a:r>
          </a:p>
        </p:txBody>
      </p:sp>
      <p:sp>
        <p:nvSpPr>
          <p:cNvPr id="10" name="Content Placeholder 2">
            <a:extLst>
              <a:ext uri="{FF2B5EF4-FFF2-40B4-BE49-F238E27FC236}">
                <a16:creationId xmlns:a16="http://schemas.microsoft.com/office/drawing/2014/main" id="{2DD891EF-146F-42DC-AEB4-609C6AA0CFEB}"/>
              </a:ext>
            </a:extLst>
          </p:cNvPr>
          <p:cNvSpPr>
            <a:spLocks noGrp="1"/>
          </p:cNvSpPr>
          <p:nvPr>
            <p:ph idx="1"/>
          </p:nvPr>
        </p:nvSpPr>
        <p:spPr>
          <a:xfrm>
            <a:off x="5024846" y="1473926"/>
            <a:ext cx="6888480" cy="4572000"/>
          </a:xfrm>
        </p:spPr>
        <p:txBody>
          <a:bodyPr>
            <a:normAutofit fontScale="92500" lnSpcReduction="10000"/>
          </a:bodyPr>
          <a:lstStyle/>
          <a:p>
            <a:r>
              <a:rPr lang="en-US" dirty="0">
                <a:latin typeface="Courier New" panose="02070309020205020404" pitchFamily="49" charset="0"/>
                <a:cs typeface="Courier New" panose="02070309020205020404" pitchFamily="49" charset="0"/>
              </a:rPr>
              <a:t>type</a:t>
            </a:r>
            <a:r>
              <a:rPr lang="en-US" dirty="0"/>
              <a:t> – this specifies the type of activity; there are 14 categories including ‘</a:t>
            </a:r>
            <a:r>
              <a:rPr lang="en-US" dirty="0" err="1"/>
              <a:t>VirtualRide</a:t>
            </a:r>
            <a:r>
              <a:rPr lang="en-US" dirty="0"/>
              <a:t>’, ‘Ride’, ‘Run’, and ‘Swim’</a:t>
            </a:r>
          </a:p>
          <a:p>
            <a:r>
              <a:rPr lang="en-US" dirty="0" err="1">
                <a:latin typeface="Courier New" panose="02070309020205020404" pitchFamily="49" charset="0"/>
                <a:cs typeface="Courier New" panose="02070309020205020404" pitchFamily="49" charset="0"/>
              </a:rPr>
              <a:t>distance_mi</a:t>
            </a:r>
            <a:r>
              <a:rPr lang="en-US" dirty="0"/>
              <a:t> – the distance traveled in miles</a:t>
            </a:r>
          </a:p>
          <a:p>
            <a:r>
              <a:rPr lang="en-US" dirty="0" err="1">
                <a:latin typeface="Courier New" panose="02070309020205020404" pitchFamily="49" charset="0"/>
                <a:cs typeface="Courier New" panose="02070309020205020404" pitchFamily="49" charset="0"/>
              </a:rPr>
              <a:t>moving_time</a:t>
            </a:r>
            <a:r>
              <a:rPr lang="en-US" dirty="0"/>
              <a:t> – the number of seconds moving (versus elapsed)</a:t>
            </a:r>
          </a:p>
          <a:p>
            <a:r>
              <a:rPr lang="en-US" dirty="0" err="1">
                <a:latin typeface="Courier New" panose="02070309020205020404" pitchFamily="49" charset="0"/>
                <a:cs typeface="Courier New" panose="02070309020205020404" pitchFamily="49" charset="0"/>
              </a:rPr>
              <a:t>total_elevation_gain</a:t>
            </a:r>
            <a:r>
              <a:rPr lang="en-US" dirty="0">
                <a:latin typeface="Courier New" panose="02070309020205020404" pitchFamily="49" charset="0"/>
                <a:cs typeface="Courier New" panose="02070309020205020404" pitchFamily="49" charset="0"/>
              </a:rPr>
              <a:t> </a:t>
            </a:r>
            <a:r>
              <a:rPr lang="en-US" dirty="0"/>
              <a:t>– the amount of climbing (in feet) for an activity</a:t>
            </a:r>
          </a:p>
          <a:p>
            <a:r>
              <a:rPr lang="en-US" dirty="0" err="1">
                <a:latin typeface="Courier New" panose="02070309020205020404" pitchFamily="49" charset="0"/>
                <a:cs typeface="Courier New" panose="02070309020205020404" pitchFamily="49" charset="0"/>
              </a:rPr>
              <a:t>gear_id</a:t>
            </a:r>
            <a:r>
              <a:rPr lang="en-US" dirty="0">
                <a:latin typeface="Courier New" panose="02070309020205020404" pitchFamily="49" charset="0"/>
                <a:cs typeface="Courier New" panose="02070309020205020404" pitchFamily="49" charset="0"/>
              </a:rPr>
              <a:t> </a:t>
            </a:r>
            <a:r>
              <a:rPr lang="en-US" dirty="0"/>
              <a:t>– the gear used (e.g., which bike or running shoe)</a:t>
            </a:r>
          </a:p>
          <a:p>
            <a:r>
              <a:rPr lang="en-US" dirty="0" err="1">
                <a:latin typeface="Courier New" panose="02070309020205020404" pitchFamily="49" charset="0"/>
                <a:cs typeface="Courier New" panose="02070309020205020404" pitchFamily="49" charset="0"/>
              </a:rPr>
              <a:t>avg_speed_mph</a:t>
            </a:r>
            <a:r>
              <a:rPr lang="en-US" dirty="0">
                <a:latin typeface="Courier New" panose="02070309020205020404" pitchFamily="49" charset="0"/>
                <a:cs typeface="Courier New" panose="02070309020205020404" pitchFamily="49" charset="0"/>
              </a:rPr>
              <a:t> </a:t>
            </a:r>
            <a:r>
              <a:rPr lang="en-US" dirty="0"/>
              <a:t>– the average speed for a given activity</a:t>
            </a:r>
          </a:p>
          <a:p>
            <a:r>
              <a:rPr lang="en-US" dirty="0" err="1">
                <a:latin typeface="Courier New" panose="02070309020205020404" pitchFamily="49" charset="0"/>
                <a:cs typeface="Courier New" panose="02070309020205020404" pitchFamily="49" charset="0"/>
              </a:rPr>
              <a:t>average_watts</a:t>
            </a:r>
            <a:r>
              <a:rPr lang="en-US" dirty="0">
                <a:latin typeface="Courier New" panose="02070309020205020404" pitchFamily="49" charset="0"/>
                <a:cs typeface="Courier New" panose="02070309020205020404" pitchFamily="49" charset="0"/>
              </a:rPr>
              <a:t> </a:t>
            </a:r>
            <a:r>
              <a:rPr lang="en-US" dirty="0"/>
              <a:t>– for cycling, the average power produced for a given activity, measured in watts</a:t>
            </a:r>
          </a:p>
          <a:p>
            <a:r>
              <a:rPr lang="en-US" dirty="0" err="1">
                <a:latin typeface="Courier New" panose="02070309020205020404" pitchFamily="49" charset="0"/>
                <a:cs typeface="Courier New" panose="02070309020205020404" pitchFamily="49" charset="0"/>
              </a:rPr>
              <a:t>average_heartrate</a:t>
            </a:r>
            <a:r>
              <a:rPr lang="en-US" dirty="0">
                <a:latin typeface="Courier New" panose="02070309020205020404" pitchFamily="49" charset="0"/>
                <a:cs typeface="Courier New" panose="02070309020205020404" pitchFamily="49" charset="0"/>
              </a:rPr>
              <a:t> </a:t>
            </a:r>
            <a:r>
              <a:rPr lang="en-US" dirty="0"/>
              <a:t>– how fast my heart was beating on average</a:t>
            </a:r>
          </a:p>
          <a:p>
            <a:r>
              <a:rPr lang="en-US" dirty="0" err="1">
                <a:latin typeface="Courier New" panose="02070309020205020404" pitchFamily="49" charset="0"/>
                <a:cs typeface="Courier New" panose="02070309020205020404" pitchFamily="49" charset="0"/>
              </a:rPr>
              <a:t>average_temp</a:t>
            </a:r>
            <a:r>
              <a:rPr lang="en-US" dirty="0">
                <a:latin typeface="Courier New" panose="02070309020205020404" pitchFamily="49" charset="0"/>
                <a:cs typeface="Courier New" panose="02070309020205020404" pitchFamily="49" charset="0"/>
              </a:rPr>
              <a:t> </a:t>
            </a:r>
            <a:r>
              <a:rPr lang="en-US" dirty="0"/>
              <a:t>– in degrees Celsius</a:t>
            </a:r>
            <a:endParaRPr lang="en-GB" dirty="0"/>
          </a:p>
        </p:txBody>
      </p:sp>
    </p:spTree>
    <p:extLst>
      <p:ext uri="{BB962C8B-B14F-4D97-AF65-F5344CB8AC3E}">
        <p14:creationId xmlns:p14="http://schemas.microsoft.com/office/powerpoint/2010/main" val="3927870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F0AC7D09-BED4-41B3-93DE-4883790453C1}"/>
              </a:ext>
            </a:extLst>
          </p:cNvPr>
          <p:cNvPicPr>
            <a:picLocks noChangeAspect="1"/>
          </p:cNvPicPr>
          <p:nvPr/>
        </p:nvPicPr>
        <p:blipFill>
          <a:blip r:embed="rId2"/>
          <a:stretch>
            <a:fillRect/>
          </a:stretch>
        </p:blipFill>
        <p:spPr>
          <a:xfrm>
            <a:off x="9180735" y="2560591"/>
            <a:ext cx="2285411" cy="1805260"/>
          </a:xfrm>
          <a:prstGeom prst="rect">
            <a:avLst/>
          </a:prstGeom>
        </p:spPr>
      </p:pic>
      <p:sp>
        <p:nvSpPr>
          <p:cNvPr id="2" name="Title 1">
            <a:extLst>
              <a:ext uri="{FF2B5EF4-FFF2-40B4-BE49-F238E27FC236}">
                <a16:creationId xmlns:a16="http://schemas.microsoft.com/office/drawing/2014/main" id="{38B28AF3-F334-46F3-B99C-0712C5569116}"/>
              </a:ext>
            </a:extLst>
          </p:cNvPr>
          <p:cNvSpPr>
            <a:spLocks noGrp="1"/>
          </p:cNvSpPr>
          <p:nvPr>
            <p:ph type="title"/>
          </p:nvPr>
        </p:nvSpPr>
        <p:spPr>
          <a:xfrm>
            <a:off x="2780745" y="694064"/>
            <a:ext cx="6630509" cy="957578"/>
          </a:xfrm>
        </p:spPr>
        <p:txBody>
          <a:bodyPr/>
          <a:lstStyle/>
          <a:p>
            <a:pPr algn="ctr"/>
            <a:r>
              <a:rPr lang="en-GB" dirty="0"/>
              <a:t>03. Include a histogram of each of the variables</a:t>
            </a:r>
          </a:p>
        </p:txBody>
      </p:sp>
      <p:sp>
        <p:nvSpPr>
          <p:cNvPr id="7" name="Oval 6">
            <a:extLst>
              <a:ext uri="{FF2B5EF4-FFF2-40B4-BE49-F238E27FC236}">
                <a16:creationId xmlns:a16="http://schemas.microsoft.com/office/drawing/2014/main" id="{68A582BD-1717-428A-97F5-C10A1761C41F}"/>
              </a:ext>
            </a:extLst>
          </p:cNvPr>
          <p:cNvSpPr/>
          <p:nvPr/>
        </p:nvSpPr>
        <p:spPr>
          <a:xfrm>
            <a:off x="10934923" y="3900051"/>
            <a:ext cx="531223" cy="4697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 name="Group 16">
            <a:extLst>
              <a:ext uri="{FF2B5EF4-FFF2-40B4-BE49-F238E27FC236}">
                <a16:creationId xmlns:a16="http://schemas.microsoft.com/office/drawing/2014/main" id="{CC4FEB0D-088E-43D7-AA16-5A97B56DE4D0}"/>
              </a:ext>
            </a:extLst>
          </p:cNvPr>
          <p:cNvGrpSpPr/>
          <p:nvPr/>
        </p:nvGrpSpPr>
        <p:grpSpPr>
          <a:xfrm>
            <a:off x="6095999" y="2556158"/>
            <a:ext cx="2413632" cy="1868616"/>
            <a:chOff x="5114925" y="556247"/>
            <a:chExt cx="2413632" cy="1868616"/>
          </a:xfrm>
        </p:grpSpPr>
        <p:pic>
          <p:nvPicPr>
            <p:cNvPr id="5" name="Picture 4">
              <a:extLst>
                <a:ext uri="{FF2B5EF4-FFF2-40B4-BE49-F238E27FC236}">
                  <a16:creationId xmlns:a16="http://schemas.microsoft.com/office/drawing/2014/main" id="{2E3D1890-245A-4545-8CFA-9251C42381DF}"/>
                </a:ext>
              </a:extLst>
            </p:cNvPr>
            <p:cNvPicPr>
              <a:picLocks noChangeAspect="1"/>
            </p:cNvPicPr>
            <p:nvPr/>
          </p:nvPicPr>
          <p:blipFill>
            <a:blip r:embed="rId3"/>
            <a:stretch>
              <a:fillRect/>
            </a:stretch>
          </p:blipFill>
          <p:spPr>
            <a:xfrm>
              <a:off x="5114925" y="556247"/>
              <a:ext cx="2343150" cy="1838137"/>
            </a:xfrm>
            <a:prstGeom prst="rect">
              <a:avLst/>
            </a:prstGeom>
          </p:spPr>
        </p:pic>
        <p:sp>
          <p:nvSpPr>
            <p:cNvPr id="8" name="Oval 7">
              <a:extLst>
                <a:ext uri="{FF2B5EF4-FFF2-40B4-BE49-F238E27FC236}">
                  <a16:creationId xmlns:a16="http://schemas.microsoft.com/office/drawing/2014/main" id="{7AD8329B-D5AE-435C-9568-E9E37AE09DA5}"/>
                </a:ext>
              </a:extLst>
            </p:cNvPr>
            <p:cNvSpPr/>
            <p:nvPr/>
          </p:nvSpPr>
          <p:spPr>
            <a:xfrm>
              <a:off x="6997334" y="1955073"/>
              <a:ext cx="531223" cy="4697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9" name="Picture 8">
            <a:extLst>
              <a:ext uri="{FF2B5EF4-FFF2-40B4-BE49-F238E27FC236}">
                <a16:creationId xmlns:a16="http://schemas.microsoft.com/office/drawing/2014/main" id="{739D0F0C-1F6D-49BA-BB69-3DA20FFF106C}"/>
              </a:ext>
            </a:extLst>
          </p:cNvPr>
          <p:cNvPicPr>
            <a:picLocks noChangeAspect="1"/>
          </p:cNvPicPr>
          <p:nvPr/>
        </p:nvPicPr>
        <p:blipFill>
          <a:blip r:embed="rId4"/>
          <a:stretch>
            <a:fillRect/>
          </a:stretch>
        </p:blipFill>
        <p:spPr>
          <a:xfrm>
            <a:off x="536615" y="4845864"/>
            <a:ext cx="2358316" cy="1812009"/>
          </a:xfrm>
          <a:prstGeom prst="rect">
            <a:avLst/>
          </a:prstGeom>
        </p:spPr>
      </p:pic>
      <p:pic>
        <p:nvPicPr>
          <p:cNvPr id="10" name="Picture 9">
            <a:extLst>
              <a:ext uri="{FF2B5EF4-FFF2-40B4-BE49-F238E27FC236}">
                <a16:creationId xmlns:a16="http://schemas.microsoft.com/office/drawing/2014/main" id="{A1F4F965-1F86-41C0-B0F3-D568B944AE2D}"/>
              </a:ext>
            </a:extLst>
          </p:cNvPr>
          <p:cNvPicPr>
            <a:picLocks noChangeAspect="1"/>
          </p:cNvPicPr>
          <p:nvPr/>
        </p:nvPicPr>
        <p:blipFill>
          <a:blip r:embed="rId5"/>
          <a:stretch>
            <a:fillRect/>
          </a:stretch>
        </p:blipFill>
        <p:spPr>
          <a:xfrm>
            <a:off x="9411254" y="4832798"/>
            <a:ext cx="2365525" cy="1812009"/>
          </a:xfrm>
          <a:prstGeom prst="rect">
            <a:avLst/>
          </a:prstGeom>
        </p:spPr>
      </p:pic>
      <p:pic>
        <p:nvPicPr>
          <p:cNvPr id="12" name="Picture 11">
            <a:extLst>
              <a:ext uri="{FF2B5EF4-FFF2-40B4-BE49-F238E27FC236}">
                <a16:creationId xmlns:a16="http://schemas.microsoft.com/office/drawing/2014/main" id="{CEFD2F1C-C174-4A1F-9A7E-D2194155FDE5}"/>
              </a:ext>
            </a:extLst>
          </p:cNvPr>
          <p:cNvPicPr>
            <a:picLocks noChangeAspect="1"/>
          </p:cNvPicPr>
          <p:nvPr/>
        </p:nvPicPr>
        <p:blipFill>
          <a:blip r:embed="rId6"/>
          <a:stretch>
            <a:fillRect/>
          </a:stretch>
        </p:blipFill>
        <p:spPr>
          <a:xfrm>
            <a:off x="6624172" y="4832799"/>
            <a:ext cx="2345397" cy="1838137"/>
          </a:xfrm>
          <a:prstGeom prst="rect">
            <a:avLst/>
          </a:prstGeom>
        </p:spPr>
      </p:pic>
      <p:pic>
        <p:nvPicPr>
          <p:cNvPr id="11" name="Picture 10">
            <a:extLst>
              <a:ext uri="{FF2B5EF4-FFF2-40B4-BE49-F238E27FC236}">
                <a16:creationId xmlns:a16="http://schemas.microsoft.com/office/drawing/2014/main" id="{2AEE128F-2920-4F25-B8A6-706BC42A9127}"/>
              </a:ext>
            </a:extLst>
          </p:cNvPr>
          <p:cNvPicPr>
            <a:picLocks noChangeAspect="1"/>
          </p:cNvPicPr>
          <p:nvPr/>
        </p:nvPicPr>
        <p:blipFill>
          <a:blip r:embed="rId7"/>
          <a:stretch>
            <a:fillRect/>
          </a:stretch>
        </p:blipFill>
        <p:spPr>
          <a:xfrm>
            <a:off x="3575813" y="4832799"/>
            <a:ext cx="2367476" cy="1812009"/>
          </a:xfrm>
          <a:prstGeom prst="rect">
            <a:avLst/>
          </a:prstGeom>
        </p:spPr>
      </p:pic>
      <p:sp>
        <p:nvSpPr>
          <p:cNvPr id="13" name="Oval 12">
            <a:extLst>
              <a:ext uri="{FF2B5EF4-FFF2-40B4-BE49-F238E27FC236}">
                <a16:creationId xmlns:a16="http://schemas.microsoft.com/office/drawing/2014/main" id="{4CB8A4E1-3106-4804-B906-E284C6C3A484}"/>
              </a:ext>
            </a:extLst>
          </p:cNvPr>
          <p:cNvSpPr/>
          <p:nvPr/>
        </p:nvSpPr>
        <p:spPr>
          <a:xfrm>
            <a:off x="3901990" y="6164112"/>
            <a:ext cx="639531" cy="5337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33345BE0-B9B2-48DD-A08F-5E1D8650B734}"/>
              </a:ext>
            </a:extLst>
          </p:cNvPr>
          <p:cNvPicPr>
            <a:picLocks noChangeAspect="1"/>
          </p:cNvPicPr>
          <p:nvPr/>
        </p:nvPicPr>
        <p:blipFill>
          <a:blip r:embed="rId8"/>
          <a:stretch>
            <a:fillRect/>
          </a:stretch>
        </p:blipFill>
        <p:spPr>
          <a:xfrm>
            <a:off x="587191" y="2312516"/>
            <a:ext cx="4623665" cy="2419862"/>
          </a:xfrm>
          <a:prstGeom prst="rect">
            <a:avLst/>
          </a:prstGeom>
        </p:spPr>
      </p:pic>
      <p:sp>
        <p:nvSpPr>
          <p:cNvPr id="22" name="Oval 21">
            <a:extLst>
              <a:ext uri="{FF2B5EF4-FFF2-40B4-BE49-F238E27FC236}">
                <a16:creationId xmlns:a16="http://schemas.microsoft.com/office/drawing/2014/main" id="{11F6F211-893B-43AF-B79D-55D15A8B01D3}"/>
              </a:ext>
            </a:extLst>
          </p:cNvPr>
          <p:cNvSpPr/>
          <p:nvPr/>
        </p:nvSpPr>
        <p:spPr>
          <a:xfrm>
            <a:off x="2575165" y="4198627"/>
            <a:ext cx="639531" cy="5337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F6BA175B-34CD-497C-AC25-086BFE93580D}"/>
              </a:ext>
            </a:extLst>
          </p:cNvPr>
          <p:cNvSpPr/>
          <p:nvPr/>
        </p:nvSpPr>
        <p:spPr>
          <a:xfrm>
            <a:off x="1324588" y="6196092"/>
            <a:ext cx="1570342" cy="4697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8172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F356-E44F-4E0A-ADE7-8E44244DB16B}"/>
              </a:ext>
            </a:extLst>
          </p:cNvPr>
          <p:cNvSpPr>
            <a:spLocks noGrp="1"/>
          </p:cNvSpPr>
          <p:nvPr>
            <p:ph type="title"/>
          </p:nvPr>
        </p:nvSpPr>
        <p:spPr>
          <a:xfrm>
            <a:off x="1151368" y="755170"/>
            <a:ext cx="9203123" cy="728480"/>
          </a:xfrm>
        </p:spPr>
        <p:txBody>
          <a:bodyPr/>
          <a:lstStyle/>
          <a:p>
            <a:r>
              <a:rPr lang="en-GB" sz="1600" dirty="0"/>
              <a:t>04. Include the other descriptive characteristics about the variables: Mean, Mode, Spread, and Tails. In your summary and analysis, identify any outliers and explain the reasoning for them being outliers and how you believe they should be handled.</a:t>
            </a:r>
          </a:p>
        </p:txBody>
      </p:sp>
      <p:pic>
        <p:nvPicPr>
          <p:cNvPr id="6" name="Content Placeholder 5">
            <a:extLst>
              <a:ext uri="{FF2B5EF4-FFF2-40B4-BE49-F238E27FC236}">
                <a16:creationId xmlns:a16="http://schemas.microsoft.com/office/drawing/2014/main" id="{C3B8D0C0-17F2-4396-B61C-564F16B0ADC9}"/>
              </a:ext>
            </a:extLst>
          </p:cNvPr>
          <p:cNvPicPr>
            <a:picLocks noGrp="1" noChangeAspect="1"/>
          </p:cNvPicPr>
          <p:nvPr>
            <p:ph sz="half" idx="1"/>
          </p:nvPr>
        </p:nvPicPr>
        <p:blipFill>
          <a:blip r:embed="rId2"/>
          <a:stretch>
            <a:fillRect/>
          </a:stretch>
        </p:blipFill>
        <p:spPr>
          <a:xfrm>
            <a:off x="444138" y="2687947"/>
            <a:ext cx="5535975" cy="2879738"/>
          </a:xfrm>
          <a:prstGeom prst="rect">
            <a:avLst/>
          </a:prstGeom>
        </p:spPr>
      </p:pic>
      <p:sp>
        <p:nvSpPr>
          <p:cNvPr id="5" name="Content Placeholder 4">
            <a:extLst>
              <a:ext uri="{FF2B5EF4-FFF2-40B4-BE49-F238E27FC236}">
                <a16:creationId xmlns:a16="http://schemas.microsoft.com/office/drawing/2014/main" id="{6B586AAA-92E6-4044-B1D3-B4F2C22A10E3}"/>
              </a:ext>
            </a:extLst>
          </p:cNvPr>
          <p:cNvSpPr>
            <a:spLocks noGrp="1"/>
          </p:cNvSpPr>
          <p:nvPr>
            <p:ph sz="half" idx="2"/>
          </p:nvPr>
        </p:nvSpPr>
        <p:spPr>
          <a:xfrm>
            <a:off x="6208711" y="2603500"/>
            <a:ext cx="5535975" cy="3377705"/>
          </a:xfrm>
        </p:spPr>
        <p:txBody>
          <a:bodyPr/>
          <a:lstStyle/>
          <a:p>
            <a:r>
              <a:rPr lang="en-GB" dirty="0"/>
              <a:t>Mean:  20.91 </a:t>
            </a:r>
          </a:p>
          <a:p>
            <a:r>
              <a:rPr lang="en-GB" dirty="0"/>
              <a:t>Median:  17.96 </a:t>
            </a:r>
          </a:p>
          <a:p>
            <a:r>
              <a:rPr lang="en-GB" dirty="0"/>
              <a:t>Mode:  17.00 </a:t>
            </a:r>
          </a:p>
          <a:p>
            <a:r>
              <a:rPr lang="en-GB" dirty="0"/>
              <a:t>Spread:  181.08 </a:t>
            </a:r>
          </a:p>
          <a:p>
            <a:r>
              <a:rPr lang="en-GB" dirty="0"/>
              <a:t>Std Dev:  13.0 </a:t>
            </a:r>
          </a:p>
          <a:p>
            <a:pPr marL="0" indent="0">
              <a:buNone/>
            </a:pPr>
            <a:r>
              <a:rPr lang="en-GB" dirty="0"/>
              <a:t>There are outliers on the high-end of distance, which skew the histogram. While valid entries, they do not represent a meaningful number of entries (2) and should be removed.</a:t>
            </a:r>
          </a:p>
        </p:txBody>
      </p:sp>
      <p:sp>
        <p:nvSpPr>
          <p:cNvPr id="4" name="Title 1">
            <a:extLst>
              <a:ext uri="{FF2B5EF4-FFF2-40B4-BE49-F238E27FC236}">
                <a16:creationId xmlns:a16="http://schemas.microsoft.com/office/drawing/2014/main" id="{B3447502-262E-43BB-826A-C4C0F75F52FB}"/>
              </a:ext>
            </a:extLst>
          </p:cNvPr>
          <p:cNvSpPr txBox="1">
            <a:spLocks/>
          </p:cNvSpPr>
          <p:nvPr/>
        </p:nvSpPr>
        <p:spPr bwMode="gray">
          <a:xfrm>
            <a:off x="444138" y="1615438"/>
            <a:ext cx="11303725" cy="49203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000" b="1" dirty="0">
                <a:solidFill>
                  <a:schemeClr val="tx1"/>
                </a:solidFill>
              </a:rPr>
              <a:t>Distance in Miles</a:t>
            </a:r>
          </a:p>
        </p:txBody>
      </p:sp>
    </p:spTree>
    <p:extLst>
      <p:ext uri="{BB962C8B-B14F-4D97-AF65-F5344CB8AC3E}">
        <p14:creationId xmlns:p14="http://schemas.microsoft.com/office/powerpoint/2010/main" val="2531973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F356-E44F-4E0A-ADE7-8E44244DB16B}"/>
              </a:ext>
            </a:extLst>
          </p:cNvPr>
          <p:cNvSpPr>
            <a:spLocks noGrp="1"/>
          </p:cNvSpPr>
          <p:nvPr>
            <p:ph type="title"/>
          </p:nvPr>
        </p:nvSpPr>
        <p:spPr>
          <a:xfrm>
            <a:off x="1151368" y="755170"/>
            <a:ext cx="9203123" cy="728480"/>
          </a:xfrm>
        </p:spPr>
        <p:txBody>
          <a:bodyPr/>
          <a:lstStyle/>
          <a:p>
            <a:r>
              <a:rPr lang="en-GB" sz="1600" dirty="0"/>
              <a:t>04. Include the other descriptive characteristics about the variables: Mean, Mode, Spread, and Tails. In your summary and analysis, identify any outliers and explain the reasoning for them being outliers and how you believe they should be handled.</a:t>
            </a:r>
          </a:p>
        </p:txBody>
      </p:sp>
      <p:sp>
        <p:nvSpPr>
          <p:cNvPr id="5" name="Content Placeholder 4">
            <a:extLst>
              <a:ext uri="{FF2B5EF4-FFF2-40B4-BE49-F238E27FC236}">
                <a16:creationId xmlns:a16="http://schemas.microsoft.com/office/drawing/2014/main" id="{6B586AAA-92E6-4044-B1D3-B4F2C22A10E3}"/>
              </a:ext>
            </a:extLst>
          </p:cNvPr>
          <p:cNvSpPr>
            <a:spLocks noGrp="1"/>
          </p:cNvSpPr>
          <p:nvPr>
            <p:ph sz="half" idx="2"/>
          </p:nvPr>
        </p:nvSpPr>
        <p:spPr>
          <a:xfrm>
            <a:off x="6208711" y="2603500"/>
            <a:ext cx="5535975" cy="3377705"/>
          </a:xfrm>
        </p:spPr>
        <p:txBody>
          <a:bodyPr>
            <a:normAutofit lnSpcReduction="10000"/>
          </a:bodyPr>
          <a:lstStyle/>
          <a:p>
            <a:r>
              <a:rPr lang="en-GB" dirty="0"/>
              <a:t>Mean:  4698.61 </a:t>
            </a:r>
          </a:p>
          <a:p>
            <a:r>
              <a:rPr lang="en-GB" dirty="0"/>
              <a:t>Median:  4080.5 </a:t>
            </a:r>
          </a:p>
          <a:p>
            <a:r>
              <a:rPr lang="en-GB" dirty="0"/>
              <a:t>Mode:  3600 </a:t>
            </a:r>
          </a:p>
          <a:p>
            <a:r>
              <a:rPr lang="en-GB" dirty="0"/>
              <a:t>Spread:  8510995.19 </a:t>
            </a:r>
          </a:p>
          <a:p>
            <a:r>
              <a:rPr lang="en-GB" dirty="0"/>
              <a:t>Std Dev:  2917.0 </a:t>
            </a:r>
          </a:p>
          <a:p>
            <a:pPr marL="0" indent="0">
              <a:buNone/>
            </a:pPr>
            <a:r>
              <a:rPr lang="en-GB" dirty="0"/>
              <a:t>There are outliers on the high-end, which align exactly to distance. They too should be removed. (It may also appears that distance and time are collinear so one of these predictors is likely to be removed altogether.)</a:t>
            </a:r>
          </a:p>
        </p:txBody>
      </p:sp>
      <p:sp>
        <p:nvSpPr>
          <p:cNvPr id="4" name="Title 1">
            <a:extLst>
              <a:ext uri="{FF2B5EF4-FFF2-40B4-BE49-F238E27FC236}">
                <a16:creationId xmlns:a16="http://schemas.microsoft.com/office/drawing/2014/main" id="{B3447502-262E-43BB-826A-C4C0F75F52FB}"/>
              </a:ext>
            </a:extLst>
          </p:cNvPr>
          <p:cNvSpPr txBox="1">
            <a:spLocks/>
          </p:cNvSpPr>
          <p:nvPr/>
        </p:nvSpPr>
        <p:spPr bwMode="gray">
          <a:xfrm>
            <a:off x="444138" y="1615438"/>
            <a:ext cx="11303725" cy="49203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000" b="1" dirty="0">
                <a:solidFill>
                  <a:schemeClr val="tx1"/>
                </a:solidFill>
              </a:rPr>
              <a:t>Moving Time in Seconds</a:t>
            </a:r>
          </a:p>
        </p:txBody>
      </p:sp>
      <p:pic>
        <p:nvPicPr>
          <p:cNvPr id="9" name="Content Placeholder 8">
            <a:extLst>
              <a:ext uri="{FF2B5EF4-FFF2-40B4-BE49-F238E27FC236}">
                <a16:creationId xmlns:a16="http://schemas.microsoft.com/office/drawing/2014/main" id="{2A9F13B5-1604-43DD-BA0A-2DE6D9DF9917}"/>
              </a:ext>
            </a:extLst>
          </p:cNvPr>
          <p:cNvPicPr>
            <a:picLocks noGrp="1" noChangeAspect="1"/>
          </p:cNvPicPr>
          <p:nvPr>
            <p:ph sz="half" idx="1"/>
          </p:nvPr>
        </p:nvPicPr>
        <p:blipFill>
          <a:blip r:embed="rId2"/>
          <a:stretch>
            <a:fillRect/>
          </a:stretch>
        </p:blipFill>
        <p:spPr>
          <a:xfrm>
            <a:off x="489946" y="2734492"/>
            <a:ext cx="5490167" cy="2815360"/>
          </a:xfrm>
          <a:prstGeom prst="rect">
            <a:avLst/>
          </a:prstGeom>
        </p:spPr>
      </p:pic>
    </p:spTree>
    <p:extLst>
      <p:ext uri="{BB962C8B-B14F-4D97-AF65-F5344CB8AC3E}">
        <p14:creationId xmlns:p14="http://schemas.microsoft.com/office/powerpoint/2010/main" val="402151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F356-E44F-4E0A-ADE7-8E44244DB16B}"/>
              </a:ext>
            </a:extLst>
          </p:cNvPr>
          <p:cNvSpPr>
            <a:spLocks noGrp="1"/>
          </p:cNvSpPr>
          <p:nvPr>
            <p:ph type="title"/>
          </p:nvPr>
        </p:nvSpPr>
        <p:spPr>
          <a:xfrm>
            <a:off x="1151368" y="755170"/>
            <a:ext cx="9203123" cy="728480"/>
          </a:xfrm>
        </p:spPr>
        <p:txBody>
          <a:bodyPr/>
          <a:lstStyle/>
          <a:p>
            <a:r>
              <a:rPr lang="en-GB" sz="1600" dirty="0"/>
              <a:t>04. Include the other descriptive characteristics about the variables: Mean, Mode, Spread, and Tails. In your summary and analysis, identify any outliers and explain the reasoning for them being outliers and how you believe they should be handled.</a:t>
            </a:r>
          </a:p>
        </p:txBody>
      </p:sp>
      <p:sp>
        <p:nvSpPr>
          <p:cNvPr id="5" name="Content Placeholder 4">
            <a:extLst>
              <a:ext uri="{FF2B5EF4-FFF2-40B4-BE49-F238E27FC236}">
                <a16:creationId xmlns:a16="http://schemas.microsoft.com/office/drawing/2014/main" id="{6B586AAA-92E6-4044-B1D3-B4F2C22A10E3}"/>
              </a:ext>
            </a:extLst>
          </p:cNvPr>
          <p:cNvSpPr>
            <a:spLocks noGrp="1"/>
          </p:cNvSpPr>
          <p:nvPr>
            <p:ph sz="half" idx="2"/>
          </p:nvPr>
        </p:nvSpPr>
        <p:spPr>
          <a:xfrm>
            <a:off x="6208711" y="2603500"/>
            <a:ext cx="5535975" cy="3377705"/>
          </a:xfrm>
        </p:spPr>
        <p:txBody>
          <a:bodyPr>
            <a:normAutofit fontScale="92500"/>
          </a:bodyPr>
          <a:lstStyle/>
          <a:p>
            <a:r>
              <a:rPr lang="en-GB" dirty="0"/>
              <a:t>Mean:  131.26 </a:t>
            </a:r>
          </a:p>
          <a:p>
            <a:r>
              <a:rPr lang="en-GB" dirty="0"/>
              <a:t>Median:  96.0 </a:t>
            </a:r>
          </a:p>
          <a:p>
            <a:r>
              <a:rPr lang="en-GB" b="1" dirty="0">
                <a:solidFill>
                  <a:srgbClr val="FF0000"/>
                </a:solidFill>
              </a:rPr>
              <a:t>Mode:  0.0 </a:t>
            </a:r>
          </a:p>
          <a:p>
            <a:r>
              <a:rPr lang="en-GB" dirty="0"/>
              <a:t>Spread:  24485.21 </a:t>
            </a:r>
          </a:p>
          <a:p>
            <a:r>
              <a:rPr lang="en-GB" dirty="0"/>
              <a:t>Std Dev:  156.0 </a:t>
            </a:r>
          </a:p>
          <a:p>
            <a:pPr marL="0" indent="0">
              <a:buNone/>
            </a:pPr>
            <a:r>
              <a:rPr lang="en-GB" dirty="0"/>
              <a:t>There are outliers on the high-end. They may be for virtual rides, where elevation gain is simulated. They may be removed, or the data may be transformed (e.g., log data). The left skew is also something that requires investigation.</a:t>
            </a:r>
          </a:p>
        </p:txBody>
      </p:sp>
      <p:sp>
        <p:nvSpPr>
          <p:cNvPr id="4" name="Title 1">
            <a:extLst>
              <a:ext uri="{FF2B5EF4-FFF2-40B4-BE49-F238E27FC236}">
                <a16:creationId xmlns:a16="http://schemas.microsoft.com/office/drawing/2014/main" id="{B3447502-262E-43BB-826A-C4C0F75F52FB}"/>
              </a:ext>
            </a:extLst>
          </p:cNvPr>
          <p:cNvSpPr txBox="1">
            <a:spLocks/>
          </p:cNvSpPr>
          <p:nvPr/>
        </p:nvSpPr>
        <p:spPr bwMode="gray">
          <a:xfrm>
            <a:off x="444138" y="1615438"/>
            <a:ext cx="11303725" cy="49203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000" b="1" dirty="0">
                <a:solidFill>
                  <a:schemeClr val="tx1"/>
                </a:solidFill>
              </a:rPr>
              <a:t>Total Elevation Gain</a:t>
            </a:r>
          </a:p>
        </p:txBody>
      </p:sp>
      <p:pic>
        <p:nvPicPr>
          <p:cNvPr id="7" name="Content Placeholder 6">
            <a:extLst>
              <a:ext uri="{FF2B5EF4-FFF2-40B4-BE49-F238E27FC236}">
                <a16:creationId xmlns:a16="http://schemas.microsoft.com/office/drawing/2014/main" id="{39218DAF-93D8-41EE-9D0F-7943FB34D48A}"/>
              </a:ext>
            </a:extLst>
          </p:cNvPr>
          <p:cNvPicPr>
            <a:picLocks noGrp="1" noChangeAspect="1"/>
          </p:cNvPicPr>
          <p:nvPr>
            <p:ph sz="half" idx="1"/>
          </p:nvPr>
        </p:nvPicPr>
        <p:blipFill>
          <a:blip r:embed="rId2"/>
          <a:stretch>
            <a:fillRect/>
          </a:stretch>
        </p:blipFill>
        <p:spPr>
          <a:xfrm>
            <a:off x="536310" y="2717074"/>
            <a:ext cx="5443804" cy="2865611"/>
          </a:xfrm>
          <a:prstGeom prst="rect">
            <a:avLst/>
          </a:prstGeom>
        </p:spPr>
      </p:pic>
    </p:spTree>
    <p:extLst>
      <p:ext uri="{BB962C8B-B14F-4D97-AF65-F5344CB8AC3E}">
        <p14:creationId xmlns:p14="http://schemas.microsoft.com/office/powerpoint/2010/main" val="712098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F356-E44F-4E0A-ADE7-8E44244DB16B}"/>
              </a:ext>
            </a:extLst>
          </p:cNvPr>
          <p:cNvSpPr>
            <a:spLocks noGrp="1"/>
          </p:cNvSpPr>
          <p:nvPr>
            <p:ph type="title"/>
          </p:nvPr>
        </p:nvSpPr>
        <p:spPr>
          <a:xfrm>
            <a:off x="1151368" y="755170"/>
            <a:ext cx="9203123" cy="728480"/>
          </a:xfrm>
        </p:spPr>
        <p:txBody>
          <a:bodyPr/>
          <a:lstStyle/>
          <a:p>
            <a:r>
              <a:rPr lang="en-GB" sz="1600" dirty="0"/>
              <a:t>04. Include the other descriptive characteristics about the variables: Mean, Mode, Spread, and Tails. In your summary and analysis, identify any outliers and explain the reasoning for them being outliers and how you believe they should be handled.</a:t>
            </a:r>
          </a:p>
        </p:txBody>
      </p:sp>
      <p:sp>
        <p:nvSpPr>
          <p:cNvPr id="5" name="Content Placeholder 4">
            <a:extLst>
              <a:ext uri="{FF2B5EF4-FFF2-40B4-BE49-F238E27FC236}">
                <a16:creationId xmlns:a16="http://schemas.microsoft.com/office/drawing/2014/main" id="{6B586AAA-92E6-4044-B1D3-B4F2C22A10E3}"/>
              </a:ext>
            </a:extLst>
          </p:cNvPr>
          <p:cNvSpPr>
            <a:spLocks noGrp="1"/>
          </p:cNvSpPr>
          <p:nvPr>
            <p:ph sz="half" idx="2"/>
          </p:nvPr>
        </p:nvSpPr>
        <p:spPr>
          <a:xfrm>
            <a:off x="6208711" y="2603500"/>
            <a:ext cx="5535975" cy="3377705"/>
          </a:xfrm>
        </p:spPr>
        <p:txBody>
          <a:bodyPr>
            <a:normAutofit/>
          </a:bodyPr>
          <a:lstStyle/>
          <a:p>
            <a:r>
              <a:rPr lang="en-GB" dirty="0"/>
              <a:t>Mean:  190.52 </a:t>
            </a:r>
          </a:p>
          <a:p>
            <a:r>
              <a:rPr lang="en-GB" dirty="0"/>
              <a:t>Median:  192.95 </a:t>
            </a:r>
          </a:p>
          <a:p>
            <a:r>
              <a:rPr lang="en-GB" dirty="0"/>
              <a:t>Mode:  185.2 </a:t>
            </a:r>
          </a:p>
          <a:p>
            <a:r>
              <a:rPr lang="en-GB" dirty="0"/>
              <a:t>Spread:  2596.75 </a:t>
            </a:r>
          </a:p>
          <a:p>
            <a:r>
              <a:rPr lang="en-GB" dirty="0"/>
              <a:t>Std Dev:  51.0 </a:t>
            </a:r>
          </a:p>
          <a:p>
            <a:pPr marL="0" indent="0">
              <a:buNone/>
            </a:pPr>
            <a:r>
              <a:rPr lang="en-GB" dirty="0"/>
              <a:t>This distribution appears fairly normalized. The mean and the mode are almost the same. No changes expected.</a:t>
            </a:r>
          </a:p>
        </p:txBody>
      </p:sp>
      <p:sp>
        <p:nvSpPr>
          <p:cNvPr id="4" name="Title 1">
            <a:extLst>
              <a:ext uri="{FF2B5EF4-FFF2-40B4-BE49-F238E27FC236}">
                <a16:creationId xmlns:a16="http://schemas.microsoft.com/office/drawing/2014/main" id="{B3447502-262E-43BB-826A-C4C0F75F52FB}"/>
              </a:ext>
            </a:extLst>
          </p:cNvPr>
          <p:cNvSpPr txBox="1">
            <a:spLocks/>
          </p:cNvSpPr>
          <p:nvPr/>
        </p:nvSpPr>
        <p:spPr bwMode="gray">
          <a:xfrm>
            <a:off x="444138" y="1615438"/>
            <a:ext cx="11303725" cy="49203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000" b="1" dirty="0">
                <a:solidFill>
                  <a:schemeClr val="tx1"/>
                </a:solidFill>
              </a:rPr>
              <a:t>Average Power in Watts</a:t>
            </a:r>
          </a:p>
        </p:txBody>
      </p:sp>
      <p:pic>
        <p:nvPicPr>
          <p:cNvPr id="8" name="Content Placeholder 7">
            <a:extLst>
              <a:ext uri="{FF2B5EF4-FFF2-40B4-BE49-F238E27FC236}">
                <a16:creationId xmlns:a16="http://schemas.microsoft.com/office/drawing/2014/main" id="{E86D3097-DCBD-417A-B776-5707EC88728E}"/>
              </a:ext>
            </a:extLst>
          </p:cNvPr>
          <p:cNvPicPr>
            <a:picLocks noGrp="1" noChangeAspect="1"/>
          </p:cNvPicPr>
          <p:nvPr>
            <p:ph sz="half" idx="1"/>
          </p:nvPr>
        </p:nvPicPr>
        <p:blipFill>
          <a:blip r:embed="rId2"/>
          <a:stretch>
            <a:fillRect/>
          </a:stretch>
        </p:blipFill>
        <p:spPr>
          <a:xfrm>
            <a:off x="526342" y="2725783"/>
            <a:ext cx="5453772" cy="2845815"/>
          </a:xfrm>
          <a:prstGeom prst="rect">
            <a:avLst/>
          </a:prstGeom>
        </p:spPr>
      </p:pic>
    </p:spTree>
    <p:extLst>
      <p:ext uri="{BB962C8B-B14F-4D97-AF65-F5344CB8AC3E}">
        <p14:creationId xmlns:p14="http://schemas.microsoft.com/office/powerpoint/2010/main" val="3441114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F356-E44F-4E0A-ADE7-8E44244DB16B}"/>
              </a:ext>
            </a:extLst>
          </p:cNvPr>
          <p:cNvSpPr>
            <a:spLocks noGrp="1"/>
          </p:cNvSpPr>
          <p:nvPr>
            <p:ph type="title"/>
          </p:nvPr>
        </p:nvSpPr>
        <p:spPr>
          <a:xfrm>
            <a:off x="1151368" y="755170"/>
            <a:ext cx="9203123" cy="728480"/>
          </a:xfrm>
        </p:spPr>
        <p:txBody>
          <a:bodyPr/>
          <a:lstStyle/>
          <a:p>
            <a:r>
              <a:rPr lang="en-GB" sz="1600" dirty="0"/>
              <a:t>04. Include the other descriptive characteristics about the variables: Mean, Mode, Spread, and Tails. In your summary and analysis, identify any outliers and explain the reasoning for them being outliers and how you believe they should be handled.</a:t>
            </a:r>
          </a:p>
        </p:txBody>
      </p:sp>
      <p:sp>
        <p:nvSpPr>
          <p:cNvPr id="5" name="Content Placeholder 4">
            <a:extLst>
              <a:ext uri="{FF2B5EF4-FFF2-40B4-BE49-F238E27FC236}">
                <a16:creationId xmlns:a16="http://schemas.microsoft.com/office/drawing/2014/main" id="{6B586AAA-92E6-4044-B1D3-B4F2C22A10E3}"/>
              </a:ext>
            </a:extLst>
          </p:cNvPr>
          <p:cNvSpPr>
            <a:spLocks noGrp="1"/>
          </p:cNvSpPr>
          <p:nvPr>
            <p:ph sz="half" idx="2"/>
          </p:nvPr>
        </p:nvSpPr>
        <p:spPr>
          <a:xfrm>
            <a:off x="6208711" y="2603500"/>
            <a:ext cx="5535975" cy="3377705"/>
          </a:xfrm>
        </p:spPr>
        <p:txBody>
          <a:bodyPr>
            <a:normAutofit fontScale="92500" lnSpcReduction="10000"/>
          </a:bodyPr>
          <a:lstStyle/>
          <a:p>
            <a:r>
              <a:rPr lang="en-GB" dirty="0"/>
              <a:t>Mean:  18.94 </a:t>
            </a:r>
          </a:p>
          <a:p>
            <a:r>
              <a:rPr lang="en-GB" dirty="0"/>
              <a:t>Median:  19.0 </a:t>
            </a:r>
          </a:p>
          <a:p>
            <a:r>
              <a:rPr lang="en-GB" dirty="0"/>
              <a:t>Mode:  19.0 </a:t>
            </a:r>
          </a:p>
          <a:p>
            <a:r>
              <a:rPr lang="en-GB" dirty="0"/>
              <a:t>Spread:  66.06 </a:t>
            </a:r>
          </a:p>
          <a:p>
            <a:r>
              <a:rPr lang="en-GB" dirty="0"/>
              <a:t>Std Dev:  8.0</a:t>
            </a:r>
          </a:p>
          <a:p>
            <a:pPr marL="0" indent="0">
              <a:buNone/>
            </a:pPr>
            <a:r>
              <a:rPr lang="en-GB" dirty="0"/>
              <a:t>There are no outliers in this otherwise reasonably normal distribution. However, the multiple humps has to be looked at carefully. The spread is likely being affected by my recent move to Florida – far more temperatures are hovering at higher (&gt;18 degrees Celsius).</a:t>
            </a:r>
          </a:p>
        </p:txBody>
      </p:sp>
      <p:sp>
        <p:nvSpPr>
          <p:cNvPr id="4" name="Title 1">
            <a:extLst>
              <a:ext uri="{FF2B5EF4-FFF2-40B4-BE49-F238E27FC236}">
                <a16:creationId xmlns:a16="http://schemas.microsoft.com/office/drawing/2014/main" id="{B3447502-262E-43BB-826A-C4C0F75F52FB}"/>
              </a:ext>
            </a:extLst>
          </p:cNvPr>
          <p:cNvSpPr txBox="1">
            <a:spLocks/>
          </p:cNvSpPr>
          <p:nvPr/>
        </p:nvSpPr>
        <p:spPr bwMode="gray">
          <a:xfrm>
            <a:off x="444138" y="1615438"/>
            <a:ext cx="11303725" cy="49203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000" b="1" dirty="0">
                <a:solidFill>
                  <a:schemeClr val="tx1"/>
                </a:solidFill>
              </a:rPr>
              <a:t>Average Temperature in Celsius</a:t>
            </a:r>
          </a:p>
        </p:txBody>
      </p:sp>
      <p:pic>
        <p:nvPicPr>
          <p:cNvPr id="12" name="Content Placeholder 11">
            <a:extLst>
              <a:ext uri="{FF2B5EF4-FFF2-40B4-BE49-F238E27FC236}">
                <a16:creationId xmlns:a16="http://schemas.microsoft.com/office/drawing/2014/main" id="{596D7709-7B7B-4A8C-A50D-F51FB7EB3074}"/>
              </a:ext>
            </a:extLst>
          </p:cNvPr>
          <p:cNvPicPr>
            <a:picLocks noGrp="1" noChangeAspect="1"/>
          </p:cNvPicPr>
          <p:nvPr>
            <p:ph sz="half" idx="1"/>
          </p:nvPr>
        </p:nvPicPr>
        <p:blipFill>
          <a:blip r:embed="rId2"/>
          <a:stretch>
            <a:fillRect/>
          </a:stretch>
        </p:blipFill>
        <p:spPr>
          <a:xfrm>
            <a:off x="292854" y="2603500"/>
            <a:ext cx="5687260" cy="2968428"/>
          </a:xfrm>
          <a:prstGeom prst="rect">
            <a:avLst/>
          </a:prstGeom>
        </p:spPr>
      </p:pic>
    </p:spTree>
    <p:extLst>
      <p:ext uri="{BB962C8B-B14F-4D97-AF65-F5344CB8AC3E}">
        <p14:creationId xmlns:p14="http://schemas.microsoft.com/office/powerpoint/2010/main" val="644052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2076</TotalTime>
  <Words>1928</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Cordia New</vt:lpstr>
      <vt:lpstr>Courier New</vt:lpstr>
      <vt:lpstr>Wingdings 3</vt:lpstr>
      <vt:lpstr>Ion Boardroom</vt:lpstr>
      <vt:lpstr>Strava, EDA, and Me</vt:lpstr>
      <vt:lpstr>01. Statistical Question / Hypothesis</vt:lpstr>
      <vt:lpstr>02. A minimum of 5 variables in your dataset used during your analysis. Consider what you think could have an impact on your question.</vt:lpstr>
      <vt:lpstr>03. Include a histogram of each of the variables</vt:lpstr>
      <vt:lpstr>04. Include the other descriptive characteristics about the variables: Mean, Mode, Spread, and Tails. In your summary and analysis, identify any outliers and explain the reasoning for them being outliers and how you believe they should be handled.</vt:lpstr>
      <vt:lpstr>04. Include the other descriptive characteristics about the variables: Mean, Mode, Spread, and Tails. In your summary and analysis, identify any outliers and explain the reasoning for them being outliers and how you believe they should be handled.</vt:lpstr>
      <vt:lpstr>04. Include the other descriptive characteristics about the variables: Mean, Mode, Spread, and Tails. In your summary and analysis, identify any outliers and explain the reasoning for them being outliers and how you believe they should be handled.</vt:lpstr>
      <vt:lpstr>04. Include the other descriptive characteristics about the variables: Mean, Mode, Spread, and Tails. In your summary and analysis, identify any outliers and explain the reasoning for them being outliers and how you believe they should be handled.</vt:lpstr>
      <vt:lpstr>04. Include the other descriptive characteristics about the variables: Mean, Mode, Spread, and Tails. In your summary and analysis, identify any outliers and explain the reasoning for them being outliers and how you believe they should be handled.</vt:lpstr>
      <vt:lpstr>05. Compare two scenarios in your data using a PMF.</vt:lpstr>
      <vt:lpstr>06. Create 1 CDF with one of your variables. What does this tell you about your variable and how does it address the question you are trying to answer?</vt:lpstr>
      <vt:lpstr>07. Plot 1 analytical distribution and provide your analysis on how it applies to the dataset you have chosen.</vt:lpstr>
      <vt:lpstr>07. Plot 1 analytical distribution and provide your analysis on how it applies to the dataset you have chosen.</vt:lpstr>
      <vt:lpstr>08. Create two scatter plots comparing two variables and provide your analysis on correlation and causation. Remember, covariance, Pearson’s correlation, and Non-Linear Relationships should also be considered during your analysis.</vt:lpstr>
      <vt:lpstr>08. Create two scatter plots comparing two variables and provide your analysis on correlation and causation. Remember, covariance, Pearson’s correlation, and Non-Linear Relationships should also be considered during your analysis.</vt:lpstr>
      <vt:lpstr>09. Conduct a test on your hypothesis using one of the methods covered in Chapter 9.</vt:lpstr>
      <vt:lpstr>10. For this project, conduct a regression analysis on either one dependent and one explanatory variable, or multiple explanatory variables.</vt:lpstr>
      <vt:lpstr>10. For this project, conduct a regression analysis on either one dependent and one explanatory variable, or multiple explanatory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Strava, EDA, and Me</dc:title>
  <dc:creator>Neugebauer, Frank</dc:creator>
  <cp:lastModifiedBy>Neugebauer, Frank</cp:lastModifiedBy>
  <cp:revision>51</cp:revision>
  <dcterms:created xsi:type="dcterms:W3CDTF">2019-02-25T14:54:53Z</dcterms:created>
  <dcterms:modified xsi:type="dcterms:W3CDTF">2019-03-02T21:35:55Z</dcterms:modified>
</cp:coreProperties>
</file>