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pPr algn="ct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CAE8CEF1-E4FB-47D5-9CBA-60AA4C913BF9}"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42F6380A-2B42-477D-924E-CCE75278CECD}"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Autofit/>
          </a:bodyPr>
          <a:p>
            <a:pPr algn="ctr">
              <a:lnSpc>
                <a:spcPct val="100000"/>
              </a:lnSpc>
            </a:pPr>
            <a:r>
              <a:rPr b="0" lang="en" sz="5200" spc="-1" strike="noStrike">
                <a:solidFill>
                  <a:srgbClr val="000000"/>
                </a:solidFill>
                <a:latin typeface="Arial"/>
                <a:ea typeface="Arial"/>
              </a:rPr>
              <a:t>Correlation between </a:t>
            </a:r>
            <a:br/>
            <a:r>
              <a:rPr b="0" lang="en" sz="5200" spc="-1" strike="noStrike">
                <a:solidFill>
                  <a:srgbClr val="000000"/>
                </a:solidFill>
                <a:latin typeface="Arial"/>
                <a:ea typeface="Arial"/>
              </a:rPr>
              <a:t>Fertility and Birth rates</a:t>
            </a:r>
            <a:endParaRPr b="0" lang="en-US" sz="52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noAutofit/>
          </a:bodyPr>
          <a:p>
            <a:pPr algn="ctr">
              <a:lnSpc>
                <a:spcPct val="100000"/>
              </a:lnSpc>
            </a:pPr>
            <a:r>
              <a:rPr b="0" lang="en" sz="2800" spc="-1" strike="noStrike">
                <a:solidFill>
                  <a:srgbClr val="595959"/>
                </a:solidFill>
                <a:latin typeface="Arial"/>
                <a:ea typeface="Arial"/>
              </a:rPr>
              <a:t>Kaustav Bose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 sz="2800" spc="-1" strike="noStrike">
                <a:solidFill>
                  <a:srgbClr val="000000"/>
                </a:solidFill>
                <a:latin typeface="Arial"/>
                <a:ea typeface="Arial"/>
              </a:rPr>
              <a:t>Dataset(s)</a:t>
            </a:r>
            <a:endParaRPr b="0" lang="en-US" sz="2800" spc="-1" strike="noStrike">
              <a:solidFill>
                <a:srgbClr val="000000"/>
              </a:solid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 sz="1800" spc="-1" strike="noStrike">
                <a:solidFill>
                  <a:srgbClr val="595959"/>
                </a:solidFill>
                <a:latin typeface="Arial"/>
                <a:ea typeface="Arial"/>
              </a:rPr>
              <a:t>For this project, the “World Development Indicators” dataset was used.</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 sz="2800" spc="-1" strike="noStrike">
                <a:solidFill>
                  <a:srgbClr val="000000"/>
                </a:solidFill>
                <a:latin typeface="Arial"/>
                <a:ea typeface="Arial"/>
              </a:rPr>
              <a:t>Motivation</a:t>
            </a:r>
            <a:endParaRPr b="0" lang="en-US" sz="2800" spc="-1" strike="noStrike">
              <a:solidFill>
                <a:srgbClr val="000000"/>
              </a:solidFill>
              <a:latin typeface="Arial"/>
            </a:endParaRPr>
          </a:p>
        </p:txBody>
      </p:sp>
      <p:sp>
        <p:nvSpPr>
          <p:cNvPr id="83" name="TextShape 2"/>
          <p:cNvSpPr txBox="1"/>
          <p:nvPr/>
        </p:nvSpPr>
        <p:spPr>
          <a:xfrm>
            <a:off x="311760" y="1152360"/>
            <a:ext cx="8520120" cy="3416040"/>
          </a:xfrm>
          <a:prstGeom prst="rect">
            <a:avLst/>
          </a:prstGeom>
          <a:noFill/>
          <a:ln>
            <a:noFill/>
          </a:ln>
        </p:spPr>
        <p:txBody>
          <a:bodyPr tIns="91440" bIns="91440">
            <a:noAutofit/>
          </a:bodyPr>
          <a:p>
            <a:pPr>
              <a:lnSpc>
                <a:spcPct val="115000"/>
              </a:lnSpc>
              <a:spcAft>
                <a:spcPts val="1599"/>
              </a:spcAft>
            </a:pPr>
            <a:r>
              <a:rPr b="0" lang="en" sz="1800" spc="-1" strike="noStrike">
                <a:solidFill>
                  <a:srgbClr val="595959"/>
                </a:solidFill>
                <a:latin typeface="Arial"/>
                <a:ea typeface="Arial"/>
              </a:rPr>
              <a:t>Fertility rates have been dropping in developed countries as well as in developing countries over many decades. However, the population numbers of developing countries are on the rise whereas they are declining in developed nations. </a:t>
            </a:r>
            <a:endParaRPr b="0" lang="en-US" sz="1800" spc="-1" strike="noStrike">
              <a:solidFill>
                <a:srgbClr val="000000"/>
              </a:solidFill>
              <a:latin typeface="Arial"/>
            </a:endParaRPr>
          </a:p>
          <a:p>
            <a:pPr>
              <a:lnSpc>
                <a:spcPct val="115000"/>
              </a:lnSpc>
              <a:spcAft>
                <a:spcPts val="1599"/>
              </a:spcAft>
            </a:pPr>
            <a:r>
              <a:rPr b="0" lang="en" sz="1800" spc="-1" strike="noStrike">
                <a:solidFill>
                  <a:srgbClr val="595959"/>
                </a:solidFill>
                <a:latin typeface="Arial"/>
                <a:ea typeface="Arial"/>
              </a:rPr>
              <a:t>Finding a correlation between fertility and birth rates will help public policy development understand the causes and help develop better healthcare systems and social programs.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 sz="2800" spc="-1" strike="noStrike">
                <a:solidFill>
                  <a:srgbClr val="000000"/>
                </a:solidFill>
                <a:latin typeface="Arial"/>
                <a:ea typeface="Arial"/>
              </a:rPr>
              <a:t>Research Question(s)</a:t>
            </a:r>
            <a:endParaRPr b="0" lang="en-US" sz="2800" spc="-1" strike="noStrike">
              <a:solidFill>
                <a:srgbClr val="000000"/>
              </a:solidFill>
              <a:latin typeface="Arial"/>
            </a:endParaRPr>
          </a:p>
        </p:txBody>
      </p:sp>
      <p:sp>
        <p:nvSpPr>
          <p:cNvPr id="85" name="TextShape 2"/>
          <p:cNvSpPr txBox="1"/>
          <p:nvPr/>
        </p:nvSpPr>
        <p:spPr>
          <a:xfrm>
            <a:off x="311760" y="1152360"/>
            <a:ext cx="8520120" cy="3416040"/>
          </a:xfrm>
          <a:prstGeom prst="rect">
            <a:avLst/>
          </a:prstGeom>
          <a:noFill/>
          <a:ln>
            <a:noFill/>
          </a:ln>
        </p:spPr>
        <p:txBody>
          <a:bodyPr tIns="91440" bIns="91440">
            <a:noAutofit/>
          </a:bodyPr>
          <a:p>
            <a:pPr>
              <a:lnSpc>
                <a:spcPct val="115000"/>
              </a:lnSpc>
              <a:spcAft>
                <a:spcPts val="1599"/>
              </a:spcAft>
            </a:pPr>
            <a:r>
              <a:rPr b="0" lang="en" sz="1800" spc="-1" strike="noStrike">
                <a:solidFill>
                  <a:srgbClr val="595959"/>
                </a:solidFill>
                <a:latin typeface="Arial"/>
                <a:ea typeface="Arial"/>
              </a:rPr>
              <a:t>What is your research question you aim to answer using the dataset?  Be sure the research question is well defined (see project description for details).</a:t>
            </a:r>
            <a:endParaRPr b="0" lang="en-US" sz="1800" spc="-1" strike="noStrike">
              <a:solidFill>
                <a:srgbClr val="000000"/>
              </a:solidFill>
              <a:latin typeface="Arial"/>
            </a:endParaRPr>
          </a:p>
          <a:p>
            <a:pPr>
              <a:lnSpc>
                <a:spcPct val="115000"/>
              </a:lnSpc>
              <a:spcAft>
                <a:spcPts val="1599"/>
              </a:spcAft>
            </a:pPr>
            <a:endParaRPr b="0" lang="en-US" sz="1800" spc="-1" strike="noStrike">
              <a:solidFill>
                <a:srgbClr val="000000"/>
              </a:solidFill>
              <a:latin typeface="Arial"/>
            </a:endParaRPr>
          </a:p>
          <a:p>
            <a:pPr>
              <a:lnSpc>
                <a:spcPct val="115000"/>
              </a:lnSpc>
              <a:spcAft>
                <a:spcPts val="1599"/>
              </a:spcAft>
            </a:pPr>
            <a:r>
              <a:rPr b="0" lang="en" sz="1800" spc="-1" strike="noStrike">
                <a:solidFill>
                  <a:srgbClr val="595959"/>
                </a:solidFill>
                <a:latin typeface="Arial"/>
                <a:ea typeface="Arial"/>
              </a:rPr>
              <a:t>I am exploring the relationship between fertility rate and birth rate, and if this is universal across all countries or different in developed and developing countries.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 sz="2800" spc="-1" strike="noStrike">
                <a:solidFill>
                  <a:srgbClr val="000000"/>
                </a:solidFill>
                <a:latin typeface="Arial"/>
                <a:ea typeface="Arial"/>
              </a:rPr>
              <a:t>Findings</a:t>
            </a:r>
            <a:endParaRPr b="0" lang="en-US" sz="2800" spc="-1" strike="noStrike">
              <a:solidFill>
                <a:srgbClr val="000000"/>
              </a:solid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 sz="1800" spc="-1" strike="noStrike">
                <a:solidFill>
                  <a:srgbClr val="595959"/>
                </a:solidFill>
                <a:latin typeface="Arial"/>
                <a:ea typeface="Arial"/>
              </a:rPr>
              <a:t>Among developing countries, there seems to be a very strong correlation between fertility and birth rates, whereas among developed countries, such a strong correlation doesn’t exist. Infact, in some developed countries, the correlation is negative.</a:t>
            </a:r>
            <a:endParaRPr b="0" lang="en-US" sz="1800" spc="-1" strike="noStrike">
              <a:solidFill>
                <a:srgbClr val="000000"/>
              </a:solidFill>
              <a:latin typeface="Arial"/>
            </a:endParaRPr>
          </a:p>
          <a:p>
            <a:pPr>
              <a:lnSpc>
                <a:spcPct val="115000"/>
              </a:lnSpc>
            </a:pPr>
            <a:endParaRPr b="0" lang="en-US" sz="1800" spc="-1" strike="noStrike">
              <a:solidFill>
                <a:srgbClr val="000000"/>
              </a:solidFill>
              <a:latin typeface="Arial"/>
            </a:endParaRPr>
          </a:p>
          <a:p>
            <a:pPr>
              <a:lnSpc>
                <a:spcPct val="115000"/>
              </a:lnSpc>
            </a:pPr>
            <a:r>
              <a:rPr b="0" lang="en" sz="1800" spc="-1" strike="noStrike">
                <a:solidFill>
                  <a:srgbClr val="595959"/>
                </a:solidFill>
                <a:latin typeface="Arial"/>
                <a:ea typeface="Arial"/>
              </a:rPr>
              <a:t>Further, both fertility and birth rates have declined faster among developing countries than the developed countries over the time period examined  1990-2013</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005840" y="99720"/>
            <a:ext cx="7132320" cy="572400"/>
          </a:xfrm>
          <a:prstGeom prst="rect">
            <a:avLst/>
          </a:prstGeom>
          <a:noFill/>
          <a:ln>
            <a:noFill/>
          </a:ln>
        </p:spPr>
        <p:txBody>
          <a:bodyPr lIns="0" rIns="0" tIns="0" bIns="0" anchor="ctr">
            <a:noAutofit/>
          </a:bodyPr>
          <a:p>
            <a:pPr algn="ctr"/>
            <a:r>
              <a:rPr b="0" lang="en-US" sz="1400" spc="-1" strike="noStrike">
                <a:solidFill>
                  <a:srgbClr val="000000"/>
                </a:solidFill>
                <a:latin typeface="Arial"/>
              </a:rPr>
              <a:t>Correlation between fertility and birth rates – Developed countries (1990-2013)</a:t>
            </a:r>
            <a:endParaRPr b="0" lang="en-US" sz="1400" spc="-1" strike="noStrike">
              <a:solidFill>
                <a:srgbClr val="000000"/>
              </a:solidFill>
              <a:latin typeface="Arial"/>
            </a:endParaRPr>
          </a:p>
        </p:txBody>
      </p:sp>
      <p:pic>
        <p:nvPicPr>
          <p:cNvPr id="89" name="" descr=""/>
          <p:cNvPicPr/>
          <p:nvPr/>
        </p:nvPicPr>
        <p:blipFill>
          <a:blip r:embed="rId1"/>
          <a:stretch/>
        </p:blipFill>
        <p:spPr>
          <a:xfrm>
            <a:off x="983160" y="727560"/>
            <a:ext cx="7178040" cy="4187880"/>
          </a:xfrm>
          <a:prstGeom prst="rect">
            <a:avLst/>
          </a:prstGeom>
          <a:ln w="9000">
            <a:solidFill>
              <a:srgbClr val="000000"/>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22960" y="91440"/>
            <a:ext cx="7498080" cy="480960"/>
          </a:xfrm>
          <a:prstGeom prst="rect">
            <a:avLst/>
          </a:prstGeom>
          <a:noFill/>
          <a:ln>
            <a:noFill/>
          </a:ln>
        </p:spPr>
        <p:txBody>
          <a:bodyPr lIns="0" rIns="0" tIns="0" bIns="0" anchor="ctr">
            <a:noAutofit/>
          </a:bodyPr>
          <a:p>
            <a:pPr algn="ctr"/>
            <a:r>
              <a:rPr b="0" lang="en-US" sz="1400" spc="-1" strike="noStrike">
                <a:solidFill>
                  <a:srgbClr val="000000"/>
                </a:solidFill>
                <a:latin typeface="Arial"/>
              </a:rPr>
              <a:t>Correlation between fertility and birth rates – Developing countries (1990-2013)</a:t>
            </a:r>
            <a:endParaRPr b="0" lang="en-US" sz="1400" spc="-1" strike="noStrike">
              <a:solidFill>
                <a:srgbClr val="000000"/>
              </a:solidFill>
              <a:latin typeface="Arial"/>
            </a:endParaRPr>
          </a:p>
        </p:txBody>
      </p:sp>
      <p:pic>
        <p:nvPicPr>
          <p:cNvPr id="91" name="" descr=""/>
          <p:cNvPicPr/>
          <p:nvPr/>
        </p:nvPicPr>
        <p:blipFill>
          <a:blip r:embed="rId1"/>
          <a:stretch/>
        </p:blipFill>
        <p:spPr>
          <a:xfrm>
            <a:off x="830880" y="640080"/>
            <a:ext cx="7482240" cy="4238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 sz="2800" spc="-1" strike="noStrike">
                <a:solidFill>
                  <a:srgbClr val="000000"/>
                </a:solidFill>
                <a:latin typeface="Arial"/>
                <a:ea typeface="Arial"/>
              </a:rPr>
              <a:t>Acknowledgements</a:t>
            </a:r>
            <a:endParaRPr b="0" lang="en-US" sz="2800" spc="-1" strike="noStrike">
              <a:solidFill>
                <a:srgbClr val="000000"/>
              </a:solidFill>
              <a:latin typeface="Arial"/>
            </a:endParaRPr>
          </a:p>
        </p:txBody>
      </p:sp>
      <p:sp>
        <p:nvSpPr>
          <p:cNvPr id="93"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0" lang="en" sz="1800" spc="-1" strike="noStrike">
                <a:solidFill>
                  <a:srgbClr val="595959"/>
                </a:solidFill>
                <a:latin typeface="Arial"/>
                <a:ea typeface="Arial"/>
              </a:rPr>
              <a:t>I only used the data from the world economic indicators.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2020-07-04T18:51:20Z</dcterms:modified>
  <cp:revision>1</cp:revision>
  <dc:subject/>
  <dc:title/>
</cp:coreProperties>
</file>