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custDataLst>
    <p:tags r:id="rId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28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tags" Target="tags/tag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2024/9/22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模型说明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1855568" y="635793"/>
            <a:ext cx="9334049" cy="5586414"/>
            <a:chOff x="772318" y="414338"/>
            <a:chExt cx="8929962" cy="5586414"/>
          </a:xfrm>
        </p:grpSpPr>
        <p:grpSp>
          <p:nvGrpSpPr>
            <p:cNvPr id="6" name="组合 5"/>
            <p:cNvGrpSpPr/>
            <p:nvPr/>
          </p:nvGrpSpPr>
          <p:grpSpPr>
            <a:xfrm>
              <a:off x="797942" y="2229514"/>
              <a:ext cx="8904338" cy="1875934"/>
              <a:chOff x="2064766" y="2641469"/>
              <a:chExt cx="8904338" cy="1875934"/>
            </a:xfrm>
          </p:grpSpPr>
          <p:sp>
            <p:nvSpPr>
              <p:cNvPr id="10" name="任意多边形: 形状 9"/>
              <p:cNvSpPr/>
              <p:nvPr/>
            </p:nvSpPr>
            <p:spPr>
              <a:xfrm>
                <a:off x="2064766" y="2978943"/>
                <a:ext cx="2135187" cy="1281113"/>
              </a:xfrm>
              <a:custGeom>
                <a:avLst/>
                <a:gdLst>
                  <a:gd name="connsiteX0" fmla="*/ 0 w 2135187"/>
                  <a:gd name="connsiteY0" fmla="*/ 128111 h 1281112"/>
                  <a:gd name="connsiteX1" fmla="*/ 128111 w 2135187"/>
                  <a:gd name="connsiteY1" fmla="*/ 0 h 1281112"/>
                  <a:gd name="connsiteX2" fmla="*/ 2007076 w 2135187"/>
                  <a:gd name="connsiteY2" fmla="*/ 0 h 1281112"/>
                  <a:gd name="connsiteX3" fmla="*/ 2135187 w 2135187"/>
                  <a:gd name="connsiteY3" fmla="*/ 128111 h 1281112"/>
                  <a:gd name="connsiteX4" fmla="*/ 2135187 w 2135187"/>
                  <a:gd name="connsiteY4" fmla="*/ 1153001 h 1281112"/>
                  <a:gd name="connsiteX5" fmla="*/ 2007076 w 2135187"/>
                  <a:gd name="connsiteY5" fmla="*/ 1281112 h 1281112"/>
                  <a:gd name="connsiteX6" fmla="*/ 128111 w 2135187"/>
                  <a:gd name="connsiteY6" fmla="*/ 1281112 h 1281112"/>
                  <a:gd name="connsiteX7" fmla="*/ 0 w 2135187"/>
                  <a:gd name="connsiteY7" fmla="*/ 1153001 h 1281112"/>
                  <a:gd name="connsiteX8" fmla="*/ 0 w 2135187"/>
                  <a:gd name="connsiteY8" fmla="*/ 128111 h 1281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87" h="1281112">
                    <a:moveTo>
                      <a:pt x="0" y="128111"/>
                    </a:moveTo>
                    <a:cubicBezTo>
                      <a:pt x="0" y="57357"/>
                      <a:pt x="57357" y="0"/>
                      <a:pt x="128111" y="0"/>
                    </a:cubicBezTo>
                    <a:lnTo>
                      <a:pt x="2007076" y="0"/>
                    </a:lnTo>
                    <a:cubicBezTo>
                      <a:pt x="2077830" y="0"/>
                      <a:pt x="2135187" y="57357"/>
                      <a:pt x="2135187" y="128111"/>
                    </a:cubicBezTo>
                    <a:lnTo>
                      <a:pt x="2135187" y="1153001"/>
                    </a:lnTo>
                    <a:cubicBezTo>
                      <a:pt x="2135187" y="1223755"/>
                      <a:pt x="2077830" y="1281112"/>
                      <a:pt x="2007076" y="1281112"/>
                    </a:cubicBezTo>
                    <a:lnTo>
                      <a:pt x="128111" y="1281112"/>
                    </a:lnTo>
                    <a:cubicBezTo>
                      <a:pt x="57357" y="1281112"/>
                      <a:pt x="0" y="1223755"/>
                      <a:pt x="0" y="1153001"/>
                    </a:cubicBezTo>
                    <a:lnTo>
                      <a:pt x="0" y="128111"/>
                    </a:lnTo>
                    <a:close/>
                  </a:path>
                </a:pathLst>
              </a:custGeom>
              <a:solidFill>
                <a:srgbClr val="2E75B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0" vert="horz" wrap="square" lIns="121342" tIns="121342" rIns="121342" bIns="121342" numCol="1" spcCol="1270" anchor="ctr" anchorCtr="0">
                <a:noAutofit/>
              </a:bodyPr>
              <a:lstStyle>
                <a:defPPr>
                  <a:defRPr lang="en-US">
                    <a:solidFill>
                      <a:schemeClr val="dk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200" kern="1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参考测量数据（二维矩阵）</a:t>
                </a:r>
              </a:p>
            </p:txBody>
          </p:sp>
          <p:sp>
            <p:nvSpPr>
              <p:cNvPr id="11" name="任意多边形: 形状 10"/>
              <p:cNvSpPr/>
              <p:nvPr/>
            </p:nvSpPr>
            <p:spPr>
              <a:xfrm>
                <a:off x="5028406" y="2978943"/>
                <a:ext cx="2135187" cy="1281112"/>
              </a:xfrm>
              <a:custGeom>
                <a:avLst/>
                <a:gdLst>
                  <a:gd name="connsiteX0" fmla="*/ 0 w 2135187"/>
                  <a:gd name="connsiteY0" fmla="*/ 128111 h 1281112"/>
                  <a:gd name="connsiteX1" fmla="*/ 128111 w 2135187"/>
                  <a:gd name="connsiteY1" fmla="*/ 0 h 1281112"/>
                  <a:gd name="connsiteX2" fmla="*/ 2007076 w 2135187"/>
                  <a:gd name="connsiteY2" fmla="*/ 0 h 1281112"/>
                  <a:gd name="connsiteX3" fmla="*/ 2135187 w 2135187"/>
                  <a:gd name="connsiteY3" fmla="*/ 128111 h 1281112"/>
                  <a:gd name="connsiteX4" fmla="*/ 2135187 w 2135187"/>
                  <a:gd name="connsiteY4" fmla="*/ 1153001 h 1281112"/>
                  <a:gd name="connsiteX5" fmla="*/ 2007076 w 2135187"/>
                  <a:gd name="connsiteY5" fmla="*/ 1281112 h 1281112"/>
                  <a:gd name="connsiteX6" fmla="*/ 128111 w 2135187"/>
                  <a:gd name="connsiteY6" fmla="*/ 1281112 h 1281112"/>
                  <a:gd name="connsiteX7" fmla="*/ 0 w 2135187"/>
                  <a:gd name="connsiteY7" fmla="*/ 1153001 h 1281112"/>
                  <a:gd name="connsiteX8" fmla="*/ 0 w 2135187"/>
                  <a:gd name="connsiteY8" fmla="*/ 128111 h 1281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87" h="1281112">
                    <a:moveTo>
                      <a:pt x="0" y="128111"/>
                    </a:moveTo>
                    <a:cubicBezTo>
                      <a:pt x="0" y="57357"/>
                      <a:pt x="57357" y="0"/>
                      <a:pt x="128111" y="0"/>
                    </a:cubicBezTo>
                    <a:lnTo>
                      <a:pt x="2007076" y="0"/>
                    </a:lnTo>
                    <a:cubicBezTo>
                      <a:pt x="2077830" y="0"/>
                      <a:pt x="2135187" y="57357"/>
                      <a:pt x="2135187" y="128111"/>
                    </a:cubicBezTo>
                    <a:lnTo>
                      <a:pt x="2135187" y="1153001"/>
                    </a:lnTo>
                    <a:cubicBezTo>
                      <a:pt x="2135187" y="1223755"/>
                      <a:pt x="2077830" y="1281112"/>
                      <a:pt x="2007076" y="1281112"/>
                    </a:cubicBezTo>
                    <a:lnTo>
                      <a:pt x="128111" y="1281112"/>
                    </a:lnTo>
                    <a:cubicBezTo>
                      <a:pt x="57357" y="1281112"/>
                      <a:pt x="0" y="1223755"/>
                      <a:pt x="0" y="1153001"/>
                    </a:cubicBezTo>
                    <a:lnTo>
                      <a:pt x="0" y="128111"/>
                    </a:lnTo>
                    <a:close/>
                  </a:path>
                </a:pathLst>
              </a:custGeom>
              <a:solidFill>
                <a:schemeClr val="accent5">
                  <a:lumMod val="75000"/>
                </a:schemeClr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0" vert="horz" wrap="square" lIns="121342" tIns="121342" rIns="121342" bIns="121342" numCol="1" spcCol="1270" anchor="ctr" anchorCtr="0">
                <a:noAutofit/>
              </a:bodyPr>
              <a:lstStyle>
                <a:defPPr>
                  <a:defRPr lang="en-US">
                    <a:solidFill>
                      <a:schemeClr val="dk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zh-CN" altLang="en-US" sz="2200" kern="1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深度卷积神经网络训练模型</a:t>
                </a:r>
              </a:p>
            </p:txBody>
          </p:sp>
          <p:sp>
            <p:nvSpPr>
              <p:cNvPr id="12" name="任意多边形: 形状 11"/>
              <p:cNvSpPr/>
              <p:nvPr/>
            </p:nvSpPr>
            <p:spPr>
              <a:xfrm>
                <a:off x="7364301" y="3354736"/>
                <a:ext cx="452659" cy="529526"/>
              </a:xfrm>
              <a:custGeom>
                <a:avLst/>
                <a:gdLst>
                  <a:gd name="connsiteX0" fmla="*/ 0 w 452659"/>
                  <a:gd name="connsiteY0" fmla="*/ 105905 h 529526"/>
                  <a:gd name="connsiteX1" fmla="*/ 226330 w 452659"/>
                  <a:gd name="connsiteY1" fmla="*/ 105905 h 529526"/>
                  <a:gd name="connsiteX2" fmla="*/ 226330 w 452659"/>
                  <a:gd name="connsiteY2" fmla="*/ 0 h 529526"/>
                  <a:gd name="connsiteX3" fmla="*/ 452659 w 452659"/>
                  <a:gd name="connsiteY3" fmla="*/ 264763 h 529526"/>
                  <a:gd name="connsiteX4" fmla="*/ 226330 w 452659"/>
                  <a:gd name="connsiteY4" fmla="*/ 529526 h 529526"/>
                  <a:gd name="connsiteX5" fmla="*/ 226330 w 452659"/>
                  <a:gd name="connsiteY5" fmla="*/ 423621 h 529526"/>
                  <a:gd name="connsiteX6" fmla="*/ 0 w 452659"/>
                  <a:gd name="connsiteY6" fmla="*/ 423621 h 529526"/>
                  <a:gd name="connsiteX7" fmla="*/ 0 w 452659"/>
                  <a:gd name="connsiteY7" fmla="*/ 105905 h 52952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452659" h="529526">
                    <a:moveTo>
                      <a:pt x="0" y="105905"/>
                    </a:moveTo>
                    <a:lnTo>
                      <a:pt x="226330" y="105905"/>
                    </a:lnTo>
                    <a:lnTo>
                      <a:pt x="226330" y="0"/>
                    </a:lnTo>
                    <a:lnTo>
                      <a:pt x="452659" y="264763"/>
                    </a:lnTo>
                    <a:lnTo>
                      <a:pt x="226330" y="529526"/>
                    </a:lnTo>
                    <a:lnTo>
                      <a:pt x="226330" y="423621"/>
                    </a:lnTo>
                    <a:lnTo>
                      <a:pt x="0" y="423621"/>
                    </a:lnTo>
                    <a:lnTo>
                      <a:pt x="0" y="105905"/>
                    </a:lnTo>
                    <a:close/>
                  </a:path>
                </a:pathLst>
              </a:custGeom>
              <a:solidFill>
                <a:srgbClr val="2E75B6"/>
              </a:solidFill>
              <a:ln>
                <a:solidFill>
                  <a:schemeClr val="tx1"/>
                </a:solidFill>
              </a:ln>
            </p:spPr>
            <p:style>
              <a:ln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1">
                  <a:tint val="6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 spcFirstLastPara="0" vert="horz" wrap="square" lIns="0" tIns="105905" rIns="135798" bIns="105905" numCol="1" spcCol="1270" anchor="ctr" anchorCtr="0">
                <a:noAutofit/>
              </a:bodyPr>
              <a:lstStyle>
                <a:defPPr>
                  <a:defRPr lang="en-US">
                    <a:solidFill>
                      <a:schemeClr val="lt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lvl="0" indent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endParaRPr lang="zh-CN" altLang="en-US" sz="1800" kern="1200" dirty="0"/>
              </a:p>
            </p:txBody>
          </p:sp>
          <p:sp>
            <p:nvSpPr>
              <p:cNvPr id="13" name="任意多边形: 形状 12"/>
              <p:cNvSpPr/>
              <p:nvPr/>
            </p:nvSpPr>
            <p:spPr>
              <a:xfrm>
                <a:off x="8017668" y="2641469"/>
                <a:ext cx="2951436" cy="1875934"/>
              </a:xfrm>
              <a:custGeom>
                <a:avLst/>
                <a:gdLst>
                  <a:gd name="connsiteX0" fmla="*/ 0 w 2135187"/>
                  <a:gd name="connsiteY0" fmla="*/ 128111 h 1281112"/>
                  <a:gd name="connsiteX1" fmla="*/ 128111 w 2135187"/>
                  <a:gd name="connsiteY1" fmla="*/ 0 h 1281112"/>
                  <a:gd name="connsiteX2" fmla="*/ 2007076 w 2135187"/>
                  <a:gd name="connsiteY2" fmla="*/ 0 h 1281112"/>
                  <a:gd name="connsiteX3" fmla="*/ 2135187 w 2135187"/>
                  <a:gd name="connsiteY3" fmla="*/ 128111 h 1281112"/>
                  <a:gd name="connsiteX4" fmla="*/ 2135187 w 2135187"/>
                  <a:gd name="connsiteY4" fmla="*/ 1153001 h 1281112"/>
                  <a:gd name="connsiteX5" fmla="*/ 2007076 w 2135187"/>
                  <a:gd name="connsiteY5" fmla="*/ 1281112 h 1281112"/>
                  <a:gd name="connsiteX6" fmla="*/ 128111 w 2135187"/>
                  <a:gd name="connsiteY6" fmla="*/ 1281112 h 1281112"/>
                  <a:gd name="connsiteX7" fmla="*/ 0 w 2135187"/>
                  <a:gd name="connsiteY7" fmla="*/ 1153001 h 1281112"/>
                  <a:gd name="connsiteX8" fmla="*/ 0 w 2135187"/>
                  <a:gd name="connsiteY8" fmla="*/ 128111 h 1281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135187" h="1281112">
                    <a:moveTo>
                      <a:pt x="0" y="128111"/>
                    </a:moveTo>
                    <a:cubicBezTo>
                      <a:pt x="0" y="57357"/>
                      <a:pt x="57357" y="0"/>
                      <a:pt x="128111" y="0"/>
                    </a:cubicBezTo>
                    <a:lnTo>
                      <a:pt x="2007076" y="0"/>
                    </a:lnTo>
                    <a:cubicBezTo>
                      <a:pt x="2077830" y="0"/>
                      <a:pt x="2135187" y="57357"/>
                      <a:pt x="2135187" y="128111"/>
                    </a:cubicBezTo>
                    <a:lnTo>
                      <a:pt x="2135187" y="1153001"/>
                    </a:lnTo>
                    <a:cubicBezTo>
                      <a:pt x="2135187" y="1223755"/>
                      <a:pt x="2077830" y="1281112"/>
                      <a:pt x="2007076" y="1281112"/>
                    </a:cubicBezTo>
                    <a:lnTo>
                      <a:pt x="128111" y="1281112"/>
                    </a:lnTo>
                    <a:cubicBezTo>
                      <a:pt x="57357" y="1281112"/>
                      <a:pt x="0" y="1223755"/>
                      <a:pt x="0" y="1153001"/>
                    </a:cubicBezTo>
                    <a:lnTo>
                      <a:pt x="0" y="128111"/>
                    </a:lnTo>
                    <a:close/>
                  </a:path>
                </a:pathLst>
              </a:custGeom>
              <a:solidFill>
                <a:srgbClr val="2E75B6"/>
              </a:solidFill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spcFirstLastPara="0" vert="horz" wrap="square" lIns="121342" tIns="121342" rIns="121342" bIns="121342" numCol="1" spcCol="1270" anchor="ctr" anchorCtr="0">
                <a:noAutofit/>
              </a:bodyPr>
              <a:lstStyle>
                <a:defPPr>
                  <a:defRPr lang="en-US">
                    <a:solidFill>
                      <a:schemeClr val="dk1"/>
                    </a:solidFill>
                  </a:defRPr>
                </a:defPPr>
                <a:lvl1pPr marL="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457200" rtl="0" eaLnBrk="1" latinLnBrk="0" hangingPunct="1">
                  <a:defRPr sz="1800" kern="1200">
                    <a:solidFill>
                      <a:schemeClr val="dk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200" kern="1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预测</a:t>
                </a:r>
                <a:r>
                  <a:rPr lang="zh-CN" altLang="en-US" sz="2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数值</a:t>
                </a:r>
              </a:p>
              <a:p>
                <a:pPr algn="ctr" defTabSz="9779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zh-CN" altLang="en-US" sz="2200" dirty="0">
                    <a:solidFill>
                      <a:schemeClr val="bg1"/>
                    </a:solidFill>
                    <a:latin typeface="楷体" panose="02010609060101010101" pitchFamily="49" charset="-122"/>
                    <a:ea typeface="楷体" panose="02010609060101010101" pitchFamily="49" charset="-122"/>
                  </a:rPr>
                  <a:t>（百分数，表示新模拟数据和预测新测量数据之前的偏差）</a:t>
                </a:r>
              </a:p>
            </p:txBody>
          </p:sp>
        </p:grpSp>
        <p:sp>
          <p:nvSpPr>
            <p:cNvPr id="7" name="任意多边形: 形状 6"/>
            <p:cNvSpPr/>
            <p:nvPr/>
          </p:nvSpPr>
          <p:spPr>
            <a:xfrm>
              <a:off x="772318" y="414338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1342" tIns="121342" rIns="121342" bIns="121342" numCol="1" spcCol="1270" anchor="ctr" anchorCtr="0">
              <a:noAutofit/>
            </a:bodyPr>
            <a:lstStyle>
              <a:defPPr>
                <a:defRPr lang="en-US">
                  <a:solidFill>
                    <a:schemeClr val="dk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参考模拟数据（二维矩阵）</a:t>
              </a:r>
            </a:p>
          </p:txBody>
        </p:sp>
        <p:sp>
          <p:nvSpPr>
            <p:cNvPr id="8" name="任意多边形: 形状 7"/>
            <p:cNvSpPr/>
            <p:nvPr/>
          </p:nvSpPr>
          <p:spPr>
            <a:xfrm>
              <a:off x="772318" y="4719640"/>
              <a:ext cx="2135187" cy="1281112"/>
            </a:xfrm>
            <a:custGeom>
              <a:avLst/>
              <a:gdLst>
                <a:gd name="connsiteX0" fmla="*/ 0 w 2135187"/>
                <a:gd name="connsiteY0" fmla="*/ 128111 h 1281112"/>
                <a:gd name="connsiteX1" fmla="*/ 128111 w 2135187"/>
                <a:gd name="connsiteY1" fmla="*/ 0 h 1281112"/>
                <a:gd name="connsiteX2" fmla="*/ 2007076 w 2135187"/>
                <a:gd name="connsiteY2" fmla="*/ 0 h 1281112"/>
                <a:gd name="connsiteX3" fmla="*/ 2135187 w 2135187"/>
                <a:gd name="connsiteY3" fmla="*/ 128111 h 1281112"/>
                <a:gd name="connsiteX4" fmla="*/ 2135187 w 2135187"/>
                <a:gd name="connsiteY4" fmla="*/ 1153001 h 1281112"/>
                <a:gd name="connsiteX5" fmla="*/ 2007076 w 2135187"/>
                <a:gd name="connsiteY5" fmla="*/ 1281112 h 1281112"/>
                <a:gd name="connsiteX6" fmla="*/ 128111 w 2135187"/>
                <a:gd name="connsiteY6" fmla="*/ 1281112 h 1281112"/>
                <a:gd name="connsiteX7" fmla="*/ 0 w 2135187"/>
                <a:gd name="connsiteY7" fmla="*/ 1153001 h 1281112"/>
                <a:gd name="connsiteX8" fmla="*/ 0 w 2135187"/>
                <a:gd name="connsiteY8" fmla="*/ 128111 h 1281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35187" h="1281112">
                  <a:moveTo>
                    <a:pt x="0" y="128111"/>
                  </a:moveTo>
                  <a:cubicBezTo>
                    <a:pt x="0" y="57357"/>
                    <a:pt x="57357" y="0"/>
                    <a:pt x="128111" y="0"/>
                  </a:cubicBezTo>
                  <a:lnTo>
                    <a:pt x="2007076" y="0"/>
                  </a:lnTo>
                  <a:cubicBezTo>
                    <a:pt x="2077830" y="0"/>
                    <a:pt x="2135187" y="57357"/>
                    <a:pt x="2135187" y="128111"/>
                  </a:cubicBezTo>
                  <a:lnTo>
                    <a:pt x="2135187" y="1153001"/>
                  </a:lnTo>
                  <a:cubicBezTo>
                    <a:pt x="2135187" y="1223755"/>
                    <a:pt x="2077830" y="1281112"/>
                    <a:pt x="2007076" y="1281112"/>
                  </a:cubicBezTo>
                  <a:lnTo>
                    <a:pt x="128111" y="1281112"/>
                  </a:lnTo>
                  <a:cubicBezTo>
                    <a:pt x="57357" y="1281112"/>
                    <a:pt x="0" y="1223755"/>
                    <a:pt x="0" y="1153001"/>
                  </a:cubicBezTo>
                  <a:lnTo>
                    <a:pt x="0" y="128111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spcFirstLastPara="0" vert="horz" wrap="square" lIns="121342" tIns="121342" rIns="121342" bIns="121342" numCol="1" spcCol="1270" anchor="ctr" anchorCtr="0">
              <a:noAutofit/>
            </a:bodyPr>
            <a:lstStyle>
              <a:defPPr>
                <a:defRPr lang="en-US">
                  <a:solidFill>
                    <a:schemeClr val="dk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新模拟数据</a:t>
              </a:r>
              <a:endParaRPr lang="en-US" altLang="zh-CN" sz="2200" kern="1200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endParaRPr>
            </a:p>
            <a:p>
              <a:pPr marL="0" lvl="0" indent="0" algn="ctr" defTabSz="9779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zh-CN" altLang="en-US" sz="2200" kern="1200" dirty="0">
                  <a:solidFill>
                    <a:schemeClr val="bg1"/>
                  </a:solidFill>
                  <a:latin typeface="楷体" panose="02010609060101010101" pitchFamily="49" charset="-122"/>
                  <a:ea typeface="楷体" panose="02010609060101010101" pitchFamily="49" charset="-122"/>
                </a:rPr>
                <a:t>（二维数据）</a:t>
              </a:r>
            </a:p>
          </p:txBody>
        </p:sp>
        <p:sp>
          <p:nvSpPr>
            <p:cNvPr id="9" name="右大括号 8"/>
            <p:cNvSpPr/>
            <p:nvPr/>
          </p:nvSpPr>
          <p:spPr>
            <a:xfrm>
              <a:off x="3046636" y="1183482"/>
              <a:ext cx="527049" cy="4048125"/>
            </a:xfrm>
            <a:prstGeom prst="rightBrace">
              <a:avLst/>
            </a:prstGeom>
            <a:ln w="28575">
              <a:solidFill>
                <a:srgbClr val="2E75B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>
              <a:defPPr>
                <a:defRPr lang="en-US">
                  <a:solidFill>
                    <a:schemeClr val="tx1"/>
                  </a:solidFill>
                </a:defRPr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/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254523" y="174128"/>
            <a:ext cx="140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基本框架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4CAD4B6-CFB8-3131-5F44-B1C417EF5B91}"/>
              </a:ext>
            </a:extLst>
          </p:cNvPr>
          <p:cNvSpPr txBox="1"/>
          <p:nvPr/>
        </p:nvSpPr>
        <p:spPr>
          <a:xfrm>
            <a:off x="6611007" y="5160579"/>
            <a:ext cx="46876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通过参考模拟数据和参考测量数据之间的映射关系，去预测新模拟数据的测量结果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97D8F890-D1D2-4582-803E-CB480192E9B7}"/>
              </a:ext>
            </a:extLst>
          </p:cNvPr>
          <p:cNvSpPr txBox="1"/>
          <p:nvPr/>
        </p:nvSpPr>
        <p:spPr>
          <a:xfrm>
            <a:off x="6891009" y="759780"/>
            <a:ext cx="48070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预测数值定义：在一定距离（例如</a:t>
            </a:r>
            <a:r>
              <a:rPr lang="en-US" altLang="zh-CN" dirty="0"/>
              <a:t>3mm)</a:t>
            </a:r>
            <a:r>
              <a:rPr lang="zh-CN" altLang="en-US" dirty="0"/>
              <a:t>，模拟数据和测量数据可以找到一定百分偏差（例如</a:t>
            </a:r>
            <a:r>
              <a:rPr lang="en-US" altLang="zh-CN" dirty="0"/>
              <a:t>2%</a:t>
            </a:r>
            <a:r>
              <a:rPr lang="zh-CN" altLang="en-US" dirty="0"/>
              <a:t>）以内的值则认为该点为通过。预测数值则为全局范围内通过的点的占比。</a:t>
            </a:r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E04E1C88-91BD-B12E-5D69-F5F174A199E5}"/>
              </a:ext>
            </a:extLst>
          </p:cNvPr>
          <p:cNvCxnSpPr/>
          <p:nvPr/>
        </p:nvCxnSpPr>
        <p:spPr>
          <a:xfrm>
            <a:off x="2751992" y="1968902"/>
            <a:ext cx="0" cy="7127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63AAAFCB-0D64-01D9-9E4F-F2E9AE6DAC3A}"/>
              </a:ext>
            </a:extLst>
          </p:cNvPr>
          <p:cNvCxnSpPr/>
          <p:nvPr/>
        </p:nvCxnSpPr>
        <p:spPr>
          <a:xfrm flipV="1">
            <a:off x="3209193" y="1968902"/>
            <a:ext cx="0" cy="7039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14A4D00F-F3DA-68B2-291A-7197197841BA}"/>
              </a:ext>
            </a:extLst>
          </p:cNvPr>
          <p:cNvSpPr txBox="1"/>
          <p:nvPr/>
        </p:nvSpPr>
        <p:spPr>
          <a:xfrm>
            <a:off x="1561888" y="2136216"/>
            <a:ext cx="12009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映射关系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54523" y="174128"/>
            <a:ext cx="140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8DB990D-3D1D-6AFA-1F67-51CEDB07A4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46157"/>
            <a:ext cx="12192000" cy="182279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D7502F58-041A-5424-26DA-5B6BF093E52C}"/>
              </a:ext>
            </a:extLst>
          </p:cNvPr>
          <p:cNvSpPr txBox="1"/>
          <p:nvPr/>
        </p:nvSpPr>
        <p:spPr>
          <a:xfrm>
            <a:off x="2228194" y="3059668"/>
            <a:ext cx="177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参考测量数据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96DA29C-A566-2BBC-B2DA-3DA5A2FFD7B2}"/>
              </a:ext>
            </a:extLst>
          </p:cNvPr>
          <p:cNvSpPr txBox="1"/>
          <p:nvPr/>
        </p:nvSpPr>
        <p:spPr>
          <a:xfrm>
            <a:off x="8634249" y="3059668"/>
            <a:ext cx="1776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参考模拟数据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2F3CDF73-FDF5-1E88-7B03-262AD1484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98326"/>
            <a:ext cx="12192000" cy="1760991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025708C-A5FE-FE3E-1F83-A0FA04477C35}"/>
              </a:ext>
            </a:extLst>
          </p:cNvPr>
          <p:cNvSpPr txBox="1"/>
          <p:nvPr/>
        </p:nvSpPr>
        <p:spPr>
          <a:xfrm>
            <a:off x="4514193" y="3804387"/>
            <a:ext cx="31636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图片分布对应的数值二维矩阵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92AF778-2550-41A7-2B26-FAD7AD7F9474}"/>
              </a:ext>
            </a:extLst>
          </p:cNvPr>
          <p:cNvSpPr txBox="1"/>
          <p:nvPr/>
        </p:nvSpPr>
        <p:spPr>
          <a:xfrm>
            <a:off x="851338" y="6314540"/>
            <a:ext cx="43302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测量数据因为探测器数量有限，比较稀疏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04E73A7-275C-10E1-CD05-89AD0F3447B0}"/>
              </a:ext>
            </a:extLst>
          </p:cNvPr>
          <p:cNvSpPr txBox="1"/>
          <p:nvPr/>
        </p:nvSpPr>
        <p:spPr>
          <a:xfrm>
            <a:off x="7357242" y="6277754"/>
            <a:ext cx="4593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模拟数据数据分布比较密集，两者需要插值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99BC25-7E94-225F-C810-EC7C2CB275A6}"/>
              </a:ext>
            </a:extLst>
          </p:cNvPr>
          <p:cNvSpPr txBox="1"/>
          <p:nvPr/>
        </p:nvSpPr>
        <p:spPr>
          <a:xfrm>
            <a:off x="254523" y="174128"/>
            <a:ext cx="1404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文件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46734EF-A5B9-C5F1-878D-3F7E598F09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7760" y="861778"/>
            <a:ext cx="3702810" cy="1461346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35570903-3086-B4BF-6EE3-D4AEAB49B879}"/>
              </a:ext>
            </a:extLst>
          </p:cNvPr>
          <p:cNvSpPr txBox="1"/>
          <p:nvPr/>
        </p:nvSpPr>
        <p:spPr>
          <a:xfrm>
            <a:off x="956819" y="2549109"/>
            <a:ext cx="54176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每个文件夹以数字编号，目前大概有</a:t>
            </a:r>
            <a:r>
              <a:rPr lang="en-US" altLang="zh-CN" dirty="0">
                <a:solidFill>
                  <a:srgbClr val="FF0000"/>
                </a:solidFill>
              </a:rPr>
              <a:t>200</a:t>
            </a:r>
            <a:r>
              <a:rPr lang="zh-CN" altLang="en-US" dirty="0">
                <a:solidFill>
                  <a:srgbClr val="FF0000"/>
                </a:solidFill>
              </a:rPr>
              <a:t>组</a:t>
            </a:r>
            <a:r>
              <a:rPr lang="zh-CN" altLang="en-US" dirty="0"/>
              <a:t>数据：</a:t>
            </a:r>
            <a:endParaRPr lang="en-US" altLang="zh-CN" dirty="0"/>
          </a:p>
          <a:p>
            <a:r>
              <a:rPr lang="en-US" altLang="zh-CN" dirty="0" err="1"/>
              <a:t>Ref_plan</a:t>
            </a:r>
            <a:r>
              <a:rPr lang="zh-CN" altLang="en-US" dirty="0"/>
              <a:t>为参考模拟数据</a:t>
            </a:r>
            <a:endParaRPr lang="en-US" altLang="zh-CN" dirty="0"/>
          </a:p>
          <a:p>
            <a:r>
              <a:rPr lang="en-US" altLang="zh-CN" dirty="0" err="1"/>
              <a:t>Ref_measure</a:t>
            </a:r>
            <a:r>
              <a:rPr lang="zh-CN" altLang="en-US" dirty="0"/>
              <a:t>为参考测量数据</a:t>
            </a:r>
            <a:endParaRPr lang="en-US" altLang="zh-CN" dirty="0"/>
          </a:p>
          <a:p>
            <a:r>
              <a:rPr lang="en-US" altLang="zh-CN" dirty="0" err="1"/>
              <a:t>ADT_plan</a:t>
            </a:r>
            <a:r>
              <a:rPr lang="zh-CN" altLang="en-US" dirty="0"/>
              <a:t>为新模拟数据</a:t>
            </a:r>
            <a:endParaRPr lang="en-US" altLang="zh-CN" dirty="0"/>
          </a:p>
          <a:p>
            <a:r>
              <a:rPr lang="en-US" altLang="zh-CN" dirty="0"/>
              <a:t>number</a:t>
            </a:r>
            <a:r>
              <a:rPr lang="zh-CN" altLang="en-US" dirty="0"/>
              <a:t>为预测的数值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99BC25-7E94-225F-C810-EC7C2CB275A6}"/>
              </a:ext>
            </a:extLst>
          </p:cNvPr>
          <p:cNvSpPr txBox="1"/>
          <p:nvPr/>
        </p:nvSpPr>
        <p:spPr>
          <a:xfrm>
            <a:off x="254522" y="174128"/>
            <a:ext cx="17342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数据预处理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70903-3086-B4BF-6EE3-D4AEAB49B879}"/>
              </a:ext>
            </a:extLst>
          </p:cNvPr>
          <p:cNvSpPr txBox="1"/>
          <p:nvPr/>
        </p:nvSpPr>
        <p:spPr>
          <a:xfrm>
            <a:off x="468627" y="1063209"/>
            <a:ext cx="11154803" cy="2803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、插值：三个通道数据插值对齐；模拟数据中超出测量数据坐标的数据去除；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、归一化：每组数据</a:t>
            </a:r>
            <a:r>
              <a:rPr lang="en-US" altLang="zh-CN" sz="2400" dirty="0" err="1"/>
              <a:t>Ref_measure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Ref_plan</a:t>
            </a:r>
            <a:r>
              <a:rPr lang="zh-CN" altLang="en-US" sz="2400" dirty="0"/>
              <a:t>除以</a:t>
            </a:r>
            <a:r>
              <a:rPr lang="en-US" altLang="zh-CN" sz="2400" dirty="0" err="1"/>
              <a:t>Ref_measure</a:t>
            </a:r>
            <a:r>
              <a:rPr lang="zh-CN" altLang="en-US" sz="2400" dirty="0"/>
              <a:t>最大值进行归一化，</a:t>
            </a:r>
            <a:r>
              <a:rPr lang="en-US" altLang="zh-CN" sz="2400" dirty="0" err="1"/>
              <a:t>ADT_plan</a:t>
            </a:r>
            <a:r>
              <a:rPr lang="zh-CN" altLang="en-US" sz="2400" dirty="0"/>
              <a:t>除以</a:t>
            </a:r>
            <a:r>
              <a:rPr lang="en-US" altLang="zh-CN" sz="2400" dirty="0" err="1"/>
              <a:t>ADT_plan</a:t>
            </a:r>
            <a:r>
              <a:rPr lang="zh-CN" altLang="en-US" sz="2400" dirty="0"/>
              <a:t>的最大量就行归一化</a:t>
            </a:r>
            <a:r>
              <a:rPr lang="en-US" altLang="zh-CN" sz="2400" dirty="0"/>
              <a:t>;</a:t>
            </a:r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、去本底，每组数据</a:t>
            </a:r>
            <a:r>
              <a:rPr lang="en-US" altLang="zh-CN" sz="2400" dirty="0" err="1"/>
              <a:t>Ref_measure</a:t>
            </a:r>
            <a:r>
              <a:rPr lang="zh-CN" altLang="en-US" sz="2400" dirty="0"/>
              <a:t>低于</a:t>
            </a:r>
            <a:r>
              <a:rPr lang="en-US" altLang="zh-CN" sz="2400" dirty="0" err="1"/>
              <a:t>Ref_measure</a:t>
            </a:r>
            <a:r>
              <a:rPr lang="zh-CN" altLang="en-US" sz="2400" dirty="0"/>
              <a:t>最大值</a:t>
            </a:r>
            <a:r>
              <a:rPr lang="en-US" altLang="zh-CN" sz="2400" dirty="0"/>
              <a:t>10%</a:t>
            </a:r>
            <a:r>
              <a:rPr lang="zh-CN" altLang="en-US" sz="2400" dirty="0"/>
              <a:t>的数据归为</a:t>
            </a:r>
            <a:r>
              <a:rPr lang="en-US" altLang="zh-CN" sz="2400" dirty="0"/>
              <a:t>0</a:t>
            </a:r>
            <a:r>
              <a:rPr lang="zh-CN" altLang="en-US" sz="2400" dirty="0"/>
              <a:t>，对应位置的</a:t>
            </a:r>
            <a:r>
              <a:rPr lang="en-US" altLang="zh-CN" sz="2400" dirty="0" err="1"/>
              <a:t>Ref_plan</a:t>
            </a:r>
            <a:r>
              <a:rPr lang="zh-CN" altLang="en-US" sz="2400" dirty="0"/>
              <a:t>的数值也归为</a:t>
            </a:r>
            <a:r>
              <a:rPr lang="en-US" altLang="zh-CN" sz="2400" dirty="0"/>
              <a:t>0</a:t>
            </a:r>
            <a:r>
              <a:rPr lang="zh-CN" altLang="en-US" sz="2400" dirty="0"/>
              <a:t>。</a:t>
            </a:r>
            <a:r>
              <a:rPr lang="en-US" altLang="zh-CN" sz="2400" dirty="0"/>
              <a:t> </a:t>
            </a:r>
            <a:r>
              <a:rPr lang="en-US" altLang="zh-CN" sz="2400" dirty="0" err="1"/>
              <a:t>ADT_plan</a:t>
            </a:r>
            <a:r>
              <a:rPr lang="zh-CN" altLang="en-US" sz="2400" dirty="0"/>
              <a:t>低于</a:t>
            </a:r>
            <a:r>
              <a:rPr lang="en-US" altLang="zh-CN" sz="2400" dirty="0" err="1"/>
              <a:t>ADT_plan</a:t>
            </a:r>
            <a:r>
              <a:rPr lang="zh-CN" altLang="en-US" sz="2400" dirty="0"/>
              <a:t>最大值</a:t>
            </a:r>
            <a:r>
              <a:rPr lang="en-US" altLang="zh-CN" sz="2400" dirty="0"/>
              <a:t>10%</a:t>
            </a:r>
            <a:r>
              <a:rPr lang="zh-CN" altLang="en-US" sz="2400" dirty="0"/>
              <a:t>的数据归为</a:t>
            </a:r>
            <a:r>
              <a:rPr lang="en-US" altLang="zh-CN" sz="2400" dirty="0"/>
              <a:t>0;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760246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99BC25-7E94-225F-C810-EC7C2CB275A6}"/>
              </a:ext>
            </a:extLst>
          </p:cNvPr>
          <p:cNvSpPr txBox="1"/>
          <p:nvPr/>
        </p:nvSpPr>
        <p:spPr>
          <a:xfrm>
            <a:off x="254522" y="174128"/>
            <a:ext cx="358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选取合适的模型进行预测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70903-3086-B4BF-6EE3-D4AEAB49B879}"/>
              </a:ext>
            </a:extLst>
          </p:cNvPr>
          <p:cNvSpPr txBox="1"/>
          <p:nvPr/>
        </p:nvSpPr>
        <p:spPr>
          <a:xfrm>
            <a:off x="468627" y="1063209"/>
            <a:ext cx="11154803" cy="3357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、以三个通道的数据作为输入，预测不同标准下（</a:t>
            </a:r>
            <a:r>
              <a:rPr lang="en-US" altLang="zh-CN" sz="2400" dirty="0"/>
              <a:t>3%/3mm</a:t>
            </a:r>
            <a:r>
              <a:rPr lang="zh-CN" altLang="en-US" sz="2400" dirty="0"/>
              <a:t>，</a:t>
            </a:r>
            <a:r>
              <a:rPr lang="en-US" altLang="zh-CN" sz="2400" dirty="0"/>
              <a:t>3%/2mm</a:t>
            </a:r>
            <a:r>
              <a:rPr lang="zh-CN" altLang="en-US" sz="2400" dirty="0"/>
              <a:t>，</a:t>
            </a:r>
            <a:r>
              <a:rPr lang="en-US" altLang="zh-CN" sz="2400" dirty="0"/>
              <a:t>2%/3 mm</a:t>
            </a:r>
            <a:r>
              <a:rPr lang="zh-CN" altLang="en-US" sz="2400" dirty="0"/>
              <a:t>，</a:t>
            </a:r>
            <a:r>
              <a:rPr lang="en-US" altLang="zh-CN" sz="2400" dirty="0"/>
              <a:t>2%/2mm</a:t>
            </a:r>
            <a:r>
              <a:rPr lang="zh-CN" altLang="en-US" sz="2400" dirty="0"/>
              <a:t>）的通过率数值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、目前的想法是采用</a:t>
            </a:r>
            <a:r>
              <a:rPr lang="en-US" altLang="zh-CN" sz="2400" dirty="0" err="1"/>
              <a:t>CNN+Transformer</a:t>
            </a:r>
            <a:r>
              <a:rPr lang="zh-CN" altLang="en-US" sz="2400" dirty="0"/>
              <a:t>或者</a:t>
            </a:r>
            <a:r>
              <a:rPr lang="en-US" altLang="zh-CN" sz="2400" dirty="0" err="1"/>
              <a:t>ResNet+Transformer</a:t>
            </a:r>
            <a:r>
              <a:rPr lang="zh-CN" altLang="en-US" sz="2400" dirty="0"/>
              <a:t>，利用卷积神经网络对局部特征的提取以及</a:t>
            </a:r>
            <a:r>
              <a:rPr lang="en-US" altLang="zh-CN" sz="2400" dirty="0"/>
              <a:t>Transformer</a:t>
            </a:r>
            <a:r>
              <a:rPr lang="zh-CN" altLang="en-US" sz="2400" dirty="0"/>
              <a:t>网络的注意力机制对多通道数据进行特征融合，并学习多通道输入数据之间的关联；也可以考虑其他有注意力机制的新的网络，并对</a:t>
            </a:r>
            <a:r>
              <a:rPr lang="zh-CN" altLang="en-US" sz="2400" dirty="0">
                <a:solidFill>
                  <a:srgbClr val="FF0000"/>
                </a:solidFill>
              </a:rPr>
              <a:t>网络结构进行微小改进</a:t>
            </a:r>
            <a:r>
              <a:rPr lang="zh-CN" altLang="en-US" sz="2400" dirty="0"/>
              <a:t>。网络这部分我不太熟悉，需要考虑</a:t>
            </a:r>
          </a:p>
        </p:txBody>
      </p:sp>
    </p:spTree>
    <p:extLst>
      <p:ext uri="{BB962C8B-B14F-4D97-AF65-F5344CB8AC3E}">
        <p14:creationId xmlns:p14="http://schemas.microsoft.com/office/powerpoint/2010/main" val="2356268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BB99BC25-7E94-225F-C810-EC7C2CB275A6}"/>
              </a:ext>
            </a:extLst>
          </p:cNvPr>
          <p:cNvSpPr txBox="1"/>
          <p:nvPr/>
        </p:nvSpPr>
        <p:spPr>
          <a:xfrm>
            <a:off x="254522" y="174128"/>
            <a:ext cx="35877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基本要求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35570903-3086-B4BF-6EE3-D4AEAB49B879}"/>
              </a:ext>
            </a:extLst>
          </p:cNvPr>
          <p:cNvSpPr txBox="1"/>
          <p:nvPr/>
        </p:nvSpPr>
        <p:spPr>
          <a:xfrm>
            <a:off x="468627" y="1063209"/>
            <a:ext cx="11154803" cy="28050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dirty="0"/>
              <a:t>1</a:t>
            </a:r>
            <a:r>
              <a:rPr lang="zh-CN" altLang="en-US" sz="2400" dirty="0"/>
              <a:t>、在不同标准下（</a:t>
            </a:r>
            <a:r>
              <a:rPr lang="en-US" altLang="zh-CN" sz="2400" dirty="0"/>
              <a:t>3%/3mm</a:t>
            </a:r>
            <a:r>
              <a:rPr lang="zh-CN" altLang="en-US" sz="2400" dirty="0"/>
              <a:t>，</a:t>
            </a:r>
            <a:r>
              <a:rPr lang="en-US" altLang="zh-CN" sz="2400" dirty="0"/>
              <a:t>3%/2mm</a:t>
            </a:r>
            <a:r>
              <a:rPr lang="zh-CN" altLang="en-US" sz="2400" dirty="0"/>
              <a:t>，</a:t>
            </a:r>
            <a:r>
              <a:rPr lang="en-US" altLang="zh-CN" sz="2400" dirty="0"/>
              <a:t>2%/3 mm</a:t>
            </a:r>
            <a:r>
              <a:rPr lang="zh-CN" altLang="en-US" sz="2400" dirty="0"/>
              <a:t>，</a:t>
            </a:r>
            <a:r>
              <a:rPr lang="en-US" altLang="zh-CN" sz="2400" dirty="0"/>
              <a:t>2%/2mm</a:t>
            </a:r>
            <a:r>
              <a:rPr lang="zh-CN" altLang="en-US" sz="2400" dirty="0"/>
              <a:t>）预测的平均绝对误差分别达到（</a:t>
            </a:r>
            <a:r>
              <a:rPr lang="en-US" altLang="zh-CN" sz="2400" dirty="0"/>
              <a:t>1%</a:t>
            </a:r>
            <a:r>
              <a:rPr lang="zh-CN" altLang="en-US" sz="2400" dirty="0"/>
              <a:t>，</a:t>
            </a:r>
            <a:r>
              <a:rPr lang="en-US" altLang="zh-CN" sz="2400" dirty="0"/>
              <a:t>1.5%</a:t>
            </a:r>
            <a:r>
              <a:rPr lang="zh-CN" altLang="en-US" sz="2400" dirty="0"/>
              <a:t>，</a:t>
            </a:r>
            <a:r>
              <a:rPr lang="en-US" altLang="zh-CN" sz="2400" dirty="0"/>
              <a:t>1.5%</a:t>
            </a:r>
            <a:r>
              <a:rPr lang="zh-CN" altLang="en-US" sz="2400" dirty="0"/>
              <a:t>，</a:t>
            </a:r>
            <a:r>
              <a:rPr lang="en-US" altLang="zh-CN" sz="2400" dirty="0"/>
              <a:t>2.5%</a:t>
            </a:r>
            <a:r>
              <a:rPr lang="zh-CN" altLang="en-US" sz="2400" dirty="0"/>
              <a:t>）左右；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2</a:t>
            </a:r>
            <a:r>
              <a:rPr lang="zh-CN" altLang="en-US" sz="2400" dirty="0"/>
              <a:t>、新的网络训练完成后需要和传统的</a:t>
            </a:r>
            <a:r>
              <a:rPr lang="en-US" altLang="zh-CN" sz="2400" dirty="0"/>
              <a:t>CNN</a:t>
            </a:r>
            <a:r>
              <a:rPr lang="zh-CN" altLang="en-US" sz="2400" dirty="0"/>
              <a:t>网络、</a:t>
            </a:r>
            <a:r>
              <a:rPr lang="en-US" altLang="zh-CN" sz="2400" dirty="0" err="1"/>
              <a:t>ResNet</a:t>
            </a:r>
            <a:r>
              <a:rPr lang="zh-CN" altLang="en-US" sz="2400" dirty="0"/>
              <a:t>网络、</a:t>
            </a:r>
            <a:r>
              <a:rPr lang="en-US" altLang="zh-CN" sz="2400" dirty="0"/>
              <a:t>Transformer</a:t>
            </a:r>
            <a:r>
              <a:rPr lang="zh-CN" altLang="en-US" sz="2400" dirty="0"/>
              <a:t>网络等预测结果进行对比，证明新的网络好于传统网络；</a:t>
            </a:r>
            <a:endParaRPr lang="en-US" altLang="zh-CN" sz="2400" dirty="0"/>
          </a:p>
          <a:p>
            <a:pPr>
              <a:lnSpc>
                <a:spcPct val="150000"/>
              </a:lnSpc>
            </a:pPr>
            <a:r>
              <a:rPr lang="en-US" altLang="zh-CN" sz="2400" dirty="0"/>
              <a:t>3</a:t>
            </a:r>
            <a:r>
              <a:rPr lang="zh-CN" altLang="en-US" sz="2400" dirty="0"/>
              <a:t>、需要网络架构图和网络结构的基本描述。</a:t>
            </a:r>
          </a:p>
        </p:txBody>
      </p:sp>
    </p:spTree>
    <p:extLst>
      <p:ext uri="{BB962C8B-B14F-4D97-AF65-F5344CB8AC3E}">
        <p14:creationId xmlns:p14="http://schemas.microsoft.com/office/powerpoint/2010/main" val="296538532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ZGU2ZDI5ZTlhZWM3NjA4NjQ1YmJiMWE3ZjM1Yzk5MjAifQ==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514</Words>
  <Application>Microsoft Office PowerPoint</Application>
  <PresentationFormat>宽屏</PresentationFormat>
  <Paragraphs>35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1" baseType="lpstr">
      <vt:lpstr>楷体</vt:lpstr>
      <vt:lpstr>Arial</vt:lpstr>
      <vt:lpstr>Calibri</vt:lpstr>
      <vt:lpstr>WPS</vt:lpstr>
      <vt:lpstr>模型说明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xy</dc:creator>
  <cp:lastModifiedBy>liu_w</cp:lastModifiedBy>
  <cp:revision>7</cp:revision>
  <dcterms:created xsi:type="dcterms:W3CDTF">2023-08-09T12:44:00Z</dcterms:created>
  <dcterms:modified xsi:type="dcterms:W3CDTF">2024-09-22T02:06:02Z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2052-12.1.0.18276</vt:lpwstr>
  </property>
</Properties>
</file>