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679" r:id="rId4"/>
    <p:sldId id="677" r:id="rId5"/>
    <p:sldId id="678" r:id="rId6"/>
    <p:sldId id="676" r:id="rId7"/>
    <p:sldId id="6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697D-CDA5-F446-8241-BEDCB7B84F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8DF9-3DB3-E14C-9DCB-1D25E0A0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A53B-CA07-41C6-BD4D-7F16B7CA5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64B20-AF3C-45D9-93D4-5B119673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5F19-3997-4E46-AC0C-EE0604FF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9B11-DB4C-844C-AA82-385D50C8E202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24F4-4CC0-4EC4-8167-9CDDAAA2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D441-3C75-46D0-BF09-D6AB76C4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4352-4768-4CFA-8B5D-F1D9C766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BC1-9029-465D-A6A8-E775F21A0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1FA7-5171-4537-95B9-C139EACA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DF4F-A5FC-E243-9FF2-CBECD6A6BFCA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5053-7F09-4521-B5C7-685388E1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4DE2-2B82-4C29-A322-6DE015DD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7CB1F-DA9E-4F1F-8580-078DEE634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3E4EC-F8D5-4C2B-ADFA-907F4844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6187-2B81-4DC1-8A52-C59E63CD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06B-ABAF-6A48-829F-12A32BFC03BF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37D2-43E8-4761-8AE0-59E93DE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480-8137-4082-86D6-F6F1284E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8F50-ADB6-4D0E-AA37-2C3CA5B7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4856-E89E-4BBD-80BC-0A34A63F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7FA8-5C41-4A0D-A7C7-60D3DDC0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9B92-DF96-954D-8D20-D4B9FF29F917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2B02-AD4C-4A5A-9E4B-9B331DF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5629-5394-49C7-939B-6B595FDA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32C8-FDBC-40D0-888F-3A8A6885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744E-5AE0-4D7F-B91A-20C91383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4F3B-7256-40BA-92F3-7DCBC368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D5A4-6C78-B041-8091-D694C2A69789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947D-E956-4577-8A4E-07C5059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EEC4-F634-47CA-BD84-13D5409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10AF-BA8D-4D19-AB39-D61388D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6E7D-B25A-4BB1-9862-F21D28FB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B29B9-20A1-4AFA-8713-43A15B86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E98BE-F68C-42B3-BA3C-E6CC27D2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BB97-078A-4F45-9E02-B3D6BEDBE0D3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1DB91-632C-4453-BCF2-66410F6B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80E3-ED10-4B70-9B83-C122F13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25EE-BEE0-4B79-BA83-92587050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065F-3801-44E2-8795-2C1C6766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919D9-FF05-4E26-BF87-8C16B59B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F2628-6D5D-4DBA-B01B-CA8EAC16C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842F-9F7D-4039-902B-D062C09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8F994-27BC-4F18-BF62-860B79DA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7D36-1CBB-184F-B002-A3E7326D65EE}" type="datetime1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C196A-8E38-4451-B33E-63E7C5A7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3952B-0EC7-483A-AC00-C10AB491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50AF-F7C3-4921-833D-385B6190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38D39-CC06-4181-9E23-8F52769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F868-BE8C-A94C-93A4-74402BAA97CE}" type="datetime1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6233-E920-4248-8479-CB307024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A21F-BF81-4598-8A73-E59D7C5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AD9CC-E560-4AE8-A4C3-F542E1D9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1D2B-8E96-7C41-961B-70E5305E5439}" type="datetime1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AB1D3-C8F1-4587-B2B6-4D23335A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0972A-7B53-40E9-A516-1A94BD9A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6968-21EC-45AC-9092-4A106E68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EF8F-0184-4EDF-A080-CC51BB49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8B172-4BA1-4069-BDFA-C7F255120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AD34E-D147-46E0-8458-D65388EB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EACB-9385-D345-A539-4F002538BB4A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7890-E3BF-4B0B-814D-ED4BAB1B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2561-525E-4017-B567-C3D8D7D7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C154-4822-4F3D-8497-6C4CD39F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983E3-9679-4344-814D-BAA536DBA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B99D-9B20-4A59-B091-D5CCECB44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7CB9-0AAE-4325-AB54-6BFCEE90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C647-1573-EB4A-88FF-50B5FFE2AE03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68391-1762-4EB8-B37F-D278B48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8993-2AAD-4CA1-8DEA-0471CE1A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6F5F5-E2D9-4366-BCD5-F417DD41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7998-EA34-4676-AD5D-B7D2A65D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6E31-7E83-4D52-ABA4-CC1063AA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FB46-99DF-4A40-AAC8-D45752E420D9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88C0-09BC-4A37-AE22-EA0B734B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9FFE-45E0-44D0-9BDB-65923F159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128B-7D4A-4D59-A83A-4EF549C36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4DA0-3569-4C59-BA4D-9888F37FE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Ticket Pricing Model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A1D8F-FD20-4641-ACEF-9CCC2DD55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6172"/>
            <a:ext cx="9144000" cy="1655762"/>
          </a:xfrm>
        </p:spPr>
        <p:txBody>
          <a:bodyPr/>
          <a:lstStyle/>
          <a:p>
            <a:r>
              <a:rPr lang="en-US" b="1" dirty="0"/>
              <a:t>Binod Neupane</a:t>
            </a:r>
          </a:p>
          <a:p>
            <a:r>
              <a:rPr lang="en-US" dirty="0"/>
              <a:t>Data Analyst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D793-5508-5C4A-BB5A-D4D0DC92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557DF-8822-D04F-BDEC-829DA5A0EA0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62E3E-C8B4-EE46-9435-D7786FE72D8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71A2C-BAAA-F745-BEC5-A689F6E1688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9530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EC0759-7425-4206-823A-308ED138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276" y="270559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>
                <a:solidFill>
                  <a:srgbClr val="7030A0"/>
                </a:solidFill>
              </a:rPr>
              <a:t>Problem Identification</a:t>
            </a:r>
          </a:p>
        </p:txBody>
      </p:sp>
      <p:sp>
        <p:nvSpPr>
          <p:cNvPr id="6" name="Round Same Side Corner Rectangle 4">
            <a:extLst>
              <a:ext uri="{FF2B5EF4-FFF2-40B4-BE49-F238E27FC236}">
                <a16:creationId xmlns:a16="http://schemas.microsoft.com/office/drawing/2014/main" id="{E3CE185F-EE41-45C8-9086-E7628D9D8FB1}"/>
              </a:ext>
            </a:extLst>
          </p:cNvPr>
          <p:cNvSpPr/>
          <p:nvPr/>
        </p:nvSpPr>
        <p:spPr>
          <a:xfrm>
            <a:off x="468852" y="1103189"/>
            <a:ext cx="11052587" cy="1765741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3970" rIns="13970" bIns="13970" numCol="1" spcCol="1270" anchor="ctr" anchorCtr="0"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 Resort has a wide range of resources for skiers; however, the resort is not sure if it is best capitalizing its resources for business.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resort wants to identify the facilities that matter most to visitors and features that visitors would pay more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the available data this project aims to build a predictive model for ticket price based on several facilities, or properties, boasted by resorts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DD417-088B-485E-9B23-18F544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53" y="641523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/>
              <a:t>Background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23F01E-FD5E-40B4-BB7B-4943DCE3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53" y="2868930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/>
              <a:t>Approach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5B6A1929-69B1-477E-8716-ECF7CB0A04F6}"/>
              </a:ext>
            </a:extLst>
          </p:cNvPr>
          <p:cNvSpPr/>
          <p:nvPr/>
        </p:nvSpPr>
        <p:spPr>
          <a:xfrm>
            <a:off x="468851" y="3330595"/>
            <a:ext cx="11052587" cy="1624434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3970" rIns="13970" bIns="13970" numCol="1" spcCol="1270" anchor="ctr" anchorCtr="0"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kern="0" dirty="0"/>
              <a:t>Data collection: Resort key features, including price, across the market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kern="0" dirty="0"/>
              <a:t>Data wrangling and exploratory analysis: cleaning data and evaluating the relationship among features with respect to the ticket price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kern="0" dirty="0"/>
              <a:t>Data pre-processing: identify important resort features that affect the ticket pricing model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kern="0" dirty="0"/>
              <a:t>Data modeling: develop predictive pricing model based on the key resort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E864-1988-6B45-A490-46C2873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37563349-59D1-C94E-92A6-15C39812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09" y="4969299"/>
            <a:ext cx="7485081" cy="17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EC0759-7425-4206-823A-308ED138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276" y="270559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>
                <a:solidFill>
                  <a:srgbClr val="7030A0"/>
                </a:solidFill>
              </a:rPr>
              <a:t>Modeling and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E864-1988-6B45-A490-46C2873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3</a:t>
            </a:fld>
            <a:endParaRPr lang="en-US"/>
          </a:p>
        </p:txBody>
      </p:sp>
      <p:sp>
        <p:nvSpPr>
          <p:cNvPr id="6" name="Round Same Side Corner Rectangle 4">
            <a:extLst>
              <a:ext uri="{FF2B5EF4-FFF2-40B4-BE49-F238E27FC236}">
                <a16:creationId xmlns:a16="http://schemas.microsoft.com/office/drawing/2014/main" id="{761985D2-FCF0-8F4F-A050-E70FDECB910A}"/>
              </a:ext>
            </a:extLst>
          </p:cNvPr>
          <p:cNvSpPr/>
          <p:nvPr/>
        </p:nvSpPr>
        <p:spPr>
          <a:xfrm>
            <a:off x="457422" y="732224"/>
            <a:ext cx="11052587" cy="213426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3970" rIns="13970" bIns="13970" numCol="1" spcCol="1270" anchor="ctr" anchorCtr="0"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 test/train partition of 70/30.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and compared the R-squared value, mean squared error value, and mean absolute error between test ad  the predictive models.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was used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performance using cross-validation. Further, several hyperparameters (with and without feature scaling, and both the mean and median as strategies for imputing missing values) were explored to validate the predictive model.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has a lower cross-validation mean absolute error by almost $1.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7C1992-39A0-7F4E-8AB0-D343FC63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3" y="3025505"/>
            <a:ext cx="5828137" cy="31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125DAC8-8EFA-5140-9F47-DCA290E0FB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877" y="2925789"/>
            <a:ext cx="5574030" cy="3199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44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EC0759-7425-4206-823A-308ED138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276" y="270559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>
                <a:solidFill>
                  <a:srgbClr val="7030A0"/>
                </a:solidFill>
              </a:rPr>
              <a:t>Modeling and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E864-1988-6B45-A490-46C2873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9AE9D0-68E4-5343-802D-4392ADA0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54" y="963314"/>
            <a:ext cx="6431323" cy="516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498167-9254-A642-B577-413118BD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1" y="961074"/>
            <a:ext cx="5488643" cy="49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6CC99E0-1407-F34D-8B4C-1BE3C9D2F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54" y="1486361"/>
            <a:ext cx="3568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EC0759-7425-4206-823A-308ED138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276" y="270559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>
                <a:solidFill>
                  <a:srgbClr val="7030A0"/>
                </a:solidFill>
              </a:rPr>
              <a:t>Modeling and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E864-1988-6B45-A490-46C2873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4E8B99-BEB2-D345-B9F6-905C29E41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90" y="732224"/>
            <a:ext cx="5453281" cy="29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52A3CF2-9A6D-1B48-8EF5-566578F21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6" y="743668"/>
            <a:ext cx="5507275" cy="29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AED6EF1-A485-754D-B26E-A65E844DD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751400"/>
            <a:ext cx="5453281" cy="29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3B7BDBA-F913-9644-A0C6-73FBC525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11" y="3553837"/>
            <a:ext cx="5764530" cy="316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3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EC0759-7425-4206-823A-308ED138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276" y="270559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>
                <a:solidFill>
                  <a:srgbClr val="7030A0"/>
                </a:solidFill>
              </a:rPr>
              <a:t>Recommendation and Key Findings</a:t>
            </a:r>
          </a:p>
        </p:txBody>
      </p:sp>
      <p:sp>
        <p:nvSpPr>
          <p:cNvPr id="6" name="Round Same Side Corner Rectangle 4">
            <a:extLst>
              <a:ext uri="{FF2B5EF4-FFF2-40B4-BE49-F238E27FC236}">
                <a16:creationId xmlns:a16="http://schemas.microsoft.com/office/drawing/2014/main" id="{E3CE185F-EE41-45C8-9086-E7628D9D8FB1}"/>
              </a:ext>
            </a:extLst>
          </p:cNvPr>
          <p:cNvSpPr/>
          <p:nvPr/>
        </p:nvSpPr>
        <p:spPr>
          <a:xfrm>
            <a:off x="455406" y="1178277"/>
            <a:ext cx="11052587" cy="4720590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3970" rIns="13970" bIns="13970" numCol="1" spcCol="1270" anchor="ctr" anchorCtr="0"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following features were identified as the most important features that affect the ticket pricing of the resort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drop; Snow making accumulation; Total chairs; Fast Quads; Runs; Longest runs; Trams; Skiable Terrain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 Mountain Resort modelled price is $95.87, actual price is $81.00. The model suggests that there is room to increase the ticket price.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a single run makes no difference in ticket price and revenue. However, closing 2 and 3 successively reduces support for ticket price and revenue.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resort plans to close 3 runs, the model suggests that closing addition 4 or 5 runs has no further loss in ticket price. On the other hand, when the closures are increased to 6 or more, the ticket price and subsequent revenue drops significantly.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is recommended that the resort can close up to 5 runs to cut the cost.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vertical drop by adding a run to a point 150 feet lower down and installing an additional chair lift could increase the current ticket price by $8.61, which could result total revenue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$15,065,471. Furthermore, adding two acres of snow making cover results additional $1.29 per ticket and additional revenue of $2.2M.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longest run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0.2 mile to boast 3.5 miles length, requiring an additional snow making coverage of 4 acres does not change in ticket price.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E864-1988-6B45-A490-46C2873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EC0759-7425-4206-823A-308ED138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276" y="270559"/>
            <a:ext cx="785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b="1" kern="0" dirty="0">
                <a:solidFill>
                  <a:srgbClr val="7030A0"/>
                </a:solidFill>
              </a:rPr>
              <a:t>Summary and Conclusions</a:t>
            </a:r>
          </a:p>
        </p:txBody>
      </p:sp>
      <p:sp>
        <p:nvSpPr>
          <p:cNvPr id="6" name="Round Same Side Corner Rectangle 4">
            <a:extLst>
              <a:ext uri="{FF2B5EF4-FFF2-40B4-BE49-F238E27FC236}">
                <a16:creationId xmlns:a16="http://schemas.microsoft.com/office/drawing/2014/main" id="{E3CE185F-EE41-45C8-9086-E7628D9D8FB1}"/>
              </a:ext>
            </a:extLst>
          </p:cNvPr>
          <p:cNvSpPr/>
          <p:nvPr/>
        </p:nvSpPr>
        <p:spPr>
          <a:xfrm>
            <a:off x="455406" y="1416685"/>
            <a:ext cx="11052587" cy="1834515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4" tIns="13970" rIns="13970" bIns="13970" numCol="1" spcCol="1270" anchor="ctr" anchorCtr="0">
            <a:no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Big Mountain Resort modelled price is $95.87, actual price is $81.00. The model suggests that there is room to increase the ticket price.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Resort can decide its pricing strategy based on the model developed.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predictive model is robust as it seen in model cross validation.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does not capture operating costs of resorts, when included the results may look different.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visitor data is also lacking in the model. This information could give further insights.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E864-1988-6B45-A490-46C2873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28B-7D4A-4D59-A83A-4EF549C36E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3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616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Ticket Pricing Model for Big Mountain Resort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Neupane, Binod</dc:creator>
  <cp:lastModifiedBy>utsahi.binod@gmail.com</cp:lastModifiedBy>
  <cp:revision>119</cp:revision>
  <dcterms:created xsi:type="dcterms:W3CDTF">2020-10-19T20:34:24Z</dcterms:created>
  <dcterms:modified xsi:type="dcterms:W3CDTF">2020-12-11T00:37:00Z</dcterms:modified>
</cp:coreProperties>
</file>