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5" r:id="rId4"/>
    <p:sldId id="262" r:id="rId5"/>
    <p:sldId id="267" r:id="rId6"/>
    <p:sldId id="269" r:id="rId7"/>
    <p:sldId id="263" r:id="rId8"/>
    <p:sldId id="266" r:id="rId9"/>
    <p:sldId id="281" r:id="rId10"/>
    <p:sldId id="268" r:id="rId11"/>
    <p:sldId id="264" r:id="rId12"/>
    <p:sldId id="271" r:id="rId13"/>
    <p:sldId id="270" r:id="rId14"/>
    <p:sldId id="279" r:id="rId15"/>
    <p:sldId id="280" r:id="rId16"/>
    <p:sldId id="272" r:id="rId17"/>
    <p:sldId id="273" r:id="rId18"/>
    <p:sldId id="274" r:id="rId19"/>
    <p:sldId id="275" r:id="rId20"/>
    <p:sldId id="278" r:id="rId21"/>
    <p:sldId id="276" r:id="rId22"/>
    <p:sldId id="277" r:id="rId23"/>
    <p:sldId id="260" r:id="rId24"/>
    <p:sldId id="259" r:id="rId25"/>
    <p:sldId id="258" r:id="rId26"/>
    <p:sldId id="25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80" d="100"/>
          <a:sy n="80" d="100"/>
        </p:scale>
        <p:origin x="782"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A7F67B-B157-4909-91FA-A52C7ACB75C7}"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US"/>
        </a:p>
      </dgm:t>
    </dgm:pt>
    <dgm:pt modelId="{BAEA084C-0602-400B-B2EB-75A4CBF18D62}">
      <dgm:prSet phldrT="[Text]"/>
      <dgm:spPr>
        <a:scene3d>
          <a:camera prst="orthographicFront"/>
          <a:lightRig rig="threePt" dir="t"/>
        </a:scene3d>
        <a:sp3d>
          <a:bevelT w="444500"/>
          <a:bevelB w="273050" h="336550"/>
        </a:sp3d>
      </dgm:spPr>
      <dgm:t>
        <a:bodyPr/>
        <a:lstStyle/>
        <a:p>
          <a:r>
            <a:rPr lang="en-US" dirty="0" smtClean="0"/>
            <a:t>Requirement gathering </a:t>
          </a:r>
          <a:endParaRPr lang="en-US" dirty="0"/>
        </a:p>
      </dgm:t>
    </dgm:pt>
    <dgm:pt modelId="{BB64B727-F9C3-482A-85D8-FE1335102366}" type="parTrans" cxnId="{CBC6B470-FFC7-4F08-A2A7-D02C44355B2D}">
      <dgm:prSet/>
      <dgm:spPr/>
      <dgm:t>
        <a:bodyPr/>
        <a:lstStyle/>
        <a:p>
          <a:endParaRPr lang="en-US"/>
        </a:p>
      </dgm:t>
    </dgm:pt>
    <dgm:pt modelId="{31C25A7B-5288-4DD9-AD32-D7EAD2D468B0}" type="sibTrans" cxnId="{CBC6B470-FFC7-4F08-A2A7-D02C44355B2D}">
      <dgm:prSet/>
      <dgm:spPr/>
      <dgm:t>
        <a:bodyPr/>
        <a:lstStyle/>
        <a:p>
          <a:endParaRPr lang="en-US"/>
        </a:p>
      </dgm:t>
    </dgm:pt>
    <dgm:pt modelId="{3D885790-83B0-4EF8-AB57-E00F4AC8174F}">
      <dgm:prSet phldrT="[Text]" custT="1"/>
      <dgm:spPr/>
      <dgm:t>
        <a:bodyPr/>
        <a:lstStyle/>
        <a:p>
          <a:r>
            <a:rPr lang="en-US" sz="1400" dirty="0" smtClean="0"/>
            <a:t>Definition and importance</a:t>
          </a:r>
          <a:endParaRPr lang="en-US" sz="1400" dirty="0"/>
        </a:p>
      </dgm:t>
    </dgm:pt>
    <dgm:pt modelId="{FD51BD97-96EB-4B91-851F-86B74B4C72A1}" type="parTrans" cxnId="{E25520DD-1F14-4FA1-AB48-FA49FD243421}">
      <dgm:prSet/>
      <dgm:spPr/>
      <dgm:t>
        <a:bodyPr/>
        <a:lstStyle/>
        <a:p>
          <a:endParaRPr lang="en-US"/>
        </a:p>
      </dgm:t>
    </dgm:pt>
    <dgm:pt modelId="{16341C52-C969-4599-831B-6FB671743BD7}" type="sibTrans" cxnId="{E25520DD-1F14-4FA1-AB48-FA49FD243421}">
      <dgm:prSet/>
      <dgm:spPr/>
      <dgm:t>
        <a:bodyPr/>
        <a:lstStyle/>
        <a:p>
          <a:endParaRPr lang="en-US"/>
        </a:p>
      </dgm:t>
    </dgm:pt>
    <dgm:pt modelId="{D83EDA33-C180-4EC5-B317-16E069925D89}">
      <dgm:prSet phldrT="[Text]"/>
      <dgm:spPr>
        <a:scene3d>
          <a:camera prst="orthographicFront"/>
          <a:lightRig rig="threePt" dir="t"/>
        </a:scene3d>
        <a:sp3d>
          <a:bevelT w="444500"/>
          <a:bevelB w="273050" h="336550"/>
        </a:sp3d>
      </dgm:spPr>
      <dgm:t>
        <a:bodyPr/>
        <a:lstStyle/>
        <a:p>
          <a:r>
            <a:rPr lang="en-US" dirty="0" smtClean="0"/>
            <a:t>Analysis</a:t>
          </a:r>
          <a:endParaRPr lang="en-US" dirty="0"/>
        </a:p>
      </dgm:t>
    </dgm:pt>
    <dgm:pt modelId="{015F4EFE-EA29-45DC-AE43-5AE0B1E31C3E}" type="parTrans" cxnId="{F3E37A5D-AAB5-46D3-A103-1EC82A8F8D78}">
      <dgm:prSet/>
      <dgm:spPr/>
      <dgm:t>
        <a:bodyPr/>
        <a:lstStyle/>
        <a:p>
          <a:endParaRPr lang="en-US"/>
        </a:p>
      </dgm:t>
    </dgm:pt>
    <dgm:pt modelId="{5CA2C3C3-FE82-4391-9A39-C929B78B9CB4}" type="sibTrans" cxnId="{F3E37A5D-AAB5-46D3-A103-1EC82A8F8D78}">
      <dgm:prSet/>
      <dgm:spPr/>
      <dgm:t>
        <a:bodyPr/>
        <a:lstStyle/>
        <a:p>
          <a:endParaRPr lang="en-US"/>
        </a:p>
      </dgm:t>
    </dgm:pt>
    <dgm:pt modelId="{DABCBC57-19A5-43B8-8769-3CB9FCF05886}">
      <dgm:prSet phldrT="[Text]" custT="1"/>
      <dgm:spPr/>
      <dgm:t>
        <a:bodyPr/>
        <a:lstStyle/>
        <a:p>
          <a:pPr algn="l"/>
          <a:r>
            <a:rPr lang="en-US" sz="1400" dirty="0" smtClean="0"/>
            <a:t>Importance</a:t>
          </a:r>
          <a:endParaRPr lang="en-US" sz="1400" dirty="0"/>
        </a:p>
      </dgm:t>
    </dgm:pt>
    <dgm:pt modelId="{50D35A66-F17E-48CC-8F77-08791F7C9DAD}" type="parTrans" cxnId="{5359E70F-2D8A-4EEA-9B0A-33E2D25812D9}">
      <dgm:prSet/>
      <dgm:spPr/>
      <dgm:t>
        <a:bodyPr/>
        <a:lstStyle/>
        <a:p>
          <a:endParaRPr lang="en-US"/>
        </a:p>
      </dgm:t>
    </dgm:pt>
    <dgm:pt modelId="{0BD15B8C-88C3-428A-AE58-C4A57BD3ECB6}" type="sibTrans" cxnId="{5359E70F-2D8A-4EEA-9B0A-33E2D25812D9}">
      <dgm:prSet/>
      <dgm:spPr/>
      <dgm:t>
        <a:bodyPr/>
        <a:lstStyle/>
        <a:p>
          <a:endParaRPr lang="en-US"/>
        </a:p>
      </dgm:t>
    </dgm:pt>
    <dgm:pt modelId="{86502F09-7CA9-4E32-909F-FDC5306F8EA3}">
      <dgm:prSet phldrT="[Text]"/>
      <dgm:spPr>
        <a:scene3d>
          <a:camera prst="orthographicFront"/>
          <a:lightRig rig="threePt" dir="t">
            <a:rot lat="0" lon="0" rev="0"/>
          </a:lightRig>
        </a:scene3d>
        <a:sp3d extrusionH="6350">
          <a:bevelT w="406400"/>
          <a:bevelB w="273050" h="336550"/>
        </a:sp3d>
      </dgm:spPr>
      <dgm:t>
        <a:bodyPr/>
        <a:lstStyle/>
        <a:p>
          <a:r>
            <a:rPr lang="en-US" dirty="0" smtClean="0"/>
            <a:t>WBS</a:t>
          </a:r>
          <a:endParaRPr lang="en-US" dirty="0"/>
        </a:p>
      </dgm:t>
    </dgm:pt>
    <dgm:pt modelId="{CB687265-C3AA-4F2A-949B-7EC33BFB74F8}" type="parTrans" cxnId="{A1E71BC2-8E6D-4C52-AD3C-94E3D1D0ED4A}">
      <dgm:prSet/>
      <dgm:spPr/>
      <dgm:t>
        <a:bodyPr/>
        <a:lstStyle/>
        <a:p>
          <a:endParaRPr lang="en-US"/>
        </a:p>
      </dgm:t>
    </dgm:pt>
    <dgm:pt modelId="{1A7DC3A1-0357-4349-B41E-A30EC5EDD9B0}" type="sibTrans" cxnId="{A1E71BC2-8E6D-4C52-AD3C-94E3D1D0ED4A}">
      <dgm:prSet/>
      <dgm:spPr/>
      <dgm:t>
        <a:bodyPr/>
        <a:lstStyle/>
        <a:p>
          <a:endParaRPr lang="en-US"/>
        </a:p>
      </dgm:t>
    </dgm:pt>
    <dgm:pt modelId="{AB1079F9-DCD0-4CD0-AAEE-96964700AF85}">
      <dgm:prSet phldrT="[Text]" custT="1"/>
      <dgm:spPr/>
      <dgm:t>
        <a:bodyPr/>
        <a:lstStyle/>
        <a:p>
          <a:r>
            <a:rPr lang="en-US" sz="1400" dirty="0" smtClean="0"/>
            <a:t>Definition</a:t>
          </a:r>
          <a:endParaRPr lang="en-US" sz="1400" dirty="0"/>
        </a:p>
      </dgm:t>
    </dgm:pt>
    <dgm:pt modelId="{0C8E2C47-92C5-4B01-A88C-EE368F6E3F71}" type="parTrans" cxnId="{9E9A15B2-C6E2-40AA-856A-48D3D7C1B2FF}">
      <dgm:prSet/>
      <dgm:spPr/>
      <dgm:t>
        <a:bodyPr/>
        <a:lstStyle/>
        <a:p>
          <a:endParaRPr lang="en-US"/>
        </a:p>
      </dgm:t>
    </dgm:pt>
    <dgm:pt modelId="{BF421E0E-9E8D-4F82-9D45-5F33F85ECF13}" type="sibTrans" cxnId="{9E9A15B2-C6E2-40AA-856A-48D3D7C1B2FF}">
      <dgm:prSet/>
      <dgm:spPr/>
      <dgm:t>
        <a:bodyPr/>
        <a:lstStyle/>
        <a:p>
          <a:endParaRPr lang="en-US"/>
        </a:p>
      </dgm:t>
    </dgm:pt>
    <dgm:pt modelId="{B0F5B3C0-AEBB-4BD7-882F-64638E5EC6A8}">
      <dgm:prSet phldrT="[Text]"/>
      <dgm:spPr>
        <a:effectLst>
          <a:outerShdw blurRad="50800" dist="50800" dir="5400000" algn="ctr" rotWithShape="0">
            <a:schemeClr val="bg1"/>
          </a:outerShdw>
        </a:effectLst>
        <a:scene3d>
          <a:camera prst="orthographicFront"/>
          <a:lightRig rig="threePt" dir="t"/>
        </a:scene3d>
        <a:sp3d>
          <a:bevelT w="406400"/>
          <a:bevelB w="273050" h="336550"/>
        </a:sp3d>
      </dgm:spPr>
      <dgm:t>
        <a:bodyPr/>
        <a:lstStyle/>
        <a:p>
          <a:r>
            <a:rPr lang="en-US" dirty="0" smtClean="0"/>
            <a:t>Case study and benefit </a:t>
          </a:r>
          <a:endParaRPr lang="en-US" dirty="0"/>
        </a:p>
      </dgm:t>
    </dgm:pt>
    <dgm:pt modelId="{C2253C76-0AE3-4561-A0AD-64533E8A73F1}" type="parTrans" cxnId="{0FF4F58D-F5A1-4AEB-A7EC-27E91DCEC78F}">
      <dgm:prSet/>
      <dgm:spPr/>
      <dgm:t>
        <a:bodyPr/>
        <a:lstStyle/>
        <a:p>
          <a:endParaRPr lang="en-US"/>
        </a:p>
      </dgm:t>
    </dgm:pt>
    <dgm:pt modelId="{937A8537-27D0-45EA-AD2F-89DEB71A40FE}" type="sibTrans" cxnId="{0FF4F58D-F5A1-4AEB-A7EC-27E91DCEC78F}">
      <dgm:prSet/>
      <dgm:spPr/>
      <dgm:t>
        <a:bodyPr/>
        <a:lstStyle/>
        <a:p>
          <a:endParaRPr lang="en-US"/>
        </a:p>
      </dgm:t>
    </dgm:pt>
    <dgm:pt modelId="{6B9C0BBE-357E-446D-86C2-F5DC8F08F819}">
      <dgm:prSet phldrT="[Text]" custT="1"/>
      <dgm:spPr/>
      <dgm:t>
        <a:bodyPr/>
        <a:lstStyle/>
        <a:p>
          <a:r>
            <a:rPr lang="en-US" sz="1400" dirty="0" smtClean="0"/>
            <a:t>Case study 1 and 2</a:t>
          </a:r>
          <a:endParaRPr lang="en-US" sz="1400" dirty="0"/>
        </a:p>
      </dgm:t>
    </dgm:pt>
    <dgm:pt modelId="{79A59F41-2A42-4CD5-AA43-4CBDD2D5BF7A}" type="parTrans" cxnId="{E0F9BD07-74CE-4DFC-AA6E-3A8A2F9D8BAB}">
      <dgm:prSet/>
      <dgm:spPr/>
      <dgm:t>
        <a:bodyPr/>
        <a:lstStyle/>
        <a:p>
          <a:endParaRPr lang="en-US"/>
        </a:p>
      </dgm:t>
    </dgm:pt>
    <dgm:pt modelId="{83169FFC-BA55-4A37-BE30-6CC0B0767AE4}" type="sibTrans" cxnId="{E0F9BD07-74CE-4DFC-AA6E-3A8A2F9D8BAB}">
      <dgm:prSet/>
      <dgm:spPr/>
      <dgm:t>
        <a:bodyPr/>
        <a:lstStyle/>
        <a:p>
          <a:endParaRPr lang="en-US"/>
        </a:p>
      </dgm:t>
    </dgm:pt>
    <dgm:pt modelId="{75E13CDD-467C-4D3E-AB5B-30C4FC3F60B9}">
      <dgm:prSet phldrT="[Text]" custT="1"/>
      <dgm:spPr/>
      <dgm:t>
        <a:bodyPr/>
        <a:lstStyle/>
        <a:p>
          <a:r>
            <a:rPr lang="en-US" sz="1400" dirty="0" smtClean="0"/>
            <a:t>Stakeholders</a:t>
          </a:r>
          <a:endParaRPr lang="en-US" sz="1400" dirty="0"/>
        </a:p>
      </dgm:t>
    </dgm:pt>
    <dgm:pt modelId="{75D130D9-CAAA-4AAB-B2AA-59099506E760}" type="parTrans" cxnId="{5C8B8D5A-B792-4F0C-8456-C3C702784343}">
      <dgm:prSet/>
      <dgm:spPr/>
      <dgm:t>
        <a:bodyPr/>
        <a:lstStyle/>
        <a:p>
          <a:endParaRPr lang="en-US"/>
        </a:p>
      </dgm:t>
    </dgm:pt>
    <dgm:pt modelId="{C2D50BBA-26A8-46D5-8626-9A834AAC1498}" type="sibTrans" cxnId="{5C8B8D5A-B792-4F0C-8456-C3C702784343}">
      <dgm:prSet/>
      <dgm:spPr/>
      <dgm:t>
        <a:bodyPr/>
        <a:lstStyle/>
        <a:p>
          <a:endParaRPr lang="en-US"/>
        </a:p>
      </dgm:t>
    </dgm:pt>
    <dgm:pt modelId="{A48991B5-F222-47FB-BD40-3FBDA437AA7B}">
      <dgm:prSet phldrT="[Text]" custT="1"/>
      <dgm:spPr/>
      <dgm:t>
        <a:bodyPr/>
        <a:lstStyle/>
        <a:p>
          <a:r>
            <a:rPr lang="en-US" sz="1400" dirty="0" smtClean="0"/>
            <a:t>Methods and techniques </a:t>
          </a:r>
          <a:endParaRPr lang="en-US" sz="1400" dirty="0"/>
        </a:p>
      </dgm:t>
    </dgm:pt>
    <dgm:pt modelId="{CC284448-CAB3-4848-BBD8-20491A71A19E}" type="parTrans" cxnId="{B84DC812-1BDE-4B38-9A73-40F205E8F0EC}">
      <dgm:prSet/>
      <dgm:spPr/>
      <dgm:t>
        <a:bodyPr/>
        <a:lstStyle/>
        <a:p>
          <a:endParaRPr lang="en-US"/>
        </a:p>
      </dgm:t>
    </dgm:pt>
    <dgm:pt modelId="{77A507A4-8797-4DF3-9829-098A95E58B3A}" type="sibTrans" cxnId="{B84DC812-1BDE-4B38-9A73-40F205E8F0EC}">
      <dgm:prSet/>
      <dgm:spPr/>
      <dgm:t>
        <a:bodyPr/>
        <a:lstStyle/>
        <a:p>
          <a:endParaRPr lang="en-US"/>
        </a:p>
      </dgm:t>
    </dgm:pt>
    <dgm:pt modelId="{1FE8A6DF-3D2B-4014-AC3F-50D9A3A6DCB1}">
      <dgm:prSet phldrT="[Text]" custT="1"/>
      <dgm:spPr/>
      <dgm:t>
        <a:bodyPr/>
        <a:lstStyle/>
        <a:p>
          <a:pPr algn="l"/>
          <a:endParaRPr lang="en-US" sz="1400" dirty="0"/>
        </a:p>
      </dgm:t>
    </dgm:pt>
    <dgm:pt modelId="{FF2A77AF-88D8-42AD-8050-801D7FE60D6A}" type="parTrans" cxnId="{2DA13F15-48C0-4FBE-9E22-F8BF9F7A44A9}">
      <dgm:prSet/>
      <dgm:spPr/>
      <dgm:t>
        <a:bodyPr/>
        <a:lstStyle/>
        <a:p>
          <a:endParaRPr lang="en-US"/>
        </a:p>
      </dgm:t>
    </dgm:pt>
    <dgm:pt modelId="{BBECF064-AAE5-4ADA-B29E-F0DAA53103EB}" type="sibTrans" cxnId="{2DA13F15-48C0-4FBE-9E22-F8BF9F7A44A9}">
      <dgm:prSet/>
      <dgm:spPr/>
      <dgm:t>
        <a:bodyPr/>
        <a:lstStyle/>
        <a:p>
          <a:endParaRPr lang="en-US"/>
        </a:p>
      </dgm:t>
    </dgm:pt>
    <dgm:pt modelId="{4CAB302E-4DC9-43B5-A9F0-1526F65A9F2C}">
      <dgm:prSet phldrT="[Text]" custT="1"/>
      <dgm:spPr/>
      <dgm:t>
        <a:bodyPr/>
        <a:lstStyle/>
        <a:p>
          <a:pPr algn="l"/>
          <a:r>
            <a:rPr lang="en-US" sz="1400" dirty="0" smtClean="0"/>
            <a:t> Categorization</a:t>
          </a:r>
          <a:endParaRPr lang="en-US" sz="1400" dirty="0"/>
        </a:p>
      </dgm:t>
    </dgm:pt>
    <dgm:pt modelId="{2427D40A-FAC9-4F93-926C-AAB328F4AB3F}" type="parTrans" cxnId="{1A6ACE0D-447E-4612-AEDE-B50B54DFD7B7}">
      <dgm:prSet/>
      <dgm:spPr/>
      <dgm:t>
        <a:bodyPr/>
        <a:lstStyle/>
        <a:p>
          <a:endParaRPr lang="en-US"/>
        </a:p>
      </dgm:t>
    </dgm:pt>
    <dgm:pt modelId="{2FAF8FFB-27B4-431D-8A03-696B596CC155}" type="sibTrans" cxnId="{1A6ACE0D-447E-4612-AEDE-B50B54DFD7B7}">
      <dgm:prSet/>
      <dgm:spPr/>
      <dgm:t>
        <a:bodyPr/>
        <a:lstStyle/>
        <a:p>
          <a:endParaRPr lang="en-US"/>
        </a:p>
      </dgm:t>
    </dgm:pt>
    <dgm:pt modelId="{22FFDF73-728C-42FF-9854-9F0CF9535EDD}">
      <dgm:prSet phldrT="[Text]" custT="1"/>
      <dgm:spPr/>
      <dgm:t>
        <a:bodyPr/>
        <a:lstStyle/>
        <a:p>
          <a:pPr algn="l"/>
          <a:r>
            <a:rPr lang="en-US" sz="1400" dirty="0" smtClean="0"/>
            <a:t> Prioritization</a:t>
          </a:r>
          <a:endParaRPr lang="en-US" sz="1400" dirty="0"/>
        </a:p>
      </dgm:t>
    </dgm:pt>
    <dgm:pt modelId="{9600CE73-58F7-42BB-A927-AED7A83A4C7F}" type="parTrans" cxnId="{AA21E2BC-34C2-4EF3-BB3C-A2EF100365E3}">
      <dgm:prSet/>
      <dgm:spPr/>
      <dgm:t>
        <a:bodyPr/>
        <a:lstStyle/>
        <a:p>
          <a:endParaRPr lang="en-US"/>
        </a:p>
      </dgm:t>
    </dgm:pt>
    <dgm:pt modelId="{18B5134F-598C-469A-B0C7-C294DEC85CDC}" type="sibTrans" cxnId="{AA21E2BC-34C2-4EF3-BB3C-A2EF100365E3}">
      <dgm:prSet/>
      <dgm:spPr/>
      <dgm:t>
        <a:bodyPr/>
        <a:lstStyle/>
        <a:p>
          <a:endParaRPr lang="en-US"/>
        </a:p>
      </dgm:t>
    </dgm:pt>
    <dgm:pt modelId="{C2011795-8D79-46D0-974E-08E066F1F139}">
      <dgm:prSet phldrT="[Text]" custT="1"/>
      <dgm:spPr/>
      <dgm:t>
        <a:bodyPr/>
        <a:lstStyle/>
        <a:p>
          <a:pPr algn="l"/>
          <a:endParaRPr lang="en-US" sz="1400" dirty="0"/>
        </a:p>
      </dgm:t>
    </dgm:pt>
    <dgm:pt modelId="{0988BAFF-D76D-41BD-B9A4-B3EE89364E30}" type="parTrans" cxnId="{192DE0F2-2B7D-4D9A-A595-F66B13D1938F}">
      <dgm:prSet/>
      <dgm:spPr/>
      <dgm:t>
        <a:bodyPr/>
        <a:lstStyle/>
        <a:p>
          <a:endParaRPr lang="en-US"/>
        </a:p>
      </dgm:t>
    </dgm:pt>
    <dgm:pt modelId="{D13E4B95-0557-483C-AF93-7B4BDD0D0D22}" type="sibTrans" cxnId="{192DE0F2-2B7D-4D9A-A595-F66B13D1938F}">
      <dgm:prSet/>
      <dgm:spPr/>
      <dgm:t>
        <a:bodyPr/>
        <a:lstStyle/>
        <a:p>
          <a:endParaRPr lang="en-US"/>
        </a:p>
      </dgm:t>
    </dgm:pt>
    <dgm:pt modelId="{CF7810AC-6CAE-4658-9A6C-D9F7B16DB866}">
      <dgm:prSet phldrT="[Text]" custT="1"/>
      <dgm:spPr/>
      <dgm:t>
        <a:bodyPr/>
        <a:lstStyle/>
        <a:p>
          <a:pPr algn="l"/>
          <a:r>
            <a:rPr lang="en-US" sz="1400" dirty="0" smtClean="0"/>
            <a:t>Tools and Methodologies for Requirements Analysis</a:t>
          </a:r>
          <a:endParaRPr lang="en-US" sz="1400" dirty="0"/>
        </a:p>
      </dgm:t>
    </dgm:pt>
    <dgm:pt modelId="{9C94D5DA-1CEB-4FFA-BE66-1726249B3457}" type="parTrans" cxnId="{243C6548-7F79-47FC-9CE4-EB39BDC0C5A2}">
      <dgm:prSet/>
      <dgm:spPr/>
      <dgm:t>
        <a:bodyPr/>
        <a:lstStyle/>
        <a:p>
          <a:endParaRPr lang="en-US"/>
        </a:p>
      </dgm:t>
    </dgm:pt>
    <dgm:pt modelId="{E9A49866-1973-46A0-8064-16C60B25CD24}" type="sibTrans" cxnId="{243C6548-7F79-47FC-9CE4-EB39BDC0C5A2}">
      <dgm:prSet/>
      <dgm:spPr/>
      <dgm:t>
        <a:bodyPr/>
        <a:lstStyle/>
        <a:p>
          <a:endParaRPr lang="en-US"/>
        </a:p>
      </dgm:t>
    </dgm:pt>
    <dgm:pt modelId="{BEEA9964-93E1-4260-A0DC-2EAD5B71A80B}">
      <dgm:prSet custT="1"/>
      <dgm:spPr/>
      <dgm:t>
        <a:bodyPr/>
        <a:lstStyle/>
        <a:p>
          <a:pPr algn="l"/>
          <a:endParaRPr lang="en-US" sz="1400" dirty="0"/>
        </a:p>
      </dgm:t>
    </dgm:pt>
    <dgm:pt modelId="{B7704C1C-6FFE-495D-90CB-9B91DE78418D}" type="parTrans" cxnId="{8B9B7958-CA96-4F3B-9369-5B044270E74C}">
      <dgm:prSet/>
      <dgm:spPr/>
      <dgm:t>
        <a:bodyPr/>
        <a:lstStyle/>
        <a:p>
          <a:endParaRPr lang="en-US"/>
        </a:p>
      </dgm:t>
    </dgm:pt>
    <dgm:pt modelId="{D51559AB-845F-4CE9-92DE-8C1A3FD8E218}" type="sibTrans" cxnId="{8B9B7958-CA96-4F3B-9369-5B044270E74C}">
      <dgm:prSet/>
      <dgm:spPr/>
      <dgm:t>
        <a:bodyPr/>
        <a:lstStyle/>
        <a:p>
          <a:endParaRPr lang="en-US"/>
        </a:p>
      </dgm:t>
    </dgm:pt>
    <dgm:pt modelId="{43CD9250-E011-4005-82D2-66804BE8F996}">
      <dgm:prSet phldrT="[Text]" custT="1"/>
      <dgm:spPr/>
      <dgm:t>
        <a:bodyPr/>
        <a:lstStyle/>
        <a:p>
          <a:r>
            <a:rPr lang="en-US" sz="1400" dirty="0" smtClean="0"/>
            <a:t>Role of WBS</a:t>
          </a:r>
          <a:endParaRPr lang="en-US" sz="1400" dirty="0"/>
        </a:p>
      </dgm:t>
    </dgm:pt>
    <dgm:pt modelId="{D1D96D1B-1252-470C-9299-48BD943350AB}" type="parTrans" cxnId="{EBE2ADB1-E642-4CF4-AC33-CFDC4A219407}">
      <dgm:prSet/>
      <dgm:spPr/>
      <dgm:t>
        <a:bodyPr/>
        <a:lstStyle/>
        <a:p>
          <a:endParaRPr lang="en-US"/>
        </a:p>
      </dgm:t>
    </dgm:pt>
    <dgm:pt modelId="{351B5EEF-FDA2-4CC0-8856-8F69DB39972D}" type="sibTrans" cxnId="{EBE2ADB1-E642-4CF4-AC33-CFDC4A219407}">
      <dgm:prSet/>
      <dgm:spPr/>
      <dgm:t>
        <a:bodyPr/>
        <a:lstStyle/>
        <a:p>
          <a:endParaRPr lang="en-US"/>
        </a:p>
      </dgm:t>
    </dgm:pt>
    <dgm:pt modelId="{1EC8E614-B15A-4A95-9FED-9048D8DAB81A}">
      <dgm:prSet phldrT="[Text]" custT="1"/>
      <dgm:spPr/>
      <dgm:t>
        <a:bodyPr/>
        <a:lstStyle/>
        <a:p>
          <a:r>
            <a:rPr lang="en-US" sz="1400" dirty="0" smtClean="0"/>
            <a:t>Best practice </a:t>
          </a:r>
          <a:endParaRPr lang="en-US" sz="1400" dirty="0"/>
        </a:p>
      </dgm:t>
    </dgm:pt>
    <dgm:pt modelId="{F8A67B3A-450C-4E49-9878-25B54B1E9A81}" type="parTrans" cxnId="{5848AB5D-B1C3-415C-9BE7-842429264EB7}">
      <dgm:prSet/>
      <dgm:spPr/>
      <dgm:t>
        <a:bodyPr/>
        <a:lstStyle/>
        <a:p>
          <a:endParaRPr lang="en-US"/>
        </a:p>
      </dgm:t>
    </dgm:pt>
    <dgm:pt modelId="{DA03F740-F5B8-4233-AF8C-A2354855CFC0}" type="sibTrans" cxnId="{5848AB5D-B1C3-415C-9BE7-842429264EB7}">
      <dgm:prSet/>
      <dgm:spPr/>
      <dgm:t>
        <a:bodyPr/>
        <a:lstStyle/>
        <a:p>
          <a:endParaRPr lang="en-US"/>
        </a:p>
      </dgm:t>
    </dgm:pt>
    <dgm:pt modelId="{F6742D25-B676-463E-A35C-2C1D1BB4BF2F}" type="pres">
      <dgm:prSet presAssocID="{F4A7F67B-B157-4909-91FA-A52C7ACB75C7}" presName="cycleMatrixDiagram" presStyleCnt="0">
        <dgm:presLayoutVars>
          <dgm:chMax val="1"/>
          <dgm:dir/>
          <dgm:animLvl val="lvl"/>
          <dgm:resizeHandles val="exact"/>
        </dgm:presLayoutVars>
      </dgm:prSet>
      <dgm:spPr/>
    </dgm:pt>
    <dgm:pt modelId="{9A7DD97F-D87C-47C0-84DF-46FA4E9D761C}" type="pres">
      <dgm:prSet presAssocID="{F4A7F67B-B157-4909-91FA-A52C7ACB75C7}" presName="children" presStyleCnt="0"/>
      <dgm:spPr/>
    </dgm:pt>
    <dgm:pt modelId="{47318177-6A7E-4AAF-8F80-28AA93C368D8}" type="pres">
      <dgm:prSet presAssocID="{F4A7F67B-B157-4909-91FA-A52C7ACB75C7}" presName="child1group" presStyleCnt="0"/>
      <dgm:spPr/>
    </dgm:pt>
    <dgm:pt modelId="{F0338C59-5320-46D6-8EFC-110795A3B07C}" type="pres">
      <dgm:prSet presAssocID="{F4A7F67B-B157-4909-91FA-A52C7ACB75C7}" presName="child1" presStyleLbl="bgAcc1" presStyleIdx="0" presStyleCnt="4" custScaleX="124670" custScaleY="114263" custLinFactNeighborX="-23561" custLinFactNeighborY="-1653"/>
      <dgm:spPr/>
      <dgm:t>
        <a:bodyPr/>
        <a:lstStyle/>
        <a:p>
          <a:endParaRPr lang="en-US"/>
        </a:p>
      </dgm:t>
    </dgm:pt>
    <dgm:pt modelId="{363A810A-D876-4E58-BF75-AB5B585A9906}" type="pres">
      <dgm:prSet presAssocID="{F4A7F67B-B157-4909-91FA-A52C7ACB75C7}" presName="child1Text" presStyleLbl="bgAcc1" presStyleIdx="0" presStyleCnt="4">
        <dgm:presLayoutVars>
          <dgm:bulletEnabled val="1"/>
        </dgm:presLayoutVars>
      </dgm:prSet>
      <dgm:spPr/>
      <dgm:t>
        <a:bodyPr/>
        <a:lstStyle/>
        <a:p>
          <a:endParaRPr lang="en-US"/>
        </a:p>
      </dgm:t>
    </dgm:pt>
    <dgm:pt modelId="{FA16ADD5-87A9-40D9-85DE-70009A9A7CA8}" type="pres">
      <dgm:prSet presAssocID="{F4A7F67B-B157-4909-91FA-A52C7ACB75C7}" presName="child2group" presStyleCnt="0"/>
      <dgm:spPr/>
    </dgm:pt>
    <dgm:pt modelId="{D93E6355-24B8-4A89-A5D9-3844396A6EE8}" type="pres">
      <dgm:prSet presAssocID="{F4A7F67B-B157-4909-91FA-A52C7ACB75C7}" presName="child2" presStyleLbl="bgAcc1" presStyleIdx="1" presStyleCnt="4" custScaleX="124659" custScaleY="114157" custLinFactNeighborX="26597" custLinFactNeighborY="838"/>
      <dgm:spPr/>
      <dgm:t>
        <a:bodyPr/>
        <a:lstStyle/>
        <a:p>
          <a:endParaRPr lang="en-US"/>
        </a:p>
      </dgm:t>
    </dgm:pt>
    <dgm:pt modelId="{09532174-D746-496F-B1F6-D7190664015B}" type="pres">
      <dgm:prSet presAssocID="{F4A7F67B-B157-4909-91FA-A52C7ACB75C7}" presName="child2Text" presStyleLbl="bgAcc1" presStyleIdx="1" presStyleCnt="4">
        <dgm:presLayoutVars>
          <dgm:bulletEnabled val="1"/>
        </dgm:presLayoutVars>
      </dgm:prSet>
      <dgm:spPr/>
      <dgm:t>
        <a:bodyPr/>
        <a:lstStyle/>
        <a:p>
          <a:endParaRPr lang="en-US"/>
        </a:p>
      </dgm:t>
    </dgm:pt>
    <dgm:pt modelId="{A4261D52-C1E1-4C72-B6D6-C317C8397CDD}" type="pres">
      <dgm:prSet presAssocID="{F4A7F67B-B157-4909-91FA-A52C7ACB75C7}" presName="child3group" presStyleCnt="0"/>
      <dgm:spPr/>
    </dgm:pt>
    <dgm:pt modelId="{53D72585-0C55-43BC-9167-6276B920F1DF}" type="pres">
      <dgm:prSet presAssocID="{F4A7F67B-B157-4909-91FA-A52C7ACB75C7}" presName="child3" presStyleLbl="bgAcc1" presStyleIdx="2" presStyleCnt="4" custScaleX="123378" custScaleY="113088" custLinFactNeighborX="21420" custLinFactNeighborY="2480"/>
      <dgm:spPr/>
      <dgm:t>
        <a:bodyPr/>
        <a:lstStyle/>
        <a:p>
          <a:endParaRPr lang="en-US"/>
        </a:p>
      </dgm:t>
    </dgm:pt>
    <dgm:pt modelId="{3A40F15D-F29E-451E-92CB-73F5B377FC76}" type="pres">
      <dgm:prSet presAssocID="{F4A7F67B-B157-4909-91FA-A52C7ACB75C7}" presName="child3Text" presStyleLbl="bgAcc1" presStyleIdx="2" presStyleCnt="4">
        <dgm:presLayoutVars>
          <dgm:bulletEnabled val="1"/>
        </dgm:presLayoutVars>
      </dgm:prSet>
      <dgm:spPr/>
      <dgm:t>
        <a:bodyPr/>
        <a:lstStyle/>
        <a:p>
          <a:endParaRPr lang="en-US"/>
        </a:p>
      </dgm:t>
    </dgm:pt>
    <dgm:pt modelId="{7DFCDF3F-6BB6-4F47-AB9A-5C8D9F1E8D79}" type="pres">
      <dgm:prSet presAssocID="{F4A7F67B-B157-4909-91FA-A52C7ACB75C7}" presName="child4group" presStyleCnt="0"/>
      <dgm:spPr/>
    </dgm:pt>
    <dgm:pt modelId="{1F6DC7C7-C0E3-44E7-9252-3B0EA0CCC1BD}" type="pres">
      <dgm:prSet presAssocID="{F4A7F67B-B157-4909-91FA-A52C7ACB75C7}" presName="child4" presStyleLbl="bgAcc1" presStyleIdx="3" presStyleCnt="4" custScaleX="123378" custScaleY="113099" custLinFactNeighborX="-18742"/>
      <dgm:spPr/>
    </dgm:pt>
    <dgm:pt modelId="{F19527CD-7D1D-4365-A0C8-543F49DB8B9D}" type="pres">
      <dgm:prSet presAssocID="{F4A7F67B-B157-4909-91FA-A52C7ACB75C7}" presName="child4Text" presStyleLbl="bgAcc1" presStyleIdx="3" presStyleCnt="4">
        <dgm:presLayoutVars>
          <dgm:bulletEnabled val="1"/>
        </dgm:presLayoutVars>
      </dgm:prSet>
      <dgm:spPr/>
    </dgm:pt>
    <dgm:pt modelId="{3311D57C-1B84-425B-BD6C-44F60BAFF748}" type="pres">
      <dgm:prSet presAssocID="{F4A7F67B-B157-4909-91FA-A52C7ACB75C7}" presName="childPlaceholder" presStyleCnt="0"/>
      <dgm:spPr/>
    </dgm:pt>
    <dgm:pt modelId="{57CBD93B-0590-42AF-8300-B47B0ECDDFB7}" type="pres">
      <dgm:prSet presAssocID="{F4A7F67B-B157-4909-91FA-A52C7ACB75C7}" presName="circle" presStyleCnt="0"/>
      <dgm:spPr/>
    </dgm:pt>
    <dgm:pt modelId="{C9855633-458E-45EF-A495-4A4C344B2ED0}" type="pres">
      <dgm:prSet presAssocID="{F4A7F67B-B157-4909-91FA-A52C7ACB75C7}" presName="quadrant1" presStyleLbl="node1" presStyleIdx="0" presStyleCnt="4">
        <dgm:presLayoutVars>
          <dgm:chMax val="1"/>
          <dgm:bulletEnabled val="1"/>
        </dgm:presLayoutVars>
      </dgm:prSet>
      <dgm:spPr/>
      <dgm:t>
        <a:bodyPr/>
        <a:lstStyle/>
        <a:p>
          <a:endParaRPr lang="en-US"/>
        </a:p>
      </dgm:t>
    </dgm:pt>
    <dgm:pt modelId="{FCB55513-AAF4-4C96-B9EA-2233798B5E75}" type="pres">
      <dgm:prSet presAssocID="{F4A7F67B-B157-4909-91FA-A52C7ACB75C7}" presName="quadrant2" presStyleLbl="node1" presStyleIdx="1" presStyleCnt="4">
        <dgm:presLayoutVars>
          <dgm:chMax val="1"/>
          <dgm:bulletEnabled val="1"/>
        </dgm:presLayoutVars>
      </dgm:prSet>
      <dgm:spPr/>
    </dgm:pt>
    <dgm:pt modelId="{12F7D49B-9312-4986-9885-8EDCEC130117}" type="pres">
      <dgm:prSet presAssocID="{F4A7F67B-B157-4909-91FA-A52C7ACB75C7}" presName="quadrant3" presStyleLbl="node1" presStyleIdx="2" presStyleCnt="4">
        <dgm:presLayoutVars>
          <dgm:chMax val="1"/>
          <dgm:bulletEnabled val="1"/>
        </dgm:presLayoutVars>
      </dgm:prSet>
      <dgm:spPr/>
    </dgm:pt>
    <dgm:pt modelId="{BEFBF9A3-A818-4D79-B7D0-743CEE7C7841}" type="pres">
      <dgm:prSet presAssocID="{F4A7F67B-B157-4909-91FA-A52C7ACB75C7}" presName="quadrant4" presStyleLbl="node1" presStyleIdx="3" presStyleCnt="4">
        <dgm:presLayoutVars>
          <dgm:chMax val="1"/>
          <dgm:bulletEnabled val="1"/>
        </dgm:presLayoutVars>
      </dgm:prSet>
      <dgm:spPr/>
    </dgm:pt>
    <dgm:pt modelId="{CF89D428-2BE8-4E6B-8F96-B861B2163D81}" type="pres">
      <dgm:prSet presAssocID="{F4A7F67B-B157-4909-91FA-A52C7ACB75C7}" presName="quadrantPlaceholder" presStyleCnt="0"/>
      <dgm:spPr/>
    </dgm:pt>
    <dgm:pt modelId="{3CCF7BC4-C871-4FD0-854F-8158C88020EA}" type="pres">
      <dgm:prSet presAssocID="{F4A7F67B-B157-4909-91FA-A52C7ACB75C7}" presName="center1" presStyleLbl="fgShp" presStyleIdx="0" presStyleCnt="2" custScaleX="98394" custScaleY="32330" custLinFactNeighborX="-2930" custLinFactNeighborY="-23092"/>
      <dgm:spPr>
        <a:prstGeom prst="rightArrow">
          <a:avLst/>
        </a:prstGeom>
        <a:blipFill rotWithShape="0">
          <a:blip xmlns:r="http://schemas.openxmlformats.org/officeDocument/2006/relationships" r:embed="rId1"/>
          <a:stretch>
            <a:fillRect/>
          </a:stretch>
        </a:blipFill>
      </dgm:spPr>
      <dgm:t>
        <a:bodyPr/>
        <a:lstStyle/>
        <a:p>
          <a:endParaRPr lang="en-US"/>
        </a:p>
      </dgm:t>
    </dgm:pt>
    <dgm:pt modelId="{49AF2264-26CA-488D-BF2E-EACFA06C6256}" type="pres">
      <dgm:prSet presAssocID="{F4A7F67B-B157-4909-91FA-A52C7ACB75C7}" presName="center2" presStyleLbl="fgShp" presStyleIdx="1" presStyleCnt="2" custAng="10800000" custScaleX="98394" custScaleY="32330" custLinFactNeighborX="-2930" custLinFactNeighborY="28866"/>
      <dgm:spPr>
        <a:prstGeom prst="leftArrow">
          <a:avLst/>
        </a:prstGeom>
      </dgm:spPr>
    </dgm:pt>
  </dgm:ptLst>
  <dgm:cxnLst>
    <dgm:cxn modelId="{F3E37A5D-AAB5-46D3-A103-1EC82A8F8D78}" srcId="{F4A7F67B-B157-4909-91FA-A52C7ACB75C7}" destId="{D83EDA33-C180-4EC5-B317-16E069925D89}" srcOrd="1" destOrd="0" parTransId="{015F4EFE-EA29-45DC-AE43-5AE0B1E31C3E}" sibTransId="{5CA2C3C3-FE82-4391-9A39-C929B78B9CB4}"/>
    <dgm:cxn modelId="{3CA76539-494B-4B38-9B0C-4D32904AA1A8}" type="presOf" srcId="{C2011795-8D79-46D0-974E-08E066F1F139}" destId="{D93E6355-24B8-4A89-A5D9-3844396A6EE8}" srcOrd="0" destOrd="5" presId="urn:microsoft.com/office/officeart/2005/8/layout/cycle4"/>
    <dgm:cxn modelId="{37C0BBB6-B3A7-4860-881A-357E686CA4BA}" type="presOf" srcId="{43CD9250-E011-4005-82D2-66804BE8F996}" destId="{3A40F15D-F29E-451E-92CB-73F5B377FC76}" srcOrd="1" destOrd="1" presId="urn:microsoft.com/office/officeart/2005/8/layout/cycle4"/>
    <dgm:cxn modelId="{EBE2ADB1-E642-4CF4-AC33-CFDC4A219407}" srcId="{86502F09-7CA9-4E32-909F-FDC5306F8EA3}" destId="{43CD9250-E011-4005-82D2-66804BE8F996}" srcOrd="1" destOrd="0" parTransId="{D1D96D1B-1252-470C-9299-48BD943350AB}" sibTransId="{351B5EEF-FDA2-4CC0-8856-8F69DB39972D}"/>
    <dgm:cxn modelId="{176E134F-AC57-4420-87C6-6CD9398729EC}" type="presOf" srcId="{AB1079F9-DCD0-4CD0-AAEE-96964700AF85}" destId="{53D72585-0C55-43BC-9167-6276B920F1DF}" srcOrd="0" destOrd="0" presId="urn:microsoft.com/office/officeart/2005/8/layout/cycle4"/>
    <dgm:cxn modelId="{38CC9536-9CC2-4526-9D16-38C669640F05}" type="presOf" srcId="{1FE8A6DF-3D2B-4014-AC3F-50D9A3A6DCB1}" destId="{D93E6355-24B8-4A89-A5D9-3844396A6EE8}" srcOrd="0" destOrd="6" presId="urn:microsoft.com/office/officeart/2005/8/layout/cycle4"/>
    <dgm:cxn modelId="{5848AB5D-B1C3-415C-9BE7-842429264EB7}" srcId="{B0F5B3C0-AEBB-4BD7-882F-64638E5EC6A8}" destId="{1EC8E614-B15A-4A95-9FED-9048D8DAB81A}" srcOrd="1" destOrd="0" parTransId="{F8A67B3A-450C-4E49-9878-25B54B1E9A81}" sibTransId="{DA03F740-F5B8-4233-AF8C-A2354855CFC0}"/>
    <dgm:cxn modelId="{1A6ACE0D-447E-4612-AEDE-B50B54DFD7B7}" srcId="{D83EDA33-C180-4EC5-B317-16E069925D89}" destId="{4CAB302E-4DC9-43B5-A9F0-1526F65A9F2C}" srcOrd="1" destOrd="0" parTransId="{2427D40A-FAC9-4F93-926C-AAB328F4AB3F}" sibTransId="{2FAF8FFB-27B4-431D-8A03-696B596CC155}"/>
    <dgm:cxn modelId="{13230883-8177-4018-8E6E-CC120CF3B253}" type="presOf" srcId="{43CD9250-E011-4005-82D2-66804BE8F996}" destId="{53D72585-0C55-43BC-9167-6276B920F1DF}" srcOrd="0" destOrd="1" presId="urn:microsoft.com/office/officeart/2005/8/layout/cycle4"/>
    <dgm:cxn modelId="{5359E70F-2D8A-4EEA-9B0A-33E2D25812D9}" srcId="{D83EDA33-C180-4EC5-B317-16E069925D89}" destId="{DABCBC57-19A5-43B8-8769-3CB9FCF05886}" srcOrd="0" destOrd="0" parTransId="{50D35A66-F17E-48CC-8F77-08791F7C9DAD}" sibTransId="{0BD15B8C-88C3-428A-AE58-C4A57BD3ECB6}"/>
    <dgm:cxn modelId="{0FF4F58D-F5A1-4AEB-A7EC-27E91DCEC78F}" srcId="{F4A7F67B-B157-4909-91FA-A52C7ACB75C7}" destId="{B0F5B3C0-AEBB-4BD7-882F-64638E5EC6A8}" srcOrd="3" destOrd="0" parTransId="{C2253C76-0AE3-4561-A0AD-64533E8A73F1}" sibTransId="{937A8537-27D0-45EA-AD2F-89DEB71A40FE}"/>
    <dgm:cxn modelId="{7E3A787A-651C-4F5A-9936-C55AA930E640}" type="presOf" srcId="{22FFDF73-728C-42FF-9854-9F0CF9535EDD}" destId="{D93E6355-24B8-4A89-A5D9-3844396A6EE8}" srcOrd="0" destOrd="2" presId="urn:microsoft.com/office/officeart/2005/8/layout/cycle4"/>
    <dgm:cxn modelId="{00E9006D-5638-4FF2-A803-4717D72D53A6}" type="presOf" srcId="{22FFDF73-728C-42FF-9854-9F0CF9535EDD}" destId="{09532174-D746-496F-B1F6-D7190664015B}" srcOrd="1" destOrd="2" presId="urn:microsoft.com/office/officeart/2005/8/layout/cycle4"/>
    <dgm:cxn modelId="{08305448-FBE3-43C4-9E42-20543DEDCF7A}" type="presOf" srcId="{CF7810AC-6CAE-4658-9A6C-D9F7B16DB866}" destId="{D93E6355-24B8-4A89-A5D9-3844396A6EE8}" srcOrd="0" destOrd="3" presId="urn:microsoft.com/office/officeart/2005/8/layout/cycle4"/>
    <dgm:cxn modelId="{E71BA166-5B9F-498F-A1FD-9E024E3CBA8C}" type="presOf" srcId="{DABCBC57-19A5-43B8-8769-3CB9FCF05886}" destId="{09532174-D746-496F-B1F6-D7190664015B}" srcOrd="1" destOrd="0" presId="urn:microsoft.com/office/officeart/2005/8/layout/cycle4"/>
    <dgm:cxn modelId="{243C6548-7F79-47FC-9CE4-EB39BDC0C5A2}" srcId="{D83EDA33-C180-4EC5-B317-16E069925D89}" destId="{CF7810AC-6CAE-4658-9A6C-D9F7B16DB866}" srcOrd="3" destOrd="0" parTransId="{9C94D5DA-1CEB-4FFA-BE66-1726249B3457}" sibTransId="{E9A49866-1973-46A0-8064-16C60B25CD24}"/>
    <dgm:cxn modelId="{AA7280BC-B204-41CE-9FEF-939D5235929A}" type="presOf" srcId="{BEEA9964-93E1-4260-A0DC-2EAD5B71A80B}" destId="{D93E6355-24B8-4A89-A5D9-3844396A6EE8}" srcOrd="0" destOrd="4" presId="urn:microsoft.com/office/officeart/2005/8/layout/cycle4"/>
    <dgm:cxn modelId="{4804BBFE-8E1F-4D98-98B7-EAF58D05AADD}" type="presOf" srcId="{3D885790-83B0-4EF8-AB57-E00F4AC8174F}" destId="{F0338C59-5320-46D6-8EFC-110795A3B07C}" srcOrd="0" destOrd="0" presId="urn:microsoft.com/office/officeart/2005/8/layout/cycle4"/>
    <dgm:cxn modelId="{192DE0F2-2B7D-4D9A-A595-F66B13D1938F}" srcId="{D83EDA33-C180-4EC5-B317-16E069925D89}" destId="{C2011795-8D79-46D0-974E-08E066F1F139}" srcOrd="5" destOrd="0" parTransId="{0988BAFF-D76D-41BD-B9A4-B3EE89364E30}" sibTransId="{D13E4B95-0557-483C-AF93-7B4BDD0D0D22}"/>
    <dgm:cxn modelId="{522B2441-D386-418A-885A-79896818C7FB}" type="presOf" srcId="{75E13CDD-467C-4D3E-AB5B-30C4FC3F60B9}" destId="{F0338C59-5320-46D6-8EFC-110795A3B07C}" srcOrd="0" destOrd="1" presId="urn:microsoft.com/office/officeart/2005/8/layout/cycle4"/>
    <dgm:cxn modelId="{88874C6B-6947-408C-9503-1247B424C06C}" type="presOf" srcId="{F4A7F67B-B157-4909-91FA-A52C7ACB75C7}" destId="{F6742D25-B676-463E-A35C-2C1D1BB4BF2F}" srcOrd="0" destOrd="0" presId="urn:microsoft.com/office/officeart/2005/8/layout/cycle4"/>
    <dgm:cxn modelId="{E0F9BD07-74CE-4DFC-AA6E-3A8A2F9D8BAB}" srcId="{B0F5B3C0-AEBB-4BD7-882F-64638E5EC6A8}" destId="{6B9C0BBE-357E-446D-86C2-F5DC8F08F819}" srcOrd="0" destOrd="0" parTransId="{79A59F41-2A42-4CD5-AA43-4CBDD2D5BF7A}" sibTransId="{83169FFC-BA55-4A37-BE30-6CC0B0767AE4}"/>
    <dgm:cxn modelId="{CBC6B470-FFC7-4F08-A2A7-D02C44355B2D}" srcId="{F4A7F67B-B157-4909-91FA-A52C7ACB75C7}" destId="{BAEA084C-0602-400B-B2EB-75A4CBF18D62}" srcOrd="0" destOrd="0" parTransId="{BB64B727-F9C3-482A-85D8-FE1335102366}" sibTransId="{31C25A7B-5288-4DD9-AD32-D7EAD2D468B0}"/>
    <dgm:cxn modelId="{AA21E2BC-34C2-4EF3-BB3C-A2EF100365E3}" srcId="{D83EDA33-C180-4EC5-B317-16E069925D89}" destId="{22FFDF73-728C-42FF-9854-9F0CF9535EDD}" srcOrd="2" destOrd="0" parTransId="{9600CE73-58F7-42BB-A927-AED7A83A4C7F}" sibTransId="{18B5134F-598C-469A-B0C7-C294DEC85CDC}"/>
    <dgm:cxn modelId="{65DC7789-0CA8-4EDA-95C5-9F13778D8983}" type="presOf" srcId="{75E13CDD-467C-4D3E-AB5B-30C4FC3F60B9}" destId="{363A810A-D876-4E58-BF75-AB5B585A9906}" srcOrd="1" destOrd="1" presId="urn:microsoft.com/office/officeart/2005/8/layout/cycle4"/>
    <dgm:cxn modelId="{71A6FAED-00EF-475F-B264-6EAC3B7E8197}" type="presOf" srcId="{1FE8A6DF-3D2B-4014-AC3F-50D9A3A6DCB1}" destId="{09532174-D746-496F-B1F6-D7190664015B}" srcOrd="1" destOrd="6" presId="urn:microsoft.com/office/officeart/2005/8/layout/cycle4"/>
    <dgm:cxn modelId="{9E2B7B97-81B7-4D34-A5A9-67374E8B7D11}" type="presOf" srcId="{B0F5B3C0-AEBB-4BD7-882F-64638E5EC6A8}" destId="{BEFBF9A3-A818-4D79-B7D0-743CEE7C7841}" srcOrd="0" destOrd="0" presId="urn:microsoft.com/office/officeart/2005/8/layout/cycle4"/>
    <dgm:cxn modelId="{5C8B8D5A-B792-4F0C-8456-C3C702784343}" srcId="{BAEA084C-0602-400B-B2EB-75A4CBF18D62}" destId="{75E13CDD-467C-4D3E-AB5B-30C4FC3F60B9}" srcOrd="1" destOrd="0" parTransId="{75D130D9-CAAA-4AAB-B2AA-59099506E760}" sibTransId="{C2D50BBA-26A8-46D5-8626-9A834AAC1498}"/>
    <dgm:cxn modelId="{CC7325F4-BAB8-4707-B793-BA5C9CA1CF9A}" type="presOf" srcId="{C2011795-8D79-46D0-974E-08E066F1F139}" destId="{09532174-D746-496F-B1F6-D7190664015B}" srcOrd="1" destOrd="5" presId="urn:microsoft.com/office/officeart/2005/8/layout/cycle4"/>
    <dgm:cxn modelId="{80B2767B-FF8B-4688-BB9A-BAC6D059A08E}" type="presOf" srcId="{86502F09-7CA9-4E32-909F-FDC5306F8EA3}" destId="{12F7D49B-9312-4986-9885-8EDCEC130117}" srcOrd="0" destOrd="0" presId="urn:microsoft.com/office/officeart/2005/8/layout/cycle4"/>
    <dgm:cxn modelId="{2DA13F15-48C0-4FBE-9E22-F8BF9F7A44A9}" srcId="{D83EDA33-C180-4EC5-B317-16E069925D89}" destId="{1FE8A6DF-3D2B-4014-AC3F-50D9A3A6DCB1}" srcOrd="6" destOrd="0" parTransId="{FF2A77AF-88D8-42AD-8050-801D7FE60D6A}" sibTransId="{BBECF064-AAE5-4ADA-B29E-F0DAA53103EB}"/>
    <dgm:cxn modelId="{EC796D04-F237-46A0-B6B3-F29D5E39789D}" type="presOf" srcId="{D83EDA33-C180-4EC5-B317-16E069925D89}" destId="{FCB55513-AAF4-4C96-B9EA-2233798B5E75}" srcOrd="0" destOrd="0" presId="urn:microsoft.com/office/officeart/2005/8/layout/cycle4"/>
    <dgm:cxn modelId="{9D0FE20E-36E4-4C1A-839E-4D34DDF6A781}" type="presOf" srcId="{DABCBC57-19A5-43B8-8769-3CB9FCF05886}" destId="{D93E6355-24B8-4A89-A5D9-3844396A6EE8}" srcOrd="0" destOrd="0" presId="urn:microsoft.com/office/officeart/2005/8/layout/cycle4"/>
    <dgm:cxn modelId="{9E9A15B2-C6E2-40AA-856A-48D3D7C1B2FF}" srcId="{86502F09-7CA9-4E32-909F-FDC5306F8EA3}" destId="{AB1079F9-DCD0-4CD0-AAEE-96964700AF85}" srcOrd="0" destOrd="0" parTransId="{0C8E2C47-92C5-4B01-A88C-EE368F6E3F71}" sibTransId="{BF421E0E-9E8D-4F82-9D45-5F33F85ECF13}"/>
    <dgm:cxn modelId="{F64FC55A-CB68-4A81-98FA-B6313DA56CFB}" type="presOf" srcId="{4CAB302E-4DC9-43B5-A9F0-1526F65A9F2C}" destId="{D93E6355-24B8-4A89-A5D9-3844396A6EE8}" srcOrd="0" destOrd="1" presId="urn:microsoft.com/office/officeart/2005/8/layout/cycle4"/>
    <dgm:cxn modelId="{CA0911AE-1E15-4161-B36B-D3866F7F5648}" type="presOf" srcId="{4CAB302E-4DC9-43B5-A9F0-1526F65A9F2C}" destId="{09532174-D746-496F-B1F6-D7190664015B}" srcOrd="1" destOrd="1" presId="urn:microsoft.com/office/officeart/2005/8/layout/cycle4"/>
    <dgm:cxn modelId="{85A640F2-ADEC-40D6-876D-6936CFCF0DBA}" type="presOf" srcId="{1EC8E614-B15A-4A95-9FED-9048D8DAB81A}" destId="{F19527CD-7D1D-4365-A0C8-543F49DB8B9D}" srcOrd="1" destOrd="1" presId="urn:microsoft.com/office/officeart/2005/8/layout/cycle4"/>
    <dgm:cxn modelId="{B84DC812-1BDE-4B38-9A73-40F205E8F0EC}" srcId="{BAEA084C-0602-400B-B2EB-75A4CBF18D62}" destId="{A48991B5-F222-47FB-BD40-3FBDA437AA7B}" srcOrd="2" destOrd="0" parTransId="{CC284448-CAB3-4848-BBD8-20491A71A19E}" sibTransId="{77A507A4-8797-4DF3-9829-098A95E58B3A}"/>
    <dgm:cxn modelId="{BCE87194-AECE-4DAD-90F5-E2048F8A639A}" type="presOf" srcId="{1EC8E614-B15A-4A95-9FED-9048D8DAB81A}" destId="{1F6DC7C7-C0E3-44E7-9252-3B0EA0CCC1BD}" srcOrd="0" destOrd="1" presId="urn:microsoft.com/office/officeart/2005/8/layout/cycle4"/>
    <dgm:cxn modelId="{8B9B7958-CA96-4F3B-9369-5B044270E74C}" srcId="{D83EDA33-C180-4EC5-B317-16E069925D89}" destId="{BEEA9964-93E1-4260-A0DC-2EAD5B71A80B}" srcOrd="4" destOrd="0" parTransId="{B7704C1C-6FFE-495D-90CB-9B91DE78418D}" sibTransId="{D51559AB-845F-4CE9-92DE-8C1A3FD8E218}"/>
    <dgm:cxn modelId="{F53DB741-CC43-4AB3-9683-083EEAB934AE}" type="presOf" srcId="{A48991B5-F222-47FB-BD40-3FBDA437AA7B}" destId="{F0338C59-5320-46D6-8EFC-110795A3B07C}" srcOrd="0" destOrd="2" presId="urn:microsoft.com/office/officeart/2005/8/layout/cycle4"/>
    <dgm:cxn modelId="{EF29E691-CB15-404B-81EC-2743D7AF0E85}" type="presOf" srcId="{6B9C0BBE-357E-446D-86C2-F5DC8F08F819}" destId="{F19527CD-7D1D-4365-A0C8-543F49DB8B9D}" srcOrd="1" destOrd="0" presId="urn:microsoft.com/office/officeart/2005/8/layout/cycle4"/>
    <dgm:cxn modelId="{1B795391-6F62-400F-A584-CFCBB73FDCAC}" type="presOf" srcId="{AB1079F9-DCD0-4CD0-AAEE-96964700AF85}" destId="{3A40F15D-F29E-451E-92CB-73F5B377FC76}" srcOrd="1" destOrd="0" presId="urn:microsoft.com/office/officeart/2005/8/layout/cycle4"/>
    <dgm:cxn modelId="{EE09CBCE-29C6-45E4-93DD-B3F51F7992F3}" type="presOf" srcId="{A48991B5-F222-47FB-BD40-3FBDA437AA7B}" destId="{363A810A-D876-4E58-BF75-AB5B585A9906}" srcOrd="1" destOrd="2" presId="urn:microsoft.com/office/officeart/2005/8/layout/cycle4"/>
    <dgm:cxn modelId="{712AABC7-FDF7-46B3-A046-62968503192A}" type="presOf" srcId="{BEEA9964-93E1-4260-A0DC-2EAD5B71A80B}" destId="{09532174-D746-496F-B1F6-D7190664015B}" srcOrd="1" destOrd="4" presId="urn:microsoft.com/office/officeart/2005/8/layout/cycle4"/>
    <dgm:cxn modelId="{E25520DD-1F14-4FA1-AB48-FA49FD243421}" srcId="{BAEA084C-0602-400B-B2EB-75A4CBF18D62}" destId="{3D885790-83B0-4EF8-AB57-E00F4AC8174F}" srcOrd="0" destOrd="0" parTransId="{FD51BD97-96EB-4B91-851F-86B74B4C72A1}" sibTransId="{16341C52-C969-4599-831B-6FB671743BD7}"/>
    <dgm:cxn modelId="{A1E71BC2-8E6D-4C52-AD3C-94E3D1D0ED4A}" srcId="{F4A7F67B-B157-4909-91FA-A52C7ACB75C7}" destId="{86502F09-7CA9-4E32-909F-FDC5306F8EA3}" srcOrd="2" destOrd="0" parTransId="{CB687265-C3AA-4F2A-949B-7EC33BFB74F8}" sibTransId="{1A7DC3A1-0357-4349-B41E-A30EC5EDD9B0}"/>
    <dgm:cxn modelId="{84272075-F631-463E-894E-51C82FC614FE}" type="presOf" srcId="{3D885790-83B0-4EF8-AB57-E00F4AC8174F}" destId="{363A810A-D876-4E58-BF75-AB5B585A9906}" srcOrd="1" destOrd="0" presId="urn:microsoft.com/office/officeart/2005/8/layout/cycle4"/>
    <dgm:cxn modelId="{7739E2A6-D160-4B19-BB61-1F2AFAB6D226}" type="presOf" srcId="{6B9C0BBE-357E-446D-86C2-F5DC8F08F819}" destId="{1F6DC7C7-C0E3-44E7-9252-3B0EA0CCC1BD}" srcOrd="0" destOrd="0" presId="urn:microsoft.com/office/officeart/2005/8/layout/cycle4"/>
    <dgm:cxn modelId="{FBF076BC-D870-4DF2-88E5-CF8FA29C7E2E}" type="presOf" srcId="{CF7810AC-6CAE-4658-9A6C-D9F7B16DB866}" destId="{09532174-D746-496F-B1F6-D7190664015B}" srcOrd="1" destOrd="3" presId="urn:microsoft.com/office/officeart/2005/8/layout/cycle4"/>
    <dgm:cxn modelId="{D0640B3A-67C3-4BCC-940F-D87A0DCDBBF9}" type="presOf" srcId="{BAEA084C-0602-400B-B2EB-75A4CBF18D62}" destId="{C9855633-458E-45EF-A495-4A4C344B2ED0}" srcOrd="0" destOrd="0" presId="urn:microsoft.com/office/officeart/2005/8/layout/cycle4"/>
    <dgm:cxn modelId="{E2CC1C36-EB72-4A20-AAA3-085314DD3501}" type="presParOf" srcId="{F6742D25-B676-463E-A35C-2C1D1BB4BF2F}" destId="{9A7DD97F-D87C-47C0-84DF-46FA4E9D761C}" srcOrd="0" destOrd="0" presId="urn:microsoft.com/office/officeart/2005/8/layout/cycle4"/>
    <dgm:cxn modelId="{98E155C5-8E6A-4CF9-97E9-B35A74E6A3ED}" type="presParOf" srcId="{9A7DD97F-D87C-47C0-84DF-46FA4E9D761C}" destId="{47318177-6A7E-4AAF-8F80-28AA93C368D8}" srcOrd="0" destOrd="0" presId="urn:microsoft.com/office/officeart/2005/8/layout/cycle4"/>
    <dgm:cxn modelId="{BE61FDA1-A83A-479B-BB3B-56D140D1E544}" type="presParOf" srcId="{47318177-6A7E-4AAF-8F80-28AA93C368D8}" destId="{F0338C59-5320-46D6-8EFC-110795A3B07C}" srcOrd="0" destOrd="0" presId="urn:microsoft.com/office/officeart/2005/8/layout/cycle4"/>
    <dgm:cxn modelId="{ED608AC8-0E20-45E2-9F96-C7D5AD6E544D}" type="presParOf" srcId="{47318177-6A7E-4AAF-8F80-28AA93C368D8}" destId="{363A810A-D876-4E58-BF75-AB5B585A9906}" srcOrd="1" destOrd="0" presId="urn:microsoft.com/office/officeart/2005/8/layout/cycle4"/>
    <dgm:cxn modelId="{FC43D694-632D-44F4-9366-4BDE617557B5}" type="presParOf" srcId="{9A7DD97F-D87C-47C0-84DF-46FA4E9D761C}" destId="{FA16ADD5-87A9-40D9-85DE-70009A9A7CA8}" srcOrd="1" destOrd="0" presId="urn:microsoft.com/office/officeart/2005/8/layout/cycle4"/>
    <dgm:cxn modelId="{E0EAC957-0F78-4494-81E9-FB860541783F}" type="presParOf" srcId="{FA16ADD5-87A9-40D9-85DE-70009A9A7CA8}" destId="{D93E6355-24B8-4A89-A5D9-3844396A6EE8}" srcOrd="0" destOrd="0" presId="urn:microsoft.com/office/officeart/2005/8/layout/cycle4"/>
    <dgm:cxn modelId="{F30133B2-180E-47A8-AC79-F77F4D3C8BCB}" type="presParOf" srcId="{FA16ADD5-87A9-40D9-85DE-70009A9A7CA8}" destId="{09532174-D746-496F-B1F6-D7190664015B}" srcOrd="1" destOrd="0" presId="urn:microsoft.com/office/officeart/2005/8/layout/cycle4"/>
    <dgm:cxn modelId="{9905B32E-74EF-443F-9DA7-E7541E6B2198}" type="presParOf" srcId="{9A7DD97F-D87C-47C0-84DF-46FA4E9D761C}" destId="{A4261D52-C1E1-4C72-B6D6-C317C8397CDD}" srcOrd="2" destOrd="0" presId="urn:microsoft.com/office/officeart/2005/8/layout/cycle4"/>
    <dgm:cxn modelId="{4A3F8579-E589-44E3-88DD-E62B46C08943}" type="presParOf" srcId="{A4261D52-C1E1-4C72-B6D6-C317C8397CDD}" destId="{53D72585-0C55-43BC-9167-6276B920F1DF}" srcOrd="0" destOrd="0" presId="urn:microsoft.com/office/officeart/2005/8/layout/cycle4"/>
    <dgm:cxn modelId="{55FE49E2-B178-483C-9C9A-521962237B14}" type="presParOf" srcId="{A4261D52-C1E1-4C72-B6D6-C317C8397CDD}" destId="{3A40F15D-F29E-451E-92CB-73F5B377FC76}" srcOrd="1" destOrd="0" presId="urn:microsoft.com/office/officeart/2005/8/layout/cycle4"/>
    <dgm:cxn modelId="{3423D39D-47B3-4FA1-9416-E5FDD49202C2}" type="presParOf" srcId="{9A7DD97F-D87C-47C0-84DF-46FA4E9D761C}" destId="{7DFCDF3F-6BB6-4F47-AB9A-5C8D9F1E8D79}" srcOrd="3" destOrd="0" presId="urn:microsoft.com/office/officeart/2005/8/layout/cycle4"/>
    <dgm:cxn modelId="{3BF13B91-5DEC-4AB8-82FD-6D151885CB4E}" type="presParOf" srcId="{7DFCDF3F-6BB6-4F47-AB9A-5C8D9F1E8D79}" destId="{1F6DC7C7-C0E3-44E7-9252-3B0EA0CCC1BD}" srcOrd="0" destOrd="0" presId="urn:microsoft.com/office/officeart/2005/8/layout/cycle4"/>
    <dgm:cxn modelId="{2FAC868F-4208-4BB3-94A4-35F2EEEDAA69}" type="presParOf" srcId="{7DFCDF3F-6BB6-4F47-AB9A-5C8D9F1E8D79}" destId="{F19527CD-7D1D-4365-A0C8-543F49DB8B9D}" srcOrd="1" destOrd="0" presId="urn:microsoft.com/office/officeart/2005/8/layout/cycle4"/>
    <dgm:cxn modelId="{73592713-028E-4831-8B6F-EA2CE470E7BF}" type="presParOf" srcId="{9A7DD97F-D87C-47C0-84DF-46FA4E9D761C}" destId="{3311D57C-1B84-425B-BD6C-44F60BAFF748}" srcOrd="4" destOrd="0" presId="urn:microsoft.com/office/officeart/2005/8/layout/cycle4"/>
    <dgm:cxn modelId="{080728F5-5624-4A57-9B56-29EC87B014CC}" type="presParOf" srcId="{F6742D25-B676-463E-A35C-2C1D1BB4BF2F}" destId="{57CBD93B-0590-42AF-8300-B47B0ECDDFB7}" srcOrd="1" destOrd="0" presId="urn:microsoft.com/office/officeart/2005/8/layout/cycle4"/>
    <dgm:cxn modelId="{9934DF44-A7E2-4159-9653-15C2F6B2E06A}" type="presParOf" srcId="{57CBD93B-0590-42AF-8300-B47B0ECDDFB7}" destId="{C9855633-458E-45EF-A495-4A4C344B2ED0}" srcOrd="0" destOrd="0" presId="urn:microsoft.com/office/officeart/2005/8/layout/cycle4"/>
    <dgm:cxn modelId="{188FF16F-A806-40ED-A363-4E9A6E86F1F3}" type="presParOf" srcId="{57CBD93B-0590-42AF-8300-B47B0ECDDFB7}" destId="{FCB55513-AAF4-4C96-B9EA-2233798B5E75}" srcOrd="1" destOrd="0" presId="urn:microsoft.com/office/officeart/2005/8/layout/cycle4"/>
    <dgm:cxn modelId="{6238C417-F4DD-4E68-B675-BD15363E7896}" type="presParOf" srcId="{57CBD93B-0590-42AF-8300-B47B0ECDDFB7}" destId="{12F7D49B-9312-4986-9885-8EDCEC130117}" srcOrd="2" destOrd="0" presId="urn:microsoft.com/office/officeart/2005/8/layout/cycle4"/>
    <dgm:cxn modelId="{769A821E-AA87-4108-ABA4-8BDE65DF33D8}" type="presParOf" srcId="{57CBD93B-0590-42AF-8300-B47B0ECDDFB7}" destId="{BEFBF9A3-A818-4D79-B7D0-743CEE7C7841}" srcOrd="3" destOrd="0" presId="urn:microsoft.com/office/officeart/2005/8/layout/cycle4"/>
    <dgm:cxn modelId="{EFDE0A4C-9E57-4D5A-8C49-516A1962AB20}" type="presParOf" srcId="{57CBD93B-0590-42AF-8300-B47B0ECDDFB7}" destId="{CF89D428-2BE8-4E6B-8F96-B861B2163D81}" srcOrd="4" destOrd="0" presId="urn:microsoft.com/office/officeart/2005/8/layout/cycle4"/>
    <dgm:cxn modelId="{A6B6585C-C761-41E0-A7C2-D2ED2B21563F}" type="presParOf" srcId="{F6742D25-B676-463E-A35C-2C1D1BB4BF2F}" destId="{3CCF7BC4-C871-4FD0-854F-8158C88020EA}" srcOrd="2" destOrd="0" presId="urn:microsoft.com/office/officeart/2005/8/layout/cycle4"/>
    <dgm:cxn modelId="{3AFBEE67-E6C2-47F7-99ED-9C7DAB282F1E}" type="presParOf" srcId="{F6742D25-B676-463E-A35C-2C1D1BB4BF2F}" destId="{49AF2264-26CA-488D-BF2E-EACFA06C6256}"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D72585-0C55-43BC-9167-6276B920F1DF}">
      <dsp:nvSpPr>
        <dsp:cNvPr id="0" name=""/>
        <dsp:cNvSpPr/>
      </dsp:nvSpPr>
      <dsp:spPr>
        <a:xfrm>
          <a:off x="6237588" y="3170778"/>
          <a:ext cx="2926083" cy="173735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Definition</a:t>
          </a:r>
          <a:endParaRPr lang="en-US" sz="1400" kern="1200" dirty="0"/>
        </a:p>
        <a:p>
          <a:pPr marL="114300" lvl="1" indent="-114300" algn="l" defTabSz="622300">
            <a:lnSpc>
              <a:spcPct val="90000"/>
            </a:lnSpc>
            <a:spcBef>
              <a:spcPct val="0"/>
            </a:spcBef>
            <a:spcAft>
              <a:spcPct val="15000"/>
            </a:spcAft>
            <a:buChar char="••"/>
          </a:pPr>
          <a:r>
            <a:rPr lang="en-US" sz="1400" kern="1200" dirty="0" smtClean="0"/>
            <a:t>Role of WBS</a:t>
          </a:r>
          <a:endParaRPr lang="en-US" sz="1400" kern="1200" dirty="0"/>
        </a:p>
      </dsp:txBody>
      <dsp:txXfrm>
        <a:off x="7153577" y="3643280"/>
        <a:ext cx="1971930" cy="1226687"/>
      </dsp:txXfrm>
    </dsp:sp>
    <dsp:sp modelId="{1F6DC7C7-C0E3-44E7-9252-3B0EA0CCC1BD}">
      <dsp:nvSpPr>
        <dsp:cNvPr id="0" name=""/>
        <dsp:cNvSpPr/>
      </dsp:nvSpPr>
      <dsp:spPr>
        <a:xfrm>
          <a:off x="1415571" y="3170693"/>
          <a:ext cx="2926083" cy="173752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Case study 1 and 2</a:t>
          </a:r>
          <a:endParaRPr lang="en-US" sz="1400" kern="1200" dirty="0"/>
        </a:p>
        <a:p>
          <a:pPr marL="114300" lvl="1" indent="-114300" algn="l" defTabSz="622300">
            <a:lnSpc>
              <a:spcPct val="90000"/>
            </a:lnSpc>
            <a:spcBef>
              <a:spcPct val="0"/>
            </a:spcBef>
            <a:spcAft>
              <a:spcPct val="15000"/>
            </a:spcAft>
            <a:buChar char="••"/>
          </a:pPr>
          <a:r>
            <a:rPr lang="en-US" sz="1400" kern="1200" dirty="0" smtClean="0"/>
            <a:t>Best practice </a:t>
          </a:r>
          <a:endParaRPr lang="en-US" sz="1400" kern="1200" dirty="0"/>
        </a:p>
      </dsp:txBody>
      <dsp:txXfrm>
        <a:off x="1453739" y="3643242"/>
        <a:ext cx="1971922" cy="1226806"/>
      </dsp:txXfrm>
    </dsp:sp>
    <dsp:sp modelId="{D93E6355-24B8-4A89-A5D9-3844396A6EE8}">
      <dsp:nvSpPr>
        <dsp:cNvPr id="0" name=""/>
        <dsp:cNvSpPr/>
      </dsp:nvSpPr>
      <dsp:spPr>
        <a:xfrm>
          <a:off x="6345178" y="-89166"/>
          <a:ext cx="2956463" cy="175377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Importance</a:t>
          </a:r>
          <a:endParaRPr lang="en-US" sz="1400" kern="1200" dirty="0"/>
        </a:p>
        <a:p>
          <a:pPr marL="114300" lvl="1" indent="-114300" algn="l" defTabSz="622300">
            <a:lnSpc>
              <a:spcPct val="90000"/>
            </a:lnSpc>
            <a:spcBef>
              <a:spcPct val="0"/>
            </a:spcBef>
            <a:spcAft>
              <a:spcPct val="15000"/>
            </a:spcAft>
            <a:buChar char="••"/>
          </a:pPr>
          <a:r>
            <a:rPr lang="en-US" sz="1400" kern="1200" dirty="0" smtClean="0"/>
            <a:t> Categorization</a:t>
          </a:r>
          <a:endParaRPr lang="en-US" sz="1400" kern="1200" dirty="0"/>
        </a:p>
        <a:p>
          <a:pPr marL="114300" lvl="1" indent="-114300" algn="l" defTabSz="622300">
            <a:lnSpc>
              <a:spcPct val="90000"/>
            </a:lnSpc>
            <a:spcBef>
              <a:spcPct val="0"/>
            </a:spcBef>
            <a:spcAft>
              <a:spcPct val="15000"/>
            </a:spcAft>
            <a:buChar char="••"/>
          </a:pPr>
          <a:r>
            <a:rPr lang="en-US" sz="1400" kern="1200" dirty="0" smtClean="0"/>
            <a:t> Prioritization</a:t>
          </a:r>
          <a:endParaRPr lang="en-US" sz="1400" kern="1200" dirty="0"/>
        </a:p>
        <a:p>
          <a:pPr marL="114300" lvl="1" indent="-114300" algn="l" defTabSz="622300">
            <a:lnSpc>
              <a:spcPct val="90000"/>
            </a:lnSpc>
            <a:spcBef>
              <a:spcPct val="0"/>
            </a:spcBef>
            <a:spcAft>
              <a:spcPct val="15000"/>
            </a:spcAft>
            <a:buChar char="••"/>
          </a:pPr>
          <a:r>
            <a:rPr lang="en-US" sz="1400" kern="1200" dirty="0" smtClean="0"/>
            <a:t>Tools and Methodologies for Requirements Analysis</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dsp:txBody>
      <dsp:txXfrm>
        <a:off x="7270642" y="-50641"/>
        <a:ext cx="1992474" cy="1238283"/>
      </dsp:txXfrm>
    </dsp:sp>
    <dsp:sp modelId="{F0338C59-5320-46D6-8EFC-110795A3B07C}">
      <dsp:nvSpPr>
        <dsp:cNvPr id="0" name=""/>
        <dsp:cNvSpPr/>
      </dsp:nvSpPr>
      <dsp:spPr>
        <a:xfrm>
          <a:off x="1285960" y="-102854"/>
          <a:ext cx="2956724" cy="1755405"/>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Definition and importance</a:t>
          </a:r>
          <a:endParaRPr lang="en-US" sz="1400" kern="1200" dirty="0"/>
        </a:p>
        <a:p>
          <a:pPr marL="114300" lvl="1" indent="-114300" algn="l" defTabSz="622300">
            <a:lnSpc>
              <a:spcPct val="90000"/>
            </a:lnSpc>
            <a:spcBef>
              <a:spcPct val="0"/>
            </a:spcBef>
            <a:spcAft>
              <a:spcPct val="15000"/>
            </a:spcAft>
            <a:buChar char="••"/>
          </a:pPr>
          <a:r>
            <a:rPr lang="en-US" sz="1400" kern="1200" dirty="0" smtClean="0"/>
            <a:t>Stakeholders</a:t>
          </a:r>
          <a:endParaRPr lang="en-US" sz="1400" kern="1200" dirty="0"/>
        </a:p>
        <a:p>
          <a:pPr marL="114300" lvl="1" indent="-114300" algn="l" defTabSz="622300">
            <a:lnSpc>
              <a:spcPct val="90000"/>
            </a:lnSpc>
            <a:spcBef>
              <a:spcPct val="0"/>
            </a:spcBef>
            <a:spcAft>
              <a:spcPct val="15000"/>
            </a:spcAft>
            <a:buChar char="••"/>
          </a:pPr>
          <a:r>
            <a:rPr lang="en-US" sz="1400" kern="1200" dirty="0" smtClean="0"/>
            <a:t>Methods and techniques </a:t>
          </a:r>
          <a:endParaRPr lang="en-US" sz="1400" kern="1200" dirty="0"/>
        </a:p>
      </dsp:txBody>
      <dsp:txXfrm>
        <a:off x="1324521" y="-64293"/>
        <a:ext cx="1992585" cy="1239432"/>
      </dsp:txXfrm>
    </dsp:sp>
    <dsp:sp modelId="{C9855633-458E-45EF-A495-4A4C344B2ED0}">
      <dsp:nvSpPr>
        <dsp:cNvPr id="0" name=""/>
        <dsp:cNvSpPr/>
      </dsp:nvSpPr>
      <dsp:spPr>
        <a:xfrm>
          <a:off x="3131004" y="275886"/>
          <a:ext cx="2078786" cy="2078786"/>
        </a:xfrm>
        <a:prstGeom prst="pieWedg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a:scene3d>
          <a:camera prst="orthographicFront"/>
          <a:lightRig rig="threePt" dir="t"/>
        </a:scene3d>
        <a:sp3d>
          <a:bevelT w="444500"/>
          <a:bevelB w="273050" h="336550"/>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Requirement gathering </a:t>
          </a:r>
          <a:endParaRPr lang="en-US" sz="1500" kern="1200" dirty="0"/>
        </a:p>
      </dsp:txBody>
      <dsp:txXfrm>
        <a:off x="3739866" y="884748"/>
        <a:ext cx="1469924" cy="1469924"/>
      </dsp:txXfrm>
    </dsp:sp>
    <dsp:sp modelId="{FCB55513-AAF4-4C96-B9EA-2233798B5E75}">
      <dsp:nvSpPr>
        <dsp:cNvPr id="0" name=""/>
        <dsp:cNvSpPr/>
      </dsp:nvSpPr>
      <dsp:spPr>
        <a:xfrm rot="5400000">
          <a:off x="5305808" y="275886"/>
          <a:ext cx="2078786" cy="2078786"/>
        </a:xfrm>
        <a:prstGeom prst="pieWedg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a:scene3d>
          <a:camera prst="orthographicFront"/>
          <a:lightRig rig="threePt" dir="t"/>
        </a:scene3d>
        <a:sp3d>
          <a:bevelT w="444500"/>
          <a:bevelB w="273050" h="336550"/>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Analysis</a:t>
          </a:r>
          <a:endParaRPr lang="en-US" sz="1500" kern="1200" dirty="0"/>
        </a:p>
      </dsp:txBody>
      <dsp:txXfrm rot="-5400000">
        <a:off x="5305808" y="884748"/>
        <a:ext cx="1469924" cy="1469924"/>
      </dsp:txXfrm>
    </dsp:sp>
    <dsp:sp modelId="{12F7D49B-9312-4986-9885-8EDCEC130117}">
      <dsp:nvSpPr>
        <dsp:cNvPr id="0" name=""/>
        <dsp:cNvSpPr/>
      </dsp:nvSpPr>
      <dsp:spPr>
        <a:xfrm rot="10800000">
          <a:off x="5305808" y="2450690"/>
          <a:ext cx="2078786" cy="2078786"/>
        </a:xfrm>
        <a:prstGeom prst="pieWedg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a:scene3d>
          <a:camera prst="orthographicFront"/>
          <a:lightRig rig="threePt" dir="t">
            <a:rot lat="0" lon="0" rev="0"/>
          </a:lightRig>
        </a:scene3d>
        <a:sp3d extrusionH="6350">
          <a:bevelT w="406400"/>
          <a:bevelB w="273050" h="336550"/>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WBS</a:t>
          </a:r>
          <a:endParaRPr lang="en-US" sz="1500" kern="1200" dirty="0"/>
        </a:p>
      </dsp:txBody>
      <dsp:txXfrm rot="10800000">
        <a:off x="5305808" y="2450690"/>
        <a:ext cx="1469924" cy="1469924"/>
      </dsp:txXfrm>
    </dsp:sp>
    <dsp:sp modelId="{BEFBF9A3-A818-4D79-B7D0-743CEE7C7841}">
      <dsp:nvSpPr>
        <dsp:cNvPr id="0" name=""/>
        <dsp:cNvSpPr/>
      </dsp:nvSpPr>
      <dsp:spPr>
        <a:xfrm rot="16200000">
          <a:off x="3131004" y="2450690"/>
          <a:ext cx="2078786" cy="2078786"/>
        </a:xfrm>
        <a:prstGeom prst="pieWedg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a:outerShdw blurRad="50800" dist="50800" dir="5400000" algn="ctr" rotWithShape="0">
            <a:schemeClr val="bg1"/>
          </a:outerShdw>
        </a:effectLst>
        <a:scene3d>
          <a:camera prst="orthographicFront"/>
          <a:lightRig rig="threePt" dir="t"/>
        </a:scene3d>
        <a:sp3d>
          <a:bevelT w="406400"/>
          <a:bevelB w="273050" h="336550"/>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kern="1200" dirty="0" smtClean="0"/>
            <a:t>Case study and benefit </a:t>
          </a:r>
          <a:endParaRPr lang="en-US" sz="1500" kern="1200" dirty="0"/>
        </a:p>
      </dsp:txBody>
      <dsp:txXfrm rot="5400000">
        <a:off x="3739866" y="2450690"/>
        <a:ext cx="1469924" cy="1469924"/>
      </dsp:txXfrm>
    </dsp:sp>
    <dsp:sp modelId="{3CCF7BC4-C871-4FD0-854F-8158C88020EA}">
      <dsp:nvSpPr>
        <dsp:cNvPr id="0" name=""/>
        <dsp:cNvSpPr/>
      </dsp:nvSpPr>
      <dsp:spPr>
        <a:xfrm>
          <a:off x="4883667" y="2037649"/>
          <a:ext cx="706206" cy="201776"/>
        </a:xfrm>
        <a:prstGeom prst="rightArrow">
          <a:avLst/>
        </a:prstGeom>
        <a:blipFill rotWithShape="0">
          <a:blip xmlns:r="http://schemas.openxmlformats.org/officeDocument/2006/relationships" r:embed="rId1"/>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AF2264-26CA-488D-BF2E-EACFA06C6256}">
      <dsp:nvSpPr>
        <dsp:cNvPr id="0" name=""/>
        <dsp:cNvSpPr/>
      </dsp:nvSpPr>
      <dsp:spPr>
        <a:xfrm>
          <a:off x="4883667" y="2601972"/>
          <a:ext cx="706206" cy="201776"/>
        </a:xfrm>
        <a:prstGeom prst="leftArrow">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494964-721E-4AAB-AEC7-90AE4D99FD12}"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B9BD2-BC97-4C28-BA3E-829AE2B52287}" type="slidenum">
              <a:rPr lang="en-US" smtClean="0"/>
              <a:t>‹#›</a:t>
            </a:fld>
            <a:endParaRPr lang="en-US"/>
          </a:p>
        </p:txBody>
      </p:sp>
    </p:spTree>
    <p:extLst>
      <p:ext uri="{BB962C8B-B14F-4D97-AF65-F5344CB8AC3E}">
        <p14:creationId xmlns:p14="http://schemas.microsoft.com/office/powerpoint/2010/main" val="1711012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3494964-721E-4AAB-AEC7-90AE4D99FD12}"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8B9BD2-BC97-4C28-BA3E-829AE2B52287}" type="slidenum">
              <a:rPr lang="en-US" smtClean="0"/>
              <a:t>‹#›</a:t>
            </a:fld>
            <a:endParaRPr lang="en-US"/>
          </a:p>
        </p:txBody>
      </p:sp>
    </p:spTree>
    <p:extLst>
      <p:ext uri="{BB962C8B-B14F-4D97-AF65-F5344CB8AC3E}">
        <p14:creationId xmlns:p14="http://schemas.microsoft.com/office/powerpoint/2010/main" val="4209319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3494964-721E-4AAB-AEC7-90AE4D99FD12}"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B9BD2-BC97-4C28-BA3E-829AE2B52287}" type="slidenum">
              <a:rPr lang="en-US" smtClean="0"/>
              <a:t>‹#›</a:t>
            </a:fld>
            <a:endParaRPr lang="en-US"/>
          </a:p>
        </p:txBody>
      </p:sp>
    </p:spTree>
    <p:extLst>
      <p:ext uri="{BB962C8B-B14F-4D97-AF65-F5344CB8AC3E}">
        <p14:creationId xmlns:p14="http://schemas.microsoft.com/office/powerpoint/2010/main" val="2947182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3494964-721E-4AAB-AEC7-90AE4D99FD12}"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B9BD2-BC97-4C28-BA3E-829AE2B5228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20742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494964-721E-4AAB-AEC7-90AE4D99FD12}"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B9BD2-BC97-4C28-BA3E-829AE2B52287}" type="slidenum">
              <a:rPr lang="en-US" smtClean="0"/>
              <a:t>‹#›</a:t>
            </a:fld>
            <a:endParaRPr lang="en-US"/>
          </a:p>
        </p:txBody>
      </p:sp>
    </p:spTree>
    <p:extLst>
      <p:ext uri="{BB962C8B-B14F-4D97-AF65-F5344CB8AC3E}">
        <p14:creationId xmlns:p14="http://schemas.microsoft.com/office/powerpoint/2010/main" val="1000595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494964-721E-4AAB-AEC7-90AE4D99FD12}" type="datetimeFigureOut">
              <a:rPr lang="en-US" smtClean="0"/>
              <a:t>9/22/2024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B9BD2-BC97-4C28-BA3E-829AE2B52287}" type="slidenum">
              <a:rPr lang="en-US" smtClean="0"/>
              <a:t>‹#›</a:t>
            </a:fld>
            <a:endParaRPr lang="en-US"/>
          </a:p>
        </p:txBody>
      </p:sp>
    </p:spTree>
    <p:extLst>
      <p:ext uri="{BB962C8B-B14F-4D97-AF65-F5344CB8AC3E}">
        <p14:creationId xmlns:p14="http://schemas.microsoft.com/office/powerpoint/2010/main" val="2964965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494964-721E-4AAB-AEC7-90AE4D99FD12}" type="datetimeFigureOut">
              <a:rPr lang="en-US" smtClean="0"/>
              <a:t>9/22/2024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B9BD2-BC97-4C28-BA3E-829AE2B52287}" type="slidenum">
              <a:rPr lang="en-US" smtClean="0"/>
              <a:t>‹#›</a:t>
            </a:fld>
            <a:endParaRPr lang="en-US"/>
          </a:p>
        </p:txBody>
      </p:sp>
    </p:spTree>
    <p:extLst>
      <p:ext uri="{BB962C8B-B14F-4D97-AF65-F5344CB8AC3E}">
        <p14:creationId xmlns:p14="http://schemas.microsoft.com/office/powerpoint/2010/main" val="4285791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494964-721E-4AAB-AEC7-90AE4D99FD12}"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B9BD2-BC97-4C28-BA3E-829AE2B52287}" type="slidenum">
              <a:rPr lang="en-US" smtClean="0"/>
              <a:t>‹#›</a:t>
            </a:fld>
            <a:endParaRPr lang="en-US"/>
          </a:p>
        </p:txBody>
      </p:sp>
    </p:spTree>
    <p:extLst>
      <p:ext uri="{BB962C8B-B14F-4D97-AF65-F5344CB8AC3E}">
        <p14:creationId xmlns:p14="http://schemas.microsoft.com/office/powerpoint/2010/main" val="601892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494964-721E-4AAB-AEC7-90AE4D99FD12}"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B9BD2-BC97-4C28-BA3E-829AE2B52287}" type="slidenum">
              <a:rPr lang="en-US" smtClean="0"/>
              <a:t>‹#›</a:t>
            </a:fld>
            <a:endParaRPr lang="en-US"/>
          </a:p>
        </p:txBody>
      </p:sp>
    </p:spTree>
    <p:extLst>
      <p:ext uri="{BB962C8B-B14F-4D97-AF65-F5344CB8AC3E}">
        <p14:creationId xmlns:p14="http://schemas.microsoft.com/office/powerpoint/2010/main" val="2759635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3494964-721E-4AAB-AEC7-90AE4D99FD12}"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B9BD2-BC97-4C28-BA3E-829AE2B52287}" type="slidenum">
              <a:rPr lang="en-US" smtClean="0"/>
              <a:t>‹#›</a:t>
            </a:fld>
            <a:endParaRPr lang="en-US"/>
          </a:p>
        </p:txBody>
      </p:sp>
    </p:spTree>
    <p:extLst>
      <p:ext uri="{BB962C8B-B14F-4D97-AF65-F5344CB8AC3E}">
        <p14:creationId xmlns:p14="http://schemas.microsoft.com/office/powerpoint/2010/main" val="3412051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494964-721E-4AAB-AEC7-90AE4D99FD12}"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B9BD2-BC97-4C28-BA3E-829AE2B52287}" type="slidenum">
              <a:rPr lang="en-US" smtClean="0"/>
              <a:t>‹#›</a:t>
            </a:fld>
            <a:endParaRPr lang="en-US"/>
          </a:p>
        </p:txBody>
      </p:sp>
    </p:spTree>
    <p:extLst>
      <p:ext uri="{BB962C8B-B14F-4D97-AF65-F5344CB8AC3E}">
        <p14:creationId xmlns:p14="http://schemas.microsoft.com/office/powerpoint/2010/main" val="2660031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494964-721E-4AAB-AEC7-90AE4D99FD12}"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8B9BD2-BC97-4C28-BA3E-829AE2B52287}" type="slidenum">
              <a:rPr lang="en-US" smtClean="0"/>
              <a:t>‹#›</a:t>
            </a:fld>
            <a:endParaRPr lang="en-US"/>
          </a:p>
        </p:txBody>
      </p:sp>
    </p:spTree>
    <p:extLst>
      <p:ext uri="{BB962C8B-B14F-4D97-AF65-F5344CB8AC3E}">
        <p14:creationId xmlns:p14="http://schemas.microsoft.com/office/powerpoint/2010/main" val="1211266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494964-721E-4AAB-AEC7-90AE4D99FD12}" type="datetimeFigureOut">
              <a:rPr lang="en-US" smtClean="0"/>
              <a:t>9/22/2024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8B9BD2-BC97-4C28-BA3E-829AE2B52287}" type="slidenum">
              <a:rPr lang="en-US" smtClean="0"/>
              <a:t>‹#›</a:t>
            </a:fld>
            <a:endParaRPr lang="en-US"/>
          </a:p>
        </p:txBody>
      </p:sp>
    </p:spTree>
    <p:extLst>
      <p:ext uri="{BB962C8B-B14F-4D97-AF65-F5344CB8AC3E}">
        <p14:creationId xmlns:p14="http://schemas.microsoft.com/office/powerpoint/2010/main" val="1031066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3494964-721E-4AAB-AEC7-90AE4D99FD12}" type="datetimeFigureOut">
              <a:rPr lang="en-US" smtClean="0"/>
              <a:t>9/22/2024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418B9BD2-BC97-4C28-BA3E-829AE2B52287}" type="slidenum">
              <a:rPr lang="en-US" smtClean="0"/>
              <a:t>‹#›</a:t>
            </a:fld>
            <a:endParaRPr lang="en-US"/>
          </a:p>
        </p:txBody>
      </p:sp>
    </p:spTree>
    <p:extLst>
      <p:ext uri="{BB962C8B-B14F-4D97-AF65-F5344CB8AC3E}">
        <p14:creationId xmlns:p14="http://schemas.microsoft.com/office/powerpoint/2010/main" val="1778896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3494964-721E-4AAB-AEC7-90AE4D99FD12}" type="datetimeFigureOut">
              <a:rPr lang="en-US" smtClean="0"/>
              <a:t>9/22/2024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418B9BD2-BC97-4C28-BA3E-829AE2B52287}" type="slidenum">
              <a:rPr lang="en-US" smtClean="0"/>
              <a:t>‹#›</a:t>
            </a:fld>
            <a:endParaRPr lang="en-US"/>
          </a:p>
        </p:txBody>
      </p:sp>
    </p:spTree>
    <p:extLst>
      <p:ext uri="{BB962C8B-B14F-4D97-AF65-F5344CB8AC3E}">
        <p14:creationId xmlns:p14="http://schemas.microsoft.com/office/powerpoint/2010/main" val="2632226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83494964-721E-4AAB-AEC7-90AE4D99FD12}" type="datetimeFigureOut">
              <a:rPr lang="en-US" smtClean="0"/>
              <a:t>9/22/2024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418B9BD2-BC97-4C28-BA3E-829AE2B52287}" type="slidenum">
              <a:rPr lang="en-US" smtClean="0"/>
              <a:t>‹#›</a:t>
            </a:fld>
            <a:endParaRPr lang="en-US"/>
          </a:p>
        </p:txBody>
      </p:sp>
    </p:spTree>
    <p:extLst>
      <p:ext uri="{BB962C8B-B14F-4D97-AF65-F5344CB8AC3E}">
        <p14:creationId xmlns:p14="http://schemas.microsoft.com/office/powerpoint/2010/main" val="3980135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3494964-721E-4AAB-AEC7-90AE4D99FD12}"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8B9BD2-BC97-4C28-BA3E-829AE2B52287}" type="slidenum">
              <a:rPr lang="en-US" smtClean="0"/>
              <a:t>‹#›</a:t>
            </a:fld>
            <a:endParaRPr lang="en-US"/>
          </a:p>
        </p:txBody>
      </p:sp>
    </p:spTree>
    <p:extLst>
      <p:ext uri="{BB962C8B-B14F-4D97-AF65-F5344CB8AC3E}">
        <p14:creationId xmlns:p14="http://schemas.microsoft.com/office/powerpoint/2010/main" val="1531000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3494964-721E-4AAB-AEC7-90AE4D99FD12}" type="datetimeFigureOut">
              <a:rPr lang="en-US" smtClean="0"/>
              <a:t>9/22/2024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18B9BD2-BC97-4C28-BA3E-829AE2B52287}" type="slidenum">
              <a:rPr lang="en-US" smtClean="0"/>
              <a:t>‹#›</a:t>
            </a:fld>
            <a:endParaRPr lang="en-US"/>
          </a:p>
        </p:txBody>
      </p:sp>
    </p:spTree>
    <p:extLst>
      <p:ext uri="{BB962C8B-B14F-4D97-AF65-F5344CB8AC3E}">
        <p14:creationId xmlns:p14="http://schemas.microsoft.com/office/powerpoint/2010/main" val="20120283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hbr.org/" TargetMode="External"/><Relationship Id="rId2" Type="http://schemas.openxmlformats.org/officeDocument/2006/relationships/hyperlink" Target="https://www.hbr.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mailto:suzzankhatri1101@gmail.com" TargetMode="External"/><Relationship Id="rId2" Type="http://schemas.openxmlformats.org/officeDocument/2006/relationships/hyperlink" Target="mailto:neupanenischal79@gmail.com" TargetMode="External"/><Relationship Id="rId1" Type="http://schemas.openxmlformats.org/officeDocument/2006/relationships/slideLayout" Target="../slideLayouts/slideLayout2.xml"/><Relationship Id="rId5" Type="http://schemas.openxmlformats.org/officeDocument/2006/relationships/hyperlink" Target="mailto:pandeysamrat779@gmail.com" TargetMode="External"/><Relationship Id="rId4" Type="http://schemas.openxmlformats.org/officeDocument/2006/relationships/hyperlink" Target="mailto:ankitroka2003@gmail.com"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14400"/>
            <a:ext cx="9144000" cy="3240505"/>
          </a:xfrm>
        </p:spPr>
        <p:txBody>
          <a:bodyPr>
            <a:normAutofit/>
          </a:bodyPr>
          <a:lstStyle/>
          <a:p>
            <a:r>
              <a:rPr lang="en-IN" sz="4000" dirty="0"/>
              <a:t>Requirements gathering, </a:t>
            </a:r>
            <a:r>
              <a:rPr lang="en-IN" sz="4000" dirty="0" smtClean="0"/>
              <a:t>Analysis </a:t>
            </a:r>
            <a:r>
              <a:rPr lang="en-IN" sz="4000" dirty="0"/>
              <a:t>and </a:t>
            </a:r>
            <a:r>
              <a:rPr lang="en-IN" sz="4000" dirty="0" smtClean="0"/>
              <a:t>WBS</a:t>
            </a:r>
            <a:r>
              <a:rPr lang="en-IN" sz="4000" b="1" dirty="0" smtClean="0"/>
              <a:t/>
            </a:r>
            <a:br>
              <a:rPr lang="en-IN" sz="4000" b="1" dirty="0" smtClean="0"/>
            </a:br>
            <a:r>
              <a:rPr lang="en-US" sz="4000" b="1" dirty="0" smtClean="0"/>
              <a:t>Disaster Response System</a:t>
            </a:r>
            <a:r>
              <a:rPr lang="en-IN" sz="4000" b="1" dirty="0" smtClean="0"/>
              <a:t/>
            </a:r>
            <a:br>
              <a:rPr lang="en-IN" sz="4000" b="1" dirty="0" smtClean="0"/>
            </a:br>
            <a:endParaRPr lang="en-US" sz="4000" dirty="0"/>
          </a:p>
        </p:txBody>
      </p:sp>
      <p:sp>
        <p:nvSpPr>
          <p:cNvPr id="3" name="Subtitle 2"/>
          <p:cNvSpPr>
            <a:spLocks noGrp="1"/>
          </p:cNvSpPr>
          <p:nvPr>
            <p:ph type="subTitle" idx="1"/>
          </p:nvPr>
        </p:nvSpPr>
        <p:spPr>
          <a:xfrm>
            <a:off x="8148918" y="4362449"/>
            <a:ext cx="3581400" cy="2333625"/>
          </a:xfrm>
        </p:spPr>
        <p:txBody>
          <a:bodyPr>
            <a:normAutofit lnSpcReduction="10000"/>
          </a:bodyPr>
          <a:lstStyle/>
          <a:p>
            <a:pPr algn="l"/>
            <a:r>
              <a:rPr lang="en-US" dirty="0" smtClean="0"/>
              <a:t>Group members </a:t>
            </a:r>
          </a:p>
          <a:p>
            <a:pPr algn="l"/>
            <a:r>
              <a:rPr lang="en-US" dirty="0" err="1" smtClean="0"/>
              <a:t>Nischal</a:t>
            </a:r>
            <a:r>
              <a:rPr lang="en-US" dirty="0" smtClean="0"/>
              <a:t> </a:t>
            </a:r>
            <a:r>
              <a:rPr lang="en-US" dirty="0" err="1" smtClean="0"/>
              <a:t>Neupane</a:t>
            </a:r>
            <a:r>
              <a:rPr lang="en-US" dirty="0" smtClean="0"/>
              <a:t>(4548125)</a:t>
            </a:r>
          </a:p>
          <a:p>
            <a:pPr algn="l"/>
            <a:r>
              <a:rPr lang="en-US" dirty="0" err="1" smtClean="0"/>
              <a:t>Sujan</a:t>
            </a:r>
            <a:r>
              <a:rPr lang="en-US" dirty="0" smtClean="0"/>
              <a:t> Khatri(4548147)</a:t>
            </a:r>
          </a:p>
          <a:p>
            <a:r>
              <a:rPr lang="en-US" dirty="0" smtClean="0"/>
              <a:t>Ankit Roka(4530263)</a:t>
            </a:r>
          </a:p>
          <a:p>
            <a:r>
              <a:rPr lang="en-US" dirty="0" err="1" smtClean="0"/>
              <a:t>Samrat</a:t>
            </a:r>
            <a:r>
              <a:rPr lang="en-US" dirty="0" smtClean="0"/>
              <a:t> </a:t>
            </a:r>
            <a:r>
              <a:rPr lang="en-US" dirty="0" err="1" smtClean="0"/>
              <a:t>pandey</a:t>
            </a:r>
            <a:r>
              <a:rPr lang="en-US" dirty="0" smtClean="0"/>
              <a:t>(4544194)</a:t>
            </a:r>
            <a:endParaRPr lang="en-US" dirty="0"/>
          </a:p>
          <a:p>
            <a:pPr algn="l"/>
            <a:endParaRPr lang="en-US" dirty="0"/>
          </a:p>
        </p:txBody>
      </p:sp>
    </p:spTree>
    <p:extLst>
      <p:ext uri="{BB962C8B-B14F-4D97-AF65-F5344CB8AC3E}">
        <p14:creationId xmlns:p14="http://schemas.microsoft.com/office/powerpoint/2010/main" val="1593774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4743" y="685800"/>
            <a:ext cx="9687173" cy="5334000"/>
          </a:xfrm>
        </p:spPr>
      </p:pic>
    </p:spTree>
    <p:extLst>
      <p:ext uri="{BB962C8B-B14F-4D97-AF65-F5344CB8AC3E}">
        <p14:creationId xmlns:p14="http://schemas.microsoft.com/office/powerpoint/2010/main" val="1443964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WBS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000" dirty="0" smtClean="0"/>
              <a:t>Work Breakdown Structure also known as WBS is a project management tool that helps break down a project into smaller, more manageable components. It helps to visualize and organize projects into different levels based on dependencies, to make it easier to plan, execute and monitor.</a:t>
            </a:r>
          </a:p>
          <a:p>
            <a:pPr marL="0" indent="0">
              <a:buNone/>
            </a:pPr>
            <a:endParaRPr lang="en-US" sz="2000" dirty="0"/>
          </a:p>
          <a:p>
            <a:pPr marL="0" indent="0">
              <a:buNone/>
            </a:pPr>
            <a:r>
              <a:rPr lang="en-US" sz="2000" b="1" dirty="0" smtClean="0"/>
              <a:t>Role of WBS in project planning</a:t>
            </a:r>
          </a:p>
          <a:p>
            <a:pPr marL="0" indent="0">
              <a:buNone/>
            </a:pPr>
            <a:r>
              <a:rPr lang="en-US" sz="2000" dirty="0" smtClean="0"/>
              <a:t>The WBS clarifies what needs to be done, by whom, and when. It helps the project team assign responsibilities, schedule tasks, and estimate the resources required. In the case of Disaster Response system</a:t>
            </a:r>
          </a:p>
          <a:p>
            <a:pPr marL="457200" lvl="1" indent="0">
              <a:buNone/>
            </a:pPr>
            <a:r>
              <a:rPr lang="en-US" sz="1800" b="1" dirty="0" smtClean="0"/>
              <a:t>Improved project planning and scheduling by:</a:t>
            </a:r>
            <a:endParaRPr lang="en-US" sz="2000" dirty="0" smtClean="0"/>
          </a:p>
          <a:p>
            <a:pPr marL="0" indent="0">
              <a:buNone/>
            </a:pPr>
            <a:r>
              <a:rPr lang="en-US" sz="2000" dirty="0" smtClean="0"/>
              <a:t>	It allows defining and structuring on tasks clearly with WBS; hence, it's easy to estimate 	time, costs, and resources that will be needed for each component of the project.</a:t>
            </a:r>
          </a:p>
        </p:txBody>
      </p:sp>
    </p:spTree>
    <p:extLst>
      <p:ext uri="{BB962C8B-B14F-4D97-AF65-F5344CB8AC3E}">
        <p14:creationId xmlns:p14="http://schemas.microsoft.com/office/powerpoint/2010/main" val="3407737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6775" y="1501775"/>
            <a:ext cx="10515600" cy="4351338"/>
          </a:xfrm>
        </p:spPr>
        <p:txBody>
          <a:bodyPr>
            <a:normAutofit/>
          </a:bodyPr>
          <a:lstStyle/>
          <a:p>
            <a:pPr marL="457200" lvl="1" indent="0">
              <a:buNone/>
            </a:pPr>
            <a:r>
              <a:rPr lang="en-US" sz="2000" b="1" dirty="0"/>
              <a:t>Improved communication and clarity</a:t>
            </a:r>
            <a:r>
              <a:rPr lang="en-US" sz="2000" b="1" dirty="0" smtClean="0"/>
              <a:t>:</a:t>
            </a:r>
            <a:endParaRPr lang="en-US" sz="2000" dirty="0"/>
          </a:p>
          <a:p>
            <a:pPr marL="0" indent="0">
              <a:buNone/>
            </a:pPr>
            <a:r>
              <a:rPr lang="en-US" sz="2000" dirty="0" smtClean="0"/>
              <a:t>	WBS </a:t>
            </a:r>
            <a:r>
              <a:rPr lang="en-US" sz="2000" dirty="0"/>
              <a:t>visualizes project breakdown, ensuring that all parties concerned in the project view </a:t>
            </a:r>
            <a:r>
              <a:rPr lang="en-US" sz="2000" dirty="0" smtClean="0"/>
              <a:t>	the </a:t>
            </a:r>
            <a:r>
              <a:rPr lang="en-US" sz="2000" dirty="0"/>
              <a:t>deliverables and responsibilities. Therefore, this limits misunderstandings.</a:t>
            </a:r>
          </a:p>
          <a:p>
            <a:pPr marL="457200" lvl="1" indent="0">
              <a:buNone/>
            </a:pPr>
            <a:r>
              <a:rPr lang="en-US" sz="2000" b="1" dirty="0"/>
              <a:t>Efficient resource allocation</a:t>
            </a:r>
            <a:r>
              <a:rPr lang="en-US" sz="2000" b="1" dirty="0" smtClean="0"/>
              <a:t>:</a:t>
            </a:r>
            <a:endParaRPr lang="en-US" sz="2000" dirty="0"/>
          </a:p>
          <a:p>
            <a:pPr marL="0" indent="0">
              <a:buNone/>
            </a:pPr>
            <a:r>
              <a:rPr lang="en-US" sz="2000" dirty="0" smtClean="0"/>
              <a:t>	It </a:t>
            </a:r>
            <a:r>
              <a:rPr lang="en-US" sz="2000" dirty="0"/>
              <a:t>helps them to concentrate resources precisely where they are required and </a:t>
            </a:r>
            <a:r>
              <a:rPr lang="en-US" sz="2000" dirty="0" smtClean="0"/>
              <a:t>		avoid </a:t>
            </a:r>
            <a:r>
              <a:rPr lang="en-US" sz="2000" dirty="0"/>
              <a:t>wastage by making use of the team members, time, and budget</a:t>
            </a:r>
            <a:r>
              <a:rPr lang="en-US" sz="2000" dirty="0" smtClean="0"/>
              <a:t>.</a:t>
            </a:r>
            <a:endParaRPr lang="en-US" sz="2000" dirty="0"/>
          </a:p>
          <a:p>
            <a:pPr marL="457200" lvl="1" indent="0">
              <a:buNone/>
            </a:pPr>
            <a:r>
              <a:rPr lang="en-US" sz="2000" b="1" dirty="0"/>
              <a:t>Smarter risk management</a:t>
            </a:r>
            <a:r>
              <a:rPr lang="en-US" sz="2000" b="1" dirty="0" smtClean="0"/>
              <a:t>:</a:t>
            </a:r>
          </a:p>
          <a:p>
            <a:pPr marL="0" indent="0">
              <a:buNone/>
            </a:pPr>
            <a:r>
              <a:rPr lang="en-US" sz="2000" dirty="0" smtClean="0"/>
              <a:t> 	Clear </a:t>
            </a:r>
            <a:r>
              <a:rPr lang="en-US" sz="2000" dirty="0"/>
              <a:t>identification of individual tasks and their inter-relationships enables early </a:t>
            </a:r>
            <a:r>
              <a:rPr lang="en-US" sz="2000" dirty="0" smtClean="0"/>
              <a:t>	identification </a:t>
            </a:r>
            <a:r>
              <a:rPr lang="en-US" sz="2000" dirty="0"/>
              <a:t>of possible risks and bottlenecks, hence enhancing proactive risk </a:t>
            </a:r>
            <a:r>
              <a:rPr lang="en-US" sz="2000" dirty="0" smtClean="0"/>
              <a:t>	mitigation 	strategies</a:t>
            </a:r>
            <a:r>
              <a:rPr lang="en-US" sz="2000" dirty="0"/>
              <a:t>.</a:t>
            </a:r>
          </a:p>
          <a:p>
            <a:pPr marL="0" indent="0">
              <a:buNone/>
            </a:pPr>
            <a:endParaRPr lang="en-US" sz="2000" dirty="0"/>
          </a:p>
          <a:p>
            <a:endParaRPr lang="en-US" sz="2000" dirty="0"/>
          </a:p>
        </p:txBody>
      </p:sp>
    </p:spTree>
    <p:extLst>
      <p:ext uri="{BB962C8B-B14F-4D97-AF65-F5344CB8AC3E}">
        <p14:creationId xmlns:p14="http://schemas.microsoft.com/office/powerpoint/2010/main" val="30069744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32608" y="914400"/>
            <a:ext cx="9024504" cy="5059363"/>
          </a:xfrm>
          <a:prstGeom prst="rect">
            <a:avLst/>
          </a:prstGeom>
        </p:spPr>
      </p:pic>
    </p:spTree>
    <p:extLst>
      <p:ext uri="{BB962C8B-B14F-4D97-AF65-F5344CB8AC3E}">
        <p14:creationId xmlns:p14="http://schemas.microsoft.com/office/powerpoint/2010/main" val="3793285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911" y="509868"/>
            <a:ext cx="9404723" cy="1400530"/>
          </a:xfrm>
        </p:spPr>
        <p:txBody>
          <a:bodyPr/>
          <a:lstStyle/>
          <a:p>
            <a:pPr algn="ctr"/>
            <a:r>
              <a:rPr lang="en-US" dirty="0" smtClean="0"/>
              <a:t>Timeline and milestone</a:t>
            </a:r>
            <a:endParaRPr lang="en-US" dirty="0"/>
          </a:p>
        </p:txBody>
      </p:sp>
      <p:sp>
        <p:nvSpPr>
          <p:cNvPr id="3" name="Content Placeholder 2"/>
          <p:cNvSpPr>
            <a:spLocks noGrp="1"/>
          </p:cNvSpPr>
          <p:nvPr>
            <p:ph idx="1"/>
          </p:nvPr>
        </p:nvSpPr>
        <p:spPr>
          <a:xfrm>
            <a:off x="771526" y="1647826"/>
            <a:ext cx="10610850" cy="5210174"/>
          </a:xfrm>
        </p:spPr>
        <p:txBody>
          <a:bodyPr>
            <a:normAutofit fontScale="55000" lnSpcReduction="20000"/>
          </a:bodyPr>
          <a:lstStyle/>
          <a:p>
            <a:r>
              <a:rPr lang="en-US" dirty="0"/>
              <a:t>Week 1: Complete the Registration and Authentication System</a:t>
            </a:r>
          </a:p>
          <a:p>
            <a:r>
              <a:rPr lang="en-US" dirty="0"/>
              <a:t>Tasks: user registration, login, authenticating user, and database creation.</a:t>
            </a:r>
          </a:p>
          <a:p>
            <a:endParaRPr lang="en-US" dirty="0"/>
          </a:p>
          <a:p>
            <a:r>
              <a:rPr lang="en-US" dirty="0"/>
              <a:t>Estimated Cost: $2,000</a:t>
            </a:r>
          </a:p>
          <a:p>
            <a:r>
              <a:rPr lang="en-US" dirty="0"/>
              <a:t>Cloud-based database setup $1,200</a:t>
            </a:r>
          </a:p>
          <a:p>
            <a:r>
              <a:rPr lang="en-US" dirty="0"/>
              <a:t>Security and Encryption Services: $ 800</a:t>
            </a:r>
          </a:p>
          <a:p>
            <a:r>
              <a:rPr lang="en-US" dirty="0"/>
              <a:t>Week 2: Emergency Reporting Module Closed</a:t>
            </a:r>
          </a:p>
          <a:p>
            <a:r>
              <a:rPr lang="en-US" dirty="0"/>
              <a:t>Features: disaster reporting features, including geolocation services.</a:t>
            </a:r>
          </a:p>
          <a:p>
            <a:endParaRPr lang="en-US" dirty="0"/>
          </a:p>
          <a:p>
            <a:r>
              <a:rPr lang="en-US" dirty="0"/>
              <a:t>Estimated Cost: $1,500</a:t>
            </a:r>
          </a:p>
          <a:p>
            <a:r>
              <a:rPr lang="en-US" dirty="0"/>
              <a:t>Geolocation API Service Subscription: $ 1,000</a:t>
            </a:r>
          </a:p>
          <a:p>
            <a:r>
              <a:rPr lang="en-US" dirty="0"/>
              <a:t>Reporting interface development - software, tool licenses: $500</a:t>
            </a:r>
          </a:p>
          <a:p>
            <a:r>
              <a:rPr lang="en-US" dirty="0"/>
              <a:t>Week 3: Design Real Time Alert System</a:t>
            </a:r>
          </a:p>
          <a:p>
            <a:r>
              <a:rPr lang="en-US" dirty="0"/>
              <a:t>Tasks: Notification system: SMS, email, in-app; integration with local services.</a:t>
            </a:r>
          </a:p>
          <a:p>
            <a:endParaRPr lang="en-US" dirty="0"/>
          </a:p>
          <a:p>
            <a:r>
              <a:rPr lang="en-US" dirty="0"/>
              <a:t>Estimated Cost: $3,000</a:t>
            </a:r>
          </a:p>
          <a:p>
            <a:r>
              <a:rPr lang="en-US" dirty="0"/>
              <a:t>SMS and email service providers setup: 1,500</a:t>
            </a:r>
          </a:p>
          <a:p>
            <a:r>
              <a:rPr lang="en-US" dirty="0"/>
              <a:t>Set up a notification system-push services, software licenses: 1,500</a:t>
            </a:r>
          </a:p>
          <a:p>
            <a:r>
              <a:rPr lang="en-US" dirty="0"/>
              <a:t>Week 4: Resource Allocation &amp; Inventory Management Module</a:t>
            </a:r>
          </a:p>
          <a:p>
            <a:r>
              <a:rPr lang="en-US" dirty="0"/>
              <a:t>Activities: Establishing inventory for emergency items, like food and medical supplies.</a:t>
            </a:r>
          </a:p>
          <a:p>
            <a:endParaRPr lang="en-US" dirty="0"/>
          </a:p>
        </p:txBody>
      </p:sp>
    </p:spTree>
    <p:extLst>
      <p:ext uri="{BB962C8B-B14F-4D97-AF65-F5344CB8AC3E}">
        <p14:creationId xmlns:p14="http://schemas.microsoft.com/office/powerpoint/2010/main" val="1313027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600076"/>
            <a:ext cx="10079038" cy="6105524"/>
          </a:xfrm>
        </p:spPr>
        <p:txBody>
          <a:bodyPr>
            <a:normAutofit fontScale="62500" lnSpcReduction="20000"/>
          </a:bodyPr>
          <a:lstStyle/>
          <a:p>
            <a:r>
              <a:rPr lang="en-US" dirty="0"/>
              <a:t>Estimated Cost: $2,500</a:t>
            </a:r>
            <a:r>
              <a:rPr lang="en-US" dirty="0"/>
              <a:t/>
            </a:r>
            <a:br>
              <a:rPr lang="en-US" dirty="0"/>
            </a:br>
            <a:r>
              <a:rPr lang="en-US" dirty="0"/>
              <a:t>Inventory management software: 2,000</a:t>
            </a:r>
            <a:r>
              <a:rPr lang="en-US" dirty="0"/>
              <a:t/>
            </a:r>
            <a:br>
              <a:rPr lang="en-US" dirty="0"/>
            </a:br>
            <a:r>
              <a:rPr lang="en-US" dirty="0"/>
              <a:t>Cloud inventory data storage: $500</a:t>
            </a:r>
            <a:r>
              <a:rPr lang="en-US" dirty="0"/>
              <a:t/>
            </a:r>
            <a:br>
              <a:rPr lang="en-US" dirty="0"/>
            </a:br>
            <a:r>
              <a:rPr lang="en-US" dirty="0"/>
              <a:t>Week 5: Volunteer Organization &amp; Assignment</a:t>
            </a:r>
            <a:r>
              <a:rPr lang="en-US" dirty="0"/>
              <a:t/>
            </a:r>
            <a:br>
              <a:rPr lang="en-US" dirty="0"/>
            </a:br>
            <a:r>
              <a:rPr lang="en-US" dirty="0"/>
              <a:t>Among others, </a:t>
            </a:r>
            <a:r>
              <a:rPr lang="en-US" dirty="0" smtClean="0"/>
              <a:t>are the  </a:t>
            </a:r>
            <a:r>
              <a:rPr lang="en-US" dirty="0"/>
              <a:t>volunteer sign-up system, task assignments, and follow-up.</a:t>
            </a:r>
            <a:r>
              <a:rPr lang="en-US" dirty="0"/>
              <a:t/>
            </a:r>
            <a:br>
              <a:rPr lang="en-US" dirty="0"/>
            </a:br>
            <a:r>
              <a:rPr lang="en-US" dirty="0"/>
              <a:t/>
            </a:r>
            <a:br>
              <a:rPr lang="en-US" dirty="0"/>
            </a:br>
            <a:r>
              <a:rPr lang="en-US" dirty="0"/>
              <a:t>Estimated Cost: $1,800</a:t>
            </a:r>
            <a:r>
              <a:rPr lang="en-US" dirty="0"/>
              <a:t/>
            </a:r>
            <a:br>
              <a:rPr lang="en-US" dirty="0"/>
            </a:br>
            <a:r>
              <a:rPr lang="en-US" dirty="0"/>
              <a:t>Volunteer management tools: $1,300 - SaaS or third-party service</a:t>
            </a:r>
            <a:r>
              <a:rPr lang="en-US" dirty="0"/>
              <a:t/>
            </a:r>
            <a:br>
              <a:rPr lang="en-US" dirty="0"/>
            </a:br>
            <a:r>
              <a:rPr lang="en-US" dirty="0"/>
              <a:t>Extra integration tools: $500</a:t>
            </a:r>
            <a:r>
              <a:rPr lang="en-US" dirty="0"/>
              <a:t/>
            </a:r>
            <a:br>
              <a:rPr lang="en-US" dirty="0"/>
            </a:br>
            <a:r>
              <a:rPr lang="en-US" dirty="0"/>
              <a:t>Week 6: Evacuation Route Mapping System</a:t>
            </a:r>
            <a:r>
              <a:rPr lang="en-US" dirty="0"/>
              <a:t/>
            </a:r>
            <a:br>
              <a:rPr lang="en-US" dirty="0"/>
            </a:br>
            <a:r>
              <a:rPr lang="en-US" dirty="0"/>
              <a:t>Exercises: Real-time mapping of escape routes with the help of local infrastructure information.</a:t>
            </a:r>
            <a:r>
              <a:rPr lang="en-US" dirty="0"/>
              <a:t/>
            </a:r>
            <a:br>
              <a:rPr lang="en-US" dirty="0"/>
            </a:br>
            <a:r>
              <a:rPr lang="en-US" dirty="0"/>
              <a:t/>
            </a:r>
            <a:br>
              <a:rPr lang="en-US" dirty="0"/>
            </a:br>
            <a:r>
              <a:rPr lang="en-US" dirty="0"/>
              <a:t>Estimated Cost: $3,500</a:t>
            </a:r>
            <a:r>
              <a:rPr lang="en-US" dirty="0"/>
              <a:t/>
            </a:r>
            <a:br>
              <a:rPr lang="en-US" dirty="0"/>
            </a:br>
            <a:r>
              <a:rPr lang="en-US" dirty="0"/>
              <a:t>Mapping API service: $2,000 (e.g., Google Maps API)</a:t>
            </a:r>
            <a:r>
              <a:rPr lang="en-US" dirty="0"/>
              <a:t/>
            </a:r>
            <a:br>
              <a:rPr lang="en-US" dirty="0"/>
            </a:br>
            <a:r>
              <a:rPr lang="en-US" dirty="0"/>
              <a:t>Geographic Information Systems tools 1,500</a:t>
            </a:r>
            <a:r>
              <a:rPr lang="en-US" dirty="0"/>
              <a:t/>
            </a:r>
            <a:br>
              <a:rPr lang="en-US" dirty="0"/>
            </a:br>
            <a:r>
              <a:rPr lang="en-US" dirty="0"/>
              <a:t>Week 7: Medical Aid &amp; First-aid Solicitation System</a:t>
            </a:r>
            <a:r>
              <a:rPr lang="en-US" dirty="0"/>
              <a:t/>
            </a:r>
            <a:br>
              <a:rPr lang="en-US" dirty="0"/>
            </a:br>
            <a:r>
              <a:rPr lang="en-US" dirty="0"/>
              <a:t>Tasks: The system allows users to request medical help and connect them with hospitals.</a:t>
            </a:r>
            <a:r>
              <a:rPr lang="en-US" dirty="0"/>
              <a:t/>
            </a:r>
            <a:br>
              <a:rPr lang="en-US" dirty="0"/>
            </a:br>
            <a:r>
              <a:rPr lang="en-US" dirty="0"/>
              <a:t/>
            </a:r>
            <a:br>
              <a:rPr lang="en-US" dirty="0"/>
            </a:br>
            <a:r>
              <a:rPr lang="en-US" dirty="0"/>
              <a:t>Estimated Cost: $3,000</a:t>
            </a:r>
            <a:r>
              <a:rPr lang="en-US" dirty="0"/>
              <a:t/>
            </a:r>
            <a:br>
              <a:rPr lang="en-US" dirty="0"/>
            </a:br>
            <a:r>
              <a:rPr lang="en-US" dirty="0"/>
              <a:t>Third-party API integration of medical services, licensing fees: $2,000</a:t>
            </a:r>
            <a:r>
              <a:rPr lang="en-US" dirty="0"/>
              <a:t/>
            </a:r>
            <a:br>
              <a:rPr lang="en-US" dirty="0"/>
            </a:br>
            <a:r>
              <a:rPr lang="en-US" dirty="0"/>
              <a:t>Emergency response coordination tools: $1,000</a:t>
            </a:r>
            <a:r>
              <a:rPr lang="en-US" dirty="0"/>
              <a:t/>
            </a:r>
            <a:br>
              <a:rPr lang="en-US" dirty="0"/>
            </a:br>
            <a:r>
              <a:rPr lang="en-US" dirty="0"/>
              <a:t>Week 8: System Testing and Debugging</a:t>
            </a:r>
            <a:r>
              <a:rPr lang="en-US" dirty="0"/>
              <a:t/>
            </a:r>
            <a:br>
              <a:rPr lang="en-US" dirty="0"/>
            </a:br>
            <a:r>
              <a:rPr lang="en-US" dirty="0"/>
              <a:t>Exercises: Test core functionality, stress test, and debug.</a:t>
            </a:r>
            <a:r>
              <a:rPr lang="en-US" dirty="0"/>
              <a:t/>
            </a:r>
            <a:br>
              <a:rPr lang="en-US" dirty="0"/>
            </a:br>
            <a:r>
              <a:rPr lang="en-US" dirty="0"/>
              <a:t/>
            </a:r>
            <a:br>
              <a:rPr lang="en-US" dirty="0"/>
            </a:br>
            <a:r>
              <a:rPr lang="en-US" dirty="0"/>
              <a:t>Estimated cost: $2,500</a:t>
            </a:r>
            <a:r>
              <a:rPr lang="en-US" dirty="0"/>
              <a:t/>
            </a:r>
            <a:br>
              <a:rPr lang="en-US" dirty="0"/>
            </a:br>
            <a:r>
              <a:rPr lang="en-US" dirty="0"/>
              <a:t>Testing tools and software, including automated test platforms: 1,500</a:t>
            </a:r>
            <a:r>
              <a:rPr lang="en-US" dirty="0"/>
              <a:t/>
            </a:r>
            <a:br>
              <a:rPr lang="en-US" dirty="0"/>
            </a:br>
            <a:r>
              <a:rPr lang="en-US" dirty="0"/>
              <a:t>Bug Tracking Software: $1,000</a:t>
            </a:r>
            <a:r>
              <a:rPr lang="en-US" dirty="0"/>
              <a:t/>
            </a:r>
            <a:br>
              <a:rPr lang="en-US" dirty="0"/>
            </a:br>
            <a:r>
              <a:rPr lang="en-US" dirty="0"/>
              <a:t>Week 9: Integration with external disaster management systems</a:t>
            </a:r>
            <a:r>
              <a:rPr lang="en-US" dirty="0"/>
              <a:t/>
            </a:r>
            <a:br>
              <a:rPr lang="en-US" dirty="0"/>
            </a:br>
            <a:r>
              <a:rPr lang="en-US" dirty="0"/>
              <a:t>Activities: Liaising with national disaster responses and NGOs.</a:t>
            </a:r>
            <a:r>
              <a:rPr lang="en-US" dirty="0"/>
              <a:t/>
            </a:r>
            <a:br>
              <a:rPr lang="en-US" dirty="0"/>
            </a:br>
            <a:r>
              <a:rPr lang="en-US" dirty="0"/>
              <a:t/>
            </a:r>
            <a:br>
              <a:rPr lang="en-US" dirty="0"/>
            </a:br>
            <a:r>
              <a:rPr lang="en-US" dirty="0"/>
              <a:t>Estimated cost: $2,500 API Integrations for Disaster Response Data $1,500</a:t>
            </a:r>
            <a:r>
              <a:rPr lang="en-US" dirty="0"/>
              <a:t/>
            </a:r>
            <a:br>
              <a:rPr lang="en-US" dirty="0"/>
            </a:br>
            <a:r>
              <a:rPr lang="en-US" dirty="0"/>
              <a:t/>
            </a:r>
            <a:br>
              <a:rPr lang="en-US" dirty="0"/>
            </a:br>
            <a:r>
              <a:rPr lang="en-US" dirty="0"/>
              <a:t>Establishing communication protocols: $1,000 for real-time data exchange. UAT - User Acceptance Testing</a:t>
            </a:r>
            <a:r>
              <a:rPr lang="en-US" dirty="0" smtClean="0"/>
              <a:t>,</a:t>
            </a:r>
          </a:p>
          <a:p>
            <a:pPr marL="0" indent="0">
              <a:buNone/>
            </a:pPr>
            <a:r>
              <a:rPr lang="en-US" dirty="0"/>
              <a:t>	</a:t>
            </a:r>
            <a:r>
              <a:rPr lang="en-US" dirty="0" smtClean="0"/>
              <a:t> </a:t>
            </a:r>
            <a:r>
              <a:rPr lang="en-US" dirty="0"/>
              <a:t>Week 10 Activities: Conduct UAT with local communities and emergency responders. Estimated Value: $2,500 UAT </a:t>
            </a:r>
            <a:r>
              <a:rPr lang="en-US" dirty="0" smtClean="0"/>
              <a:t>	tooling</a:t>
            </a:r>
            <a:r>
              <a:rPr lang="en-US" dirty="0"/>
              <a:t>: feedback collection tool, user interface testing tool, etc.: 1,500 Final polish upon feedback: $1,000 </a:t>
            </a:r>
            <a:r>
              <a:rPr lang="en-US" dirty="0" smtClean="0"/>
              <a:t>	Miscellaneous/Contingency </a:t>
            </a:r>
            <a:r>
              <a:rPr lang="en-US" dirty="0"/>
              <a:t>Fund Estimated Cost: $4,200 Additional software tools, licenses, or unforeseen project </a:t>
            </a:r>
            <a:r>
              <a:rPr lang="en-US" dirty="0" smtClean="0"/>
              <a:t>	costs</a:t>
            </a:r>
            <a:r>
              <a:rPr lang="en-US" dirty="0"/>
              <a:t>.</a:t>
            </a:r>
            <a:endParaRPr lang="en-US" dirty="0"/>
          </a:p>
        </p:txBody>
      </p:sp>
    </p:spTree>
    <p:extLst>
      <p:ext uri="{BB962C8B-B14F-4D97-AF65-F5344CB8AC3E}">
        <p14:creationId xmlns:p14="http://schemas.microsoft.com/office/powerpoint/2010/main" val="8632499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Case studies </a:t>
            </a:r>
            <a:endParaRPr lang="en-US" dirty="0"/>
          </a:p>
        </p:txBody>
      </p:sp>
      <p:sp>
        <p:nvSpPr>
          <p:cNvPr id="3" name="Content Placeholder 2"/>
          <p:cNvSpPr>
            <a:spLocks noGrp="1"/>
          </p:cNvSpPr>
          <p:nvPr>
            <p:ph idx="1"/>
          </p:nvPr>
        </p:nvSpPr>
        <p:spPr>
          <a:xfrm>
            <a:off x="571500" y="1009650"/>
            <a:ext cx="11487150" cy="5267325"/>
          </a:xfrm>
        </p:spPr>
        <p:txBody>
          <a:bodyPr>
            <a:noAutofit/>
          </a:bodyPr>
          <a:lstStyle/>
          <a:p>
            <a:pPr marL="0" indent="0">
              <a:buNone/>
            </a:pPr>
            <a:r>
              <a:rPr lang="en-US" sz="2000" dirty="0" smtClean="0"/>
              <a:t>Case Study 1: Hurricane Response in Florida, 2018</a:t>
            </a:r>
          </a:p>
          <a:p>
            <a:pPr marL="0" indent="0">
              <a:buNone/>
            </a:pPr>
            <a:r>
              <a:rPr lang="en-US" sz="2000" dirty="0" smtClean="0"/>
              <a:t>Problem:</a:t>
            </a:r>
          </a:p>
          <a:p>
            <a:pPr marL="0" indent="0">
              <a:buNone/>
            </a:pPr>
            <a:r>
              <a:rPr lang="en-US" sz="2000" dirty="0" smtClean="0"/>
              <a:t>What was needed immediately after the storm was a fast network for sending messages for evacuation alerts and the coordination of relief.</a:t>
            </a:r>
          </a:p>
          <a:p>
            <a:pPr marL="0" indent="0">
              <a:buNone/>
            </a:pPr>
            <a:r>
              <a:rPr lang="en-US" sz="2000" dirty="0" smtClean="0"/>
              <a:t>WBS Application:</a:t>
            </a:r>
          </a:p>
          <a:p>
            <a:pPr marL="0" indent="0">
              <a:buNone/>
            </a:pPr>
            <a:r>
              <a:rPr lang="en-US" sz="2000" dirty="0" smtClean="0"/>
              <a:t>Top-level goal: Developing a disaster response real-time system.</a:t>
            </a:r>
          </a:p>
          <a:p>
            <a:pPr marL="0" indent="0">
              <a:buNone/>
            </a:pPr>
            <a:r>
              <a:rPr lang="en-US" sz="2000" dirty="0" smtClean="0"/>
              <a:t>Major Deliverables:</a:t>
            </a:r>
          </a:p>
          <a:p>
            <a:pPr marL="0" indent="0">
              <a:buNone/>
            </a:pPr>
            <a:r>
              <a:rPr lang="en-US" sz="2000" dirty="0" smtClean="0"/>
              <a:t>	Evacuation Warning System: Create a warning system to alert citizens.</a:t>
            </a:r>
          </a:p>
          <a:p>
            <a:pPr marL="0" indent="0">
              <a:buNone/>
            </a:pPr>
            <a:r>
              <a:rPr lang="en-US" sz="2000" dirty="0" smtClean="0"/>
              <a:t>	Community Coordination Module: This provides coordination between emergency responders and 		the local community.</a:t>
            </a:r>
          </a:p>
          <a:p>
            <a:pPr marL="0" indent="0">
              <a:buNone/>
            </a:pPr>
            <a:r>
              <a:rPr lang="en-US" sz="2000" dirty="0" smtClean="0"/>
              <a:t>	Resource Tracker: Monitor and give out resources-food, water, medical supplies, etc.</a:t>
            </a:r>
          </a:p>
          <a:p>
            <a:pPr marL="0" indent="0">
              <a:buNone/>
            </a:pPr>
            <a:r>
              <a:rPr lang="en-US" sz="2000" dirty="0" smtClean="0"/>
              <a:t>Activities and Work Packages</a:t>
            </a:r>
          </a:p>
          <a:p>
            <a:pPr marL="0" indent="0">
              <a:buNone/>
            </a:pPr>
            <a:r>
              <a:rPr lang="en-US" sz="2000" dirty="0" smtClean="0"/>
              <a:t>Mobile Application Development: Design and subsequently test a mobile application that issues real-time warnings.</a:t>
            </a:r>
          </a:p>
          <a:p>
            <a:pPr marL="0" indent="0">
              <a:buNone/>
            </a:pPr>
            <a:endParaRPr lang="en-US" sz="2000" dirty="0" smtClean="0"/>
          </a:p>
        </p:txBody>
      </p:sp>
    </p:spTree>
    <p:extLst>
      <p:ext uri="{BB962C8B-B14F-4D97-AF65-F5344CB8AC3E}">
        <p14:creationId xmlns:p14="http://schemas.microsoft.com/office/powerpoint/2010/main" val="3237582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9150" y="225425"/>
            <a:ext cx="10515600" cy="4351338"/>
          </a:xfrm>
        </p:spPr>
        <p:txBody>
          <a:bodyPr>
            <a:normAutofit/>
          </a:bodyPr>
          <a:lstStyle/>
          <a:p>
            <a:pPr marL="0" indent="0">
              <a:buNone/>
            </a:pPr>
            <a:r>
              <a:rPr lang="en-US" sz="2000" dirty="0"/>
              <a:t>Set up the notification system by implementing SMS, push, and geo-based notifications.</a:t>
            </a:r>
          </a:p>
          <a:p>
            <a:pPr marL="0" indent="0">
              <a:buNone/>
            </a:pPr>
            <a:r>
              <a:rPr lang="en-US" sz="2000" dirty="0"/>
              <a:t>Communication Channels: Thus, laying a line of communication between the emergency responders and the stricken communities.</a:t>
            </a:r>
          </a:p>
          <a:p>
            <a:pPr marL="0" indent="0">
              <a:buNone/>
            </a:pPr>
            <a:r>
              <a:rPr lang="en-US" sz="2000" dirty="0"/>
              <a:t>Logistics of Supply Distribution: Plan and follow up on feeding and consumables distribution.</a:t>
            </a:r>
          </a:p>
          <a:p>
            <a:pPr marL="0" indent="0">
              <a:buNone/>
            </a:pPr>
            <a:r>
              <a:rPr lang="en-US" sz="2000" dirty="0"/>
              <a:t>Outcome:</a:t>
            </a:r>
          </a:p>
          <a:p>
            <a:pPr marL="0" indent="0">
              <a:buNone/>
            </a:pPr>
            <a:r>
              <a:rPr lang="en-US" sz="2000" dirty="0"/>
              <a:t>WBS helped in the organization of these activities into manageable components, taking over roles among the team members, and monitoring progress. This will ensure that the evacuation and relief operations are efficiently done without losses that may be caused by delays.</a:t>
            </a:r>
          </a:p>
          <a:p>
            <a:endParaRPr lang="en-US" sz="2000" dirty="0"/>
          </a:p>
        </p:txBody>
      </p:sp>
    </p:spTree>
    <p:extLst>
      <p:ext uri="{BB962C8B-B14F-4D97-AF65-F5344CB8AC3E}">
        <p14:creationId xmlns:p14="http://schemas.microsoft.com/office/powerpoint/2010/main" val="38224647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974"/>
            <a:ext cx="10515600" cy="6600825"/>
          </a:xfrm>
        </p:spPr>
        <p:txBody>
          <a:bodyPr>
            <a:noAutofit/>
          </a:bodyPr>
          <a:lstStyle/>
          <a:p>
            <a:r>
              <a:rPr lang="en-US" sz="2000" dirty="0"/>
              <a:t>Case Study 2 Earthquake Response in Nepal 2015</a:t>
            </a:r>
            <a:r>
              <a:rPr lang="en-US" sz="2000" dirty="0" smtClean="0"/>
              <a:t/>
            </a:r>
            <a:br>
              <a:rPr lang="en-US" sz="2000" dirty="0" smtClean="0"/>
            </a:br>
            <a:r>
              <a:rPr lang="en-US" sz="2000" dirty="0"/>
              <a:t>Challenge:</a:t>
            </a:r>
            <a:r>
              <a:rPr lang="en-US" sz="2000" dirty="0" smtClean="0"/>
              <a:t/>
            </a:r>
            <a:br>
              <a:rPr lang="en-US" sz="2000" dirty="0" smtClean="0"/>
            </a:br>
            <a:r>
              <a:rPr lang="en-US" sz="2000" dirty="0"/>
              <a:t>This disastrous earthquake in Nepal highlighted important coordination issues concerning relief, proper management of resources, and also ways to reach the most inaccessible areas with aid and assistance.</a:t>
            </a:r>
            <a:r>
              <a:rPr lang="en-US" sz="2000" dirty="0" smtClean="0"/>
              <a:t/>
            </a:r>
            <a:br>
              <a:rPr lang="en-US" sz="2000" dirty="0" smtClean="0"/>
            </a:br>
            <a:r>
              <a:rPr lang="en-US" sz="2000" dirty="0" smtClean="0"/>
              <a:t/>
            </a:r>
            <a:br>
              <a:rPr lang="en-US" sz="2000" dirty="0" smtClean="0"/>
            </a:br>
            <a:r>
              <a:rPr lang="en-US" sz="2000" dirty="0"/>
              <a:t>WBS Application:</a:t>
            </a:r>
            <a:r>
              <a:rPr lang="en-US" sz="2000" dirty="0" smtClean="0"/>
              <a:t/>
            </a:r>
            <a:br>
              <a:rPr lang="en-US" sz="2000" dirty="0" smtClean="0"/>
            </a:br>
            <a:r>
              <a:rPr lang="en-US" sz="2000" dirty="0"/>
              <a:t>Top-level goal: the system design of earthquake disaster response and relief.</a:t>
            </a:r>
            <a:r>
              <a:rPr lang="en-US" sz="2000" dirty="0" smtClean="0"/>
              <a:t/>
            </a:r>
            <a:br>
              <a:rPr lang="en-US" sz="2000" dirty="0" smtClean="0"/>
            </a:br>
            <a:r>
              <a:rPr lang="en-US" sz="2000" dirty="0" smtClean="0"/>
              <a:t/>
            </a:r>
            <a:br>
              <a:rPr lang="en-US" sz="2000" dirty="0" smtClean="0"/>
            </a:br>
            <a:r>
              <a:rPr lang="en-US" sz="2000" dirty="0"/>
              <a:t>Major Deliverables:</a:t>
            </a:r>
            <a:r>
              <a:rPr lang="en-US" sz="2000" dirty="0" smtClean="0"/>
              <a:t/>
            </a:r>
            <a:br>
              <a:rPr lang="en-US" sz="2000" dirty="0" smtClean="0"/>
            </a:br>
            <a:r>
              <a:rPr lang="en-US" sz="2000" dirty="0" smtClean="0"/>
              <a:t/>
            </a:r>
            <a:br>
              <a:rPr lang="en-US" sz="2000" dirty="0" smtClean="0"/>
            </a:br>
            <a:r>
              <a:rPr lang="en-US" sz="2000" dirty="0" smtClean="0"/>
              <a:t>	Damage </a:t>
            </a:r>
            <a:r>
              <a:rPr lang="en-US" sz="2000" dirty="0"/>
              <a:t>Assessment System: Establish a system of surveying and prioritizing according </a:t>
            </a:r>
            <a:r>
              <a:rPr lang="en-US" sz="2000" dirty="0" smtClean="0"/>
              <a:t>t 			the </a:t>
            </a:r>
            <a:r>
              <a:rPr lang="en-US" sz="2000" dirty="0"/>
              <a:t>extent of damage.</a:t>
            </a:r>
            <a:r>
              <a:rPr lang="en-US" sz="2000" dirty="0" smtClean="0"/>
              <a:t/>
            </a:r>
            <a:br>
              <a:rPr lang="en-US" sz="2000" dirty="0" smtClean="0"/>
            </a:br>
            <a:r>
              <a:rPr lang="en-US" sz="2000" dirty="0" smtClean="0"/>
              <a:t>	Distribution </a:t>
            </a:r>
            <a:r>
              <a:rPr lang="en-US" sz="2000" dirty="0"/>
              <a:t>of Relief Supplies: Design the system for the distribution of supplies like food, </a:t>
            </a:r>
            <a:r>
              <a:rPr lang="en-US" sz="2000" dirty="0" smtClean="0"/>
              <a:t>		water</a:t>
            </a:r>
            <a:r>
              <a:rPr lang="en-US" sz="2000" dirty="0"/>
              <a:t>, and medical aid.</a:t>
            </a:r>
            <a:r>
              <a:rPr lang="en-US" sz="2000" dirty="0" smtClean="0"/>
              <a:t/>
            </a:r>
            <a:br>
              <a:rPr lang="en-US" sz="2000" dirty="0" smtClean="0"/>
            </a:br>
            <a:r>
              <a:rPr lang="en-US" sz="2000" dirty="0" smtClean="0"/>
              <a:t>	Communication </a:t>
            </a:r>
            <a:r>
              <a:rPr lang="en-US" sz="2000" dirty="0"/>
              <a:t>and Coordinating Platform: Direct communication among rescue teams, </a:t>
            </a:r>
            <a:r>
              <a:rPr lang="en-US" sz="2000" dirty="0" smtClean="0"/>
              <a:t>		local </a:t>
            </a:r>
            <a:r>
              <a:rPr lang="en-US" sz="2000" dirty="0"/>
              <a:t>authorities, and international aid organizations should be established.</a:t>
            </a:r>
            <a:r>
              <a:rPr lang="en-US" sz="2000" dirty="0" smtClean="0"/>
              <a:t/>
            </a:r>
            <a:br>
              <a:rPr lang="en-US" sz="2000" dirty="0" smtClean="0"/>
            </a:br>
            <a:r>
              <a:rPr lang="en-US" sz="2000" dirty="0" smtClean="0"/>
              <a:t>		Activities </a:t>
            </a:r>
            <a:r>
              <a:rPr lang="en-US" sz="2000" dirty="0"/>
              <a:t>and Work Packages</a:t>
            </a:r>
            <a:r>
              <a:rPr lang="en-US" sz="2000" dirty="0" smtClean="0"/>
              <a:t/>
            </a:r>
            <a:br>
              <a:rPr lang="en-US" sz="2000" dirty="0" smtClean="0"/>
            </a:br>
            <a:r>
              <a:rPr lang="en-US" sz="2000" dirty="0" smtClean="0"/>
              <a:t/>
            </a:r>
            <a:br>
              <a:rPr lang="en-US" sz="2000" dirty="0" smtClean="0"/>
            </a:br>
            <a:endParaRPr lang="en-US" sz="2000" dirty="0"/>
          </a:p>
        </p:txBody>
      </p:sp>
    </p:spTree>
    <p:extLst>
      <p:ext uri="{BB962C8B-B14F-4D97-AF65-F5344CB8AC3E}">
        <p14:creationId xmlns:p14="http://schemas.microsoft.com/office/powerpoint/2010/main" val="6560495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5" y="447674"/>
            <a:ext cx="11172825" cy="6410325"/>
          </a:xfrm>
        </p:spPr>
        <p:txBody>
          <a:bodyPr>
            <a:noAutofit/>
          </a:bodyPr>
          <a:lstStyle/>
          <a:p>
            <a:pPr marL="0" indent="0">
              <a:buNone/>
            </a:pPr>
            <a:r>
              <a:rPr lang="en-US" sz="2000" dirty="0" smtClean="0"/>
              <a:t>Damage </a:t>
            </a:r>
            <a:r>
              <a:rPr lang="en-US" sz="2000" dirty="0"/>
              <a:t>Assessment using </a:t>
            </a:r>
            <a:r>
              <a:rPr lang="en-US" sz="2000" dirty="0" smtClean="0"/>
              <a:t>Geo-tagging: Mapping </a:t>
            </a:r>
            <a:r>
              <a:rPr lang="en-US" sz="2000" dirty="0"/>
              <a:t>of the affected areas, using drones and </a:t>
            </a:r>
            <a:r>
              <a:rPr lang="en-US" sz="2000" dirty="0" smtClean="0"/>
              <a:t>satellite imagery</a:t>
            </a:r>
            <a:r>
              <a:rPr lang="en-US" sz="2000" dirty="0"/>
              <a:t>.</a:t>
            </a:r>
            <a:br>
              <a:rPr lang="en-US" sz="2000" dirty="0"/>
            </a:br>
            <a:r>
              <a:rPr lang="en-US" sz="2000" dirty="0"/>
              <a:t>Design an interactive platform for showing where emergency intervention is required</a:t>
            </a:r>
            <a:r>
              <a:rPr lang="en-US" sz="2000" dirty="0" smtClean="0"/>
              <a:t>.</a:t>
            </a:r>
          </a:p>
          <a:p>
            <a:pPr marL="0" indent="0">
              <a:buNone/>
            </a:pPr>
            <a:r>
              <a:rPr lang="en-US" sz="2000" dirty="0"/>
              <a:t/>
            </a:r>
            <a:br>
              <a:rPr lang="en-US" sz="2000" dirty="0"/>
            </a:br>
            <a:r>
              <a:rPr lang="en-US" sz="2000" dirty="0"/>
              <a:t>Relief </a:t>
            </a:r>
            <a:r>
              <a:rPr lang="en-US" sz="2000" dirty="0" smtClean="0"/>
              <a:t>Distribution: Put </a:t>
            </a:r>
            <a:r>
              <a:rPr lang="en-US" sz="2000" dirty="0"/>
              <a:t>in place mechanisms to monitor the distribution of relief supplies.</a:t>
            </a:r>
            <a:br>
              <a:rPr lang="en-US" sz="2000" dirty="0"/>
            </a:br>
            <a:r>
              <a:rPr lang="en-US" sz="2000" dirty="0"/>
              <a:t>Give top priority to resource distribution in the most impacted region</a:t>
            </a:r>
            <a:r>
              <a:rPr lang="en-US" sz="2000" dirty="0" smtClean="0"/>
              <a:t>.</a:t>
            </a:r>
          </a:p>
          <a:p>
            <a:pPr marL="0" indent="0">
              <a:buNone/>
            </a:pPr>
            <a:r>
              <a:rPr lang="en-US" sz="2000" dirty="0"/>
              <a:t/>
            </a:r>
            <a:br>
              <a:rPr lang="en-US" sz="2000" dirty="0"/>
            </a:br>
            <a:r>
              <a:rPr lang="en-US" sz="2000" dirty="0"/>
              <a:t>Communication Network </a:t>
            </a:r>
            <a:r>
              <a:rPr lang="en-US" sz="2000" dirty="0" smtClean="0"/>
              <a:t>Setup: Establish </a:t>
            </a:r>
            <a:r>
              <a:rPr lang="en-US" sz="2000" dirty="0"/>
              <a:t>a wireless communication network for first responders and </a:t>
            </a:r>
            <a:r>
              <a:rPr lang="en-US" sz="2000" dirty="0" smtClean="0"/>
              <a:t>volunteers. Allow </a:t>
            </a:r>
            <a:r>
              <a:rPr lang="en-US" sz="2000" dirty="0"/>
              <a:t>real-time coordination and collaboration with international aid agencies in deploying resources.</a:t>
            </a:r>
            <a:br>
              <a:rPr lang="en-US" sz="2000" dirty="0"/>
            </a:br>
            <a:r>
              <a:rPr lang="en-US" sz="2000" dirty="0"/>
              <a:t>Local Community </a:t>
            </a:r>
            <a:r>
              <a:rPr lang="en-US" sz="2000" dirty="0" smtClean="0"/>
              <a:t>Support: Training </a:t>
            </a:r>
            <a:r>
              <a:rPr lang="en-US" sz="2000" dirty="0"/>
              <a:t>community volunteers to support in relief work.</a:t>
            </a:r>
            <a:br>
              <a:rPr lang="en-US" sz="2000" dirty="0"/>
            </a:br>
            <a:r>
              <a:rPr lang="en-US" sz="2000" dirty="0"/>
              <a:t>Establish information dissemination platforms for public safety instructions.</a:t>
            </a:r>
            <a:br>
              <a:rPr lang="en-US" sz="2000" dirty="0"/>
            </a:br>
            <a:r>
              <a:rPr lang="en-US" sz="2000" dirty="0"/>
              <a:t>Example Explanation:</a:t>
            </a:r>
            <a:br>
              <a:rPr lang="en-US" sz="2000" dirty="0"/>
            </a:br>
            <a:r>
              <a:rPr lang="en-US" sz="2000" dirty="0"/>
              <a:t/>
            </a:r>
            <a:br>
              <a:rPr lang="en-US" sz="2000" dirty="0"/>
            </a:br>
            <a:r>
              <a:rPr lang="en-US" sz="2000" dirty="0"/>
              <a:t>Earthquake Disaster Response System. Level 2: Damage assessment, distribution of relief and communication </a:t>
            </a:r>
            <a:r>
              <a:rPr lang="en-US" sz="2000" dirty="0" smtClean="0"/>
              <a:t>setup</a:t>
            </a:r>
            <a:endParaRPr lang="en-US" sz="2000" dirty="0"/>
          </a:p>
        </p:txBody>
      </p:sp>
    </p:spTree>
    <p:extLst>
      <p:ext uri="{BB962C8B-B14F-4D97-AF65-F5344CB8AC3E}">
        <p14:creationId xmlns:p14="http://schemas.microsoft.com/office/powerpoint/2010/main" val="3651463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52450"/>
            <a:ext cx="10515600" cy="1325563"/>
          </a:xfrm>
        </p:spPr>
        <p:txBody>
          <a:bodyPr>
            <a:normAutofit/>
          </a:bodyPr>
          <a:lstStyle/>
          <a:p>
            <a:pPr algn="ctr"/>
            <a:r>
              <a:rPr lang="en-US" sz="2800" b="1" dirty="0" smtClean="0"/>
              <a:t>INTRODUCTION</a:t>
            </a:r>
            <a:endParaRPr lang="en-US" sz="2800" b="1" dirty="0"/>
          </a:p>
        </p:txBody>
      </p:sp>
      <p:sp>
        <p:nvSpPr>
          <p:cNvPr id="3" name="Content Placeholder 2"/>
          <p:cNvSpPr>
            <a:spLocks noGrp="1"/>
          </p:cNvSpPr>
          <p:nvPr>
            <p:ph idx="1"/>
          </p:nvPr>
        </p:nvSpPr>
        <p:spPr>
          <a:xfrm>
            <a:off x="838200" y="2231357"/>
            <a:ext cx="10515600" cy="2912143"/>
          </a:xfrm>
        </p:spPr>
        <p:txBody>
          <a:bodyPr>
            <a:normAutofit/>
          </a:bodyPr>
          <a:lstStyle/>
          <a:p>
            <a:pPr marL="0" indent="0">
              <a:buNone/>
            </a:pPr>
            <a:r>
              <a:rPr lang="en-US" sz="2000" dirty="0" smtClean="0"/>
              <a:t>This presentation discusses the Disaster Response System aimed at improving coordination and real-time assistance during disasters. That could range from natural disasters that could affect millions to small communities. </a:t>
            </a:r>
          </a:p>
          <a:p>
            <a:pPr marL="0" indent="0">
              <a:buNone/>
            </a:pPr>
            <a:r>
              <a:rPr lang="en-US" sz="2000" dirty="0" smtClean="0"/>
              <a:t>A Disaster Response System could effectively help reduce damage and save lives and a community-based approach could help local response capabilities.</a:t>
            </a:r>
          </a:p>
          <a:p>
            <a:pPr marL="0" indent="0">
              <a:buNone/>
            </a:pPr>
            <a:r>
              <a:rPr lang="en-US" sz="2000" dirty="0" smtClean="0"/>
              <a:t>We are using JIRA, WBS, and Draw.io for tracking, task breakdown, and visualization simultaneously for the development.</a:t>
            </a:r>
            <a:endParaRPr lang="en-US" sz="2000" dirty="0"/>
          </a:p>
        </p:txBody>
      </p:sp>
    </p:spTree>
    <p:extLst>
      <p:ext uri="{BB962C8B-B14F-4D97-AF65-F5344CB8AC3E}">
        <p14:creationId xmlns:p14="http://schemas.microsoft.com/office/powerpoint/2010/main" val="9149190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6212" y="1157568"/>
            <a:ext cx="8946541" cy="4195481"/>
          </a:xfrm>
        </p:spPr>
        <p:txBody>
          <a:bodyPr/>
          <a:lstStyle/>
          <a:p>
            <a:pPr marL="0" indent="0">
              <a:buNone/>
            </a:pPr>
            <a:r>
              <a:rPr lang="en-US" dirty="0"/>
              <a:t>. Level 3: Specific missions, such as disaster area mapping, may be performed in concert with local responders by establishing supply chain systems. Outcome: WBS was put into application for structuring the earthquake response system of Nepal and making it more manageable, considering such a huge disaster magnitude. Additionally, relief efforts were decomposed into smaller task-level activities through which worst areas were prioritized and accordingly aid deployment forwarded where most required, and communications between local to international</a:t>
            </a:r>
          </a:p>
          <a:p>
            <a:endParaRPr lang="en-US" dirty="0"/>
          </a:p>
          <a:p>
            <a:endParaRPr lang="en-US" dirty="0"/>
          </a:p>
        </p:txBody>
      </p:sp>
    </p:spTree>
    <p:extLst>
      <p:ext uri="{BB962C8B-B14F-4D97-AF65-F5344CB8AC3E}">
        <p14:creationId xmlns:p14="http://schemas.microsoft.com/office/powerpoint/2010/main" val="2056089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10515600" cy="1325563"/>
          </a:xfrm>
        </p:spPr>
        <p:txBody>
          <a:bodyPr/>
          <a:lstStyle/>
          <a:p>
            <a:pPr algn="ctr"/>
            <a:r>
              <a:rPr lang="en-US" dirty="0" smtClean="0"/>
              <a:t>Best practice </a:t>
            </a:r>
            <a:endParaRPr lang="en-US" dirty="0"/>
          </a:p>
        </p:txBody>
      </p:sp>
      <p:sp>
        <p:nvSpPr>
          <p:cNvPr id="3" name="Content Placeholder 2"/>
          <p:cNvSpPr>
            <a:spLocks noGrp="1"/>
          </p:cNvSpPr>
          <p:nvPr>
            <p:ph idx="1"/>
          </p:nvPr>
        </p:nvSpPr>
        <p:spPr>
          <a:xfrm>
            <a:off x="409575" y="685800"/>
            <a:ext cx="11572875" cy="6029325"/>
          </a:xfrm>
        </p:spPr>
        <p:txBody>
          <a:bodyPr>
            <a:noAutofit/>
          </a:bodyPr>
          <a:lstStyle/>
          <a:p>
            <a:r>
              <a:rPr lang="en-US" sz="2000" dirty="0"/>
              <a:t>Best Practices for Requirements Gathering</a:t>
            </a:r>
            <a:r>
              <a:rPr lang="en-US" sz="2000" dirty="0" smtClean="0"/>
              <a:t>:</a:t>
            </a:r>
            <a:r>
              <a:rPr lang="en-US" sz="2000" dirty="0" smtClean="0"/>
              <a:t/>
            </a:r>
            <a:br>
              <a:rPr lang="en-US" sz="2000" dirty="0" smtClean="0"/>
            </a:br>
            <a:r>
              <a:rPr lang="en-US" sz="2000" dirty="0" smtClean="0"/>
              <a:t>	-Validate Requirements Early</a:t>
            </a:r>
            <a:endParaRPr lang="en-US" sz="2000" dirty="0" smtClean="0"/>
          </a:p>
          <a:p>
            <a:pPr marL="0" indent="0">
              <a:buNone/>
            </a:pPr>
            <a:r>
              <a:rPr lang="en-US" sz="2000" dirty="0"/>
              <a:t>	</a:t>
            </a:r>
            <a:r>
              <a:rPr lang="en-US" sz="2000" dirty="0" smtClean="0"/>
              <a:t>-Engage All Important Stakeholders</a:t>
            </a:r>
            <a:br>
              <a:rPr lang="en-US" sz="2000" dirty="0" smtClean="0"/>
            </a:br>
            <a:r>
              <a:rPr lang="en-US" sz="2000" dirty="0" smtClean="0"/>
              <a:t/>
            </a:r>
            <a:br>
              <a:rPr lang="en-US" sz="2000" dirty="0" smtClean="0"/>
            </a:br>
            <a:r>
              <a:rPr lang="en-US" sz="2000" dirty="0" smtClean="0"/>
              <a:t>	-Employ different methodologies</a:t>
            </a:r>
          </a:p>
          <a:p>
            <a:r>
              <a:rPr lang="en-US" sz="2000" dirty="0" smtClean="0"/>
              <a:t>Best </a:t>
            </a:r>
            <a:r>
              <a:rPr lang="en-US" sz="2000" dirty="0"/>
              <a:t>Practices in Analysis</a:t>
            </a:r>
            <a:r>
              <a:rPr lang="en-US" sz="2000" dirty="0" smtClean="0"/>
              <a:t>:</a:t>
            </a:r>
            <a:br>
              <a:rPr lang="en-US" sz="2000" dirty="0" smtClean="0"/>
            </a:br>
            <a:r>
              <a:rPr lang="en-US" sz="2000" dirty="0" smtClean="0"/>
              <a:t>	-Categorize </a:t>
            </a:r>
            <a:r>
              <a:rPr lang="en-US" sz="2000" dirty="0"/>
              <a:t>and prioritize </a:t>
            </a:r>
            <a:r>
              <a:rPr lang="en-US" sz="2000" dirty="0" smtClean="0"/>
              <a:t>requirements</a:t>
            </a:r>
            <a:br>
              <a:rPr lang="en-US" sz="2000" dirty="0" smtClean="0"/>
            </a:br>
            <a:r>
              <a:rPr lang="en-US" sz="2000" dirty="0" smtClean="0"/>
              <a:t/>
            </a:r>
            <a:br>
              <a:rPr lang="en-US" sz="2000" dirty="0" smtClean="0"/>
            </a:br>
            <a:r>
              <a:rPr lang="en-US" sz="2000" dirty="0" smtClean="0"/>
              <a:t>	-Visual </a:t>
            </a:r>
            <a:r>
              <a:rPr lang="en-US" sz="2000" dirty="0"/>
              <a:t>tools </a:t>
            </a:r>
            <a:r>
              <a:rPr lang="en-US" sz="2000" dirty="0" smtClean="0"/>
              <a:t>include</a:t>
            </a:r>
            <a:br>
              <a:rPr lang="en-US" sz="2000" dirty="0" smtClean="0"/>
            </a:br>
            <a:r>
              <a:rPr lang="en-US" sz="2000" dirty="0" smtClean="0"/>
              <a:t/>
            </a:r>
            <a:br>
              <a:rPr lang="en-US" sz="2000" dirty="0" smtClean="0"/>
            </a:br>
            <a:r>
              <a:rPr lang="en-US" sz="2000" dirty="0" smtClean="0"/>
              <a:t>	-Conduct </a:t>
            </a:r>
            <a:r>
              <a:rPr lang="en-US" sz="2000" dirty="0"/>
              <a:t>Feasibility </a:t>
            </a:r>
            <a:r>
              <a:rPr lang="en-US" sz="2000" dirty="0" smtClean="0"/>
              <a:t>Analysis</a:t>
            </a:r>
            <a:br>
              <a:rPr lang="en-US" sz="2000" dirty="0" smtClean="0"/>
            </a:br>
            <a:r>
              <a:rPr lang="en-US" sz="2000" dirty="0" smtClean="0"/>
              <a:t/>
            </a:r>
            <a:br>
              <a:rPr lang="en-US" sz="2000" dirty="0" smtClean="0"/>
            </a:br>
            <a:r>
              <a:rPr lang="en-US" sz="2000" dirty="0" smtClean="0"/>
              <a:t>Best </a:t>
            </a:r>
            <a:r>
              <a:rPr lang="en-US" sz="2000" dirty="0"/>
              <a:t>Practices of WBS:</a:t>
            </a:r>
            <a:r>
              <a:rPr lang="en-US" sz="2000" dirty="0" smtClean="0"/>
              <a:t/>
            </a:r>
            <a:br>
              <a:rPr lang="en-US" sz="2000" dirty="0" smtClean="0"/>
            </a:br>
            <a:r>
              <a:rPr lang="en-US" sz="2000" dirty="0" smtClean="0"/>
              <a:t/>
            </a:r>
            <a:br>
              <a:rPr lang="en-US" sz="2000" dirty="0" smtClean="0"/>
            </a:br>
            <a:r>
              <a:rPr lang="en-US" sz="2000" dirty="0" smtClean="0"/>
              <a:t>	-Break </a:t>
            </a:r>
            <a:r>
              <a:rPr lang="en-US" sz="2000" dirty="0"/>
              <a:t>the project down hierarchically:</a:t>
            </a:r>
            <a:r>
              <a:rPr lang="en-US" sz="2000" dirty="0" smtClean="0"/>
              <a:t/>
            </a:r>
            <a:br>
              <a:rPr lang="en-US" sz="2000" dirty="0" smtClean="0"/>
            </a:br>
            <a:r>
              <a:rPr lang="en-US" sz="2000" dirty="0" smtClean="0"/>
              <a:t/>
            </a:r>
            <a:br>
              <a:rPr lang="en-US" sz="2000" dirty="0" smtClean="0"/>
            </a:br>
            <a:r>
              <a:rPr lang="en-US" sz="2000" dirty="0" smtClean="0"/>
              <a:t>	-Start </a:t>
            </a:r>
            <a:r>
              <a:rPr lang="en-US" sz="2000" dirty="0"/>
              <a:t>with high-level deliverables, breaking them down into granular tasks.</a:t>
            </a:r>
            <a:r>
              <a:rPr lang="en-US" sz="2000" dirty="0" smtClean="0"/>
              <a:t/>
            </a:r>
            <a:br>
              <a:rPr lang="en-US" sz="2000" dirty="0" smtClean="0"/>
            </a:br>
            <a:r>
              <a:rPr lang="en-US" sz="2000" dirty="0" smtClean="0"/>
              <a:t/>
            </a:r>
            <a:br>
              <a:rPr lang="en-US" sz="2000" dirty="0" smtClean="0"/>
            </a:br>
            <a:r>
              <a:rPr lang="en-US" sz="2000" dirty="0" smtClean="0"/>
              <a:t>	-Ensuring </a:t>
            </a:r>
            <a:r>
              <a:rPr lang="en-US" sz="2000" dirty="0"/>
              <a:t>Manageable Work Packages</a:t>
            </a:r>
            <a:r>
              <a:rPr lang="en-US" sz="2000" dirty="0" smtClean="0"/>
              <a:t>:</a:t>
            </a:r>
            <a:endParaRPr lang="en-US" sz="2000" dirty="0"/>
          </a:p>
        </p:txBody>
      </p:sp>
    </p:spTree>
    <p:extLst>
      <p:ext uri="{BB962C8B-B14F-4D97-AF65-F5344CB8AC3E}">
        <p14:creationId xmlns:p14="http://schemas.microsoft.com/office/powerpoint/2010/main" val="22214574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Things to avoid </a:t>
            </a:r>
            <a:endParaRPr lang="en-US" dirty="0"/>
          </a:p>
        </p:txBody>
      </p:sp>
      <p:sp>
        <p:nvSpPr>
          <p:cNvPr id="3" name="Content Placeholder 2"/>
          <p:cNvSpPr>
            <a:spLocks noGrp="1"/>
          </p:cNvSpPr>
          <p:nvPr>
            <p:ph idx="1"/>
          </p:nvPr>
        </p:nvSpPr>
        <p:spPr>
          <a:xfrm>
            <a:off x="1103312" y="1552576"/>
            <a:ext cx="9993313" cy="4695824"/>
          </a:xfrm>
        </p:spPr>
        <p:txBody>
          <a:bodyPr>
            <a:normAutofit fontScale="55000" lnSpcReduction="20000"/>
          </a:bodyPr>
          <a:lstStyle/>
          <a:p>
            <a:r>
              <a:rPr lang="en-US" dirty="0" smtClean="0"/>
              <a:t>Common Pitfalls:</a:t>
            </a:r>
          </a:p>
          <a:p>
            <a:pPr marL="457200" lvl="1" indent="0">
              <a:buNone/>
            </a:pPr>
            <a:r>
              <a:rPr lang="en-US" dirty="0" smtClean="0"/>
              <a:t>Incomplete Requirements Gathering:</a:t>
            </a:r>
          </a:p>
          <a:p>
            <a:pPr marL="457200" lvl="1" indent="0">
              <a:buNone/>
            </a:pPr>
            <a:r>
              <a:rPr lang="en-US" dirty="0" smtClean="0"/>
              <a:t>Issue: Failing to involve all stakeholders can lead to missing critical requirements.</a:t>
            </a:r>
          </a:p>
          <a:p>
            <a:pPr marL="457200" lvl="1" indent="0">
              <a:buNone/>
            </a:pPr>
            <a:r>
              <a:rPr lang="en-US" dirty="0" smtClean="0"/>
              <a:t>Strategy of Avoidance: Engage broadly with stakeholders, capturing views using a range of methods.</a:t>
            </a:r>
          </a:p>
          <a:p>
            <a:pPr marL="457200" lvl="1" indent="0">
              <a:buNone/>
            </a:pPr>
            <a:r>
              <a:rPr lang="en-US" dirty="0" smtClean="0"/>
              <a:t>Lack of clarity about the requirements.</a:t>
            </a:r>
          </a:p>
          <a:p>
            <a:endParaRPr lang="en-US" dirty="0" smtClean="0"/>
          </a:p>
          <a:p>
            <a:r>
              <a:rPr lang="en-US" dirty="0" smtClean="0"/>
              <a:t>Problem: Ill-defined or vague requirements are misunderstood, leading to scope blowout.</a:t>
            </a:r>
          </a:p>
          <a:p>
            <a:r>
              <a:rPr lang="en-US" dirty="0" smtClean="0"/>
              <a:t>Avoidance Strategy: By using explicit terminologies, diagrams, and verification of the need from the stakeholders.</a:t>
            </a:r>
          </a:p>
          <a:p>
            <a:r>
              <a:rPr lang="en-US" dirty="0" smtClean="0"/>
              <a:t>Overly Complicated Analysis</a:t>
            </a:r>
          </a:p>
          <a:p>
            <a:endParaRPr lang="en-US" dirty="0" smtClean="0"/>
          </a:p>
          <a:p>
            <a:r>
              <a:rPr lang="en-US" dirty="0" smtClean="0"/>
              <a:t>Problem: If the team is analyzing too many variables at one time, it may overwhelm them and obscure key insights.</a:t>
            </a:r>
          </a:p>
          <a:p>
            <a:r>
              <a:rPr lang="en-US" dirty="0" smtClean="0"/>
              <a:t>Avoidance Strategy: Simplify the process of analysis by categorizing and prioritizing the requirements.</a:t>
            </a:r>
          </a:p>
          <a:p>
            <a:r>
              <a:rPr lang="en-US" dirty="0" smtClean="0"/>
              <a:t>WBS not well-defined:</a:t>
            </a:r>
          </a:p>
          <a:p>
            <a:endParaRPr lang="en-US" dirty="0" smtClean="0"/>
          </a:p>
          <a:p>
            <a:r>
              <a:rPr lang="en-US" dirty="0" smtClean="0"/>
              <a:t>Problem: A poorly developed WBS can result in misunderstandings of responsibilities and project scope.</a:t>
            </a:r>
          </a:p>
          <a:p>
            <a:r>
              <a:rPr lang="en-US" dirty="0" smtClean="0"/>
              <a:t>Avoidance Strategy: A well-structured WBS, well-settled hierarchies, and manageable work packages. Dependencies overlooked:</a:t>
            </a:r>
          </a:p>
          <a:p>
            <a:endParaRPr lang="en-US" dirty="0" smtClean="0"/>
          </a:p>
          <a:p>
            <a:r>
              <a:rPr lang="en-US" dirty="0" smtClean="0"/>
              <a:t>Problem: Incomplete task dependencies may show an inaccurate project timeline.</a:t>
            </a:r>
          </a:p>
          <a:p>
            <a:endParaRPr lang="en-US" dirty="0" smtClean="0"/>
          </a:p>
        </p:txBody>
      </p:sp>
    </p:spTree>
    <p:extLst>
      <p:ext uri="{BB962C8B-B14F-4D97-AF65-F5344CB8AC3E}">
        <p14:creationId xmlns:p14="http://schemas.microsoft.com/office/powerpoint/2010/main" val="36316864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lstStyle/>
          <a:p>
            <a:r>
              <a:rPr lang="en-US" dirty="0"/>
              <a:t>This system, in essence, is a very major tool that will enhance real-time disaster management, resource allocation, and communication within the local community and with the emergency responders. It will efficiently handle various disaster scenarios, timely responses, and coordination with volunteers and medical services through effective capturing of the requirements, analyzing the needs of the system, and implementation of a clear Work Breakdown Structure. A well-planned budget complemented by an organized timeline would, therefore, go a long way in reducing disaster impacts on communities in saving lives and resources.</a:t>
            </a:r>
            <a:endParaRPr lang="en-US" dirty="0"/>
          </a:p>
        </p:txBody>
      </p:sp>
    </p:spTree>
    <p:extLst>
      <p:ext uri="{BB962C8B-B14F-4D97-AF65-F5344CB8AC3E}">
        <p14:creationId xmlns:p14="http://schemas.microsoft.com/office/powerpoint/2010/main" val="10703880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1463"/>
            <a:ext cx="10515600" cy="1325563"/>
          </a:xfrm>
        </p:spPr>
        <p:txBody>
          <a:bodyPr/>
          <a:lstStyle/>
          <a:p>
            <a:pPr algn="ctr"/>
            <a:r>
              <a:rPr lang="en-US" dirty="0" smtClean="0"/>
              <a:t>THANK YOU</a:t>
            </a:r>
            <a:endParaRPr lang="en-US" dirty="0"/>
          </a:p>
        </p:txBody>
      </p:sp>
    </p:spTree>
    <p:extLst>
      <p:ext uri="{BB962C8B-B14F-4D97-AF65-F5344CB8AC3E}">
        <p14:creationId xmlns:p14="http://schemas.microsoft.com/office/powerpoint/2010/main" val="20928180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Refrences</a:t>
            </a:r>
            <a:endParaRPr lang="en-US" dirty="0"/>
          </a:p>
        </p:txBody>
      </p:sp>
      <p:sp>
        <p:nvSpPr>
          <p:cNvPr id="3" name="Content Placeholder 2"/>
          <p:cNvSpPr>
            <a:spLocks noGrp="1"/>
          </p:cNvSpPr>
          <p:nvPr>
            <p:ph idx="1"/>
          </p:nvPr>
        </p:nvSpPr>
        <p:spPr/>
        <p:txBody>
          <a:bodyPr/>
          <a:lstStyle/>
          <a:p>
            <a:r>
              <a:rPr lang="en-US" dirty="0"/>
              <a:t>“Nepal Earthquake Response 2015: Lessons Learned in Disaster Management and </a:t>
            </a:r>
            <a:r>
              <a:rPr lang="en-US" dirty="0" smtClean="0"/>
              <a:t>Technology”</a:t>
            </a:r>
          </a:p>
          <a:p>
            <a:r>
              <a:rPr lang="en-US" b="1" dirty="0"/>
              <a:t>Harvard Business Review – Project Management </a:t>
            </a:r>
            <a:r>
              <a:rPr lang="en-US" b="1" dirty="0" err="1" smtClean="0"/>
              <a:t>Articles:</a:t>
            </a:r>
            <a:r>
              <a:rPr lang="en-US" dirty="0" err="1" smtClean="0"/>
              <a:t>“Why</a:t>
            </a:r>
            <a:r>
              <a:rPr lang="en-US" dirty="0" smtClean="0"/>
              <a:t> </a:t>
            </a:r>
            <a:r>
              <a:rPr lang="en-US" dirty="0"/>
              <a:t>Good Projects Fail Anyway”</a:t>
            </a:r>
            <a:br>
              <a:rPr lang="en-US" dirty="0"/>
            </a:br>
            <a:r>
              <a:rPr lang="en-US" dirty="0"/>
              <a:t>(Offers insights into the role of requirements and WBS in avoiding project failure</a:t>
            </a:r>
            <a:r>
              <a:rPr lang="en-US" dirty="0" smtClean="0"/>
              <a:t>.)</a:t>
            </a:r>
            <a:r>
              <a:rPr lang="en-US" dirty="0">
                <a:hlinkClick r:id="rId2"/>
              </a:rPr>
              <a:t> </a:t>
            </a:r>
            <a:r>
              <a:rPr lang="en-US" dirty="0" smtClean="0">
                <a:hlinkClick r:id="rId3"/>
              </a:rPr>
              <a:t>www.hbr.org</a:t>
            </a:r>
            <a:endParaRPr lang="en-US" dirty="0" smtClean="0"/>
          </a:p>
          <a:p>
            <a:r>
              <a:rPr lang="en-US" dirty="0"/>
              <a:t>Larson, E., &amp; Gray, C. (2017). Project Management: The Managerial Process. McGraw-Hill </a:t>
            </a:r>
            <a:r>
              <a:rPr lang="en-US" dirty="0" err="1"/>
              <a:t>Education.Offers</a:t>
            </a:r>
            <a:r>
              <a:rPr lang="en-US" dirty="0"/>
              <a:t> insights into project management processes, including requirement analysis and task breakdown.</a:t>
            </a:r>
            <a:endParaRPr lang="en-US" dirty="0" smtClean="0"/>
          </a:p>
          <a:p>
            <a:endParaRPr lang="en-US" dirty="0" smtClean="0"/>
          </a:p>
          <a:p>
            <a:endParaRPr lang="en-US" dirty="0"/>
          </a:p>
        </p:txBody>
      </p:sp>
    </p:spTree>
    <p:extLst>
      <p:ext uri="{BB962C8B-B14F-4D97-AF65-F5344CB8AC3E}">
        <p14:creationId xmlns:p14="http://schemas.microsoft.com/office/powerpoint/2010/main" val="14908183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a:t>
            </a:r>
            <a:endParaRPr lang="en-US" dirty="0"/>
          </a:p>
        </p:txBody>
      </p:sp>
      <p:sp>
        <p:nvSpPr>
          <p:cNvPr id="3" name="Content Placeholder 2"/>
          <p:cNvSpPr>
            <a:spLocks noGrp="1"/>
          </p:cNvSpPr>
          <p:nvPr>
            <p:ph idx="1"/>
          </p:nvPr>
        </p:nvSpPr>
        <p:spPr/>
        <p:txBody>
          <a:bodyPr/>
          <a:lstStyle/>
          <a:p>
            <a:r>
              <a:rPr lang="en-US" dirty="0" err="1" smtClean="0"/>
              <a:t>Nischal</a:t>
            </a:r>
            <a:r>
              <a:rPr lang="en-US" dirty="0" smtClean="0"/>
              <a:t> </a:t>
            </a:r>
            <a:r>
              <a:rPr lang="en-US" dirty="0" err="1" smtClean="0"/>
              <a:t>Neupane</a:t>
            </a:r>
            <a:endParaRPr lang="en-US" dirty="0" smtClean="0"/>
          </a:p>
          <a:p>
            <a:pPr marL="0" indent="0">
              <a:buNone/>
            </a:pPr>
            <a:r>
              <a:rPr lang="en-US" dirty="0" smtClean="0"/>
              <a:t>  </a:t>
            </a:r>
            <a:r>
              <a:rPr lang="en-US" dirty="0" smtClean="0">
                <a:hlinkClick r:id="rId2"/>
              </a:rPr>
              <a:t>neupanenischal79@gmail.com</a:t>
            </a:r>
            <a:endParaRPr lang="en-US" dirty="0" smtClean="0"/>
          </a:p>
          <a:p>
            <a:endParaRPr lang="en-US" dirty="0" smtClean="0"/>
          </a:p>
          <a:p>
            <a:r>
              <a:rPr lang="en-US" dirty="0" err="1" smtClean="0"/>
              <a:t>Sujan</a:t>
            </a:r>
            <a:r>
              <a:rPr lang="en-US" dirty="0" smtClean="0"/>
              <a:t> Khatri</a:t>
            </a:r>
          </a:p>
          <a:p>
            <a:pPr marL="0" indent="0">
              <a:buNone/>
            </a:pPr>
            <a:r>
              <a:rPr lang="en-US" dirty="0" smtClean="0"/>
              <a:t>	</a:t>
            </a:r>
            <a:r>
              <a:rPr lang="en-US" dirty="0" smtClean="0">
                <a:hlinkClick r:id="rId3"/>
              </a:rPr>
              <a:t>suzzankhatri1101@gmail.com</a:t>
            </a:r>
            <a:endParaRPr lang="en-US" dirty="0"/>
          </a:p>
          <a:p>
            <a:r>
              <a:rPr lang="en-US" dirty="0" smtClean="0"/>
              <a:t>Ankit Roka</a:t>
            </a:r>
          </a:p>
          <a:p>
            <a:pPr marL="457200" lvl="1" indent="0">
              <a:buNone/>
            </a:pPr>
            <a:r>
              <a:rPr lang="en-US" dirty="0" smtClean="0">
                <a:hlinkClick r:id="rId4"/>
              </a:rPr>
              <a:t>ankitroka2003@gmail.com</a:t>
            </a:r>
            <a:endParaRPr lang="en-US" dirty="0"/>
          </a:p>
          <a:p>
            <a:pPr lvl="1"/>
            <a:r>
              <a:rPr lang="en-US" dirty="0" err="1" smtClean="0"/>
              <a:t>Samrat</a:t>
            </a:r>
            <a:r>
              <a:rPr lang="en-US" dirty="0" smtClean="0"/>
              <a:t> </a:t>
            </a:r>
            <a:r>
              <a:rPr lang="en-US" dirty="0" err="1" smtClean="0"/>
              <a:t>pandey</a:t>
            </a:r>
            <a:r>
              <a:rPr lang="en-US" dirty="0" smtClean="0"/>
              <a:t> </a:t>
            </a:r>
          </a:p>
          <a:p>
            <a:pPr marL="457200" lvl="1" indent="0">
              <a:buNone/>
            </a:pPr>
            <a:r>
              <a:rPr lang="en-US" dirty="0" smtClean="0">
                <a:hlinkClick r:id="rId5"/>
              </a:rPr>
              <a:t>pandeysamrat779@gmail.com</a:t>
            </a: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1177828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574" y="0"/>
            <a:ext cx="10553726" cy="1325563"/>
          </a:xfrm>
        </p:spPr>
        <p:txBody>
          <a:bodyPr>
            <a:normAutofit/>
          </a:bodyPr>
          <a:lstStyle/>
          <a:p>
            <a:pPr algn="ctr"/>
            <a:r>
              <a:rPr lang="en-US" sz="2800" b="1" dirty="0" smtClean="0"/>
              <a:t>AGENDA</a:t>
            </a:r>
            <a:endParaRPr lang="en-US" sz="2800" b="1" dirty="0"/>
          </a:p>
        </p:txBody>
      </p:sp>
      <p:graphicFrame>
        <p:nvGraphicFramePr>
          <p:cNvPr id="17" name="Content Placeholder 16"/>
          <p:cNvGraphicFramePr>
            <a:graphicFrameLocks noGrp="1"/>
          </p:cNvGraphicFramePr>
          <p:nvPr>
            <p:ph idx="1"/>
            <p:extLst>
              <p:ext uri="{D42A27DB-BD31-4B8C-83A1-F6EECF244321}">
                <p14:modId xmlns:p14="http://schemas.microsoft.com/office/powerpoint/2010/main" val="567682290"/>
              </p:ext>
            </p:extLst>
          </p:nvPr>
        </p:nvGraphicFramePr>
        <p:xfrm>
          <a:off x="990600" y="1278573"/>
          <a:ext cx="10515600" cy="4805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Right Arrow 19"/>
          <p:cNvSpPr/>
          <p:nvPr/>
        </p:nvSpPr>
        <p:spPr>
          <a:xfrm rot="5400000">
            <a:off x="6439990" y="3613309"/>
            <a:ext cx="640077" cy="182882"/>
          </a:xfrm>
          <a:prstGeom prst="rightArrow">
            <a:avLst/>
          </a:prstGeom>
          <a:blipFill rotWithShape="0">
            <a:blip r:embed="rId7"/>
            <a:stretch>
              <a:fillRect/>
            </a:stretch>
          </a:blipFill>
        </p:spPr>
        <p:style>
          <a:lnRef idx="2">
            <a:schemeClr val="lt1">
              <a:hueOff val="0"/>
              <a:satOff val="0"/>
              <a:lumOff val="0"/>
              <a:alphaOff val="0"/>
            </a:schemeClr>
          </a:lnRef>
          <a:fillRef idx="1">
            <a:scrgbClr r="0" g="0" b="0"/>
          </a:fillRef>
          <a:effectRef idx="0">
            <a:schemeClr val="accent1">
              <a:tint val="60000"/>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3338198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dirty="0" smtClean="0"/>
              <a:t>REQUIREMENT GATHERING</a:t>
            </a:r>
            <a:endParaRPr lang="en-US" dirty="0"/>
          </a:p>
        </p:txBody>
      </p:sp>
      <p:sp>
        <p:nvSpPr>
          <p:cNvPr id="3" name="Content Placeholder 2"/>
          <p:cNvSpPr>
            <a:spLocks noGrp="1"/>
          </p:cNvSpPr>
          <p:nvPr>
            <p:ph idx="1"/>
          </p:nvPr>
        </p:nvSpPr>
        <p:spPr>
          <a:xfrm>
            <a:off x="444500" y="1325562"/>
            <a:ext cx="11290300" cy="5532438"/>
          </a:xfrm>
        </p:spPr>
        <p:txBody>
          <a:bodyPr>
            <a:normAutofit fontScale="92500" lnSpcReduction="20000"/>
          </a:bodyPr>
          <a:lstStyle/>
          <a:p>
            <a:pPr marL="0" indent="0">
              <a:buNone/>
            </a:pPr>
            <a:r>
              <a:rPr lang="en-US" sz="2000" dirty="0" smtClean="0"/>
              <a:t>In layman’s terms, requirement gathering is a process of gathering all the information before starting any big project where everyone is involved, finding out what functionalities they need, and updating the list as a project begins to take shape. For a Disaster Response System, it would be an early notification system, real-time reporting, and so on.</a:t>
            </a:r>
          </a:p>
          <a:p>
            <a:pPr marL="0" indent="0">
              <a:buNone/>
            </a:pPr>
            <a:r>
              <a:rPr lang="en-US" sz="2200" b="1" dirty="0" smtClean="0"/>
              <a:t>IMPORTANCE</a:t>
            </a:r>
          </a:p>
          <a:p>
            <a:pPr marL="0" indent="0">
              <a:buNone/>
            </a:pPr>
            <a:r>
              <a:rPr lang="en-US" sz="2000" dirty="0" smtClean="0"/>
              <a:t>It is very vital to do requirement gathering as it makes certain that all user requirements—such as prompt notifications, real-time reporting, and communication—are met.</a:t>
            </a:r>
          </a:p>
          <a:p>
            <a:pPr marL="0" indent="0">
              <a:buNone/>
            </a:pPr>
            <a:r>
              <a:rPr lang="en-US" sz="2200" b="1" dirty="0" smtClean="0"/>
              <a:t>STAKEHOLDERS INVOLVED</a:t>
            </a:r>
          </a:p>
          <a:p>
            <a:pPr marL="0" indent="0">
              <a:buNone/>
            </a:pPr>
            <a:r>
              <a:rPr lang="en-US" sz="2000" dirty="0" smtClean="0"/>
              <a:t>The stakeholders involved are primarily consumers, authorized personality/ community members, and the project team</a:t>
            </a:r>
          </a:p>
          <a:p>
            <a:pPr marL="0" indent="0">
              <a:buNone/>
            </a:pPr>
            <a:r>
              <a:rPr lang="en-US" sz="2200" b="1" dirty="0" smtClean="0"/>
              <a:t>METHOD AND TECHNIQUIES </a:t>
            </a:r>
          </a:p>
          <a:p>
            <a:r>
              <a:rPr lang="en-US" sz="2000" dirty="0" smtClean="0"/>
              <a:t>Survey in-person</a:t>
            </a:r>
          </a:p>
          <a:p>
            <a:r>
              <a:rPr lang="en-US" sz="2000" dirty="0" smtClean="0"/>
              <a:t>Brainstorming and workshop session </a:t>
            </a:r>
          </a:p>
          <a:p>
            <a:r>
              <a:rPr lang="en-US" sz="2000" dirty="0" smtClean="0"/>
              <a:t>Analyzing the past data</a:t>
            </a:r>
          </a:p>
          <a:p>
            <a:pPr marL="0" indent="0">
              <a:buNone/>
            </a:pPr>
            <a:endParaRPr lang="en-US" sz="2000" dirty="0" smtClean="0"/>
          </a:p>
          <a:p>
            <a:pPr marL="0" indent="0">
              <a:buNone/>
            </a:pPr>
            <a:r>
              <a:rPr lang="en-US" sz="2000" dirty="0" smtClean="0"/>
              <a:t> </a:t>
            </a:r>
            <a:endParaRPr lang="en-US" sz="2000" dirty="0"/>
          </a:p>
        </p:txBody>
      </p:sp>
    </p:spTree>
    <p:extLst>
      <p:ext uri="{BB962C8B-B14F-4D97-AF65-F5344CB8AC3E}">
        <p14:creationId xmlns:p14="http://schemas.microsoft.com/office/powerpoint/2010/main" val="2881250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62485" y="911224"/>
            <a:ext cx="8460984" cy="4727575"/>
          </a:xfrm>
          <a:prstGeom prst="rect">
            <a:avLst/>
          </a:prstGeom>
        </p:spPr>
      </p:pic>
    </p:spTree>
    <p:extLst>
      <p:ext uri="{BB962C8B-B14F-4D97-AF65-F5344CB8AC3E}">
        <p14:creationId xmlns:p14="http://schemas.microsoft.com/office/powerpoint/2010/main" val="1825895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78000" y="1139824"/>
            <a:ext cx="8871691" cy="4884975"/>
          </a:xfrm>
          <a:prstGeom prst="rect">
            <a:avLst/>
          </a:prstGeom>
        </p:spPr>
      </p:pic>
    </p:spTree>
    <p:extLst>
      <p:ext uri="{BB962C8B-B14F-4D97-AF65-F5344CB8AC3E}">
        <p14:creationId xmlns:p14="http://schemas.microsoft.com/office/powerpoint/2010/main" val="296238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ANALYSIS </a:t>
            </a:r>
            <a:endParaRPr lang="en-US" dirty="0"/>
          </a:p>
        </p:txBody>
      </p:sp>
      <p:sp>
        <p:nvSpPr>
          <p:cNvPr id="3" name="Content Placeholder 2"/>
          <p:cNvSpPr>
            <a:spLocks noGrp="1"/>
          </p:cNvSpPr>
          <p:nvPr>
            <p:ph idx="1"/>
          </p:nvPr>
        </p:nvSpPr>
        <p:spPr/>
        <p:txBody>
          <a:bodyPr>
            <a:normAutofit lnSpcReduction="10000"/>
          </a:bodyPr>
          <a:lstStyle/>
          <a:p>
            <a:r>
              <a:rPr lang="en-US" dirty="0" smtClean="0"/>
              <a:t>IMPORTANCE OF ANALYSIS</a:t>
            </a:r>
          </a:p>
          <a:p>
            <a:pPr marL="0" indent="0">
              <a:buNone/>
            </a:pPr>
            <a:r>
              <a:rPr lang="en-US" sz="2000" dirty="0" smtClean="0"/>
              <a:t>To ensure that the project is completed efficiently it is required to that analysis done in order to correctly prioritize.  As analysis plays a critical role in transforming broad and vague requirements into smaller actionable plans.</a:t>
            </a:r>
          </a:p>
          <a:p>
            <a:pPr marL="0" indent="0">
              <a:buNone/>
            </a:pPr>
            <a:endParaRPr lang="en-US" sz="2000" dirty="0" smtClean="0"/>
          </a:p>
          <a:p>
            <a:pPr marL="0" indent="0">
              <a:buNone/>
            </a:pPr>
            <a:r>
              <a:rPr lang="en-US" sz="2000" b="1" dirty="0" smtClean="0"/>
              <a:t>CATEGORIZATION </a:t>
            </a:r>
          </a:p>
          <a:p>
            <a:pPr marL="0" indent="0">
              <a:buNone/>
            </a:pPr>
            <a:r>
              <a:rPr lang="en-US" sz="2000" dirty="0" smtClean="0"/>
              <a:t>we can group the requirements based on their nature such as functional requirements and non-functional requirements.</a:t>
            </a:r>
          </a:p>
          <a:p>
            <a:pPr lvl="1"/>
            <a:r>
              <a:rPr lang="en-US" sz="2000" dirty="0" smtClean="0"/>
              <a:t>Functional requirements are real-time disaster alerts, geo-tagging </a:t>
            </a:r>
          </a:p>
          <a:p>
            <a:pPr lvl="1"/>
            <a:r>
              <a:rPr lang="en-US" sz="2000" dirty="0" smtClean="0"/>
              <a:t>Non-functional requirements are geo-tagging, User Interface, system speed, etc.</a:t>
            </a:r>
            <a:endParaRPr lang="en-US" sz="2000" dirty="0"/>
          </a:p>
        </p:txBody>
      </p:sp>
    </p:spTree>
    <p:extLst>
      <p:ext uri="{BB962C8B-B14F-4D97-AF65-F5344CB8AC3E}">
        <p14:creationId xmlns:p14="http://schemas.microsoft.com/office/powerpoint/2010/main" val="21990686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6900"/>
            <a:ext cx="10515600" cy="5965825"/>
          </a:xfrm>
        </p:spPr>
        <p:txBody>
          <a:bodyPr>
            <a:normAutofit lnSpcReduction="10000"/>
          </a:bodyPr>
          <a:lstStyle/>
          <a:p>
            <a:pPr marL="0" indent="0">
              <a:buNone/>
            </a:pPr>
            <a:r>
              <a:rPr lang="en-US" dirty="0" smtClean="0"/>
              <a:t>PRIORITIZATION</a:t>
            </a:r>
          </a:p>
          <a:p>
            <a:pPr marL="0" indent="0">
              <a:buNone/>
            </a:pPr>
            <a:r>
              <a:rPr lang="en-US" sz="2000" dirty="0" smtClean="0"/>
              <a:t>Requirements are organized and prioritized based on their urgency and significance. Features of lower priority may be considered optional or introduced later, like post-disaster recovery tools, while high-priority features are essential for the system's operation, such as real-time alerts.</a:t>
            </a:r>
          </a:p>
          <a:p>
            <a:pPr marL="0" indent="0">
              <a:buNone/>
            </a:pPr>
            <a:endParaRPr lang="en-US" sz="2000" dirty="0"/>
          </a:p>
          <a:p>
            <a:pPr marL="0" indent="0">
              <a:buNone/>
            </a:pPr>
            <a:r>
              <a:rPr lang="en-US" sz="2000" b="1" dirty="0" smtClean="0"/>
              <a:t>Tools and Methodologies for Requirements Analysis</a:t>
            </a:r>
          </a:p>
          <a:p>
            <a:pPr marL="0" indent="0">
              <a:buNone/>
            </a:pPr>
            <a:r>
              <a:rPr lang="en-US" sz="2000" dirty="0" smtClean="0"/>
              <a:t>To make the analysis comprehensive and precise various tools and methodologies are used.</a:t>
            </a:r>
          </a:p>
          <a:p>
            <a:pPr marL="0" indent="0">
              <a:buNone/>
            </a:pPr>
            <a:r>
              <a:rPr lang="en-US" dirty="0"/>
              <a:t>Requirement Traceability Matrix RTM</a:t>
            </a:r>
            <a:br>
              <a:rPr lang="en-US" dirty="0"/>
            </a:br>
            <a:r>
              <a:rPr lang="en-US" dirty="0"/>
              <a:t>This would also help in mapping each requirement back to its source-that is, stakeholder-and link it to its corresponding deliverable. It makes sure that no requirements are missed out and allows the tracking of changes throughout a project's life.</a:t>
            </a:r>
            <a:br>
              <a:rPr lang="en-US" dirty="0"/>
            </a:br>
            <a:r>
              <a:rPr lang="en-US" dirty="0"/>
              <a:t>Example:</a:t>
            </a:r>
            <a:br>
              <a:rPr lang="en-US" dirty="0"/>
            </a:br>
            <a:r>
              <a:rPr lang="en-US" dirty="0"/>
              <a:t>Requirement: Real-time disaster notifications.</a:t>
            </a:r>
            <a:br>
              <a:rPr lang="en-US" dirty="0"/>
            </a:br>
            <a:r>
              <a:rPr lang="en-US" dirty="0"/>
              <a:t>Source: Community survey; local authorities.</a:t>
            </a:r>
            <a:br>
              <a:rPr lang="en-US" dirty="0"/>
            </a:br>
            <a:r>
              <a:rPr lang="en-US" dirty="0"/>
              <a:t>Linked Deliverable: Mobile app notification system.</a:t>
            </a:r>
            <a:endParaRPr lang="en-US" sz="2000" dirty="0" smtClean="0"/>
          </a:p>
          <a:p>
            <a:pPr marL="0" indent="0">
              <a:buNone/>
            </a:pPr>
            <a:endParaRPr lang="en-US" sz="2000" dirty="0" smtClean="0"/>
          </a:p>
          <a:p>
            <a:pPr marL="0" indent="0">
              <a:buNone/>
            </a:pPr>
            <a:endParaRPr lang="en-US" sz="2000" b="1" dirty="0" smtClean="0"/>
          </a:p>
          <a:p>
            <a:pPr marL="0" indent="0">
              <a:buNone/>
            </a:pPr>
            <a:endParaRPr lang="en-US" sz="2000" dirty="0"/>
          </a:p>
        </p:txBody>
      </p:sp>
    </p:spTree>
    <p:extLst>
      <p:ext uri="{BB962C8B-B14F-4D97-AF65-F5344CB8AC3E}">
        <p14:creationId xmlns:p14="http://schemas.microsoft.com/office/powerpoint/2010/main" val="29096606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5762" y="1167093"/>
            <a:ext cx="8946541" cy="4195481"/>
          </a:xfrm>
        </p:spPr>
        <p:txBody>
          <a:bodyPr>
            <a:normAutofit/>
          </a:bodyPr>
          <a:lstStyle/>
          <a:p>
            <a:pPr marL="0" indent="0">
              <a:buNone/>
            </a:pPr>
            <a:r>
              <a:rPr lang="en-US" dirty="0"/>
              <a:t/>
            </a:r>
            <a:br>
              <a:rPr lang="en-US" dirty="0"/>
            </a:br>
            <a:r>
              <a:rPr lang="en-US" dirty="0"/>
              <a:t>SWOT Analysis: Strengths, Weaknesses, Opportunities, Threats</a:t>
            </a:r>
            <a:r>
              <a:rPr lang="en-US" dirty="0"/>
              <a:t/>
            </a:r>
            <a:br>
              <a:rPr lang="en-US" dirty="0"/>
            </a:br>
            <a:r>
              <a:rPr lang="en-US" dirty="0"/>
              <a:t>SWOT analysis evaluates the relative strengths and weaknesses of the proposed system and external opportunities and risks likely to affect project success.</a:t>
            </a:r>
            <a:r>
              <a:rPr lang="en-US" dirty="0"/>
              <a:t/>
            </a:r>
            <a:br>
              <a:rPr lang="en-US" dirty="0"/>
            </a:br>
            <a:r>
              <a:rPr lang="en-US" dirty="0"/>
              <a:t>Example:</a:t>
            </a:r>
            <a:r>
              <a:rPr lang="en-US" dirty="0"/>
              <a:t/>
            </a:r>
            <a:br>
              <a:rPr lang="en-US" dirty="0"/>
            </a:br>
            <a:r>
              <a:rPr lang="en-US" dirty="0"/>
              <a:t>Strength: Real-time alerts allow for quicker responses.</a:t>
            </a:r>
            <a:r>
              <a:rPr lang="en-US" dirty="0"/>
              <a:t/>
            </a:r>
            <a:br>
              <a:rPr lang="en-US" dirty="0"/>
            </a:br>
            <a:r>
              <a:rPr lang="en-US" dirty="0"/>
              <a:t>Weakness: Possible difficulty in reaching remote areas.</a:t>
            </a:r>
            <a:r>
              <a:rPr lang="en-US" dirty="0"/>
              <a:t/>
            </a:r>
            <a:br>
              <a:rPr lang="en-US" dirty="0"/>
            </a:br>
            <a:r>
              <a:rPr lang="en-US" dirty="0"/>
              <a:t>Opportunity: Exploiting existing infrastructure, such as cellular networks. Risk: Poor connectivity in some regions.</a:t>
            </a:r>
            <a:endParaRPr lang="en-US" dirty="0"/>
          </a:p>
        </p:txBody>
      </p:sp>
    </p:spTree>
    <p:extLst>
      <p:ext uri="{BB962C8B-B14F-4D97-AF65-F5344CB8AC3E}">
        <p14:creationId xmlns:p14="http://schemas.microsoft.com/office/powerpoint/2010/main" val="16755193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2874</TotalTime>
  <Words>2355</Words>
  <Application>Microsoft Office PowerPoint</Application>
  <PresentationFormat>Widescreen</PresentationFormat>
  <Paragraphs>153</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Wingdings 3</vt:lpstr>
      <vt:lpstr>Ion</vt:lpstr>
      <vt:lpstr>Requirements gathering, Analysis and WBS Disaster Response System </vt:lpstr>
      <vt:lpstr>INTRODUCTION</vt:lpstr>
      <vt:lpstr>AGENDA</vt:lpstr>
      <vt:lpstr>REQUIREMENT GATHERING</vt:lpstr>
      <vt:lpstr>PowerPoint Presentation</vt:lpstr>
      <vt:lpstr>PowerPoint Presentation</vt:lpstr>
      <vt:lpstr>ANALYSIS </vt:lpstr>
      <vt:lpstr>PowerPoint Presentation</vt:lpstr>
      <vt:lpstr>PowerPoint Presentation</vt:lpstr>
      <vt:lpstr>PowerPoint Presentation</vt:lpstr>
      <vt:lpstr>WBS</vt:lpstr>
      <vt:lpstr>PowerPoint Presentation</vt:lpstr>
      <vt:lpstr>PowerPoint Presentation</vt:lpstr>
      <vt:lpstr>Timeline and milestone</vt:lpstr>
      <vt:lpstr>PowerPoint Presentation</vt:lpstr>
      <vt:lpstr>Case studies </vt:lpstr>
      <vt:lpstr>PowerPoint Presentation</vt:lpstr>
      <vt:lpstr>PowerPoint Presentation</vt:lpstr>
      <vt:lpstr>PowerPoint Presentation</vt:lpstr>
      <vt:lpstr>PowerPoint Presentation</vt:lpstr>
      <vt:lpstr>Best practice </vt:lpstr>
      <vt:lpstr>Things to avoid </vt:lpstr>
      <vt:lpstr>Conclusion</vt:lpstr>
      <vt:lpstr>THANK YOU</vt:lpstr>
      <vt:lpstr>Refrences</vt:lpstr>
      <vt:lpstr>Contact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gathering, analysis and WBS</dc:title>
  <dc:creator>Dell</dc:creator>
  <cp:lastModifiedBy>Dell</cp:lastModifiedBy>
  <cp:revision>48</cp:revision>
  <dcterms:created xsi:type="dcterms:W3CDTF">2024-09-22T19:55:56Z</dcterms:created>
  <dcterms:modified xsi:type="dcterms:W3CDTF">2024-09-24T19:50:01Z</dcterms:modified>
</cp:coreProperties>
</file>